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2" r:id="rId4"/>
    <p:sldMasterId id="2147483663" r:id="rId5"/>
    <p:sldMasterId id="2147483666" r:id="rId6"/>
    <p:sldMasterId id="2147483712" r:id="rId7"/>
    <p:sldMasterId id="2147483859" r:id="rId8"/>
    <p:sldMasterId id="2147483871" r:id="rId9"/>
  </p:sldMasterIdLst>
  <p:notesMasterIdLst>
    <p:notesMasterId r:id="rId36"/>
  </p:notesMasterIdLst>
  <p:sldIdLst>
    <p:sldId id="762" r:id="rId10"/>
    <p:sldId id="694" r:id="rId11"/>
    <p:sldId id="699" r:id="rId12"/>
    <p:sldId id="998" r:id="rId13"/>
    <p:sldId id="714" r:id="rId14"/>
    <p:sldId id="1020" r:id="rId15"/>
    <p:sldId id="1021" r:id="rId16"/>
    <p:sldId id="1035" r:id="rId17"/>
    <p:sldId id="1022" r:id="rId18"/>
    <p:sldId id="1032" r:id="rId19"/>
    <p:sldId id="1033" r:id="rId20"/>
    <p:sldId id="1034" r:id="rId21"/>
    <p:sldId id="1028" r:id="rId22"/>
    <p:sldId id="1029" r:id="rId23"/>
    <p:sldId id="691" r:id="rId24"/>
    <p:sldId id="1031" r:id="rId25"/>
    <p:sldId id="1036" r:id="rId26"/>
    <p:sldId id="1039" r:id="rId27"/>
    <p:sldId id="1042" r:id="rId28"/>
    <p:sldId id="1041" r:id="rId29"/>
    <p:sldId id="1025" r:id="rId30"/>
    <p:sldId id="1037" r:id="rId31"/>
    <p:sldId id="1038" r:id="rId32"/>
    <p:sldId id="1040" r:id="rId33"/>
    <p:sldId id="1015" r:id="rId34"/>
    <p:sldId id="1014" r:id="rId35"/>
  </p:sldIdLst>
  <p:sldSz cx="12192000" cy="6858000"/>
  <p:notesSz cx="6858000" cy="9144000"/>
  <p:embeddedFontLst>
    <p:embeddedFont>
      <p:font typeface="Open Sans" panose="020B0606030504020204" pitchFamily="34" charset="0"/>
      <p:regular r:id="rId37"/>
      <p:bold r:id="rId38"/>
      <p:italic r:id="rId39"/>
      <p:boldItalic r:id="rId40"/>
    </p:embeddedFont>
    <p:embeddedFont>
      <p:font typeface="Raleway" pitchFamily="2" charset="0"/>
      <p:regular r:id="rId41"/>
      <p:bold r:id="rId42"/>
      <p:italic r:id="rId43"/>
      <p:boldItalic r:id="rId4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47A954-6482-4C69-98E2-F4FF5F0C9504}" v="5" dt="2026-03-24T10:56:08.0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701" autoAdjust="0"/>
  </p:normalViewPr>
  <p:slideViewPr>
    <p:cSldViewPr snapToGrid="0" snapToObjects="1">
      <p:cViewPr varScale="1">
        <p:scale>
          <a:sx n="90" d="100"/>
          <a:sy n="90" d="100"/>
        </p:scale>
        <p:origin x="366" y="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2647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font" Target="fonts/font3.fntdata"/><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font" Target="fonts/font6.fntdata"/><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notesMaster" Target="notesMasters/notesMaster1.xml"/><Relationship Id="rId49" Type="http://schemas.microsoft.com/office/2016/11/relationships/changesInfo" Target="changesInfos/changesInfo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font" Target="fonts/font8.fntdata"/><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font" Target="fonts/font7.fntdata"/><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font" Target="fonts/font2.fntdata"/><Relationship Id="rId46" Type="http://schemas.openxmlformats.org/officeDocument/2006/relationships/viewProps" Target="viewProps.xml"/><Relationship Id="rId20" Type="http://schemas.openxmlformats.org/officeDocument/2006/relationships/slide" Target="slides/slide11.xml"/><Relationship Id="rId41" Type="http://schemas.openxmlformats.org/officeDocument/2006/relationships/font" Target="fonts/font5.fntdata"/><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nest Wavei" userId="7d0c69e1-f8bd-49ad-bbdd-77db4a82a920" providerId="ADAL" clId="{040716EB-941C-4705-AABD-11364E277301}"/>
    <pc:docChg chg="undo custSel addSld delSld modSld sldOrd delMainMaster modMainMaster modNotesMaster">
      <pc:chgData name="Ernest Wavei" userId="7d0c69e1-f8bd-49ad-bbdd-77db4a82a920" providerId="ADAL" clId="{040716EB-941C-4705-AABD-11364E277301}" dt="2026-03-24T13:55:16.687" v="1739" actId="255"/>
      <pc:docMkLst>
        <pc:docMk/>
      </pc:docMkLst>
      <pc:sldChg chg="modSp mod">
        <pc:chgData name="Ernest Wavei" userId="7d0c69e1-f8bd-49ad-bbdd-77db4a82a920" providerId="ADAL" clId="{040716EB-941C-4705-AABD-11364E277301}" dt="2026-03-24T10:56:10.425" v="1699" actId="21"/>
        <pc:sldMkLst>
          <pc:docMk/>
          <pc:sldMk cId="3024902181" sldId="714"/>
        </pc:sldMkLst>
        <pc:spChg chg="mod">
          <ac:chgData name="Ernest Wavei" userId="7d0c69e1-f8bd-49ad-bbdd-77db4a82a920" providerId="ADAL" clId="{040716EB-941C-4705-AABD-11364E277301}" dt="2026-03-24T10:56:10.425" v="1699" actId="21"/>
          <ac:spMkLst>
            <pc:docMk/>
            <pc:sldMk cId="3024902181" sldId="714"/>
            <ac:spMk id="3" creationId="{9E570921-1AA5-4323-083E-9F66E1AD4E23}"/>
          </ac:spMkLst>
        </pc:spChg>
      </pc:sldChg>
      <pc:sldChg chg="modSp mod modNotes">
        <pc:chgData name="Ernest Wavei" userId="7d0c69e1-f8bd-49ad-bbdd-77db4a82a920" providerId="ADAL" clId="{040716EB-941C-4705-AABD-11364E277301}" dt="2026-03-23T11:47:53.708" v="1170" actId="20577"/>
        <pc:sldMkLst>
          <pc:docMk/>
          <pc:sldMk cId="678486525" sldId="998"/>
        </pc:sldMkLst>
        <pc:spChg chg="mod">
          <ac:chgData name="Ernest Wavei" userId="7d0c69e1-f8bd-49ad-bbdd-77db4a82a920" providerId="ADAL" clId="{040716EB-941C-4705-AABD-11364E277301}" dt="2026-03-23T11:47:53.708" v="1170" actId="20577"/>
          <ac:spMkLst>
            <pc:docMk/>
            <pc:sldMk cId="678486525" sldId="998"/>
            <ac:spMk id="2" creationId="{EA99C004-7044-4774-9D7A-620E3C0BB355}"/>
          </ac:spMkLst>
        </pc:spChg>
      </pc:sldChg>
      <pc:sldChg chg="modSp mod">
        <pc:chgData name="Ernest Wavei" userId="7d0c69e1-f8bd-49ad-bbdd-77db4a82a920" providerId="ADAL" clId="{040716EB-941C-4705-AABD-11364E277301}" dt="2026-03-24T13:44:44.857" v="1738" actId="6549"/>
        <pc:sldMkLst>
          <pc:docMk/>
          <pc:sldMk cId="3303649114" sldId="1014"/>
        </pc:sldMkLst>
        <pc:spChg chg="mod">
          <ac:chgData name="Ernest Wavei" userId="7d0c69e1-f8bd-49ad-bbdd-77db4a82a920" providerId="ADAL" clId="{040716EB-941C-4705-AABD-11364E277301}" dt="2026-03-23T11:59:09.622" v="1343" actId="20577"/>
          <ac:spMkLst>
            <pc:docMk/>
            <pc:sldMk cId="3303649114" sldId="1014"/>
            <ac:spMk id="2" creationId="{2862DBFC-4819-2D04-5CD5-70C216F540C2}"/>
          </ac:spMkLst>
        </pc:spChg>
        <pc:spChg chg="mod">
          <ac:chgData name="Ernest Wavei" userId="7d0c69e1-f8bd-49ad-bbdd-77db4a82a920" providerId="ADAL" clId="{040716EB-941C-4705-AABD-11364E277301}" dt="2026-03-24T13:44:44.857" v="1738" actId="6549"/>
          <ac:spMkLst>
            <pc:docMk/>
            <pc:sldMk cId="3303649114" sldId="1014"/>
            <ac:spMk id="3" creationId="{2F2ABA99-F524-33B6-9074-C1B1B92BB087}"/>
          </ac:spMkLst>
        </pc:spChg>
      </pc:sldChg>
      <pc:sldChg chg="ord">
        <pc:chgData name="Ernest Wavei" userId="7d0c69e1-f8bd-49ad-bbdd-77db4a82a920" providerId="ADAL" clId="{040716EB-941C-4705-AABD-11364E277301}" dt="2026-03-23T11:58:26.435" v="1293"/>
        <pc:sldMkLst>
          <pc:docMk/>
          <pc:sldMk cId="1148081968" sldId="1015"/>
        </pc:sldMkLst>
      </pc:sldChg>
      <pc:sldChg chg="modSp mod">
        <pc:chgData name="Ernest Wavei" userId="7d0c69e1-f8bd-49ad-bbdd-77db4a82a920" providerId="ADAL" clId="{040716EB-941C-4705-AABD-11364E277301}" dt="2026-03-24T10:56:22.147" v="1701" actId="20577"/>
        <pc:sldMkLst>
          <pc:docMk/>
          <pc:sldMk cId="881749850" sldId="1021"/>
        </pc:sldMkLst>
        <pc:spChg chg="mod">
          <ac:chgData name="Ernest Wavei" userId="7d0c69e1-f8bd-49ad-bbdd-77db4a82a920" providerId="ADAL" clId="{040716EB-941C-4705-AABD-11364E277301}" dt="2026-03-24T10:56:22.147" v="1701" actId="20577"/>
          <ac:spMkLst>
            <pc:docMk/>
            <pc:sldMk cId="881749850" sldId="1021"/>
            <ac:spMk id="3" creationId="{7A757B81-9BFB-8464-1785-CA3BCEDF3D40}"/>
          </ac:spMkLst>
        </pc:spChg>
      </pc:sldChg>
      <pc:sldChg chg="modSp mod">
        <pc:chgData name="Ernest Wavei" userId="7d0c69e1-f8bd-49ad-bbdd-77db4a82a920" providerId="ADAL" clId="{040716EB-941C-4705-AABD-11364E277301}" dt="2026-03-24T13:44:30.705" v="1736" actId="20577"/>
        <pc:sldMkLst>
          <pc:docMk/>
          <pc:sldMk cId="2437903174" sldId="1025"/>
        </pc:sldMkLst>
        <pc:spChg chg="mod">
          <ac:chgData name="Ernest Wavei" userId="7d0c69e1-f8bd-49ad-bbdd-77db4a82a920" providerId="ADAL" clId="{040716EB-941C-4705-AABD-11364E277301}" dt="2026-03-24T13:44:30.705" v="1736" actId="20577"/>
          <ac:spMkLst>
            <pc:docMk/>
            <pc:sldMk cId="2437903174" sldId="1025"/>
            <ac:spMk id="3" creationId="{7CF78675-57C1-6EFB-FBD3-E5785C2155F8}"/>
          </ac:spMkLst>
        </pc:spChg>
      </pc:sldChg>
      <pc:sldChg chg="del">
        <pc:chgData name="Ernest Wavei" userId="7d0c69e1-f8bd-49ad-bbdd-77db4a82a920" providerId="ADAL" clId="{040716EB-941C-4705-AABD-11364E277301}" dt="2026-03-23T12:02:32.381" v="1427" actId="47"/>
        <pc:sldMkLst>
          <pc:docMk/>
          <pc:sldMk cId="4110649523" sldId="1030"/>
        </pc:sldMkLst>
      </pc:sldChg>
      <pc:sldChg chg="modSp mod">
        <pc:chgData name="Ernest Wavei" userId="7d0c69e1-f8bd-49ad-bbdd-77db4a82a920" providerId="ADAL" clId="{040716EB-941C-4705-AABD-11364E277301}" dt="2026-03-23T12:03:13.309" v="1435" actId="6549"/>
        <pc:sldMkLst>
          <pc:docMk/>
          <pc:sldMk cId="2713076436" sldId="1031"/>
        </pc:sldMkLst>
        <pc:spChg chg="mod">
          <ac:chgData name="Ernest Wavei" userId="7d0c69e1-f8bd-49ad-bbdd-77db4a82a920" providerId="ADAL" clId="{040716EB-941C-4705-AABD-11364E277301}" dt="2026-03-23T12:03:13.309" v="1435" actId="6549"/>
          <ac:spMkLst>
            <pc:docMk/>
            <pc:sldMk cId="2713076436" sldId="1031"/>
            <ac:spMk id="3" creationId="{1306DF82-5299-6C80-5C5B-44DF98AA94E9}"/>
          </ac:spMkLst>
        </pc:spChg>
      </pc:sldChg>
      <pc:sldChg chg="modSp mod">
        <pc:chgData name="Ernest Wavei" userId="7d0c69e1-f8bd-49ad-bbdd-77db4a82a920" providerId="ADAL" clId="{040716EB-941C-4705-AABD-11364E277301}" dt="2026-03-23T12:18:16.408" v="1687" actId="20577"/>
        <pc:sldMkLst>
          <pc:docMk/>
          <pc:sldMk cId="476985161" sldId="1036"/>
        </pc:sldMkLst>
        <pc:spChg chg="mod">
          <ac:chgData name="Ernest Wavei" userId="7d0c69e1-f8bd-49ad-bbdd-77db4a82a920" providerId="ADAL" clId="{040716EB-941C-4705-AABD-11364E277301}" dt="2026-03-23T12:18:16.408" v="1687" actId="20577"/>
          <ac:spMkLst>
            <pc:docMk/>
            <pc:sldMk cId="476985161" sldId="1036"/>
            <ac:spMk id="3" creationId="{25815BA5-7B5A-C340-783A-68AFB6D54FA4}"/>
          </ac:spMkLst>
        </pc:spChg>
      </pc:sldChg>
      <pc:sldChg chg="modSp mod">
        <pc:chgData name="Ernest Wavei" userId="7d0c69e1-f8bd-49ad-bbdd-77db4a82a920" providerId="ADAL" clId="{040716EB-941C-4705-AABD-11364E277301}" dt="2026-03-23T12:01:07.128" v="1426" actId="20577"/>
        <pc:sldMkLst>
          <pc:docMk/>
          <pc:sldMk cId="2196022165" sldId="1037"/>
        </pc:sldMkLst>
        <pc:spChg chg="mod">
          <ac:chgData name="Ernest Wavei" userId="7d0c69e1-f8bd-49ad-bbdd-77db4a82a920" providerId="ADAL" clId="{040716EB-941C-4705-AABD-11364E277301}" dt="2026-03-23T12:00:53.478" v="1424" actId="20577"/>
          <ac:spMkLst>
            <pc:docMk/>
            <pc:sldMk cId="2196022165" sldId="1037"/>
            <ac:spMk id="2" creationId="{33072944-19E4-EC01-FBD2-A9AAB5F13F1E}"/>
          </ac:spMkLst>
        </pc:spChg>
        <pc:spChg chg="mod">
          <ac:chgData name="Ernest Wavei" userId="7d0c69e1-f8bd-49ad-bbdd-77db4a82a920" providerId="ADAL" clId="{040716EB-941C-4705-AABD-11364E277301}" dt="2026-03-23T12:01:07.128" v="1426" actId="20577"/>
          <ac:spMkLst>
            <pc:docMk/>
            <pc:sldMk cId="2196022165" sldId="1037"/>
            <ac:spMk id="3" creationId="{2BC5EF29-4502-A1AE-7272-23A798278875}"/>
          </ac:spMkLst>
        </pc:spChg>
      </pc:sldChg>
      <pc:sldChg chg="add del">
        <pc:chgData name="Ernest Wavei" userId="7d0c69e1-f8bd-49ad-bbdd-77db4a82a920" providerId="ADAL" clId="{040716EB-941C-4705-AABD-11364E277301}" dt="2026-03-24T10:58:12.010" v="1719" actId="47"/>
        <pc:sldMkLst>
          <pc:docMk/>
          <pc:sldMk cId="779451902" sldId="1038"/>
        </pc:sldMkLst>
      </pc:sldChg>
      <pc:sldChg chg="modSp add mod ord">
        <pc:chgData name="Ernest Wavei" userId="7d0c69e1-f8bd-49ad-bbdd-77db4a82a920" providerId="ADAL" clId="{040716EB-941C-4705-AABD-11364E277301}" dt="2026-03-24T13:55:16.687" v="1739" actId="255"/>
        <pc:sldMkLst>
          <pc:docMk/>
          <pc:sldMk cId="4220408201" sldId="1040"/>
        </pc:sldMkLst>
        <pc:spChg chg="mod">
          <ac:chgData name="Ernest Wavei" userId="7d0c69e1-f8bd-49ad-bbdd-77db4a82a920" providerId="ADAL" clId="{040716EB-941C-4705-AABD-11364E277301}" dt="2026-03-24T13:42:21.046" v="1728" actId="20577"/>
          <ac:spMkLst>
            <pc:docMk/>
            <pc:sldMk cId="4220408201" sldId="1040"/>
            <ac:spMk id="2" creationId="{8F220E97-B207-FC04-071E-2AF93BD6E1F2}"/>
          </ac:spMkLst>
        </pc:spChg>
        <pc:spChg chg="mod">
          <ac:chgData name="Ernest Wavei" userId="7d0c69e1-f8bd-49ad-bbdd-77db4a82a920" providerId="ADAL" clId="{040716EB-941C-4705-AABD-11364E277301}" dt="2026-03-24T13:55:16.687" v="1739" actId="255"/>
          <ac:spMkLst>
            <pc:docMk/>
            <pc:sldMk cId="4220408201" sldId="1040"/>
            <ac:spMk id="3" creationId="{A974733B-058D-81DC-C853-750AE8C1471D}"/>
          </ac:spMkLst>
        </pc:spChg>
      </pc:sldChg>
      <pc:sldChg chg="modSp add mod ord">
        <pc:chgData name="Ernest Wavei" userId="7d0c69e1-f8bd-49ad-bbdd-77db4a82a920" providerId="ADAL" clId="{040716EB-941C-4705-AABD-11364E277301}" dt="2026-03-23T12:10:38.007" v="1626" actId="20577"/>
        <pc:sldMkLst>
          <pc:docMk/>
          <pc:sldMk cId="1694283781" sldId="1041"/>
        </pc:sldMkLst>
        <pc:spChg chg="mod">
          <ac:chgData name="Ernest Wavei" userId="7d0c69e1-f8bd-49ad-bbdd-77db4a82a920" providerId="ADAL" clId="{040716EB-941C-4705-AABD-11364E277301}" dt="2026-03-23T12:10:38.007" v="1626" actId="20577"/>
          <ac:spMkLst>
            <pc:docMk/>
            <pc:sldMk cId="1694283781" sldId="1041"/>
            <ac:spMk id="3" creationId="{4C6252F4-22B2-D1B5-D7D1-5DABF416B26E}"/>
          </ac:spMkLst>
        </pc:spChg>
      </pc:sldChg>
      <pc:sldChg chg="modSp add mod ord">
        <pc:chgData name="Ernest Wavei" userId="7d0c69e1-f8bd-49ad-bbdd-77db4a82a920" providerId="ADAL" clId="{040716EB-941C-4705-AABD-11364E277301}" dt="2026-03-23T12:11:02.707" v="1629" actId="13926"/>
        <pc:sldMkLst>
          <pc:docMk/>
          <pc:sldMk cId="2424356579" sldId="1042"/>
        </pc:sldMkLst>
        <pc:spChg chg="mod">
          <ac:chgData name="Ernest Wavei" userId="7d0c69e1-f8bd-49ad-bbdd-77db4a82a920" providerId="ADAL" clId="{040716EB-941C-4705-AABD-11364E277301}" dt="2026-03-23T12:11:02.707" v="1629" actId="13926"/>
          <ac:spMkLst>
            <pc:docMk/>
            <pc:sldMk cId="2424356579" sldId="1042"/>
            <ac:spMk id="3" creationId="{10C72498-92AB-808A-B136-F71B7FB8E3A6}"/>
          </ac:spMkLst>
        </pc:spChg>
      </pc:sldChg>
      <pc:sldMasterChg chg="del delSldLayout">
        <pc:chgData name="Ernest Wavei" userId="7d0c69e1-f8bd-49ad-bbdd-77db4a82a920" providerId="ADAL" clId="{040716EB-941C-4705-AABD-11364E277301}" dt="2026-03-23T11:47:55.677" v="1171"/>
        <pc:sldMasterMkLst>
          <pc:docMk/>
          <pc:sldMasterMk cId="1339742971" sldId="2147483668"/>
        </pc:sldMasterMkLst>
        <pc:sldLayoutChg chg="del">
          <pc:chgData name="Ernest Wavei" userId="7d0c69e1-f8bd-49ad-bbdd-77db4a82a920" providerId="ADAL" clId="{040716EB-941C-4705-AABD-11364E277301}" dt="2026-03-23T11:47:55.677" v="1171"/>
          <pc:sldLayoutMkLst>
            <pc:docMk/>
            <pc:sldMasterMk cId="1339742971" sldId="2147483668"/>
            <pc:sldLayoutMk cId="3761956396" sldId="2147483753"/>
          </pc:sldLayoutMkLst>
        </pc:sldLayoutChg>
      </pc:sldMasterChg>
      <pc:sldMasterChg chg="del delSldLayout">
        <pc:chgData name="Ernest Wavei" userId="7d0c69e1-f8bd-49ad-bbdd-77db4a82a920" providerId="ADAL" clId="{040716EB-941C-4705-AABD-11364E277301}" dt="2026-03-23T11:47:55.677" v="1171"/>
        <pc:sldMasterMkLst>
          <pc:docMk/>
          <pc:sldMasterMk cId="921761218" sldId="2147483669"/>
        </pc:sldMasterMkLst>
        <pc:sldLayoutChg chg="del">
          <pc:chgData name="Ernest Wavei" userId="7d0c69e1-f8bd-49ad-bbdd-77db4a82a920" providerId="ADAL" clId="{040716EB-941C-4705-AABD-11364E277301}" dt="2026-03-23T11:47:55.677" v="1171"/>
          <pc:sldLayoutMkLst>
            <pc:docMk/>
            <pc:sldMasterMk cId="921761218" sldId="2147483669"/>
            <pc:sldLayoutMk cId="3440184068" sldId="2147483670"/>
          </pc:sldLayoutMkLst>
        </pc:sldLayoutChg>
        <pc:sldLayoutChg chg="del">
          <pc:chgData name="Ernest Wavei" userId="7d0c69e1-f8bd-49ad-bbdd-77db4a82a920" providerId="ADAL" clId="{040716EB-941C-4705-AABD-11364E277301}" dt="2026-03-23T11:47:55.677" v="1171"/>
          <pc:sldLayoutMkLst>
            <pc:docMk/>
            <pc:sldMasterMk cId="921761218" sldId="2147483669"/>
            <pc:sldLayoutMk cId="685753093" sldId="2147483671"/>
          </pc:sldLayoutMkLst>
        </pc:sldLayoutChg>
      </pc:sldMasterChg>
      <pc:sldMasterChg chg="del delSldLayout">
        <pc:chgData name="Ernest Wavei" userId="7d0c69e1-f8bd-49ad-bbdd-77db4a82a920" providerId="ADAL" clId="{040716EB-941C-4705-AABD-11364E277301}" dt="2026-03-23T11:47:55.677" v="1171"/>
        <pc:sldMasterMkLst>
          <pc:docMk/>
          <pc:sldMasterMk cId="3119471356" sldId="2147483672"/>
        </pc:sldMasterMkLst>
        <pc:sldLayoutChg chg="del">
          <pc:chgData name="Ernest Wavei" userId="7d0c69e1-f8bd-49ad-bbdd-77db4a82a920" providerId="ADAL" clId="{040716EB-941C-4705-AABD-11364E277301}" dt="2026-03-23T11:47:55.677" v="1171"/>
          <pc:sldLayoutMkLst>
            <pc:docMk/>
            <pc:sldMasterMk cId="3119471356" sldId="2147483672"/>
            <pc:sldLayoutMk cId="3942648333" sldId="2147483673"/>
          </pc:sldLayoutMkLst>
        </pc:sldLayoutChg>
      </pc:sldMasterChg>
      <pc:sldMasterChg chg="del delSldLayout">
        <pc:chgData name="Ernest Wavei" userId="7d0c69e1-f8bd-49ad-bbdd-77db4a82a920" providerId="ADAL" clId="{040716EB-941C-4705-AABD-11364E277301}" dt="2026-03-23T11:47:55.677" v="1171"/>
        <pc:sldMasterMkLst>
          <pc:docMk/>
          <pc:sldMasterMk cId="1919443053" sldId="2147483674"/>
        </pc:sldMasterMkLst>
        <pc:sldLayoutChg chg="del">
          <pc:chgData name="Ernest Wavei" userId="7d0c69e1-f8bd-49ad-bbdd-77db4a82a920" providerId="ADAL" clId="{040716EB-941C-4705-AABD-11364E277301}" dt="2026-03-23T11:47:55.677" v="1171"/>
          <pc:sldLayoutMkLst>
            <pc:docMk/>
            <pc:sldMasterMk cId="1919443053" sldId="2147483674"/>
            <pc:sldLayoutMk cId="4123628421" sldId="2147483675"/>
          </pc:sldLayoutMkLst>
        </pc:sldLayoutChg>
      </pc:sldMasterChg>
      <pc:sldMasterChg chg="del delSldLayout">
        <pc:chgData name="Ernest Wavei" userId="7d0c69e1-f8bd-49ad-bbdd-77db4a82a920" providerId="ADAL" clId="{040716EB-941C-4705-AABD-11364E277301}" dt="2026-03-23T11:47:55.677" v="1171"/>
        <pc:sldMasterMkLst>
          <pc:docMk/>
          <pc:sldMasterMk cId="2867895613" sldId="2147483676"/>
        </pc:sldMasterMkLst>
        <pc:sldLayoutChg chg="del">
          <pc:chgData name="Ernest Wavei" userId="7d0c69e1-f8bd-49ad-bbdd-77db4a82a920" providerId="ADAL" clId="{040716EB-941C-4705-AABD-11364E277301}" dt="2026-03-23T11:47:55.677" v="1171"/>
          <pc:sldLayoutMkLst>
            <pc:docMk/>
            <pc:sldMasterMk cId="2867895613" sldId="2147483676"/>
            <pc:sldLayoutMk cId="2272742108" sldId="2147483677"/>
          </pc:sldLayoutMkLst>
        </pc:sldLayoutChg>
      </pc:sldMasterChg>
      <pc:sldMasterChg chg="del delSldLayout">
        <pc:chgData name="Ernest Wavei" userId="7d0c69e1-f8bd-49ad-bbdd-77db4a82a920" providerId="ADAL" clId="{040716EB-941C-4705-AABD-11364E277301}" dt="2026-03-23T11:47:55.677" v="1171"/>
        <pc:sldMasterMkLst>
          <pc:docMk/>
          <pc:sldMasterMk cId="1251622122" sldId="2147483680"/>
        </pc:sldMasterMkLst>
        <pc:sldLayoutChg chg="del">
          <pc:chgData name="Ernest Wavei" userId="7d0c69e1-f8bd-49ad-bbdd-77db4a82a920" providerId="ADAL" clId="{040716EB-941C-4705-AABD-11364E277301}" dt="2026-03-23T11:47:55.677" v="1171"/>
          <pc:sldLayoutMkLst>
            <pc:docMk/>
            <pc:sldMasterMk cId="1251622122" sldId="2147483680"/>
            <pc:sldLayoutMk cId="3971786554" sldId="2147483681"/>
          </pc:sldLayoutMkLst>
        </pc:sldLayoutChg>
        <pc:sldLayoutChg chg="del">
          <pc:chgData name="Ernest Wavei" userId="7d0c69e1-f8bd-49ad-bbdd-77db4a82a920" providerId="ADAL" clId="{040716EB-941C-4705-AABD-11364E277301}" dt="2026-03-23T11:47:55.677" v="1171"/>
          <pc:sldLayoutMkLst>
            <pc:docMk/>
            <pc:sldMasterMk cId="1251622122" sldId="2147483680"/>
            <pc:sldLayoutMk cId="1989646181" sldId="2147483682"/>
          </pc:sldLayoutMkLst>
        </pc:sldLayoutChg>
        <pc:sldLayoutChg chg="del">
          <pc:chgData name="Ernest Wavei" userId="7d0c69e1-f8bd-49ad-bbdd-77db4a82a920" providerId="ADAL" clId="{040716EB-941C-4705-AABD-11364E277301}" dt="2026-03-23T11:47:55.677" v="1171"/>
          <pc:sldLayoutMkLst>
            <pc:docMk/>
            <pc:sldMasterMk cId="1251622122" sldId="2147483680"/>
            <pc:sldLayoutMk cId="2509027987" sldId="2147483683"/>
          </pc:sldLayoutMkLst>
        </pc:sldLayoutChg>
        <pc:sldLayoutChg chg="del">
          <pc:chgData name="Ernest Wavei" userId="7d0c69e1-f8bd-49ad-bbdd-77db4a82a920" providerId="ADAL" clId="{040716EB-941C-4705-AABD-11364E277301}" dt="2026-03-23T11:47:55.677" v="1171"/>
          <pc:sldLayoutMkLst>
            <pc:docMk/>
            <pc:sldMasterMk cId="1251622122" sldId="2147483680"/>
            <pc:sldLayoutMk cId="886049734" sldId="2147483684"/>
          </pc:sldLayoutMkLst>
        </pc:sldLayoutChg>
        <pc:sldLayoutChg chg="del">
          <pc:chgData name="Ernest Wavei" userId="7d0c69e1-f8bd-49ad-bbdd-77db4a82a920" providerId="ADAL" clId="{040716EB-941C-4705-AABD-11364E277301}" dt="2026-03-23T11:47:55.677" v="1171"/>
          <pc:sldLayoutMkLst>
            <pc:docMk/>
            <pc:sldMasterMk cId="1251622122" sldId="2147483680"/>
            <pc:sldLayoutMk cId="1079138667" sldId="2147483685"/>
          </pc:sldLayoutMkLst>
        </pc:sldLayoutChg>
        <pc:sldLayoutChg chg="del">
          <pc:chgData name="Ernest Wavei" userId="7d0c69e1-f8bd-49ad-bbdd-77db4a82a920" providerId="ADAL" clId="{040716EB-941C-4705-AABD-11364E277301}" dt="2026-03-23T11:47:55.677" v="1171"/>
          <pc:sldLayoutMkLst>
            <pc:docMk/>
            <pc:sldMasterMk cId="1251622122" sldId="2147483680"/>
            <pc:sldLayoutMk cId="2656021432" sldId="2147483686"/>
          </pc:sldLayoutMkLst>
        </pc:sldLayoutChg>
        <pc:sldLayoutChg chg="del">
          <pc:chgData name="Ernest Wavei" userId="7d0c69e1-f8bd-49ad-bbdd-77db4a82a920" providerId="ADAL" clId="{040716EB-941C-4705-AABD-11364E277301}" dt="2026-03-23T11:47:55.677" v="1171"/>
          <pc:sldLayoutMkLst>
            <pc:docMk/>
            <pc:sldMasterMk cId="1251622122" sldId="2147483680"/>
            <pc:sldLayoutMk cId="2593494363" sldId="2147483687"/>
          </pc:sldLayoutMkLst>
        </pc:sldLayoutChg>
        <pc:sldLayoutChg chg="del">
          <pc:chgData name="Ernest Wavei" userId="7d0c69e1-f8bd-49ad-bbdd-77db4a82a920" providerId="ADAL" clId="{040716EB-941C-4705-AABD-11364E277301}" dt="2026-03-23T11:47:55.677" v="1171"/>
          <pc:sldLayoutMkLst>
            <pc:docMk/>
            <pc:sldMasterMk cId="1251622122" sldId="2147483680"/>
            <pc:sldLayoutMk cId="979517844" sldId="2147483688"/>
          </pc:sldLayoutMkLst>
        </pc:sldLayoutChg>
        <pc:sldLayoutChg chg="del">
          <pc:chgData name="Ernest Wavei" userId="7d0c69e1-f8bd-49ad-bbdd-77db4a82a920" providerId="ADAL" clId="{040716EB-941C-4705-AABD-11364E277301}" dt="2026-03-23T11:47:55.677" v="1171"/>
          <pc:sldLayoutMkLst>
            <pc:docMk/>
            <pc:sldMasterMk cId="1251622122" sldId="2147483680"/>
            <pc:sldLayoutMk cId="4153212562" sldId="2147483689"/>
          </pc:sldLayoutMkLst>
        </pc:sldLayoutChg>
        <pc:sldLayoutChg chg="del">
          <pc:chgData name="Ernest Wavei" userId="7d0c69e1-f8bd-49ad-bbdd-77db4a82a920" providerId="ADAL" clId="{040716EB-941C-4705-AABD-11364E277301}" dt="2026-03-23T11:47:55.677" v="1171"/>
          <pc:sldLayoutMkLst>
            <pc:docMk/>
            <pc:sldMasterMk cId="1251622122" sldId="2147483680"/>
            <pc:sldLayoutMk cId="2911799620" sldId="2147483690"/>
          </pc:sldLayoutMkLst>
        </pc:sldLayoutChg>
        <pc:sldLayoutChg chg="del">
          <pc:chgData name="Ernest Wavei" userId="7d0c69e1-f8bd-49ad-bbdd-77db4a82a920" providerId="ADAL" clId="{040716EB-941C-4705-AABD-11364E277301}" dt="2026-03-23T11:47:55.677" v="1171"/>
          <pc:sldLayoutMkLst>
            <pc:docMk/>
            <pc:sldMasterMk cId="1251622122" sldId="2147483680"/>
            <pc:sldLayoutMk cId="3244335152" sldId="2147483691"/>
          </pc:sldLayoutMkLst>
        </pc:sldLayoutChg>
      </pc:sldMasterChg>
      <pc:sldMasterChg chg="del delSldLayout">
        <pc:chgData name="Ernest Wavei" userId="7d0c69e1-f8bd-49ad-bbdd-77db4a82a920" providerId="ADAL" clId="{040716EB-941C-4705-AABD-11364E277301}" dt="2026-03-23T11:47:55.677" v="1171"/>
        <pc:sldMasterMkLst>
          <pc:docMk/>
          <pc:sldMasterMk cId="847168410" sldId="2147483692"/>
        </pc:sldMasterMkLst>
        <pc:sldLayoutChg chg="del">
          <pc:chgData name="Ernest Wavei" userId="7d0c69e1-f8bd-49ad-bbdd-77db4a82a920" providerId="ADAL" clId="{040716EB-941C-4705-AABD-11364E277301}" dt="2026-03-23T11:47:55.677" v="1171"/>
          <pc:sldLayoutMkLst>
            <pc:docMk/>
            <pc:sldMasterMk cId="847168410" sldId="2147483692"/>
            <pc:sldLayoutMk cId="1757194907" sldId="2147483694"/>
          </pc:sldLayoutMkLst>
        </pc:sldLayoutChg>
        <pc:sldLayoutChg chg="del">
          <pc:chgData name="Ernest Wavei" userId="7d0c69e1-f8bd-49ad-bbdd-77db4a82a920" providerId="ADAL" clId="{040716EB-941C-4705-AABD-11364E277301}" dt="2026-03-23T11:47:55.677" v="1171"/>
          <pc:sldLayoutMkLst>
            <pc:docMk/>
            <pc:sldMasterMk cId="847168410" sldId="2147483692"/>
            <pc:sldLayoutMk cId="2719517338" sldId="2147483696"/>
          </pc:sldLayoutMkLst>
        </pc:sldLayoutChg>
        <pc:sldLayoutChg chg="del">
          <pc:chgData name="Ernest Wavei" userId="7d0c69e1-f8bd-49ad-bbdd-77db4a82a920" providerId="ADAL" clId="{040716EB-941C-4705-AABD-11364E277301}" dt="2026-03-23T11:47:55.677" v="1171"/>
          <pc:sldLayoutMkLst>
            <pc:docMk/>
            <pc:sldMasterMk cId="847168410" sldId="2147483692"/>
            <pc:sldLayoutMk cId="2420102430" sldId="2147483699"/>
          </pc:sldLayoutMkLst>
        </pc:sldLayoutChg>
        <pc:sldLayoutChg chg="del">
          <pc:chgData name="Ernest Wavei" userId="7d0c69e1-f8bd-49ad-bbdd-77db4a82a920" providerId="ADAL" clId="{040716EB-941C-4705-AABD-11364E277301}" dt="2026-03-23T11:47:55.677" v="1171"/>
          <pc:sldLayoutMkLst>
            <pc:docMk/>
            <pc:sldMasterMk cId="847168410" sldId="2147483692"/>
            <pc:sldLayoutMk cId="1234747292" sldId="2147483701"/>
          </pc:sldLayoutMkLst>
        </pc:sldLayoutChg>
      </pc:sldMasterChg>
      <pc:sldMasterChg chg="del delSldLayout">
        <pc:chgData name="Ernest Wavei" userId="7d0c69e1-f8bd-49ad-bbdd-77db4a82a920" providerId="ADAL" clId="{040716EB-941C-4705-AABD-11364E277301}" dt="2026-03-23T11:47:55.677" v="1171"/>
        <pc:sldMasterMkLst>
          <pc:docMk/>
          <pc:sldMasterMk cId="1915559488" sldId="2147483704"/>
        </pc:sldMasterMkLst>
        <pc:sldLayoutChg chg="del">
          <pc:chgData name="Ernest Wavei" userId="7d0c69e1-f8bd-49ad-bbdd-77db4a82a920" providerId="ADAL" clId="{040716EB-941C-4705-AABD-11364E277301}" dt="2026-03-23T11:47:55.677" v="1171"/>
          <pc:sldLayoutMkLst>
            <pc:docMk/>
            <pc:sldMasterMk cId="1915559488" sldId="2147483704"/>
            <pc:sldLayoutMk cId="3275815000" sldId="2147483705"/>
          </pc:sldLayoutMkLst>
        </pc:sldLayoutChg>
        <pc:sldLayoutChg chg="del">
          <pc:chgData name="Ernest Wavei" userId="7d0c69e1-f8bd-49ad-bbdd-77db4a82a920" providerId="ADAL" clId="{040716EB-941C-4705-AABD-11364E277301}" dt="2026-03-23T11:47:55.677" v="1171"/>
          <pc:sldLayoutMkLst>
            <pc:docMk/>
            <pc:sldMasterMk cId="1915559488" sldId="2147483704"/>
            <pc:sldLayoutMk cId="1743241292" sldId="2147483708"/>
          </pc:sldLayoutMkLst>
        </pc:sldLayoutChg>
        <pc:sldLayoutChg chg="del">
          <pc:chgData name="Ernest Wavei" userId="7d0c69e1-f8bd-49ad-bbdd-77db4a82a920" providerId="ADAL" clId="{040716EB-941C-4705-AABD-11364E277301}" dt="2026-03-23T11:47:55.677" v="1171"/>
          <pc:sldLayoutMkLst>
            <pc:docMk/>
            <pc:sldMasterMk cId="1915559488" sldId="2147483704"/>
            <pc:sldLayoutMk cId="3435645642" sldId="2147483711"/>
          </pc:sldLayoutMkLst>
        </pc:sldLayoutChg>
      </pc:sldMasterChg>
      <pc:sldMasterChg chg="del delSldLayout">
        <pc:chgData name="Ernest Wavei" userId="7d0c69e1-f8bd-49ad-bbdd-77db4a82a920" providerId="ADAL" clId="{040716EB-941C-4705-AABD-11364E277301}" dt="2026-03-23T11:47:55.677" v="1171"/>
        <pc:sldMasterMkLst>
          <pc:docMk/>
          <pc:sldMasterMk cId="265431678" sldId="2147483724"/>
        </pc:sldMasterMkLst>
        <pc:sldLayoutChg chg="del">
          <pc:chgData name="Ernest Wavei" userId="7d0c69e1-f8bd-49ad-bbdd-77db4a82a920" providerId="ADAL" clId="{040716EB-941C-4705-AABD-11364E277301}" dt="2026-03-23T11:47:55.677" v="1171"/>
          <pc:sldLayoutMkLst>
            <pc:docMk/>
            <pc:sldMasterMk cId="265431678" sldId="2147483724"/>
            <pc:sldLayoutMk cId="791740406" sldId="2147483725"/>
          </pc:sldLayoutMkLst>
        </pc:sldLayoutChg>
        <pc:sldLayoutChg chg="del">
          <pc:chgData name="Ernest Wavei" userId="7d0c69e1-f8bd-49ad-bbdd-77db4a82a920" providerId="ADAL" clId="{040716EB-941C-4705-AABD-11364E277301}" dt="2026-03-23T11:47:55.677" v="1171"/>
          <pc:sldLayoutMkLst>
            <pc:docMk/>
            <pc:sldMasterMk cId="265431678" sldId="2147483724"/>
            <pc:sldLayoutMk cId="2329407591" sldId="2147483726"/>
          </pc:sldLayoutMkLst>
        </pc:sldLayoutChg>
        <pc:sldLayoutChg chg="del">
          <pc:chgData name="Ernest Wavei" userId="7d0c69e1-f8bd-49ad-bbdd-77db4a82a920" providerId="ADAL" clId="{040716EB-941C-4705-AABD-11364E277301}" dt="2026-03-23T11:47:55.677" v="1171"/>
          <pc:sldLayoutMkLst>
            <pc:docMk/>
            <pc:sldMasterMk cId="265431678" sldId="2147483724"/>
            <pc:sldLayoutMk cId="624217515" sldId="2147483727"/>
          </pc:sldLayoutMkLst>
        </pc:sldLayoutChg>
      </pc:sldMasterChg>
      <pc:sldMasterChg chg="del delSldLayout">
        <pc:chgData name="Ernest Wavei" userId="7d0c69e1-f8bd-49ad-bbdd-77db4a82a920" providerId="ADAL" clId="{040716EB-941C-4705-AABD-11364E277301}" dt="2026-03-23T11:47:55.677" v="1171"/>
        <pc:sldMasterMkLst>
          <pc:docMk/>
          <pc:sldMasterMk cId="1898461747" sldId="2147483728"/>
        </pc:sldMasterMkLst>
        <pc:sldLayoutChg chg="del">
          <pc:chgData name="Ernest Wavei" userId="7d0c69e1-f8bd-49ad-bbdd-77db4a82a920" providerId="ADAL" clId="{040716EB-941C-4705-AABD-11364E277301}" dt="2026-03-23T11:47:55.677" v="1171"/>
          <pc:sldLayoutMkLst>
            <pc:docMk/>
            <pc:sldMasterMk cId="1898461747" sldId="2147483728"/>
            <pc:sldLayoutMk cId="2629640546" sldId="2147483729"/>
          </pc:sldLayoutMkLst>
        </pc:sldLayoutChg>
        <pc:sldLayoutChg chg="del">
          <pc:chgData name="Ernest Wavei" userId="7d0c69e1-f8bd-49ad-bbdd-77db4a82a920" providerId="ADAL" clId="{040716EB-941C-4705-AABD-11364E277301}" dt="2026-03-23T11:47:55.677" v="1171"/>
          <pc:sldLayoutMkLst>
            <pc:docMk/>
            <pc:sldMasterMk cId="1898461747" sldId="2147483728"/>
            <pc:sldLayoutMk cId="2995740351" sldId="2147483730"/>
          </pc:sldLayoutMkLst>
        </pc:sldLayoutChg>
        <pc:sldLayoutChg chg="del">
          <pc:chgData name="Ernest Wavei" userId="7d0c69e1-f8bd-49ad-bbdd-77db4a82a920" providerId="ADAL" clId="{040716EB-941C-4705-AABD-11364E277301}" dt="2026-03-23T11:47:55.677" v="1171"/>
          <pc:sldLayoutMkLst>
            <pc:docMk/>
            <pc:sldMasterMk cId="1898461747" sldId="2147483728"/>
            <pc:sldLayoutMk cId="448258358" sldId="2147483731"/>
          </pc:sldLayoutMkLst>
        </pc:sldLayoutChg>
        <pc:sldLayoutChg chg="del">
          <pc:chgData name="Ernest Wavei" userId="7d0c69e1-f8bd-49ad-bbdd-77db4a82a920" providerId="ADAL" clId="{040716EB-941C-4705-AABD-11364E277301}" dt="2026-03-23T11:47:55.677" v="1171"/>
          <pc:sldLayoutMkLst>
            <pc:docMk/>
            <pc:sldMasterMk cId="1898461747" sldId="2147483728"/>
            <pc:sldLayoutMk cId="2515892369" sldId="2147483732"/>
          </pc:sldLayoutMkLst>
        </pc:sldLayoutChg>
        <pc:sldLayoutChg chg="del">
          <pc:chgData name="Ernest Wavei" userId="7d0c69e1-f8bd-49ad-bbdd-77db4a82a920" providerId="ADAL" clId="{040716EB-941C-4705-AABD-11364E277301}" dt="2026-03-23T11:47:55.677" v="1171"/>
          <pc:sldLayoutMkLst>
            <pc:docMk/>
            <pc:sldMasterMk cId="1898461747" sldId="2147483728"/>
            <pc:sldLayoutMk cId="1460362126" sldId="2147483733"/>
          </pc:sldLayoutMkLst>
        </pc:sldLayoutChg>
        <pc:sldLayoutChg chg="del">
          <pc:chgData name="Ernest Wavei" userId="7d0c69e1-f8bd-49ad-bbdd-77db4a82a920" providerId="ADAL" clId="{040716EB-941C-4705-AABD-11364E277301}" dt="2026-03-23T11:47:55.677" v="1171"/>
          <pc:sldLayoutMkLst>
            <pc:docMk/>
            <pc:sldMasterMk cId="1898461747" sldId="2147483728"/>
            <pc:sldLayoutMk cId="1147444371" sldId="2147483734"/>
          </pc:sldLayoutMkLst>
        </pc:sldLayoutChg>
        <pc:sldLayoutChg chg="del">
          <pc:chgData name="Ernest Wavei" userId="7d0c69e1-f8bd-49ad-bbdd-77db4a82a920" providerId="ADAL" clId="{040716EB-941C-4705-AABD-11364E277301}" dt="2026-03-23T11:47:55.677" v="1171"/>
          <pc:sldLayoutMkLst>
            <pc:docMk/>
            <pc:sldMasterMk cId="1898461747" sldId="2147483728"/>
            <pc:sldLayoutMk cId="3207117977" sldId="2147483735"/>
          </pc:sldLayoutMkLst>
        </pc:sldLayoutChg>
        <pc:sldLayoutChg chg="del">
          <pc:chgData name="Ernest Wavei" userId="7d0c69e1-f8bd-49ad-bbdd-77db4a82a920" providerId="ADAL" clId="{040716EB-941C-4705-AABD-11364E277301}" dt="2026-03-23T11:47:55.677" v="1171"/>
          <pc:sldLayoutMkLst>
            <pc:docMk/>
            <pc:sldMasterMk cId="1898461747" sldId="2147483728"/>
            <pc:sldLayoutMk cId="645783211" sldId="2147483736"/>
          </pc:sldLayoutMkLst>
        </pc:sldLayoutChg>
        <pc:sldLayoutChg chg="del">
          <pc:chgData name="Ernest Wavei" userId="7d0c69e1-f8bd-49ad-bbdd-77db4a82a920" providerId="ADAL" clId="{040716EB-941C-4705-AABD-11364E277301}" dt="2026-03-23T11:47:55.677" v="1171"/>
          <pc:sldLayoutMkLst>
            <pc:docMk/>
            <pc:sldMasterMk cId="1898461747" sldId="2147483728"/>
            <pc:sldLayoutMk cId="2842928238" sldId="2147483737"/>
          </pc:sldLayoutMkLst>
        </pc:sldLayoutChg>
        <pc:sldLayoutChg chg="del">
          <pc:chgData name="Ernest Wavei" userId="7d0c69e1-f8bd-49ad-bbdd-77db4a82a920" providerId="ADAL" clId="{040716EB-941C-4705-AABD-11364E277301}" dt="2026-03-23T11:47:55.677" v="1171"/>
          <pc:sldLayoutMkLst>
            <pc:docMk/>
            <pc:sldMasterMk cId="1898461747" sldId="2147483728"/>
            <pc:sldLayoutMk cId="3163317495" sldId="2147483738"/>
          </pc:sldLayoutMkLst>
        </pc:sldLayoutChg>
        <pc:sldLayoutChg chg="del">
          <pc:chgData name="Ernest Wavei" userId="7d0c69e1-f8bd-49ad-bbdd-77db4a82a920" providerId="ADAL" clId="{040716EB-941C-4705-AABD-11364E277301}" dt="2026-03-23T11:47:55.677" v="1171"/>
          <pc:sldLayoutMkLst>
            <pc:docMk/>
            <pc:sldMasterMk cId="1898461747" sldId="2147483728"/>
            <pc:sldLayoutMk cId="2343064109" sldId="2147483739"/>
          </pc:sldLayoutMkLst>
        </pc:sldLayoutChg>
      </pc:sldMasterChg>
      <pc:sldMasterChg chg="del delSldLayout">
        <pc:chgData name="Ernest Wavei" userId="7d0c69e1-f8bd-49ad-bbdd-77db4a82a920" providerId="ADAL" clId="{040716EB-941C-4705-AABD-11364E277301}" dt="2026-03-23T11:47:55.677" v="1171"/>
        <pc:sldMasterMkLst>
          <pc:docMk/>
          <pc:sldMasterMk cId="3299703660" sldId="2147483740"/>
        </pc:sldMasterMkLst>
        <pc:sldLayoutChg chg="del">
          <pc:chgData name="Ernest Wavei" userId="7d0c69e1-f8bd-49ad-bbdd-77db4a82a920" providerId="ADAL" clId="{040716EB-941C-4705-AABD-11364E277301}" dt="2026-03-23T11:47:55.677" v="1171"/>
          <pc:sldLayoutMkLst>
            <pc:docMk/>
            <pc:sldMasterMk cId="3299703660" sldId="2147483740"/>
            <pc:sldLayoutMk cId="3983888747" sldId="2147483741"/>
          </pc:sldLayoutMkLst>
        </pc:sldLayoutChg>
        <pc:sldLayoutChg chg="del">
          <pc:chgData name="Ernest Wavei" userId="7d0c69e1-f8bd-49ad-bbdd-77db4a82a920" providerId="ADAL" clId="{040716EB-941C-4705-AABD-11364E277301}" dt="2026-03-23T11:47:55.677" v="1171"/>
          <pc:sldLayoutMkLst>
            <pc:docMk/>
            <pc:sldMasterMk cId="3299703660" sldId="2147483740"/>
            <pc:sldLayoutMk cId="2839593873" sldId="2147483742"/>
          </pc:sldLayoutMkLst>
        </pc:sldLayoutChg>
        <pc:sldLayoutChg chg="del">
          <pc:chgData name="Ernest Wavei" userId="7d0c69e1-f8bd-49ad-bbdd-77db4a82a920" providerId="ADAL" clId="{040716EB-941C-4705-AABD-11364E277301}" dt="2026-03-23T11:47:55.677" v="1171"/>
          <pc:sldLayoutMkLst>
            <pc:docMk/>
            <pc:sldMasterMk cId="3299703660" sldId="2147483740"/>
            <pc:sldLayoutMk cId="3405252121" sldId="2147483746"/>
          </pc:sldLayoutMkLst>
        </pc:sldLayoutChg>
        <pc:sldLayoutChg chg="del">
          <pc:chgData name="Ernest Wavei" userId="7d0c69e1-f8bd-49ad-bbdd-77db4a82a920" providerId="ADAL" clId="{040716EB-941C-4705-AABD-11364E277301}" dt="2026-03-23T11:47:55.677" v="1171"/>
          <pc:sldLayoutMkLst>
            <pc:docMk/>
            <pc:sldMasterMk cId="3299703660" sldId="2147483740"/>
            <pc:sldLayoutMk cId="1356628735" sldId="2147483747"/>
          </pc:sldLayoutMkLst>
        </pc:sldLayoutChg>
        <pc:sldLayoutChg chg="del">
          <pc:chgData name="Ernest Wavei" userId="7d0c69e1-f8bd-49ad-bbdd-77db4a82a920" providerId="ADAL" clId="{040716EB-941C-4705-AABD-11364E277301}" dt="2026-03-23T11:47:55.677" v="1171"/>
          <pc:sldLayoutMkLst>
            <pc:docMk/>
            <pc:sldMasterMk cId="3299703660" sldId="2147483740"/>
            <pc:sldLayoutMk cId="1864841059" sldId="2147483748"/>
          </pc:sldLayoutMkLst>
        </pc:sldLayoutChg>
        <pc:sldLayoutChg chg="del">
          <pc:chgData name="Ernest Wavei" userId="7d0c69e1-f8bd-49ad-bbdd-77db4a82a920" providerId="ADAL" clId="{040716EB-941C-4705-AABD-11364E277301}" dt="2026-03-23T11:47:55.677" v="1171"/>
          <pc:sldLayoutMkLst>
            <pc:docMk/>
            <pc:sldMasterMk cId="3299703660" sldId="2147483740"/>
            <pc:sldLayoutMk cId="1146472426" sldId="2147483749"/>
          </pc:sldLayoutMkLst>
        </pc:sldLayoutChg>
        <pc:sldLayoutChg chg="del">
          <pc:chgData name="Ernest Wavei" userId="7d0c69e1-f8bd-49ad-bbdd-77db4a82a920" providerId="ADAL" clId="{040716EB-941C-4705-AABD-11364E277301}" dt="2026-03-23T11:47:55.677" v="1171"/>
          <pc:sldLayoutMkLst>
            <pc:docMk/>
            <pc:sldMasterMk cId="3299703660" sldId="2147483740"/>
            <pc:sldLayoutMk cId="1740882548" sldId="2147483750"/>
          </pc:sldLayoutMkLst>
        </pc:sldLayoutChg>
        <pc:sldLayoutChg chg="del">
          <pc:chgData name="Ernest Wavei" userId="7d0c69e1-f8bd-49ad-bbdd-77db4a82a920" providerId="ADAL" clId="{040716EB-941C-4705-AABD-11364E277301}" dt="2026-03-23T11:47:55.677" v="1171"/>
          <pc:sldLayoutMkLst>
            <pc:docMk/>
            <pc:sldMasterMk cId="3299703660" sldId="2147483740"/>
            <pc:sldLayoutMk cId="358031164" sldId="2147483751"/>
          </pc:sldLayoutMkLst>
        </pc:sldLayoutChg>
      </pc:sldMasterChg>
      <pc:sldMasterChg chg="del delSldLayout">
        <pc:chgData name="Ernest Wavei" userId="7d0c69e1-f8bd-49ad-bbdd-77db4a82a920" providerId="ADAL" clId="{040716EB-941C-4705-AABD-11364E277301}" dt="2026-03-23T11:47:55.677" v="1171"/>
        <pc:sldMasterMkLst>
          <pc:docMk/>
          <pc:sldMasterMk cId="3091573025" sldId="2147483823"/>
        </pc:sldMasterMkLst>
        <pc:sldLayoutChg chg="del">
          <pc:chgData name="Ernest Wavei" userId="7d0c69e1-f8bd-49ad-bbdd-77db4a82a920" providerId="ADAL" clId="{040716EB-941C-4705-AABD-11364E277301}" dt="2026-03-23T11:47:55.677" v="1171"/>
          <pc:sldLayoutMkLst>
            <pc:docMk/>
            <pc:sldMasterMk cId="3091573025" sldId="2147483823"/>
            <pc:sldLayoutMk cId="49476967" sldId="2147483824"/>
          </pc:sldLayoutMkLst>
        </pc:sldLayoutChg>
        <pc:sldLayoutChg chg="del">
          <pc:chgData name="Ernest Wavei" userId="7d0c69e1-f8bd-49ad-bbdd-77db4a82a920" providerId="ADAL" clId="{040716EB-941C-4705-AABD-11364E277301}" dt="2026-03-23T11:47:55.677" v="1171"/>
          <pc:sldLayoutMkLst>
            <pc:docMk/>
            <pc:sldMasterMk cId="3091573025" sldId="2147483823"/>
            <pc:sldLayoutMk cId="712691526" sldId="2147483825"/>
          </pc:sldLayoutMkLst>
        </pc:sldLayoutChg>
        <pc:sldLayoutChg chg="del">
          <pc:chgData name="Ernest Wavei" userId="7d0c69e1-f8bd-49ad-bbdd-77db4a82a920" providerId="ADAL" clId="{040716EB-941C-4705-AABD-11364E277301}" dt="2026-03-23T11:47:55.677" v="1171"/>
          <pc:sldLayoutMkLst>
            <pc:docMk/>
            <pc:sldMasterMk cId="3091573025" sldId="2147483823"/>
            <pc:sldLayoutMk cId="772850979" sldId="2147483826"/>
          </pc:sldLayoutMkLst>
        </pc:sldLayoutChg>
        <pc:sldLayoutChg chg="del">
          <pc:chgData name="Ernest Wavei" userId="7d0c69e1-f8bd-49ad-bbdd-77db4a82a920" providerId="ADAL" clId="{040716EB-941C-4705-AABD-11364E277301}" dt="2026-03-23T11:47:55.677" v="1171"/>
          <pc:sldLayoutMkLst>
            <pc:docMk/>
            <pc:sldMasterMk cId="3091573025" sldId="2147483823"/>
            <pc:sldLayoutMk cId="1519443120" sldId="2147483827"/>
          </pc:sldLayoutMkLst>
        </pc:sldLayoutChg>
        <pc:sldLayoutChg chg="del">
          <pc:chgData name="Ernest Wavei" userId="7d0c69e1-f8bd-49ad-bbdd-77db4a82a920" providerId="ADAL" clId="{040716EB-941C-4705-AABD-11364E277301}" dt="2026-03-23T11:47:55.677" v="1171"/>
          <pc:sldLayoutMkLst>
            <pc:docMk/>
            <pc:sldMasterMk cId="3091573025" sldId="2147483823"/>
            <pc:sldLayoutMk cId="4112844546" sldId="2147483828"/>
          </pc:sldLayoutMkLst>
        </pc:sldLayoutChg>
        <pc:sldLayoutChg chg="del">
          <pc:chgData name="Ernest Wavei" userId="7d0c69e1-f8bd-49ad-bbdd-77db4a82a920" providerId="ADAL" clId="{040716EB-941C-4705-AABD-11364E277301}" dt="2026-03-23T11:47:55.677" v="1171"/>
          <pc:sldLayoutMkLst>
            <pc:docMk/>
            <pc:sldMasterMk cId="3091573025" sldId="2147483823"/>
            <pc:sldLayoutMk cId="889128674" sldId="2147483829"/>
          </pc:sldLayoutMkLst>
        </pc:sldLayoutChg>
        <pc:sldLayoutChg chg="del">
          <pc:chgData name="Ernest Wavei" userId="7d0c69e1-f8bd-49ad-bbdd-77db4a82a920" providerId="ADAL" clId="{040716EB-941C-4705-AABD-11364E277301}" dt="2026-03-23T11:47:55.677" v="1171"/>
          <pc:sldLayoutMkLst>
            <pc:docMk/>
            <pc:sldMasterMk cId="3091573025" sldId="2147483823"/>
            <pc:sldLayoutMk cId="620184685" sldId="2147483830"/>
          </pc:sldLayoutMkLst>
        </pc:sldLayoutChg>
        <pc:sldLayoutChg chg="del">
          <pc:chgData name="Ernest Wavei" userId="7d0c69e1-f8bd-49ad-bbdd-77db4a82a920" providerId="ADAL" clId="{040716EB-941C-4705-AABD-11364E277301}" dt="2026-03-23T11:47:55.677" v="1171"/>
          <pc:sldLayoutMkLst>
            <pc:docMk/>
            <pc:sldMasterMk cId="3091573025" sldId="2147483823"/>
            <pc:sldLayoutMk cId="1453562639" sldId="2147483831"/>
          </pc:sldLayoutMkLst>
        </pc:sldLayoutChg>
        <pc:sldLayoutChg chg="del">
          <pc:chgData name="Ernest Wavei" userId="7d0c69e1-f8bd-49ad-bbdd-77db4a82a920" providerId="ADAL" clId="{040716EB-941C-4705-AABD-11364E277301}" dt="2026-03-23T11:47:55.677" v="1171"/>
          <pc:sldLayoutMkLst>
            <pc:docMk/>
            <pc:sldMasterMk cId="3091573025" sldId="2147483823"/>
            <pc:sldLayoutMk cId="1124787517" sldId="2147483832"/>
          </pc:sldLayoutMkLst>
        </pc:sldLayoutChg>
        <pc:sldLayoutChg chg="del">
          <pc:chgData name="Ernest Wavei" userId="7d0c69e1-f8bd-49ad-bbdd-77db4a82a920" providerId="ADAL" clId="{040716EB-941C-4705-AABD-11364E277301}" dt="2026-03-23T11:47:55.677" v="1171"/>
          <pc:sldLayoutMkLst>
            <pc:docMk/>
            <pc:sldMasterMk cId="3091573025" sldId="2147483823"/>
            <pc:sldLayoutMk cId="314941190" sldId="2147483833"/>
          </pc:sldLayoutMkLst>
        </pc:sldLayoutChg>
        <pc:sldLayoutChg chg="del">
          <pc:chgData name="Ernest Wavei" userId="7d0c69e1-f8bd-49ad-bbdd-77db4a82a920" providerId="ADAL" clId="{040716EB-941C-4705-AABD-11364E277301}" dt="2026-03-23T11:47:55.677" v="1171"/>
          <pc:sldLayoutMkLst>
            <pc:docMk/>
            <pc:sldMasterMk cId="3091573025" sldId="2147483823"/>
            <pc:sldLayoutMk cId="3455751095" sldId="214748383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3/24/2026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9A453-43CB-29E1-A0E7-085C729E01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E71A7A-EBB3-245E-F889-4C5D353A46F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5C49F0A-9830-2710-C1CA-63FCC4EE85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67D7968-77C5-0BAF-11BE-58AF482722A6}"/>
              </a:ext>
            </a:extLst>
          </p:cNvPr>
          <p:cNvSpPr>
            <a:spLocks noGrp="1"/>
          </p:cNvSpPr>
          <p:nvPr>
            <p:ph type="sldNum" sz="quarter" idx="5"/>
          </p:nvPr>
        </p:nvSpPr>
        <p:spPr/>
        <p:txBody>
          <a:bodyPr/>
          <a:lstStyle/>
          <a:p>
            <a:fld id="{324661F1-DB81-44E4-BB5E-8CFA2BC56AE0}" type="slidenum">
              <a:rPr lang="en-GB" smtClean="0"/>
              <a:t>2</a:t>
            </a:fld>
            <a:endParaRPr lang="en-GB"/>
          </a:p>
        </p:txBody>
      </p:sp>
    </p:spTree>
    <p:extLst>
      <p:ext uri="{BB962C8B-B14F-4D97-AF65-F5344CB8AC3E}">
        <p14:creationId xmlns:p14="http://schemas.microsoft.com/office/powerpoint/2010/main" val="2349799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79C0D-ADBF-38E9-C06F-1C9233923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442139-510C-7A80-51F6-64B74FF13BD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70042A1-BBA1-856B-2885-C976C462D8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9408EA-3E99-4629-F243-519F05C0E08B}"/>
              </a:ext>
            </a:extLst>
          </p:cNvPr>
          <p:cNvSpPr>
            <a:spLocks noGrp="1"/>
          </p:cNvSpPr>
          <p:nvPr>
            <p:ph type="sldNum" sz="quarter" idx="5"/>
          </p:nvPr>
        </p:nvSpPr>
        <p:spPr/>
        <p:txBody>
          <a:bodyPr/>
          <a:lstStyle/>
          <a:p>
            <a:fld id="{138E0E6F-9F86-418E-AC36-6514D8CA4DE1}" type="slidenum">
              <a:rPr lang="en-GB" smtClean="0"/>
              <a:pPr/>
              <a:t>3</a:t>
            </a:fld>
            <a:endParaRPr lang="en-GB" dirty="0"/>
          </a:p>
        </p:txBody>
      </p:sp>
    </p:spTree>
    <p:extLst>
      <p:ext uri="{BB962C8B-B14F-4D97-AF65-F5344CB8AC3E}">
        <p14:creationId xmlns:p14="http://schemas.microsoft.com/office/powerpoint/2010/main" val="3833622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863027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Read out the objectives for today. </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3696938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578554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As per your business plan for Entrepreneurship, you need to link your P&amp;L to your breakeven, so even if you do not make a profit in Year 1, can we see breakeven/profit in Year 2 and Year 3?</a:t>
            </a:r>
          </a:p>
          <a:p>
            <a:endParaRPr lang="en-GB" dirty="0"/>
          </a:p>
          <a:p>
            <a:r>
              <a:rPr lang="en-GB" dirty="0"/>
              <a:t>After you have completed your P&amp;L for Year 1, you then need to break this down into your 12 month Cash Flow in the business plan. Make it as realistic as possible and remember which costs should be variable, which should be fixed and you need to decide on the seasonality of the business, so you can indicate your busier and quieter months on the cash flow.</a:t>
            </a:r>
          </a:p>
          <a:p>
            <a:endParaRPr lang="en-GB" dirty="0"/>
          </a:p>
          <a:p>
            <a:r>
              <a:rPr lang="en-GB" dirty="0"/>
              <a:t>Once this is done, you need to work on Year 2 &amp; 3 for your P&amp;L. These are projections, which means these are going to be done as a percentage</a:t>
            </a:r>
          </a:p>
          <a:p>
            <a:r>
              <a:rPr lang="en-GB" dirty="0"/>
              <a:t>e.g. how much will revenue grow by between year 1 &amp; 2 and then from Year 2 to Year 3? Consider how this will impact your costs, both fixed and variable. </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2713687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FC418-3CC3-2EE8-0CEA-7151A534EF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A809FD-42F4-C7A3-7D9B-DF8AAEDE4B2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14000AB0-2BD8-71AA-9741-3648A34CD335}"/>
              </a:ext>
            </a:extLst>
          </p:cNvPr>
          <p:cNvSpPr>
            <a:spLocks noGrp="1"/>
          </p:cNvSpPr>
          <p:nvPr>
            <p:ph type="body" idx="1"/>
          </p:nvPr>
        </p:nvSpPr>
        <p:spPr/>
        <p:txBody>
          <a:bodyPr/>
          <a:lstStyle/>
          <a:p>
            <a:r>
              <a:rPr lang="en-GB" dirty="0"/>
              <a:t>As per your business plan for Entrepreneurship, you need to link your P&amp;L to your breakeven, so even if you do not make a profit in Year 1, can we see breakeven/profit in Year 2 and Year 3?</a:t>
            </a:r>
          </a:p>
          <a:p>
            <a:endParaRPr lang="en-GB" dirty="0"/>
          </a:p>
          <a:p>
            <a:r>
              <a:rPr lang="en-GB" dirty="0"/>
              <a:t>After you have completed your P&amp;L for Year 1, you then need to break this down into your 12 month Cash Flow in the business plan. Make it as realistic as possible and remember which costs should be variable, which should be fixed and you need to decide on the seasonality of the business, so you can indicate your busier and quieter months on the cash flow.</a:t>
            </a:r>
          </a:p>
          <a:p>
            <a:endParaRPr lang="en-GB" dirty="0"/>
          </a:p>
          <a:p>
            <a:r>
              <a:rPr lang="en-GB" dirty="0"/>
              <a:t>Once this is done, you need to work on Year 2 &amp; 3 for your P&amp;L. These are projections, which means these are going to be done as a percentage</a:t>
            </a:r>
          </a:p>
          <a:p>
            <a:r>
              <a:rPr lang="en-GB" dirty="0"/>
              <a:t>e.g. how much will revenue grow by between year 1 &amp; 2 and then from Year 2 to Year 3? Consider how this will impact your costs, both fixed and variable. </a:t>
            </a:r>
          </a:p>
        </p:txBody>
      </p:sp>
      <p:sp>
        <p:nvSpPr>
          <p:cNvPr id="4" name="Slide Number Placeholder 3">
            <a:extLst>
              <a:ext uri="{FF2B5EF4-FFF2-40B4-BE49-F238E27FC236}">
                <a16:creationId xmlns:a16="http://schemas.microsoft.com/office/drawing/2014/main" id="{FEAE3FB1-A08E-E59F-E0B4-8385E4EFD432}"/>
              </a:ext>
            </a:extLst>
          </p:cNvPr>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906134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Revenue:</a:t>
            </a:r>
            <a:r>
              <a:rPr lang="en-GB" b="0" i="0" dirty="0">
                <a:solidFill>
                  <a:srgbClr val="374151"/>
                </a:solidFill>
                <a:effectLst/>
                <a:latin typeface="Söhne"/>
              </a:rPr>
              <a:t> This section lists all the sources of income the company has generated during the specified period. This can include sales of products or services, interest income, and other sources of revenue (gains/commission earned).</a:t>
            </a:r>
          </a:p>
          <a:p>
            <a:pPr algn="l">
              <a:buFont typeface="+mj-lt"/>
              <a:buAutoNum type="arabicPeriod"/>
            </a:pPr>
            <a:r>
              <a:rPr lang="en-GB" b="1" i="0" dirty="0">
                <a:solidFill>
                  <a:srgbClr val="374151"/>
                </a:solidFill>
                <a:effectLst/>
                <a:latin typeface="Söhne"/>
              </a:rPr>
              <a:t>Cost of Goods Sold (COGS):</a:t>
            </a:r>
            <a:r>
              <a:rPr lang="en-GB" b="0" i="0" dirty="0">
                <a:solidFill>
                  <a:srgbClr val="374151"/>
                </a:solidFill>
                <a:effectLst/>
                <a:latin typeface="Söhne"/>
              </a:rPr>
              <a:t> This section represents the direct costs associated with producing the goods or services that generated the revenue. It includes expenses like raw materials, labour, and manufacturing costs.</a:t>
            </a:r>
          </a:p>
          <a:p>
            <a:pPr algn="l">
              <a:buFont typeface="+mj-lt"/>
              <a:buAutoNum type="arabicPeriod"/>
            </a:pPr>
            <a:r>
              <a:rPr lang="en-GB" b="1" i="0" dirty="0">
                <a:solidFill>
                  <a:srgbClr val="374151"/>
                </a:solidFill>
                <a:effectLst/>
                <a:latin typeface="Söhne"/>
              </a:rPr>
              <a:t>Gross Profit:</a:t>
            </a:r>
            <a:r>
              <a:rPr lang="en-GB" b="0" i="0" dirty="0">
                <a:solidFill>
                  <a:srgbClr val="374151"/>
                </a:solidFill>
                <a:effectLst/>
                <a:latin typeface="Söhne"/>
              </a:rPr>
              <a:t> Gross profit is calculated by subtracting the COGS from the total revenue. It indicates the profit a company makes from its core operations before accounting for operating expenses.</a:t>
            </a:r>
          </a:p>
          <a:p>
            <a:pPr algn="l">
              <a:buFont typeface="+mj-lt"/>
              <a:buAutoNum type="arabicPeriod"/>
            </a:pPr>
            <a:r>
              <a:rPr lang="en-GB" b="1" i="0" dirty="0">
                <a:solidFill>
                  <a:srgbClr val="374151"/>
                </a:solidFill>
                <a:effectLst/>
                <a:latin typeface="Söhne"/>
              </a:rPr>
              <a:t>Operating Expenses:</a:t>
            </a:r>
            <a:r>
              <a:rPr lang="en-GB" b="0" i="0" dirty="0">
                <a:solidFill>
                  <a:srgbClr val="374151"/>
                </a:solidFill>
                <a:effectLst/>
                <a:latin typeface="Söhne"/>
              </a:rPr>
              <a:t> This section includes all the expenses related to running the day-to-day operations of the business. Common operating expenses include salaries, rent, utilities, marketing expenses, and depreciation.</a:t>
            </a:r>
          </a:p>
          <a:p>
            <a:pPr algn="l">
              <a:buFont typeface="+mj-lt"/>
              <a:buAutoNum type="arabicPeriod"/>
            </a:pPr>
            <a:r>
              <a:rPr lang="en-GB" b="1" i="0" dirty="0">
                <a:solidFill>
                  <a:srgbClr val="374151"/>
                </a:solidFill>
                <a:effectLst/>
                <a:latin typeface="Söhne"/>
              </a:rPr>
              <a:t>Operating Income (Operating Profit):</a:t>
            </a:r>
            <a:r>
              <a:rPr lang="en-GB" b="0" i="0" dirty="0">
                <a:solidFill>
                  <a:srgbClr val="374151"/>
                </a:solidFill>
                <a:effectLst/>
                <a:latin typeface="Söhne"/>
              </a:rPr>
              <a:t> Operating income is the result of subtracting the total operating expenses from the gross profit. It shows the profit or loss generated from the company's core business activities.</a:t>
            </a:r>
          </a:p>
          <a:p>
            <a:pPr algn="l">
              <a:buFont typeface="+mj-lt"/>
              <a:buAutoNum type="arabicPeriod"/>
            </a:pPr>
            <a:r>
              <a:rPr lang="en-GB" b="1" i="0" dirty="0">
                <a:solidFill>
                  <a:srgbClr val="374151"/>
                </a:solidFill>
                <a:effectLst/>
                <a:latin typeface="Söhne"/>
              </a:rPr>
              <a:t>Non-Operating Income and Expenses:</a:t>
            </a:r>
            <a:r>
              <a:rPr lang="en-GB" b="0" i="0" dirty="0">
                <a:solidFill>
                  <a:srgbClr val="374151"/>
                </a:solidFill>
                <a:effectLst/>
                <a:latin typeface="Söhne"/>
              </a:rPr>
              <a:t> This section accounts for any income or expenses that are not directly related to the company's core operations. It may include interest income, interest expenses, or other income and expenses not directly tied to the primary business activities.</a:t>
            </a:r>
          </a:p>
          <a:p>
            <a:pPr algn="l">
              <a:buFont typeface="+mj-lt"/>
              <a:buAutoNum type="arabicPeriod"/>
            </a:pPr>
            <a:r>
              <a:rPr lang="en-GB" b="1" i="0" dirty="0">
                <a:solidFill>
                  <a:srgbClr val="374151"/>
                </a:solidFill>
                <a:effectLst/>
                <a:latin typeface="Söhne"/>
              </a:rPr>
              <a:t>Income Before Taxes:</a:t>
            </a:r>
            <a:r>
              <a:rPr lang="en-GB" b="0" i="0" dirty="0">
                <a:solidFill>
                  <a:srgbClr val="374151"/>
                </a:solidFill>
                <a:effectLst/>
                <a:latin typeface="Söhne"/>
              </a:rPr>
              <a:t> This figure is calculated by adding or subtracting non-operating income and expenses from the operating income. It represents the company's profit or loss before accounting for income taxes.</a:t>
            </a:r>
          </a:p>
          <a:p>
            <a:pPr algn="l">
              <a:buFont typeface="+mj-lt"/>
              <a:buAutoNum type="arabicPeriod"/>
            </a:pPr>
            <a:r>
              <a:rPr lang="en-GB" b="1" i="0" dirty="0">
                <a:solidFill>
                  <a:srgbClr val="374151"/>
                </a:solidFill>
                <a:effectLst/>
                <a:latin typeface="Söhne"/>
              </a:rPr>
              <a:t>Income Tax Expense:</a:t>
            </a:r>
            <a:r>
              <a:rPr lang="en-GB" b="0" i="0" dirty="0">
                <a:solidFill>
                  <a:srgbClr val="374151"/>
                </a:solidFill>
                <a:effectLst/>
                <a:latin typeface="Söhne"/>
              </a:rPr>
              <a:t> This section shows the amount of taxes the company owes based on its taxable income.</a:t>
            </a:r>
          </a:p>
          <a:p>
            <a:pPr algn="l">
              <a:buFont typeface="+mj-lt"/>
              <a:buAutoNum type="arabicPeriod"/>
            </a:pPr>
            <a:r>
              <a:rPr lang="en-GB" b="1" i="0" dirty="0">
                <a:solidFill>
                  <a:srgbClr val="374151"/>
                </a:solidFill>
                <a:effectLst/>
                <a:latin typeface="Söhne"/>
              </a:rPr>
              <a:t>Net Income (Net Profit or Loss):</a:t>
            </a:r>
            <a:r>
              <a:rPr lang="en-GB" b="0" i="0" dirty="0">
                <a:solidFill>
                  <a:srgbClr val="374151"/>
                </a:solidFill>
                <a:effectLst/>
                <a:latin typeface="Söhne"/>
              </a:rPr>
              <a:t> The bottom line of the P&amp;L statement, net income, is calculated by subtracting income tax expenses from income before taxes. It represents the company's overall profit or loss for the specified period.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875203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Revenue:</a:t>
            </a:r>
            <a:r>
              <a:rPr lang="en-GB" b="0" i="0" dirty="0">
                <a:solidFill>
                  <a:srgbClr val="374151"/>
                </a:solidFill>
                <a:effectLst/>
                <a:latin typeface="Söhne"/>
              </a:rPr>
              <a:t> This section lists all the sources of income the company has generated during the specified period. This can include sales of products or services, interest income, and other sources of revenue (gains/commission earned).</a:t>
            </a:r>
          </a:p>
          <a:p>
            <a:pPr algn="l">
              <a:buFont typeface="+mj-lt"/>
              <a:buAutoNum type="arabicPeriod"/>
            </a:pPr>
            <a:r>
              <a:rPr lang="en-GB" b="1" i="0" dirty="0">
                <a:solidFill>
                  <a:srgbClr val="374151"/>
                </a:solidFill>
                <a:effectLst/>
                <a:latin typeface="Söhne"/>
              </a:rPr>
              <a:t>Cost of Goods Sold (COGS):</a:t>
            </a:r>
            <a:r>
              <a:rPr lang="en-GB" b="0" i="0" dirty="0">
                <a:solidFill>
                  <a:srgbClr val="374151"/>
                </a:solidFill>
                <a:effectLst/>
                <a:latin typeface="Söhne"/>
              </a:rPr>
              <a:t> This section represents the direct costs associated with producing the goods or services that generated the revenue. It includes expenses like raw materials, labour, and manufacturing costs.</a:t>
            </a:r>
          </a:p>
          <a:p>
            <a:pPr algn="l">
              <a:buFont typeface="+mj-lt"/>
              <a:buAutoNum type="arabicPeriod"/>
            </a:pPr>
            <a:r>
              <a:rPr lang="en-GB" b="1" i="0" dirty="0">
                <a:solidFill>
                  <a:srgbClr val="374151"/>
                </a:solidFill>
                <a:effectLst/>
                <a:latin typeface="Söhne"/>
              </a:rPr>
              <a:t>Gross Profit:</a:t>
            </a:r>
            <a:r>
              <a:rPr lang="en-GB" b="0" i="0" dirty="0">
                <a:solidFill>
                  <a:srgbClr val="374151"/>
                </a:solidFill>
                <a:effectLst/>
                <a:latin typeface="Söhne"/>
              </a:rPr>
              <a:t> Gross profit is calculated by subtracting the COGS from the total revenue. It indicates the profit a company makes from its core operations before accounting for operating expenses.</a:t>
            </a:r>
          </a:p>
          <a:p>
            <a:pPr algn="l">
              <a:buFont typeface="+mj-lt"/>
              <a:buAutoNum type="arabicPeriod"/>
            </a:pPr>
            <a:r>
              <a:rPr lang="en-GB" b="1" i="0" dirty="0">
                <a:solidFill>
                  <a:srgbClr val="374151"/>
                </a:solidFill>
                <a:effectLst/>
                <a:latin typeface="Söhne"/>
              </a:rPr>
              <a:t>Operating Expenses:</a:t>
            </a:r>
            <a:r>
              <a:rPr lang="en-GB" b="0" i="0" dirty="0">
                <a:solidFill>
                  <a:srgbClr val="374151"/>
                </a:solidFill>
                <a:effectLst/>
                <a:latin typeface="Söhne"/>
              </a:rPr>
              <a:t> This section includes all the expenses related to running the day-to-day operations of the business. Common operating expenses include salaries, rent, utilities, marketing expenses, and depreciation.</a:t>
            </a:r>
          </a:p>
          <a:p>
            <a:pPr algn="l">
              <a:buFont typeface="+mj-lt"/>
              <a:buAutoNum type="arabicPeriod"/>
            </a:pPr>
            <a:r>
              <a:rPr lang="en-GB" b="1" i="0" dirty="0">
                <a:solidFill>
                  <a:srgbClr val="374151"/>
                </a:solidFill>
                <a:effectLst/>
                <a:latin typeface="Söhne"/>
              </a:rPr>
              <a:t>Operating Income (Operating Profit):</a:t>
            </a:r>
            <a:r>
              <a:rPr lang="en-GB" b="0" i="0" dirty="0">
                <a:solidFill>
                  <a:srgbClr val="374151"/>
                </a:solidFill>
                <a:effectLst/>
                <a:latin typeface="Söhne"/>
              </a:rPr>
              <a:t> Operating income is the result of subtracting the total operating expenses from the gross profit. It shows the profit or loss generated from the company's core business activities.</a:t>
            </a:r>
          </a:p>
          <a:p>
            <a:pPr algn="l">
              <a:buFont typeface="+mj-lt"/>
              <a:buAutoNum type="arabicPeriod"/>
            </a:pPr>
            <a:r>
              <a:rPr lang="en-GB" b="1" i="0" dirty="0">
                <a:solidFill>
                  <a:srgbClr val="374151"/>
                </a:solidFill>
                <a:effectLst/>
                <a:latin typeface="Söhne"/>
              </a:rPr>
              <a:t>Non-Operating Income and Expenses:</a:t>
            </a:r>
            <a:r>
              <a:rPr lang="en-GB" b="0" i="0" dirty="0">
                <a:solidFill>
                  <a:srgbClr val="374151"/>
                </a:solidFill>
                <a:effectLst/>
                <a:latin typeface="Söhne"/>
              </a:rPr>
              <a:t> This section accounts for any income or expenses that are not directly related to the company's core operations. It may include interest income, interest expenses, or other income and expenses not directly tied to the primary business activities.</a:t>
            </a:r>
          </a:p>
          <a:p>
            <a:pPr algn="l">
              <a:buFont typeface="+mj-lt"/>
              <a:buAutoNum type="arabicPeriod"/>
            </a:pPr>
            <a:r>
              <a:rPr lang="en-GB" b="1" i="0" dirty="0">
                <a:solidFill>
                  <a:srgbClr val="374151"/>
                </a:solidFill>
                <a:effectLst/>
                <a:latin typeface="Söhne"/>
              </a:rPr>
              <a:t>Income Before Taxes:</a:t>
            </a:r>
            <a:r>
              <a:rPr lang="en-GB" b="0" i="0" dirty="0">
                <a:solidFill>
                  <a:srgbClr val="374151"/>
                </a:solidFill>
                <a:effectLst/>
                <a:latin typeface="Söhne"/>
              </a:rPr>
              <a:t> This figure is calculated by adding or subtracting non-operating income and expenses from the operating income. It represents the company's profit or loss before accounting for income taxes.</a:t>
            </a:r>
          </a:p>
          <a:p>
            <a:pPr algn="l">
              <a:buFont typeface="+mj-lt"/>
              <a:buAutoNum type="arabicPeriod"/>
            </a:pPr>
            <a:r>
              <a:rPr lang="en-GB" b="1" i="0" dirty="0">
                <a:solidFill>
                  <a:srgbClr val="374151"/>
                </a:solidFill>
                <a:effectLst/>
                <a:latin typeface="Söhne"/>
              </a:rPr>
              <a:t>Income Tax Expense:</a:t>
            </a:r>
            <a:r>
              <a:rPr lang="en-GB" b="0" i="0" dirty="0">
                <a:solidFill>
                  <a:srgbClr val="374151"/>
                </a:solidFill>
                <a:effectLst/>
                <a:latin typeface="Söhne"/>
              </a:rPr>
              <a:t> This section shows the amount of taxes the company owes based on its taxable income.</a:t>
            </a:r>
          </a:p>
          <a:p>
            <a:pPr algn="l">
              <a:buFont typeface="+mj-lt"/>
              <a:buAutoNum type="arabicPeriod"/>
            </a:pPr>
            <a:r>
              <a:rPr lang="en-GB" b="1" i="0" dirty="0">
                <a:solidFill>
                  <a:srgbClr val="374151"/>
                </a:solidFill>
                <a:effectLst/>
                <a:latin typeface="Söhne"/>
              </a:rPr>
              <a:t>Net Income (Net Profit or Loss):</a:t>
            </a:r>
            <a:r>
              <a:rPr lang="en-GB" b="0" i="0" dirty="0">
                <a:solidFill>
                  <a:srgbClr val="374151"/>
                </a:solidFill>
                <a:effectLst/>
                <a:latin typeface="Söhne"/>
              </a:rPr>
              <a:t> The bottom line of the P&amp;L statement, net income, is calculated by subtracting income tax expenses from income before taxes. It represents the company's overall profit or loss for the specified period.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4082804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Revenue:</a:t>
            </a:r>
            <a:r>
              <a:rPr lang="en-GB" b="0" i="0" dirty="0">
                <a:solidFill>
                  <a:srgbClr val="374151"/>
                </a:solidFill>
                <a:effectLst/>
                <a:latin typeface="Söhne"/>
              </a:rPr>
              <a:t> This section lists all the sources of income the company has generated during the specified period. This can include sales of products or services, interest income, and other sources of revenue (gains/commission earned).</a:t>
            </a:r>
          </a:p>
          <a:p>
            <a:pPr algn="l">
              <a:buFont typeface="+mj-lt"/>
              <a:buAutoNum type="arabicPeriod"/>
            </a:pPr>
            <a:r>
              <a:rPr lang="en-GB" b="1" i="0" dirty="0">
                <a:solidFill>
                  <a:srgbClr val="374151"/>
                </a:solidFill>
                <a:effectLst/>
                <a:latin typeface="Söhne"/>
              </a:rPr>
              <a:t>Cost of Goods Sold (COGS):</a:t>
            </a:r>
            <a:r>
              <a:rPr lang="en-GB" b="0" i="0" dirty="0">
                <a:solidFill>
                  <a:srgbClr val="374151"/>
                </a:solidFill>
                <a:effectLst/>
                <a:latin typeface="Söhne"/>
              </a:rPr>
              <a:t> This section represents the direct costs associated with producing the goods or services that generated the revenue. It includes expenses like raw materials, labour, and manufacturing costs.</a:t>
            </a:r>
          </a:p>
          <a:p>
            <a:pPr algn="l">
              <a:buFont typeface="+mj-lt"/>
              <a:buAutoNum type="arabicPeriod"/>
            </a:pPr>
            <a:r>
              <a:rPr lang="en-GB" b="1" i="0" dirty="0">
                <a:solidFill>
                  <a:srgbClr val="374151"/>
                </a:solidFill>
                <a:effectLst/>
                <a:latin typeface="Söhne"/>
              </a:rPr>
              <a:t>Gross Profit:</a:t>
            </a:r>
            <a:r>
              <a:rPr lang="en-GB" b="0" i="0" dirty="0">
                <a:solidFill>
                  <a:srgbClr val="374151"/>
                </a:solidFill>
                <a:effectLst/>
                <a:latin typeface="Söhne"/>
              </a:rPr>
              <a:t> Gross profit is calculated by subtracting the COGS from the total revenue. It indicates the profit a company makes from its core operations before accounting for operating expenses.</a:t>
            </a:r>
          </a:p>
          <a:p>
            <a:pPr algn="l">
              <a:buFont typeface="+mj-lt"/>
              <a:buAutoNum type="arabicPeriod"/>
            </a:pPr>
            <a:r>
              <a:rPr lang="en-GB" b="1" i="0" dirty="0">
                <a:solidFill>
                  <a:srgbClr val="374151"/>
                </a:solidFill>
                <a:effectLst/>
                <a:latin typeface="Söhne"/>
              </a:rPr>
              <a:t>Operating Expenses:</a:t>
            </a:r>
            <a:r>
              <a:rPr lang="en-GB" b="0" i="0" dirty="0">
                <a:solidFill>
                  <a:srgbClr val="374151"/>
                </a:solidFill>
                <a:effectLst/>
                <a:latin typeface="Söhne"/>
              </a:rPr>
              <a:t> This section includes all the expenses related to running the day-to-day operations of the business. Common operating expenses include salaries, rent, utilities, marketing expenses, and depreciation.</a:t>
            </a:r>
          </a:p>
          <a:p>
            <a:pPr algn="l">
              <a:buFont typeface="+mj-lt"/>
              <a:buAutoNum type="arabicPeriod"/>
            </a:pPr>
            <a:r>
              <a:rPr lang="en-GB" b="1" i="0" dirty="0">
                <a:solidFill>
                  <a:srgbClr val="374151"/>
                </a:solidFill>
                <a:effectLst/>
                <a:latin typeface="Söhne"/>
              </a:rPr>
              <a:t>Operating Income (Operating Profit):</a:t>
            </a:r>
            <a:r>
              <a:rPr lang="en-GB" b="0" i="0" dirty="0">
                <a:solidFill>
                  <a:srgbClr val="374151"/>
                </a:solidFill>
                <a:effectLst/>
                <a:latin typeface="Söhne"/>
              </a:rPr>
              <a:t> Operating income is the result of subtracting the total operating expenses from the gross profit. It shows the profit or loss generated from the company's core business activities.</a:t>
            </a:r>
          </a:p>
          <a:p>
            <a:pPr algn="l">
              <a:buFont typeface="+mj-lt"/>
              <a:buAutoNum type="arabicPeriod"/>
            </a:pPr>
            <a:r>
              <a:rPr lang="en-GB" b="1" i="0" dirty="0">
                <a:solidFill>
                  <a:srgbClr val="374151"/>
                </a:solidFill>
                <a:effectLst/>
                <a:latin typeface="Söhne"/>
              </a:rPr>
              <a:t>Non-Operating Income and Expenses:</a:t>
            </a:r>
            <a:r>
              <a:rPr lang="en-GB" b="0" i="0" dirty="0">
                <a:solidFill>
                  <a:srgbClr val="374151"/>
                </a:solidFill>
                <a:effectLst/>
                <a:latin typeface="Söhne"/>
              </a:rPr>
              <a:t> This section accounts for any income or expenses that are not directly related to the company's core operations. It may include interest income, interest expenses, or other income and expenses not directly tied to the primary business activities.</a:t>
            </a:r>
          </a:p>
          <a:p>
            <a:pPr algn="l">
              <a:buFont typeface="+mj-lt"/>
              <a:buAutoNum type="arabicPeriod"/>
            </a:pPr>
            <a:r>
              <a:rPr lang="en-GB" b="1" i="0" dirty="0">
                <a:solidFill>
                  <a:srgbClr val="374151"/>
                </a:solidFill>
                <a:effectLst/>
                <a:latin typeface="Söhne"/>
              </a:rPr>
              <a:t>Income Before Taxes:</a:t>
            </a:r>
            <a:r>
              <a:rPr lang="en-GB" b="0" i="0" dirty="0">
                <a:solidFill>
                  <a:srgbClr val="374151"/>
                </a:solidFill>
                <a:effectLst/>
                <a:latin typeface="Söhne"/>
              </a:rPr>
              <a:t> This figure is calculated by adding or subtracting non-operating income and expenses from the operating income. It represents the company's profit or loss before accounting for income taxes.</a:t>
            </a:r>
          </a:p>
          <a:p>
            <a:pPr algn="l">
              <a:buFont typeface="+mj-lt"/>
              <a:buAutoNum type="arabicPeriod"/>
            </a:pPr>
            <a:r>
              <a:rPr lang="en-GB" b="1" i="0" dirty="0">
                <a:solidFill>
                  <a:srgbClr val="374151"/>
                </a:solidFill>
                <a:effectLst/>
                <a:latin typeface="Söhne"/>
              </a:rPr>
              <a:t>Income Tax Expense:</a:t>
            </a:r>
            <a:r>
              <a:rPr lang="en-GB" b="0" i="0" dirty="0">
                <a:solidFill>
                  <a:srgbClr val="374151"/>
                </a:solidFill>
                <a:effectLst/>
                <a:latin typeface="Söhne"/>
              </a:rPr>
              <a:t> This section shows the amount of taxes the company owes based on its taxable income.</a:t>
            </a:r>
          </a:p>
          <a:p>
            <a:pPr algn="l">
              <a:buFont typeface="+mj-lt"/>
              <a:buAutoNum type="arabicPeriod"/>
            </a:pPr>
            <a:r>
              <a:rPr lang="en-GB" b="1" i="0" dirty="0">
                <a:solidFill>
                  <a:srgbClr val="374151"/>
                </a:solidFill>
                <a:effectLst/>
                <a:latin typeface="Söhne"/>
              </a:rPr>
              <a:t>Net Income (Net Profit or Loss):</a:t>
            </a:r>
            <a:r>
              <a:rPr lang="en-GB" b="0" i="0" dirty="0">
                <a:solidFill>
                  <a:srgbClr val="374151"/>
                </a:solidFill>
                <a:effectLst/>
                <a:latin typeface="Söhne"/>
              </a:rPr>
              <a:t> The bottom line of the P&amp;L statement, net income, is calculated by subtracting income tax expenses from income before taxes. It represents the company's overall profit or loss for the specified period.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277782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Revenue:</a:t>
            </a:r>
            <a:r>
              <a:rPr lang="en-GB" b="0" i="0" dirty="0">
                <a:solidFill>
                  <a:srgbClr val="374151"/>
                </a:solidFill>
                <a:effectLst/>
                <a:latin typeface="Söhne"/>
              </a:rPr>
              <a:t> This section lists all the sources of income the company has generated during the specified period. This can include sales of products or services, interest income, and other sources of revenue (gains/commission earned).</a:t>
            </a:r>
          </a:p>
          <a:p>
            <a:pPr algn="l">
              <a:buFont typeface="+mj-lt"/>
              <a:buAutoNum type="arabicPeriod"/>
            </a:pPr>
            <a:r>
              <a:rPr lang="en-GB" b="1" i="0" dirty="0">
                <a:solidFill>
                  <a:srgbClr val="374151"/>
                </a:solidFill>
                <a:effectLst/>
                <a:latin typeface="Söhne"/>
              </a:rPr>
              <a:t>Cost of Goods Sold (COGS):</a:t>
            </a:r>
            <a:r>
              <a:rPr lang="en-GB" b="0" i="0" dirty="0">
                <a:solidFill>
                  <a:srgbClr val="374151"/>
                </a:solidFill>
                <a:effectLst/>
                <a:latin typeface="Söhne"/>
              </a:rPr>
              <a:t> This section represents the direct costs associated with producing the goods or services that generated the revenue. It includes expenses like raw materials, labour, and manufacturing costs.</a:t>
            </a:r>
          </a:p>
          <a:p>
            <a:pPr algn="l">
              <a:buFont typeface="+mj-lt"/>
              <a:buAutoNum type="arabicPeriod"/>
            </a:pPr>
            <a:r>
              <a:rPr lang="en-GB" b="1" i="0" dirty="0">
                <a:solidFill>
                  <a:srgbClr val="374151"/>
                </a:solidFill>
                <a:effectLst/>
                <a:latin typeface="Söhne"/>
              </a:rPr>
              <a:t>Gross Profit:</a:t>
            </a:r>
            <a:r>
              <a:rPr lang="en-GB" b="0" i="0" dirty="0">
                <a:solidFill>
                  <a:srgbClr val="374151"/>
                </a:solidFill>
                <a:effectLst/>
                <a:latin typeface="Söhne"/>
              </a:rPr>
              <a:t> Gross profit is calculated by subtracting the COGS from the total revenue. It indicates the profit a company makes from its core operations before accounting for operating expenses.</a:t>
            </a:r>
          </a:p>
          <a:p>
            <a:pPr algn="l">
              <a:buFont typeface="+mj-lt"/>
              <a:buAutoNum type="arabicPeriod"/>
            </a:pPr>
            <a:r>
              <a:rPr lang="en-GB" b="1" i="0" dirty="0">
                <a:solidFill>
                  <a:srgbClr val="374151"/>
                </a:solidFill>
                <a:effectLst/>
                <a:latin typeface="Söhne"/>
              </a:rPr>
              <a:t>Operating Expenses:</a:t>
            </a:r>
            <a:r>
              <a:rPr lang="en-GB" b="0" i="0" dirty="0">
                <a:solidFill>
                  <a:srgbClr val="374151"/>
                </a:solidFill>
                <a:effectLst/>
                <a:latin typeface="Söhne"/>
              </a:rPr>
              <a:t> This section includes all the expenses related to running the day-to-day operations of the business. Common operating expenses include salaries, rent, utilities, marketing expenses, and depreciation.</a:t>
            </a:r>
          </a:p>
          <a:p>
            <a:pPr algn="l">
              <a:buFont typeface="+mj-lt"/>
              <a:buAutoNum type="arabicPeriod"/>
            </a:pPr>
            <a:r>
              <a:rPr lang="en-GB" b="1" i="0" dirty="0">
                <a:solidFill>
                  <a:srgbClr val="374151"/>
                </a:solidFill>
                <a:effectLst/>
                <a:latin typeface="Söhne"/>
              </a:rPr>
              <a:t>Operating Income (Operating Profit):</a:t>
            </a:r>
            <a:r>
              <a:rPr lang="en-GB" b="0" i="0" dirty="0">
                <a:solidFill>
                  <a:srgbClr val="374151"/>
                </a:solidFill>
                <a:effectLst/>
                <a:latin typeface="Söhne"/>
              </a:rPr>
              <a:t> Operating income is the result of subtracting the total operating expenses from the gross profit. It shows the profit or loss generated from the company's core business activities.</a:t>
            </a:r>
          </a:p>
          <a:p>
            <a:pPr algn="l">
              <a:buFont typeface="+mj-lt"/>
              <a:buAutoNum type="arabicPeriod"/>
            </a:pPr>
            <a:r>
              <a:rPr lang="en-GB" b="1" i="0" dirty="0">
                <a:solidFill>
                  <a:srgbClr val="374151"/>
                </a:solidFill>
                <a:effectLst/>
                <a:latin typeface="Söhne"/>
              </a:rPr>
              <a:t>Non-Operating Income and Expenses:</a:t>
            </a:r>
            <a:r>
              <a:rPr lang="en-GB" b="0" i="0" dirty="0">
                <a:solidFill>
                  <a:srgbClr val="374151"/>
                </a:solidFill>
                <a:effectLst/>
                <a:latin typeface="Söhne"/>
              </a:rPr>
              <a:t> This section accounts for any income or expenses that are not directly related to the company's core operations. It may include interest income, interest expenses, or other income and expenses not directly tied to the primary business activities.</a:t>
            </a:r>
          </a:p>
          <a:p>
            <a:pPr algn="l">
              <a:buFont typeface="+mj-lt"/>
              <a:buAutoNum type="arabicPeriod"/>
            </a:pPr>
            <a:r>
              <a:rPr lang="en-GB" b="1" i="0" dirty="0">
                <a:solidFill>
                  <a:srgbClr val="374151"/>
                </a:solidFill>
                <a:effectLst/>
                <a:latin typeface="Söhne"/>
              </a:rPr>
              <a:t>Income Before Taxes:</a:t>
            </a:r>
            <a:r>
              <a:rPr lang="en-GB" b="0" i="0" dirty="0">
                <a:solidFill>
                  <a:srgbClr val="374151"/>
                </a:solidFill>
                <a:effectLst/>
                <a:latin typeface="Söhne"/>
              </a:rPr>
              <a:t> This figure is calculated by adding or subtracting non-operating income and expenses from the operating income. It represents the company's profit or loss before accounting for income taxes.</a:t>
            </a:r>
          </a:p>
          <a:p>
            <a:pPr algn="l">
              <a:buFont typeface="+mj-lt"/>
              <a:buAutoNum type="arabicPeriod"/>
            </a:pPr>
            <a:r>
              <a:rPr lang="en-GB" b="1" i="0" dirty="0">
                <a:solidFill>
                  <a:srgbClr val="374151"/>
                </a:solidFill>
                <a:effectLst/>
                <a:latin typeface="Söhne"/>
              </a:rPr>
              <a:t>Income Tax Expense:</a:t>
            </a:r>
            <a:r>
              <a:rPr lang="en-GB" b="0" i="0" dirty="0">
                <a:solidFill>
                  <a:srgbClr val="374151"/>
                </a:solidFill>
                <a:effectLst/>
                <a:latin typeface="Söhne"/>
              </a:rPr>
              <a:t> This section shows the amount of taxes the company owes based on its taxable income.</a:t>
            </a:r>
          </a:p>
          <a:p>
            <a:pPr algn="l">
              <a:buFont typeface="+mj-lt"/>
              <a:buAutoNum type="arabicPeriod"/>
            </a:pPr>
            <a:r>
              <a:rPr lang="en-GB" b="1" i="0" dirty="0">
                <a:solidFill>
                  <a:srgbClr val="374151"/>
                </a:solidFill>
                <a:effectLst/>
                <a:latin typeface="Söhne"/>
              </a:rPr>
              <a:t>Net Income (Net Profit or Loss):</a:t>
            </a:r>
            <a:r>
              <a:rPr lang="en-GB" b="0" i="0" dirty="0">
                <a:solidFill>
                  <a:srgbClr val="374151"/>
                </a:solidFill>
                <a:effectLst/>
                <a:latin typeface="Söhne"/>
              </a:rPr>
              <a:t> The bottom line of the P&amp;L statement, net income, is calculated by subtracting income tax expenses from income before taxes. It represents the company's overall profit or loss for the specified period.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6667953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20 minutes.</a:t>
            </a:r>
          </a:p>
        </p:txBody>
      </p:sp>
      <p:sp>
        <p:nvSpPr>
          <p:cNvPr id="4" name="Slide Number Placeholder 3"/>
          <p:cNvSpPr>
            <a:spLocks noGrp="1"/>
          </p:cNvSpPr>
          <p:nvPr>
            <p:ph type="sldNum" sz="quarter" idx="5"/>
          </p:nvPr>
        </p:nvSpPr>
        <p:spPr/>
        <p:txBody>
          <a:bodyPr/>
          <a:lstStyle/>
          <a:p>
            <a:fld id="{324661F1-DB81-44E4-BB5E-8CFA2BC56AE0}" type="slidenum">
              <a:rPr lang="en-GB" smtClean="0"/>
              <a:t>15</a:t>
            </a:fld>
            <a:endParaRPr lang="en-GB"/>
          </a:p>
        </p:txBody>
      </p:sp>
    </p:spTree>
    <p:extLst>
      <p:ext uri="{BB962C8B-B14F-4D97-AF65-F5344CB8AC3E}">
        <p14:creationId xmlns:p14="http://schemas.microsoft.com/office/powerpoint/2010/main" val="42358849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05681-DA66-E382-7CF6-3CEF82A86B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C489F7-4C17-54E1-A2F6-F63FBBB0070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D17D4D9-5CF4-499A-2B27-38E3B15088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8D3F829-144D-8C4A-00E3-5148E275ABDB}"/>
              </a:ext>
            </a:extLst>
          </p:cNvPr>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37636029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87A0B-1D35-AC85-832E-B92AE6C107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E527BD-857E-741F-0604-53CBB4FF133A}"/>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D677805-7EB4-7159-09B5-17F5A41DA3B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B298A2B-2B77-6EA8-A2D7-5E048D150F71}"/>
              </a:ext>
            </a:extLst>
          </p:cNvPr>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857969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4820023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8569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4660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3/24/2026</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04308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872170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11339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77387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61435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292518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261209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768385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76463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42520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3/24/2026</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27683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30635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432064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C4154B-04FC-4633-BD43-0C1D80178E1C}"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0700824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C4154B-04FC-4633-BD43-0C1D80178E1C}"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34808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C4154B-04FC-4633-BD43-0C1D80178E1C}" type="datetimeFigureOut">
              <a:rPr lang="en-GB" smtClean="0"/>
              <a:t>24/03/2026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1379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C4154B-04FC-4633-BD43-0C1D80178E1C}" type="datetimeFigureOut">
              <a:rPr lang="en-GB" smtClean="0"/>
              <a:t>24/03/2026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664356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24/03/2026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844108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413922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867304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5515931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69819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5.jp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6.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24/03/2026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16546437"/>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3/24/2026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136871115"/>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6.xml"/><Relationship Id="rId5" Type="http://schemas.openxmlformats.org/officeDocument/2006/relationships/hyperlink" Target="https://www.freepngimg.com/png/24945-register-button-transparent" TargetMode="Externa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6.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1813764" y="2083405"/>
            <a:ext cx="8552341" cy="715581"/>
          </a:xfrm>
          <a:prstGeom prst="rect">
            <a:avLst/>
          </a:prstGeom>
          <a:noFill/>
        </p:spPr>
        <p:txBody>
          <a:bodyPr wrap="none" rtlCol="0">
            <a:spAutoFit/>
          </a:bodyPr>
          <a:lstStyle/>
          <a:p>
            <a:pPr defTabSz="685800">
              <a:defRPr/>
            </a:pPr>
            <a:r>
              <a:rPr lang="en-GB" sz="4050">
                <a:solidFill>
                  <a:prstClr val="white"/>
                </a:solidFill>
                <a:latin typeface="Arial" panose="020B0604020202020204" pitchFamily="34" charset="0"/>
                <a:cs typeface="Arial" panose="020B0604020202020204" pitchFamily="34" charset="0"/>
              </a:rPr>
              <a:t>BMIH5013/D </a:t>
            </a:r>
            <a:r>
              <a:rPr lang="en-GB" sz="4050" dirty="0">
                <a:solidFill>
                  <a:prstClr val="white"/>
                </a:solidFill>
                <a:latin typeface="Arial" panose="020B0604020202020204" pitchFamily="34" charset="0"/>
                <a:cs typeface="Arial" panose="020B0604020202020204" pitchFamily="34" charset="0"/>
              </a:rPr>
              <a:t>Financial Management</a:t>
            </a:r>
          </a:p>
        </p:txBody>
      </p:sp>
      <p:sp>
        <p:nvSpPr>
          <p:cNvPr id="2" name="TextBox 1">
            <a:extLst>
              <a:ext uri="{FF2B5EF4-FFF2-40B4-BE49-F238E27FC236}">
                <a16:creationId xmlns:a16="http://schemas.microsoft.com/office/drawing/2014/main" id="{53319794-37BF-0847-DF34-C8CFA531D992}"/>
              </a:ext>
            </a:extLst>
          </p:cNvPr>
          <p:cNvSpPr txBox="1"/>
          <p:nvPr/>
        </p:nvSpPr>
        <p:spPr>
          <a:xfrm>
            <a:off x="1813763" y="3478960"/>
            <a:ext cx="4541628" cy="715581"/>
          </a:xfrm>
          <a:prstGeom prst="rect">
            <a:avLst/>
          </a:prstGeom>
          <a:noFill/>
        </p:spPr>
        <p:txBody>
          <a:bodyPr wrap="none" rtlCol="0">
            <a:spAutoFit/>
          </a:bodyPr>
          <a:lstStyle/>
          <a:p>
            <a:pPr defTabSz="685800">
              <a:defRPr/>
            </a:pPr>
            <a:r>
              <a:rPr lang="en-GB" sz="4050" dirty="0">
                <a:solidFill>
                  <a:prstClr val="white"/>
                </a:solidFill>
                <a:latin typeface="Arial" panose="020B0604020202020204" pitchFamily="34" charset="0"/>
                <a:cs typeface="Arial" panose="020B0604020202020204" pitchFamily="34" charset="0"/>
              </a:rPr>
              <a:t>Income Statement </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4972B-37CE-458E-167F-93F478A2718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DE06C9-9595-6057-703E-4E962AC881E0}"/>
              </a:ext>
            </a:extLst>
          </p:cNvPr>
          <p:cNvSpPr>
            <a:spLocks noGrp="1"/>
          </p:cNvSpPr>
          <p:nvPr>
            <p:ph idx="1"/>
          </p:nvPr>
        </p:nvSpPr>
        <p:spPr>
          <a:xfrm>
            <a:off x="1692153" y="1687882"/>
            <a:ext cx="8807694" cy="3893769"/>
          </a:xfrm>
        </p:spPr>
        <p:txBody>
          <a:bodyPr>
            <a:normAutofit/>
          </a:bodyPr>
          <a:lstStyle/>
          <a:p>
            <a:pPr marL="0" indent="0">
              <a:buNone/>
            </a:pPr>
            <a:br>
              <a:rPr lang="en-GB" sz="1350" b="1" dirty="0"/>
            </a:br>
            <a:endParaRPr lang="en-GB" sz="1350" b="1" dirty="0"/>
          </a:p>
        </p:txBody>
      </p:sp>
      <p:sp>
        <p:nvSpPr>
          <p:cNvPr id="4" name="Rectangle 1">
            <a:extLst>
              <a:ext uri="{FF2B5EF4-FFF2-40B4-BE49-F238E27FC236}">
                <a16:creationId xmlns:a16="http://schemas.microsoft.com/office/drawing/2014/main" id="{AF1F72DD-5336-53FB-270F-EAFB35A4955F}"/>
              </a:ext>
            </a:extLst>
          </p:cNvPr>
          <p:cNvSpPr>
            <a:spLocks noChangeArrowheads="1"/>
          </p:cNvSpPr>
          <p:nvPr/>
        </p:nvSpPr>
        <p:spPr bwMode="auto">
          <a:xfrm>
            <a:off x="1524001" y="71875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sz="1350"/>
          </a:p>
        </p:txBody>
      </p:sp>
      <p:pic>
        <p:nvPicPr>
          <p:cNvPr id="12" name="Picture 11" descr="Black pen and pencil on white background">
            <a:extLst>
              <a:ext uri="{FF2B5EF4-FFF2-40B4-BE49-F238E27FC236}">
                <a16:creationId xmlns:a16="http://schemas.microsoft.com/office/drawing/2014/main" id="{419723EE-A017-05A8-F9AC-1455F575B26D}"/>
              </a:ext>
            </a:extLst>
          </p:cNvPr>
          <p:cNvPicPr>
            <a:picLocks noChangeAspect="1"/>
          </p:cNvPicPr>
          <p:nvPr/>
        </p:nvPicPr>
        <p:blipFill rotWithShape="1">
          <a:blip r:embed="rId3">
            <a:extLst>
              <a:ext uri="{28A0092B-C50C-407E-A947-70E740481C1C}">
                <a14:useLocalDpi xmlns:a14="http://schemas.microsoft.com/office/drawing/2010/main" val="0"/>
              </a:ext>
            </a:extLst>
          </a:blip>
          <a:srcRect l="72750"/>
          <a:stretch/>
        </p:blipFill>
        <p:spPr>
          <a:xfrm rot="962306">
            <a:off x="8149088" y="1559069"/>
            <a:ext cx="1322417" cy="3234906"/>
          </a:xfrm>
          <a:prstGeom prst="rect">
            <a:avLst/>
          </a:prstGeom>
        </p:spPr>
      </p:pic>
      <p:pic>
        <p:nvPicPr>
          <p:cNvPr id="15" name="Picture 14" descr="A blue and white sign&#10;&#10;Description automatically generated">
            <a:extLst>
              <a:ext uri="{FF2B5EF4-FFF2-40B4-BE49-F238E27FC236}">
                <a16:creationId xmlns:a16="http://schemas.microsoft.com/office/drawing/2014/main" id="{3A788C37-8D6E-ED35-C8C8-DA0B7533FA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36218" y="2021506"/>
            <a:ext cx="6099785" cy="2310032"/>
          </a:xfrm>
          <a:prstGeom prst="rect">
            <a:avLst/>
          </a:prstGeom>
        </p:spPr>
      </p:pic>
    </p:spTree>
    <p:extLst>
      <p:ext uri="{BB962C8B-B14F-4D97-AF65-F5344CB8AC3E}">
        <p14:creationId xmlns:p14="http://schemas.microsoft.com/office/powerpoint/2010/main" val="527736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7CA70-D4DB-ECCC-69C8-25810FF45F0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6D52C67-D38C-B4A1-8DE6-432561FC440D}"/>
              </a:ext>
            </a:extLst>
          </p:cNvPr>
          <p:cNvSpPr txBox="1"/>
          <p:nvPr/>
        </p:nvSpPr>
        <p:spPr>
          <a:xfrm>
            <a:off x="2209015" y="1276054"/>
            <a:ext cx="6955750" cy="553998"/>
          </a:xfrm>
          <a:prstGeom prst="rect">
            <a:avLst/>
          </a:prstGeom>
          <a:noFill/>
        </p:spPr>
        <p:txBody>
          <a:bodyPr wrap="none" rtlCol="0">
            <a:spAutoFit/>
          </a:bodyPr>
          <a:lstStyle/>
          <a:p>
            <a:r>
              <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t>Recap-What did we learn last week?</a:t>
            </a:r>
          </a:p>
        </p:txBody>
      </p:sp>
    </p:spTree>
    <p:extLst>
      <p:ext uri="{BB962C8B-B14F-4D97-AF65-F5344CB8AC3E}">
        <p14:creationId xmlns:p14="http://schemas.microsoft.com/office/powerpoint/2010/main" val="1756921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C004-7044-4774-9D7A-620E3C0BB355}"/>
              </a:ext>
            </a:extLst>
          </p:cNvPr>
          <p:cNvSpPr>
            <a:spLocks noGrp="1"/>
          </p:cNvSpPr>
          <p:nvPr>
            <p:ph type="title"/>
          </p:nvPr>
        </p:nvSpPr>
        <p:spPr/>
        <p:txBody>
          <a:bodyPr/>
          <a:lstStyle/>
          <a:p>
            <a:pPr algn="ctr"/>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Revenue Management and Budgeting</a:t>
            </a:r>
          </a:p>
        </p:txBody>
      </p:sp>
    </p:spTree>
    <p:extLst>
      <p:ext uri="{BB962C8B-B14F-4D97-AF65-F5344CB8AC3E}">
        <p14:creationId xmlns:p14="http://schemas.microsoft.com/office/powerpoint/2010/main" val="678486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F0970-A3A9-C164-1F57-70DC65C06A6B}"/>
              </a:ext>
            </a:extLst>
          </p:cNvPr>
          <p:cNvSpPr>
            <a:spLocks noGrp="1"/>
          </p:cNvSpPr>
          <p:nvPr>
            <p:ph type="title"/>
          </p:nvPr>
        </p:nvSpPr>
        <p:spPr/>
        <p:txBody>
          <a:bodyPr>
            <a:normAutofit/>
          </a:bodyPr>
          <a:lstStyle/>
          <a:p>
            <a:pPr algn="ctr"/>
            <a:r>
              <a:rPr lang="en-GB" sz="4400" b="1" dirty="0">
                <a:solidFill>
                  <a:srgbClr val="0070C0"/>
                </a:solidFill>
              </a:rPr>
              <a:t>Today’s Objectives</a:t>
            </a:r>
            <a:r>
              <a:rPr lang="en-GB" sz="4400" dirty="0"/>
              <a:t> </a:t>
            </a:r>
          </a:p>
        </p:txBody>
      </p:sp>
      <p:sp>
        <p:nvSpPr>
          <p:cNvPr id="3" name="Content Placeholder 2">
            <a:extLst>
              <a:ext uri="{FF2B5EF4-FFF2-40B4-BE49-F238E27FC236}">
                <a16:creationId xmlns:a16="http://schemas.microsoft.com/office/drawing/2014/main" id="{9E570921-1AA5-4323-083E-9F66E1AD4E23}"/>
              </a:ext>
            </a:extLst>
          </p:cNvPr>
          <p:cNvSpPr>
            <a:spLocks noGrp="1"/>
          </p:cNvSpPr>
          <p:nvPr>
            <p:ph idx="1"/>
          </p:nvPr>
        </p:nvSpPr>
        <p:spPr>
          <a:xfrm>
            <a:off x="2152650" y="1483113"/>
            <a:ext cx="7886700" cy="3445164"/>
          </a:xfrm>
        </p:spPr>
        <p:txBody>
          <a:bodyPr>
            <a:normAutofit/>
          </a:bodyPr>
          <a:lstStyle/>
          <a:p>
            <a:pPr marL="0" indent="0">
              <a:buNone/>
            </a:pPr>
            <a:endParaRPr lang="en-GB" sz="2000" dirty="0"/>
          </a:p>
          <a:p>
            <a:pPr marL="457200" indent="-457200">
              <a:buFont typeface="+mj-lt"/>
              <a:buAutoNum type="arabicPeriod"/>
            </a:pPr>
            <a:r>
              <a:rPr lang="en-GB" sz="2000" dirty="0"/>
              <a:t>Profit &amp; Loss (Income) Statement</a:t>
            </a:r>
          </a:p>
          <a:p>
            <a:pPr marL="457200" indent="-457200">
              <a:buFont typeface="+mj-lt"/>
              <a:buAutoNum type="arabicPeriod"/>
            </a:pPr>
            <a:r>
              <a:rPr lang="en-GB" sz="2000" dirty="0"/>
              <a:t>Case Study</a:t>
            </a:r>
          </a:p>
          <a:p>
            <a:pPr marL="457200" indent="-457200">
              <a:buFont typeface="+mj-lt"/>
              <a:buAutoNum type="arabicPeriod"/>
            </a:pPr>
            <a:r>
              <a:rPr lang="en-GB" sz="2000" dirty="0"/>
              <a:t>Assignment </a:t>
            </a:r>
          </a:p>
          <a:p>
            <a:pPr marL="457200" indent="-457200">
              <a:buFont typeface="+mj-lt"/>
              <a:buAutoNum type="arabicPeriod"/>
            </a:pPr>
            <a:r>
              <a:rPr lang="en-GB" sz="2000" dirty="0"/>
              <a:t>Quiz</a:t>
            </a:r>
          </a:p>
          <a:p>
            <a:pPr marL="0" indent="0">
              <a:lnSpc>
                <a:spcPct val="150000"/>
              </a:lnSpc>
              <a:buNone/>
            </a:pPr>
            <a:endParaRPr lang="en-GB" sz="1950" dirty="0"/>
          </a:p>
          <a:p>
            <a:pPr marL="385763" indent="-385763">
              <a:lnSpc>
                <a:spcPct val="150000"/>
              </a:lnSpc>
              <a:buAutoNum type="arabicPeriod"/>
            </a:pPr>
            <a:endParaRPr lang="en-GB" sz="1950" dirty="0"/>
          </a:p>
          <a:p>
            <a:pPr marL="0" indent="0">
              <a:buNone/>
            </a:pPr>
            <a:endParaRPr lang="en-GB" sz="1950" dirty="0"/>
          </a:p>
        </p:txBody>
      </p:sp>
    </p:spTree>
    <p:extLst>
      <p:ext uri="{BB962C8B-B14F-4D97-AF65-F5344CB8AC3E}">
        <p14:creationId xmlns:p14="http://schemas.microsoft.com/office/powerpoint/2010/main" val="3024902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1B614-9001-BA68-8165-480846C93E0F}"/>
              </a:ext>
            </a:extLst>
          </p:cNvPr>
          <p:cNvSpPr>
            <a:spLocks noGrp="1"/>
          </p:cNvSpPr>
          <p:nvPr>
            <p:ph type="title"/>
          </p:nvPr>
        </p:nvSpPr>
        <p:spPr>
          <a:xfrm>
            <a:off x="1524000" y="2103438"/>
            <a:ext cx="9042400" cy="1325563"/>
          </a:xfrm>
        </p:spPr>
        <p:txBody>
          <a:bodyPr>
            <a:normAutofit/>
          </a:bodyPr>
          <a:lstStyle/>
          <a:p>
            <a:r>
              <a:rPr lang="en-GB" sz="36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What is a Profit &amp; Loss (P&amp;L) Statement?</a:t>
            </a:r>
          </a:p>
        </p:txBody>
      </p:sp>
    </p:spTree>
    <p:extLst>
      <p:ext uri="{BB962C8B-B14F-4D97-AF65-F5344CB8AC3E}">
        <p14:creationId xmlns:p14="http://schemas.microsoft.com/office/powerpoint/2010/main" val="279556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0846D-D256-DB60-439D-698902FA2CAE}"/>
              </a:ext>
            </a:extLst>
          </p:cNvPr>
          <p:cNvSpPr>
            <a:spLocks noGrp="1"/>
          </p:cNvSpPr>
          <p:nvPr>
            <p:ph type="title"/>
          </p:nvPr>
        </p:nvSpPr>
        <p:spPr>
          <a:xfrm>
            <a:off x="2152650" y="144463"/>
            <a:ext cx="7886700" cy="892175"/>
          </a:xfrm>
        </p:spPr>
        <p:txBody>
          <a:bodyPr>
            <a:normAutofit/>
          </a:bodyPr>
          <a:lstStyle/>
          <a:p>
            <a:r>
              <a:rPr lang="en-GB" sz="3600"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p>
        </p:txBody>
      </p:sp>
      <p:sp>
        <p:nvSpPr>
          <p:cNvPr id="3" name="Content Placeholder 2">
            <a:extLst>
              <a:ext uri="{FF2B5EF4-FFF2-40B4-BE49-F238E27FC236}">
                <a16:creationId xmlns:a16="http://schemas.microsoft.com/office/drawing/2014/main" id="{7A757B81-9BFB-8464-1785-CA3BCEDF3D40}"/>
              </a:ext>
            </a:extLst>
          </p:cNvPr>
          <p:cNvSpPr>
            <a:spLocks noGrp="1"/>
          </p:cNvSpPr>
          <p:nvPr>
            <p:ph idx="1"/>
          </p:nvPr>
        </p:nvSpPr>
        <p:spPr>
          <a:xfrm>
            <a:off x="2012950" y="1470025"/>
            <a:ext cx="7886700" cy="4351338"/>
          </a:xfrm>
        </p:spPr>
        <p:txBody>
          <a:bodyPr>
            <a:normAutofit/>
          </a:bodyPr>
          <a:lstStyle/>
          <a:p>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Also known as an Income Statement</a:t>
            </a:r>
          </a:p>
          <a:p>
            <a:pPr marL="0" indent="0">
              <a:buNone/>
            </a:pPr>
            <a:endPar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Summary of a company’s revenues, costs and expenses</a:t>
            </a:r>
          </a:p>
          <a:p>
            <a:pPr marL="0" indent="0">
              <a:buNone/>
            </a:pPr>
            <a:endPar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Covers a specific time period</a:t>
            </a:r>
          </a:p>
          <a:p>
            <a:pPr marL="0" indent="0">
              <a:buNone/>
            </a:pPr>
            <a:endPar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Primary purpose is to demonstrate whether a company is generating a profit or a loss.</a:t>
            </a:r>
          </a:p>
        </p:txBody>
      </p:sp>
    </p:spTree>
    <p:extLst>
      <p:ext uri="{BB962C8B-B14F-4D97-AF65-F5344CB8AC3E}">
        <p14:creationId xmlns:p14="http://schemas.microsoft.com/office/powerpoint/2010/main" val="881749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3B2D96-2286-47BD-1AC2-E28D560D94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CC4858-5A28-2133-F92E-95BCEB02071E}"/>
              </a:ext>
            </a:extLst>
          </p:cNvPr>
          <p:cNvSpPr>
            <a:spLocks noGrp="1"/>
          </p:cNvSpPr>
          <p:nvPr>
            <p:ph type="title"/>
          </p:nvPr>
        </p:nvSpPr>
        <p:spPr>
          <a:xfrm>
            <a:off x="2152650" y="144463"/>
            <a:ext cx="7886700" cy="892175"/>
          </a:xfrm>
        </p:spPr>
        <p:txBody>
          <a:bodyPr>
            <a:normAutofit/>
          </a:bodyPr>
          <a:lstStyle/>
          <a:p>
            <a:r>
              <a:rPr lang="en-GB" sz="3600"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p>
        </p:txBody>
      </p:sp>
      <p:sp>
        <p:nvSpPr>
          <p:cNvPr id="3" name="Content Placeholder 2">
            <a:extLst>
              <a:ext uri="{FF2B5EF4-FFF2-40B4-BE49-F238E27FC236}">
                <a16:creationId xmlns:a16="http://schemas.microsoft.com/office/drawing/2014/main" id="{3B6D8E69-8FB6-0850-26A4-32922B608EDA}"/>
              </a:ext>
            </a:extLst>
          </p:cNvPr>
          <p:cNvSpPr>
            <a:spLocks noGrp="1"/>
          </p:cNvSpPr>
          <p:nvPr>
            <p:ph idx="1"/>
          </p:nvPr>
        </p:nvSpPr>
        <p:spPr>
          <a:xfrm>
            <a:off x="391885" y="1470025"/>
            <a:ext cx="11376561" cy="4351338"/>
          </a:xfrm>
        </p:spPr>
        <p:txBody>
          <a:bodyPr>
            <a:normAutofit/>
          </a:bodyPr>
          <a:lstStyle/>
          <a:p>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It indicates to managers, business owners and other account users, whether the business has made a profit or loss over a period of time.</a:t>
            </a:r>
          </a:p>
          <a:p>
            <a:pPr marL="0" indent="0">
              <a:buNone/>
            </a:pPr>
            <a:endPar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buNone/>
            </a:pPr>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Determining profit or loss</a:t>
            </a:r>
          </a:p>
          <a:p>
            <a:pPr lvl="1"/>
            <a:r>
              <a:rPr lang="en-GB" sz="25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Is the profit higher or lower than last year? Why?</a:t>
            </a:r>
          </a:p>
          <a:p>
            <a:pPr lvl="1"/>
            <a:r>
              <a:rPr lang="en-GB" sz="25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Is this a short- or long-term problem? </a:t>
            </a:r>
          </a:p>
          <a:p>
            <a:pPr marL="0" indent="0">
              <a:buNone/>
            </a:pPr>
            <a:endPar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4065446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699F-09DD-6FA9-3C69-1EC84F990ED0}"/>
              </a:ext>
            </a:extLst>
          </p:cNvPr>
          <p:cNvSpPr>
            <a:spLocks noGrp="1"/>
          </p:cNvSpPr>
          <p:nvPr>
            <p:ph type="title"/>
          </p:nvPr>
        </p:nvSpPr>
        <p:spPr>
          <a:xfrm>
            <a:off x="1524000" y="365127"/>
            <a:ext cx="9144000" cy="993774"/>
          </a:xfrm>
        </p:spPr>
        <p:txBody>
          <a:bodyPr>
            <a:normAutofit fontScale="90000"/>
          </a:bodyPr>
          <a:lstStyle/>
          <a:p>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br>
              <a:rPr lang="en-GB">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br>
              <a:rPr lang="en-GB">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r>
              <a:rPr lang="en-GB">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Key </a:t>
            </a:r>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Components</a:t>
            </a:r>
          </a:p>
        </p:txBody>
      </p:sp>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p:txBody>
          <a:bodyPr/>
          <a:lstStyle/>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Revenue</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Cost of Goods Sold (COGS)</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Gross Profit</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Operating Expenses</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Operating Income (Operating Profit)</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Non-Operating Income &amp; Expenses</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Income Before Tax</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Income Tax Expense</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Net Income (Profit or Loss)</a:t>
            </a:r>
          </a:p>
          <a:p>
            <a:endParaRPr lang="en-GB" dirty="0"/>
          </a:p>
        </p:txBody>
      </p:sp>
    </p:spTree>
    <p:extLst>
      <p:ext uri="{BB962C8B-B14F-4D97-AF65-F5344CB8AC3E}">
        <p14:creationId xmlns:p14="http://schemas.microsoft.com/office/powerpoint/2010/main" val="386287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699F-09DD-6FA9-3C69-1EC84F990ED0}"/>
              </a:ext>
            </a:extLst>
          </p:cNvPr>
          <p:cNvSpPr>
            <a:spLocks noGrp="1"/>
          </p:cNvSpPr>
          <p:nvPr>
            <p:ph type="title"/>
          </p:nvPr>
        </p:nvSpPr>
        <p:spPr>
          <a:xfrm>
            <a:off x="1524000" y="184150"/>
            <a:ext cx="9144000" cy="755650"/>
          </a:xfrm>
        </p:spPr>
        <p:txBody>
          <a:bodyPr>
            <a:normAutofit fontScale="90000"/>
          </a:bodyPr>
          <a:lstStyle/>
          <a:p>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Key Components</a:t>
            </a:r>
          </a:p>
        </p:txBody>
      </p:sp>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a:xfrm>
            <a:off x="1524000" y="1406525"/>
            <a:ext cx="9144000" cy="4351338"/>
          </a:xfrm>
        </p:spPr>
        <p:txBody>
          <a:bodyPr>
            <a:normAutofit/>
          </a:bodyPr>
          <a:lstStyle/>
          <a:p>
            <a:pPr algn="l">
              <a:buFont typeface="+mj-lt"/>
              <a:buAutoNum type="arabicPeriod"/>
            </a:pPr>
            <a:r>
              <a:rPr lang="en-GB" b="1" i="0" dirty="0">
                <a:solidFill>
                  <a:srgbClr val="374151"/>
                </a:solidFill>
                <a:effectLst/>
                <a:latin typeface="Söhne"/>
              </a:rPr>
              <a:t>Revenue:</a:t>
            </a:r>
            <a:r>
              <a:rPr lang="en-GB" b="0" i="0" dirty="0">
                <a:solidFill>
                  <a:srgbClr val="374151"/>
                </a:solidFill>
                <a:effectLst/>
                <a:latin typeface="Söhne"/>
              </a:rPr>
              <a:t> This section lists all the sources of income the company has generated during the specified period. This can include sales of products or services, interest income, and other sources of revenue (gains/commission earned).</a:t>
            </a:r>
          </a:p>
          <a:p>
            <a:pPr algn="l">
              <a:buFont typeface="+mj-lt"/>
              <a:buAutoNum type="arabicPeriod"/>
            </a:pPr>
            <a:r>
              <a:rPr lang="en-GB" b="1" i="0" dirty="0">
                <a:solidFill>
                  <a:srgbClr val="374151"/>
                </a:solidFill>
                <a:effectLst/>
                <a:latin typeface="Söhne"/>
              </a:rPr>
              <a:t>Cost of Goods Sold (COGS):</a:t>
            </a:r>
            <a:r>
              <a:rPr lang="en-GB" b="0" i="0" dirty="0">
                <a:solidFill>
                  <a:srgbClr val="374151"/>
                </a:solidFill>
                <a:effectLst/>
                <a:latin typeface="Söhne"/>
              </a:rPr>
              <a:t> This section represents the direct costs associated with producing the goods or services that generated the revenue. It includes expenses like raw materials, labour, and manufacturing costs.</a:t>
            </a:r>
          </a:p>
          <a:p>
            <a:pPr algn="l">
              <a:buFont typeface="+mj-lt"/>
              <a:buAutoNum type="arabicPeriod"/>
            </a:pPr>
            <a:r>
              <a:rPr lang="en-GB" b="1" i="0" dirty="0">
                <a:solidFill>
                  <a:srgbClr val="374151"/>
                </a:solidFill>
                <a:effectLst/>
                <a:latin typeface="Söhne"/>
              </a:rPr>
              <a:t>Gross Profit:</a:t>
            </a:r>
            <a:r>
              <a:rPr lang="en-GB" b="0" i="0" dirty="0">
                <a:solidFill>
                  <a:srgbClr val="374151"/>
                </a:solidFill>
                <a:effectLst/>
                <a:latin typeface="Söhne"/>
              </a:rPr>
              <a:t> Gross profit is calculated by subtracting the COGS from the total revenue. It indicates the profit a company makes from its core operations before accounting for operating expenses.</a:t>
            </a:r>
          </a:p>
          <a:p>
            <a:pPr algn="l">
              <a:buFont typeface="+mj-lt"/>
              <a:buAutoNum type="arabicPeriod"/>
            </a:pPr>
            <a:r>
              <a:rPr lang="en-GB" b="1" i="0" dirty="0">
                <a:solidFill>
                  <a:srgbClr val="374151"/>
                </a:solidFill>
                <a:effectLst/>
                <a:latin typeface="Söhne"/>
              </a:rPr>
              <a:t>Operating Expenses:</a:t>
            </a:r>
            <a:r>
              <a:rPr lang="en-GB" b="0" i="0" dirty="0">
                <a:solidFill>
                  <a:srgbClr val="374151"/>
                </a:solidFill>
                <a:effectLst/>
                <a:latin typeface="Söhne"/>
              </a:rPr>
              <a:t> This section includes all the expenses related to running the day-to-day operations of the business. Common operating expenses include salaries, rent, utilities, marketing expenses, and depreciation.</a:t>
            </a:r>
          </a:p>
          <a:p>
            <a:pPr marL="0" indent="0">
              <a:buNone/>
            </a:pPr>
            <a:endParaRPr lang="en-GB" dirty="0"/>
          </a:p>
        </p:txBody>
      </p:sp>
    </p:spTree>
    <p:extLst>
      <p:ext uri="{BB962C8B-B14F-4D97-AF65-F5344CB8AC3E}">
        <p14:creationId xmlns:p14="http://schemas.microsoft.com/office/powerpoint/2010/main" val="41024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699F-09DD-6FA9-3C69-1EC84F990ED0}"/>
              </a:ext>
            </a:extLst>
          </p:cNvPr>
          <p:cNvSpPr>
            <a:spLocks noGrp="1"/>
          </p:cNvSpPr>
          <p:nvPr>
            <p:ph type="title"/>
          </p:nvPr>
        </p:nvSpPr>
        <p:spPr>
          <a:xfrm>
            <a:off x="1524000" y="184150"/>
            <a:ext cx="9144000" cy="755650"/>
          </a:xfrm>
        </p:spPr>
        <p:txBody>
          <a:bodyPr>
            <a:normAutofit fontScale="90000"/>
          </a:bodyPr>
          <a:lstStyle/>
          <a:p>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Key Components</a:t>
            </a:r>
          </a:p>
        </p:txBody>
      </p:sp>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a:xfrm>
            <a:off x="1524000" y="1406525"/>
            <a:ext cx="9144000" cy="4351338"/>
          </a:xfrm>
        </p:spPr>
        <p:txBody>
          <a:bodyPr>
            <a:normAutofit/>
          </a:bodyPr>
          <a:lstStyle/>
          <a:p>
            <a:pPr marL="0" indent="0">
              <a:buNone/>
            </a:pPr>
            <a:r>
              <a:rPr lang="en-GB" b="1" i="0" dirty="0">
                <a:solidFill>
                  <a:srgbClr val="374151"/>
                </a:solidFill>
                <a:effectLst/>
                <a:latin typeface="Söhne"/>
              </a:rPr>
              <a:t>5. Operating Income (Operating Profit):</a:t>
            </a:r>
            <a:r>
              <a:rPr lang="en-GB" b="0" i="0" dirty="0">
                <a:solidFill>
                  <a:srgbClr val="374151"/>
                </a:solidFill>
                <a:effectLst/>
                <a:latin typeface="Söhne"/>
              </a:rPr>
              <a:t> Operating income is the result of subtracting the total operating expenses from the gross profit. It shows the profit or loss generated from the company's core business activities.</a:t>
            </a:r>
          </a:p>
          <a:p>
            <a:pPr marL="0" indent="0">
              <a:buNone/>
            </a:pPr>
            <a:r>
              <a:rPr lang="en-GB" b="1" i="0" dirty="0">
                <a:solidFill>
                  <a:srgbClr val="374151"/>
                </a:solidFill>
                <a:effectLst/>
                <a:latin typeface="Söhne"/>
              </a:rPr>
              <a:t>6. Non-Operating Income and Expenses:</a:t>
            </a:r>
            <a:r>
              <a:rPr lang="en-GB" b="0" i="0" dirty="0">
                <a:solidFill>
                  <a:srgbClr val="374151"/>
                </a:solidFill>
                <a:effectLst/>
                <a:latin typeface="Söhne"/>
              </a:rPr>
              <a:t> This section accounts for any income or expenses that are not directly related to the company's core operations. It may include interest income, interest expenses, or other income and expenses not directly tied to the primary business activities.</a:t>
            </a:r>
          </a:p>
          <a:p>
            <a:pPr marL="0" indent="0">
              <a:buNone/>
            </a:pPr>
            <a:r>
              <a:rPr lang="en-GB" b="1" i="0" dirty="0">
                <a:solidFill>
                  <a:srgbClr val="374151"/>
                </a:solidFill>
                <a:effectLst/>
                <a:latin typeface="Söhne"/>
              </a:rPr>
              <a:t>7. Income Before Taxes:</a:t>
            </a:r>
            <a:r>
              <a:rPr lang="en-GB" b="0" i="0" dirty="0">
                <a:solidFill>
                  <a:srgbClr val="374151"/>
                </a:solidFill>
                <a:effectLst/>
                <a:latin typeface="Söhne"/>
              </a:rPr>
              <a:t> This figure is calculated by adding or subtracting non-operating income and expenses from the operating income. It represents the company's profit or loss before accounting for income taxes.</a:t>
            </a:r>
          </a:p>
          <a:p>
            <a:pPr marL="0" indent="0">
              <a:buNone/>
            </a:pPr>
            <a:endParaRPr lang="en-GB" dirty="0"/>
          </a:p>
        </p:txBody>
      </p:sp>
    </p:spTree>
    <p:extLst>
      <p:ext uri="{BB962C8B-B14F-4D97-AF65-F5344CB8AC3E}">
        <p14:creationId xmlns:p14="http://schemas.microsoft.com/office/powerpoint/2010/main" val="3229368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699F-09DD-6FA9-3C69-1EC84F990ED0}"/>
              </a:ext>
            </a:extLst>
          </p:cNvPr>
          <p:cNvSpPr>
            <a:spLocks noGrp="1"/>
          </p:cNvSpPr>
          <p:nvPr>
            <p:ph type="title"/>
          </p:nvPr>
        </p:nvSpPr>
        <p:spPr>
          <a:xfrm>
            <a:off x="1524000" y="571500"/>
            <a:ext cx="9144000" cy="254000"/>
          </a:xfrm>
        </p:spPr>
        <p:txBody>
          <a:bodyPr>
            <a:normAutofit fontScale="90000"/>
          </a:bodyPr>
          <a:lstStyle/>
          <a:p>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Key Components</a:t>
            </a: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endPar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a:xfrm>
            <a:off x="1435100" y="2244725"/>
            <a:ext cx="9144000" cy="4351338"/>
          </a:xfrm>
        </p:spPr>
        <p:txBody>
          <a:bodyPr>
            <a:normAutofit/>
          </a:bodyPr>
          <a:lstStyle/>
          <a:p>
            <a:pPr marL="0" indent="0">
              <a:buNone/>
            </a:pPr>
            <a:r>
              <a:rPr lang="en-GB" b="1" i="0" dirty="0">
                <a:solidFill>
                  <a:srgbClr val="374151"/>
                </a:solidFill>
                <a:effectLst/>
                <a:latin typeface="Söhne"/>
              </a:rPr>
              <a:t>8. Income Tax Expense:</a:t>
            </a:r>
            <a:r>
              <a:rPr lang="en-GB" b="0" i="0" dirty="0">
                <a:solidFill>
                  <a:srgbClr val="374151"/>
                </a:solidFill>
                <a:effectLst/>
                <a:latin typeface="Söhne"/>
              </a:rPr>
              <a:t> This section shows the amount of taxes the company owes based on its taxable income.</a:t>
            </a:r>
          </a:p>
          <a:p>
            <a:pPr marL="0" indent="0">
              <a:buNone/>
            </a:pPr>
            <a:r>
              <a:rPr lang="en-GB" b="1" i="0" dirty="0">
                <a:solidFill>
                  <a:srgbClr val="374151"/>
                </a:solidFill>
                <a:effectLst/>
                <a:latin typeface="Söhne"/>
              </a:rPr>
              <a:t>9. Net Income (Net Profit or Loss):</a:t>
            </a:r>
            <a:r>
              <a:rPr lang="en-GB" b="0" i="0" dirty="0">
                <a:solidFill>
                  <a:srgbClr val="374151"/>
                </a:solidFill>
                <a:effectLst/>
                <a:latin typeface="Söhne"/>
              </a:rPr>
              <a:t> The bottom line of the P&amp;L statement, net income, is calculated by subtracting income tax expenses from income before taxes. It represents the company's overall profit or loss for the specified period.</a:t>
            </a:r>
          </a:p>
          <a:p>
            <a:pPr marL="0" indent="0">
              <a:buNone/>
            </a:pPr>
            <a:endParaRPr lang="en-GB" dirty="0"/>
          </a:p>
        </p:txBody>
      </p:sp>
    </p:spTree>
    <p:extLst>
      <p:ext uri="{BB962C8B-B14F-4D97-AF65-F5344CB8AC3E}">
        <p14:creationId xmlns:p14="http://schemas.microsoft.com/office/powerpoint/2010/main" val="3488950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641D0-CC11-4FD6-2D1A-2937D104FC3C}"/>
              </a:ext>
            </a:extLst>
          </p:cNvPr>
          <p:cNvSpPr>
            <a:spLocks noGrp="1"/>
          </p:cNvSpPr>
          <p:nvPr>
            <p:ph type="title"/>
          </p:nvPr>
        </p:nvSpPr>
        <p:spPr/>
        <p:txBody>
          <a:bodyPr>
            <a:normAutofit/>
          </a:bodyPr>
          <a:lstStyle/>
          <a:p>
            <a:r>
              <a:rPr lang="en-GB" sz="3600" dirty="0"/>
              <a:t>Individual Activity</a:t>
            </a:r>
          </a:p>
        </p:txBody>
      </p:sp>
      <p:sp>
        <p:nvSpPr>
          <p:cNvPr id="3" name="Content Placeholder 2">
            <a:extLst>
              <a:ext uri="{FF2B5EF4-FFF2-40B4-BE49-F238E27FC236}">
                <a16:creationId xmlns:a16="http://schemas.microsoft.com/office/drawing/2014/main" id="{1306DF82-5299-6C80-5C5B-44DF98AA94E9}"/>
              </a:ext>
            </a:extLst>
          </p:cNvPr>
          <p:cNvSpPr>
            <a:spLocks noGrp="1"/>
          </p:cNvSpPr>
          <p:nvPr>
            <p:ph idx="1"/>
          </p:nvPr>
        </p:nvSpPr>
        <p:spPr/>
        <p:txBody>
          <a:bodyPr>
            <a:normAutofit/>
          </a:bodyPr>
          <a:lstStyle/>
          <a:p>
            <a:pPr marL="0" indent="0">
              <a:buNone/>
            </a:pPr>
            <a:r>
              <a:rPr lang="en-GB" sz="2800" dirty="0">
                <a:latin typeface="+mj-lt"/>
              </a:rPr>
              <a:t>Assess Marriot International Income Statement for the last three years and identify the </a:t>
            </a:r>
          </a:p>
          <a:p>
            <a:r>
              <a:rPr lang="en-GB" sz="2800" dirty="0">
                <a:latin typeface="+mj-lt"/>
              </a:rPr>
              <a:t>Revenue</a:t>
            </a:r>
          </a:p>
          <a:p>
            <a:r>
              <a:rPr lang="en-GB" sz="2800" dirty="0">
                <a:solidFill>
                  <a:schemeClr val="bg2">
                    <a:lumMod val="25000"/>
                  </a:schemeClr>
                </a:solidFill>
                <a:latin typeface="+mj-lt"/>
                <a:ea typeface="Open Sans" panose="020B0606030504020204" pitchFamily="34" charset="0"/>
                <a:cs typeface="Open Sans" panose="020B0606030504020204" pitchFamily="34" charset="0"/>
              </a:rPr>
              <a:t>Gross Profit</a:t>
            </a:r>
          </a:p>
          <a:p>
            <a:r>
              <a:rPr lang="en-GB" sz="2800" dirty="0">
                <a:solidFill>
                  <a:schemeClr val="bg2">
                    <a:lumMod val="25000"/>
                  </a:schemeClr>
                </a:solidFill>
                <a:latin typeface="+mj-lt"/>
                <a:ea typeface="Open Sans" panose="020B0606030504020204" pitchFamily="34" charset="0"/>
                <a:cs typeface="Open Sans" panose="020B0606030504020204" pitchFamily="34" charset="0"/>
              </a:rPr>
              <a:t>Operating Expenses etc</a:t>
            </a:r>
            <a:r>
              <a:rPr lang="en-GB" sz="2800" dirty="0">
                <a:latin typeface="+mj-lt"/>
              </a:rPr>
              <a:t> </a:t>
            </a:r>
          </a:p>
        </p:txBody>
      </p:sp>
    </p:spTree>
    <p:extLst>
      <p:ext uri="{BB962C8B-B14F-4D97-AF65-F5344CB8AC3E}">
        <p14:creationId xmlns:p14="http://schemas.microsoft.com/office/powerpoint/2010/main" val="1061141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641D0-CC11-4FD6-2D1A-2937D104FC3C}"/>
              </a:ext>
            </a:extLst>
          </p:cNvPr>
          <p:cNvSpPr>
            <a:spLocks noGrp="1"/>
          </p:cNvSpPr>
          <p:nvPr>
            <p:ph type="title"/>
          </p:nvPr>
        </p:nvSpPr>
        <p:spPr/>
        <p:txBody>
          <a:bodyPr>
            <a:normAutofit/>
          </a:bodyPr>
          <a:lstStyle/>
          <a:p>
            <a:r>
              <a:rPr lang="en-GB" sz="3600" dirty="0"/>
              <a:t>Group Discussion</a:t>
            </a:r>
          </a:p>
        </p:txBody>
      </p:sp>
      <p:sp>
        <p:nvSpPr>
          <p:cNvPr id="3" name="Content Placeholder 2">
            <a:extLst>
              <a:ext uri="{FF2B5EF4-FFF2-40B4-BE49-F238E27FC236}">
                <a16:creationId xmlns:a16="http://schemas.microsoft.com/office/drawing/2014/main" id="{1306DF82-5299-6C80-5C5B-44DF98AA94E9}"/>
              </a:ext>
            </a:extLst>
          </p:cNvPr>
          <p:cNvSpPr>
            <a:spLocks noGrp="1"/>
          </p:cNvSpPr>
          <p:nvPr>
            <p:ph idx="1"/>
          </p:nvPr>
        </p:nvSpPr>
        <p:spPr/>
        <p:txBody>
          <a:bodyPr>
            <a:normAutofit/>
          </a:bodyPr>
          <a:lstStyle/>
          <a:p>
            <a:pPr marL="0" indent="0">
              <a:buNone/>
            </a:pPr>
            <a:r>
              <a:rPr lang="en-GB" sz="2800" dirty="0">
                <a:latin typeface="+mj-lt"/>
              </a:rPr>
              <a:t>Examine Travelodge Income Statement for 2022 and 2023 and identify the </a:t>
            </a:r>
          </a:p>
          <a:p>
            <a:r>
              <a:rPr lang="en-GB" sz="2800" dirty="0">
                <a:latin typeface="+mj-lt"/>
              </a:rPr>
              <a:t>Revenue</a:t>
            </a:r>
          </a:p>
          <a:p>
            <a:r>
              <a:rPr lang="en-GB" sz="2800" dirty="0">
                <a:solidFill>
                  <a:schemeClr val="bg2">
                    <a:lumMod val="25000"/>
                  </a:schemeClr>
                </a:solidFill>
                <a:latin typeface="+mj-lt"/>
                <a:ea typeface="Open Sans" panose="020B0606030504020204" pitchFamily="34" charset="0"/>
                <a:cs typeface="Open Sans" panose="020B0606030504020204" pitchFamily="34" charset="0"/>
              </a:rPr>
              <a:t>Gross Profit</a:t>
            </a:r>
          </a:p>
          <a:p>
            <a:r>
              <a:rPr lang="en-GB" sz="2800" dirty="0">
                <a:solidFill>
                  <a:schemeClr val="bg2">
                    <a:lumMod val="25000"/>
                  </a:schemeClr>
                </a:solidFill>
                <a:latin typeface="+mj-lt"/>
                <a:ea typeface="Open Sans" panose="020B0606030504020204" pitchFamily="34" charset="0"/>
                <a:cs typeface="Open Sans" panose="020B0606030504020204" pitchFamily="34" charset="0"/>
              </a:rPr>
              <a:t>Operating Expenses etc</a:t>
            </a:r>
            <a:r>
              <a:rPr lang="en-GB" sz="2800" dirty="0">
                <a:latin typeface="+mj-lt"/>
              </a:rPr>
              <a:t> </a:t>
            </a:r>
          </a:p>
        </p:txBody>
      </p:sp>
    </p:spTree>
    <p:extLst>
      <p:ext uri="{BB962C8B-B14F-4D97-AF65-F5344CB8AC3E}">
        <p14:creationId xmlns:p14="http://schemas.microsoft.com/office/powerpoint/2010/main" val="4041472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13FA5B2-1AD3-5C75-5128-3AF5CF9206A2}"/>
              </a:ext>
            </a:extLst>
          </p:cNvPr>
          <p:cNvPicPr>
            <a:picLocks noChangeAspect="1"/>
          </p:cNvPicPr>
          <p:nvPr/>
        </p:nvPicPr>
        <p:blipFill>
          <a:blip r:embed="rId3"/>
          <a:stretch>
            <a:fillRect/>
          </a:stretch>
        </p:blipFill>
        <p:spPr>
          <a:xfrm>
            <a:off x="2378957" y="1116523"/>
            <a:ext cx="7434086" cy="3661565"/>
          </a:xfrm>
          <a:prstGeom prst="rect">
            <a:avLst/>
          </a:prstGeom>
        </p:spPr>
      </p:pic>
      <p:pic>
        <p:nvPicPr>
          <p:cNvPr id="4" name="Picture 3" descr="A red and blue clock with white numbers&#10;&#10;Description automatically generated">
            <a:extLst>
              <a:ext uri="{FF2B5EF4-FFF2-40B4-BE49-F238E27FC236}">
                <a16:creationId xmlns:a16="http://schemas.microsoft.com/office/drawing/2014/main" id="{3C3E31E5-C594-2815-E64D-996CFD3979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49349" y="3429001"/>
            <a:ext cx="1993385" cy="1349087"/>
          </a:xfrm>
          <a:prstGeom prst="rect">
            <a:avLst/>
          </a:prstGeom>
        </p:spPr>
      </p:pic>
    </p:spTree>
    <p:extLst>
      <p:ext uri="{BB962C8B-B14F-4D97-AF65-F5344CB8AC3E}">
        <p14:creationId xmlns:p14="http://schemas.microsoft.com/office/powerpoint/2010/main" val="1110891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641D0-CC11-4FD6-2D1A-2937D104FC3C}"/>
              </a:ext>
            </a:extLst>
          </p:cNvPr>
          <p:cNvSpPr>
            <a:spLocks noGrp="1"/>
          </p:cNvSpPr>
          <p:nvPr>
            <p:ph type="title"/>
          </p:nvPr>
        </p:nvSpPr>
        <p:spPr>
          <a:xfrm>
            <a:off x="2152650" y="365127"/>
            <a:ext cx="7886700" cy="904874"/>
          </a:xfrm>
        </p:spPr>
        <p:txBody>
          <a:bodyPr>
            <a:normAutofit/>
          </a:bodyPr>
          <a:lstStyle/>
          <a:p>
            <a:r>
              <a:rPr lang="en-GB" sz="3600" dirty="0"/>
              <a:t>Group Discussion</a:t>
            </a:r>
          </a:p>
        </p:txBody>
      </p:sp>
      <p:sp>
        <p:nvSpPr>
          <p:cNvPr id="3" name="Content Placeholder 2">
            <a:extLst>
              <a:ext uri="{FF2B5EF4-FFF2-40B4-BE49-F238E27FC236}">
                <a16:creationId xmlns:a16="http://schemas.microsoft.com/office/drawing/2014/main" id="{1306DF82-5299-6C80-5C5B-44DF98AA94E9}"/>
              </a:ext>
            </a:extLst>
          </p:cNvPr>
          <p:cNvSpPr>
            <a:spLocks noGrp="1"/>
          </p:cNvSpPr>
          <p:nvPr>
            <p:ph idx="1"/>
          </p:nvPr>
        </p:nvSpPr>
        <p:spPr>
          <a:xfrm>
            <a:off x="2025650" y="1253331"/>
            <a:ext cx="7886700" cy="4351338"/>
          </a:xfrm>
        </p:spPr>
        <p:txBody>
          <a:bodyPr>
            <a:normAutofit/>
          </a:bodyPr>
          <a:lstStyle/>
          <a:p>
            <a:pPr marL="0" indent="0">
              <a:buNone/>
            </a:pPr>
            <a:r>
              <a:rPr lang="en-GB" sz="2800" dirty="0">
                <a:latin typeface="+mj-lt"/>
              </a:rPr>
              <a:t>Compare Marriot International and Travelodge Income Statement for 2022 and 2023 and;</a:t>
            </a:r>
          </a:p>
          <a:p>
            <a:pPr marL="0" indent="0">
              <a:buNone/>
            </a:pPr>
            <a:endParaRPr lang="en-GB" sz="2800" dirty="0">
              <a:latin typeface="+mj-lt"/>
            </a:endParaRPr>
          </a:p>
          <a:p>
            <a:pPr>
              <a:buFont typeface="Wingdings" panose="05000000000000000000" pitchFamily="2" charset="2"/>
              <a:buChar char="Ø"/>
            </a:pPr>
            <a:r>
              <a:rPr lang="en-GB" sz="2800" dirty="0">
                <a:latin typeface="+mj-lt"/>
              </a:rPr>
              <a:t>identify which hotel has more </a:t>
            </a:r>
          </a:p>
          <a:p>
            <a:pPr lvl="1"/>
            <a:r>
              <a:rPr lang="en-GB" sz="2800" dirty="0">
                <a:latin typeface="+mj-lt"/>
              </a:rPr>
              <a:t>Revenue</a:t>
            </a:r>
          </a:p>
          <a:p>
            <a:pPr lvl="1"/>
            <a:r>
              <a:rPr lang="en-GB" sz="2800" dirty="0">
                <a:solidFill>
                  <a:schemeClr val="bg2">
                    <a:lumMod val="25000"/>
                  </a:schemeClr>
                </a:solidFill>
                <a:latin typeface="+mj-lt"/>
                <a:ea typeface="Open Sans" panose="020B0606030504020204" pitchFamily="34" charset="0"/>
                <a:cs typeface="Open Sans" panose="020B0606030504020204" pitchFamily="34" charset="0"/>
              </a:rPr>
              <a:t>Gross Profit</a:t>
            </a:r>
          </a:p>
          <a:p>
            <a:pPr lvl="1"/>
            <a:r>
              <a:rPr lang="en-GB" sz="2800" dirty="0">
                <a:solidFill>
                  <a:schemeClr val="bg2">
                    <a:lumMod val="25000"/>
                  </a:schemeClr>
                </a:solidFill>
                <a:latin typeface="+mj-lt"/>
                <a:ea typeface="Open Sans" panose="020B0606030504020204" pitchFamily="34" charset="0"/>
                <a:cs typeface="Open Sans" panose="020B0606030504020204" pitchFamily="34" charset="0"/>
              </a:rPr>
              <a:t>Operating Expenses </a:t>
            </a:r>
          </a:p>
          <a:p>
            <a:pPr marL="0" indent="0">
              <a:buNone/>
            </a:pPr>
            <a:endParaRPr lang="en-GB" sz="2800" dirty="0">
              <a:solidFill>
                <a:schemeClr val="bg2">
                  <a:lumMod val="25000"/>
                </a:schemeClr>
              </a:solidFill>
              <a:latin typeface="+mj-lt"/>
              <a:ea typeface="Open Sans" panose="020B0606030504020204" pitchFamily="34" charset="0"/>
              <a:cs typeface="Open Sans" panose="020B0606030504020204" pitchFamily="34" charset="0"/>
            </a:endParaRPr>
          </a:p>
          <a:p>
            <a:pPr>
              <a:buFont typeface="Wingdings" panose="05000000000000000000" pitchFamily="2" charset="2"/>
              <a:buChar char="Ø"/>
            </a:pPr>
            <a:r>
              <a:rPr lang="en-GB" sz="2800" dirty="0">
                <a:solidFill>
                  <a:schemeClr val="bg2">
                    <a:lumMod val="25000"/>
                  </a:schemeClr>
                </a:solidFill>
                <a:latin typeface="+mj-lt"/>
                <a:ea typeface="Open Sans" panose="020B0606030504020204" pitchFamily="34" charset="0"/>
                <a:cs typeface="Open Sans" panose="020B0606030504020204" pitchFamily="34" charset="0"/>
              </a:rPr>
              <a:t> which hotel has made more profit or loss and why</a:t>
            </a:r>
            <a:endParaRPr lang="en-GB" sz="2800" dirty="0">
              <a:latin typeface="+mj-lt"/>
            </a:endParaRPr>
          </a:p>
        </p:txBody>
      </p:sp>
    </p:spTree>
    <p:extLst>
      <p:ext uri="{BB962C8B-B14F-4D97-AF65-F5344CB8AC3E}">
        <p14:creationId xmlns:p14="http://schemas.microsoft.com/office/powerpoint/2010/main" val="2713076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4F102-46DF-F17E-728E-415C94B37D0B}"/>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25815BA5-7B5A-C340-783A-68AFB6D54FA4}"/>
              </a:ext>
            </a:extLst>
          </p:cNvPr>
          <p:cNvSpPr>
            <a:spLocks noGrp="1"/>
          </p:cNvSpPr>
          <p:nvPr>
            <p:ph idx="1"/>
          </p:nvPr>
        </p:nvSpPr>
        <p:spPr>
          <a:xfrm>
            <a:off x="304800" y="1555994"/>
            <a:ext cx="11805138" cy="4351338"/>
          </a:xfrm>
        </p:spPr>
        <p:txBody>
          <a:bodyPr>
            <a:normAutofit/>
          </a:bodyPr>
          <a:lstStyle/>
          <a:p>
            <a:pPr marL="0" indent="0">
              <a:buNone/>
            </a:pPr>
            <a:r>
              <a:rPr lang="en-GB" sz="2800" dirty="0"/>
              <a:t>Sunrise Events and Tour Company buys cans of drink from a wholesaler for £1 each. It sells them for £2 each. The company started the year with 200 cans in stock (opening inventories). </a:t>
            </a:r>
            <a:r>
              <a:rPr lang="en-GB" sz="2800"/>
              <a:t>It bought </a:t>
            </a:r>
            <a:r>
              <a:rPr lang="en-GB" sz="2800" dirty="0"/>
              <a:t>1500 cans. At the end of the year it had 300 left (closing inventories).</a:t>
            </a:r>
          </a:p>
          <a:p>
            <a:pPr marL="457200" indent="-457200">
              <a:buAutoNum type="arabicPeriod"/>
            </a:pPr>
            <a:r>
              <a:rPr lang="en-GB" sz="2800" dirty="0"/>
              <a:t>How many cans did the business sell during the year?</a:t>
            </a:r>
          </a:p>
          <a:p>
            <a:pPr marL="457200" indent="-457200">
              <a:buAutoNum type="arabicPeriod"/>
            </a:pPr>
            <a:r>
              <a:rPr lang="en-GB" sz="2800" dirty="0"/>
              <a:t>What was the cost to the business of the goods sold?</a:t>
            </a:r>
          </a:p>
          <a:p>
            <a:pPr marL="457200" indent="-457200">
              <a:buAutoNum type="arabicPeriod"/>
            </a:pPr>
            <a:r>
              <a:rPr lang="en-GB" sz="2800" dirty="0"/>
              <a:t>What was the gross profit?</a:t>
            </a:r>
          </a:p>
        </p:txBody>
      </p:sp>
    </p:spTree>
    <p:extLst>
      <p:ext uri="{BB962C8B-B14F-4D97-AF65-F5344CB8AC3E}">
        <p14:creationId xmlns:p14="http://schemas.microsoft.com/office/powerpoint/2010/main" val="476985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A36BB-640C-09B8-BF9C-DFE3381F33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3866C1-BC75-00D2-E322-472EAF2CAAAE}"/>
              </a:ext>
            </a:extLst>
          </p:cNvPr>
          <p:cNvSpPr>
            <a:spLocks noGrp="1"/>
          </p:cNvSpPr>
          <p:nvPr>
            <p:ph type="title"/>
          </p:nvPr>
        </p:nvSpPr>
        <p:spPr>
          <a:xfrm>
            <a:off x="927100" y="60327"/>
            <a:ext cx="10515600" cy="625473"/>
          </a:xfrm>
        </p:spPr>
        <p:txBody>
          <a:bodyPr/>
          <a:lstStyle/>
          <a:p>
            <a:r>
              <a:rPr lang="en-GB" dirty="0"/>
              <a:t>Case study Answers</a:t>
            </a:r>
          </a:p>
        </p:txBody>
      </p:sp>
      <p:pic>
        <p:nvPicPr>
          <p:cNvPr id="4" name="Content Placeholder 3" descr="A screenshot of a computer&#10;&#10;AI-generated content may be incorrect.">
            <a:extLst>
              <a:ext uri="{FF2B5EF4-FFF2-40B4-BE49-F238E27FC236}">
                <a16:creationId xmlns:a16="http://schemas.microsoft.com/office/drawing/2014/main" id="{16CF4302-1FCE-2C92-D1B1-EA73CEB24A12}"/>
              </a:ext>
            </a:extLst>
          </p:cNvPr>
          <p:cNvPicPr>
            <a:picLocks noGrp="1" noChangeAspect="1"/>
          </p:cNvPicPr>
          <p:nvPr>
            <p:ph idx="1"/>
          </p:nvPr>
        </p:nvPicPr>
        <p:blipFill rotWithShape="1">
          <a:blip r:embed="rId2"/>
          <a:srcRect l="36672" t="50226" r="32750" b="28895"/>
          <a:stretch>
            <a:fillRect/>
          </a:stretch>
        </p:blipFill>
        <p:spPr bwMode="auto">
          <a:xfrm>
            <a:off x="114300" y="838200"/>
            <a:ext cx="11874500" cy="487679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49030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F886AD-26C1-841D-FD39-E928244C37A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C72498-92AB-808A-B136-F71B7FB8E3A6}"/>
              </a:ext>
            </a:extLst>
          </p:cNvPr>
          <p:cNvSpPr>
            <a:spLocks noGrp="1"/>
          </p:cNvSpPr>
          <p:nvPr>
            <p:ph idx="1"/>
          </p:nvPr>
        </p:nvSpPr>
        <p:spPr>
          <a:xfrm>
            <a:off x="1704474" y="192505"/>
            <a:ext cx="8671426" cy="5984458"/>
          </a:xfrm>
        </p:spPr>
        <p:txBody>
          <a:bodyPr/>
          <a:lstStyle/>
          <a:p>
            <a:pPr marL="0" indent="0">
              <a:buNone/>
            </a:pPr>
            <a:r>
              <a:rPr lang="en-GB" sz="2600" dirty="0">
                <a:latin typeface="Open Sans" panose="020B0606030504020204" pitchFamily="34" charset="0"/>
                <a:ea typeface="Open Sans" panose="020B0606030504020204" pitchFamily="34" charset="0"/>
                <a:cs typeface="Open Sans" panose="020B0606030504020204" pitchFamily="34" charset="0"/>
              </a:rPr>
              <a:t>Assessment                                                     </a:t>
            </a:r>
            <a:r>
              <a:rPr lang="en-GB" sz="2600" b="1" u="sng" dirty="0" err="1">
                <a:solidFill>
                  <a:schemeClr val="bg1"/>
                </a:solidFill>
                <a:latin typeface="Open Sans" panose="020B0606030504020204" pitchFamily="34" charset="0"/>
                <a:ea typeface="Open Sans" panose="020B0606030504020204" pitchFamily="34" charset="0"/>
                <a:cs typeface="Open Sans" panose="020B0606030504020204" pitchFamily="34" charset="0"/>
              </a:rPr>
              <a:t>sessment</a:t>
            </a:r>
            <a:r>
              <a:rPr lang="en-GB" sz="2600" b="1" u="sng" dirty="0">
                <a:solidFill>
                  <a:schemeClr val="bg1"/>
                </a:solidFill>
                <a:latin typeface="Open Sans" panose="020B0606030504020204" pitchFamily="34" charset="0"/>
                <a:ea typeface="Open Sans" panose="020B0606030504020204" pitchFamily="34" charset="0"/>
                <a:cs typeface="Open Sans" panose="020B0606030504020204" pitchFamily="34" charset="0"/>
              </a:rPr>
              <a:t> 2</a:t>
            </a:r>
            <a:br>
              <a:rPr lang="en-GB" sz="2600" b="1" u="sng"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2600" b="1" dirty="0">
                <a:latin typeface="Open Sans" panose="020B0606030504020204" pitchFamily="34" charset="0"/>
                <a:ea typeface="Open Sans" panose="020B0606030504020204" pitchFamily="34" charset="0"/>
                <a:cs typeface="Open Sans" panose="020B0606030504020204" pitchFamily="34" charset="0"/>
              </a:rPr>
              <a:t>DEADLINE: Friday 24</a:t>
            </a:r>
            <a:r>
              <a:rPr lang="en-GB" sz="2600" b="1" baseline="30000" dirty="0">
                <a:latin typeface="Open Sans" panose="020B0606030504020204" pitchFamily="34" charset="0"/>
                <a:ea typeface="Open Sans" panose="020B0606030504020204" pitchFamily="34" charset="0"/>
                <a:cs typeface="Open Sans" panose="020B0606030504020204" pitchFamily="34" charset="0"/>
              </a:rPr>
              <a:t>th</a:t>
            </a:r>
            <a:r>
              <a:rPr lang="en-GB" sz="2600" b="1" dirty="0">
                <a:latin typeface="Open Sans" panose="020B0606030504020204" pitchFamily="34" charset="0"/>
                <a:ea typeface="Open Sans" panose="020B0606030504020204" pitchFamily="34" charset="0"/>
                <a:cs typeface="Open Sans" panose="020B0606030504020204" pitchFamily="34" charset="0"/>
              </a:rPr>
              <a:t> April 2026 by 23.59</a:t>
            </a:r>
            <a:br>
              <a:rPr lang="en-GB" sz="2600" b="1" dirty="0">
                <a:latin typeface="Open Sans" panose="020B0606030504020204" pitchFamily="34" charset="0"/>
                <a:ea typeface="Open Sans" panose="020B0606030504020204" pitchFamily="34" charset="0"/>
                <a:cs typeface="Open Sans" panose="020B0606030504020204" pitchFamily="34" charset="0"/>
              </a:rPr>
            </a:br>
            <a:r>
              <a:rPr lang="en-GB" sz="2600" b="1" dirty="0">
                <a:latin typeface="Open Sans" panose="020B0606030504020204" pitchFamily="34" charset="0"/>
                <a:ea typeface="Open Sans" panose="020B0606030504020204" pitchFamily="34" charset="0"/>
                <a:cs typeface="Open Sans" panose="020B0606030504020204" pitchFamily="34" charset="0"/>
              </a:rPr>
              <a:t>1500 words Report </a:t>
            </a:r>
            <a:endParaRPr lang="en-GB" sz="2600" dirty="0"/>
          </a:p>
          <a:p>
            <a:pPr marL="0" indent="0">
              <a:buNone/>
            </a:pPr>
            <a:endParaRPr lang="en-GB" dirty="0"/>
          </a:p>
          <a:p>
            <a:pPr marL="0" indent="0">
              <a:buNone/>
            </a:pPr>
            <a:endParaRPr lang="en-GB" dirty="0"/>
          </a:p>
          <a:p>
            <a:pPr marL="0" indent="0">
              <a:buNone/>
            </a:pPr>
            <a:r>
              <a:rPr lang="en-GB" dirty="0"/>
              <a:t>Assignment Task-Refer to Module handbook section 3 Page 11</a:t>
            </a:r>
            <a:endParaRPr lang="en-GB" sz="2400" dirty="0"/>
          </a:p>
          <a:p>
            <a:pPr marL="0" indent="0">
              <a:buNone/>
            </a:pPr>
            <a:endParaRPr lang="en-GB" dirty="0"/>
          </a:p>
        </p:txBody>
      </p:sp>
    </p:spTree>
    <p:extLst>
      <p:ext uri="{BB962C8B-B14F-4D97-AF65-F5344CB8AC3E}">
        <p14:creationId xmlns:p14="http://schemas.microsoft.com/office/powerpoint/2010/main" val="2424356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FA7AE-5EAA-D95A-6F2B-5231DF31EA9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6252F4-22B2-D1B5-D7D1-5DABF416B26E}"/>
              </a:ext>
            </a:extLst>
          </p:cNvPr>
          <p:cNvSpPr>
            <a:spLocks noGrp="1"/>
          </p:cNvSpPr>
          <p:nvPr>
            <p:ph idx="1"/>
          </p:nvPr>
        </p:nvSpPr>
        <p:spPr>
          <a:xfrm>
            <a:off x="180753" y="192505"/>
            <a:ext cx="11802139" cy="5984458"/>
          </a:xfrm>
        </p:spPr>
        <p:txBody>
          <a:bodyPr>
            <a:normAutofit fontScale="85000" lnSpcReduction="20000"/>
          </a:bodyPr>
          <a:lstStyle/>
          <a:p>
            <a:pPr marL="0" indent="0" algn="ctr">
              <a:buNone/>
            </a:pPr>
            <a:r>
              <a:rPr lang="en-GB" sz="2600" dirty="0">
                <a:latin typeface="Open Sans" panose="020B0606030504020204" pitchFamily="34" charset="0"/>
                <a:ea typeface="Open Sans" panose="020B0606030504020204" pitchFamily="34" charset="0"/>
                <a:cs typeface="Open Sans" panose="020B0606030504020204" pitchFamily="34" charset="0"/>
              </a:rPr>
              <a:t>                                                              Assessment                                                      </a:t>
            </a:r>
            <a:r>
              <a:rPr lang="en-GB" sz="2600" b="1" u="sng" dirty="0" err="1">
                <a:solidFill>
                  <a:schemeClr val="bg1"/>
                </a:solidFill>
                <a:latin typeface="Open Sans" panose="020B0606030504020204" pitchFamily="34" charset="0"/>
                <a:ea typeface="Open Sans" panose="020B0606030504020204" pitchFamily="34" charset="0"/>
                <a:cs typeface="Open Sans" panose="020B0606030504020204" pitchFamily="34" charset="0"/>
              </a:rPr>
              <a:t>sessment</a:t>
            </a:r>
            <a:r>
              <a:rPr lang="en-GB" sz="2600" b="1" u="sng" dirty="0">
                <a:solidFill>
                  <a:schemeClr val="bg1"/>
                </a:solidFill>
                <a:latin typeface="Open Sans" panose="020B0606030504020204" pitchFamily="34" charset="0"/>
                <a:ea typeface="Open Sans" panose="020B0606030504020204" pitchFamily="34" charset="0"/>
                <a:cs typeface="Open Sans" panose="020B0606030504020204" pitchFamily="34" charset="0"/>
              </a:rPr>
              <a:t> 2</a:t>
            </a:r>
            <a:br>
              <a:rPr lang="en-GB" sz="2600" b="1" u="sng"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t>DEADLINE: Friday 24</a:t>
            </a:r>
            <a:r>
              <a:rPr lang="en-GB" sz="2600" b="1" baseline="30000" dirty="0">
                <a:highlight>
                  <a:srgbClr val="FFFF00"/>
                </a:highlight>
                <a:latin typeface="Open Sans" panose="020B0606030504020204" pitchFamily="34" charset="0"/>
                <a:ea typeface="Open Sans" panose="020B0606030504020204" pitchFamily="34" charset="0"/>
                <a:cs typeface="Open Sans" panose="020B0606030504020204" pitchFamily="34" charset="0"/>
              </a:rPr>
              <a:t>th</a:t>
            </a:r>
            <a: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t> April 2026 by 23.59</a:t>
            </a:r>
            <a:b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br>
            <a: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t>1500 words Report </a:t>
            </a:r>
            <a:endParaRPr lang="en-GB" dirty="0"/>
          </a:p>
          <a:p>
            <a:pPr marL="0" indent="0" fontAlgn="base">
              <a:buNone/>
            </a:pPr>
            <a:r>
              <a:rPr lang="en-GB" b="1" u="sng" dirty="0"/>
              <a:t>Section 3: Financial and Budgeting Plan 1500 words</a:t>
            </a:r>
            <a:r>
              <a:rPr lang="en-GB" u="sng" dirty="0"/>
              <a:t> 30%</a:t>
            </a:r>
            <a:endParaRPr lang="en-GB" dirty="0"/>
          </a:p>
          <a:p>
            <a:pPr marL="0" indent="0">
              <a:buNone/>
            </a:pPr>
            <a:r>
              <a:rPr lang="en-GB" dirty="0"/>
              <a:t>Task Description</a:t>
            </a:r>
          </a:p>
          <a:p>
            <a:pPr marL="0" indent="0">
              <a:buNone/>
            </a:pPr>
            <a:r>
              <a:rPr lang="en-GB" dirty="0"/>
              <a:t>Based on your selected project (hotel, resort, or tourism business)-refer to the scenario above, you are required to choose one of the following topics to individually research using academic theory to identify budget considerations to address as part of the project planning: </a:t>
            </a:r>
          </a:p>
          <a:p>
            <a:pPr lvl="0"/>
            <a:r>
              <a:rPr lang="en-GB" dirty="0"/>
              <a:t>Profit and Loss</a:t>
            </a:r>
          </a:p>
          <a:p>
            <a:pPr lvl="0"/>
            <a:r>
              <a:rPr lang="en-GB" dirty="0"/>
              <a:t>Financial Forecasts</a:t>
            </a:r>
          </a:p>
          <a:p>
            <a:pPr lvl="0"/>
            <a:r>
              <a:rPr lang="en-GB" dirty="0"/>
              <a:t>EPOS</a:t>
            </a:r>
          </a:p>
          <a:p>
            <a:pPr lvl="0"/>
            <a:r>
              <a:rPr lang="en-GB" dirty="0"/>
              <a:t>Yield management </a:t>
            </a:r>
          </a:p>
          <a:p>
            <a:pPr lvl="0"/>
            <a:r>
              <a:rPr lang="en-GB" dirty="0"/>
              <a:t>ROI</a:t>
            </a:r>
          </a:p>
          <a:p>
            <a:pPr lvl="0"/>
            <a:r>
              <a:rPr lang="en-GB" dirty="0"/>
              <a:t>Evaluation of financial performance</a:t>
            </a:r>
          </a:p>
          <a:p>
            <a:pPr marL="0" indent="0">
              <a:buNone/>
            </a:pPr>
            <a:r>
              <a:rPr lang="en-GB" dirty="0"/>
              <a:t>1. Brief Overview:</a:t>
            </a:r>
            <a:br>
              <a:rPr lang="en-GB" dirty="0"/>
            </a:br>
            <a:r>
              <a:rPr lang="en-GB" dirty="0"/>
              <a:t>Start by providing a concise description and the relevance of your chosen project (hotel, resort or tourism business). This sets the context for your chosen financial topic analysis.</a:t>
            </a:r>
          </a:p>
          <a:p>
            <a:pPr marL="0" indent="0">
              <a:buNone/>
            </a:pPr>
            <a:r>
              <a:rPr lang="en-GB" dirty="0"/>
              <a:t>2. Chosen financial topic analysis:</a:t>
            </a:r>
            <a:br>
              <a:rPr lang="en-GB" dirty="0"/>
            </a:br>
            <a:r>
              <a:rPr lang="en-GB" dirty="0"/>
              <a:t>Analyse your chosen financial topic based on your selected project. Critically analyse and discuss the financial impact and possible outcome. Apply any relevant theories to aid explanation.</a:t>
            </a:r>
          </a:p>
          <a:p>
            <a:pPr marL="0" indent="0">
              <a:buNone/>
            </a:pPr>
            <a:r>
              <a:rPr lang="en-GB" dirty="0"/>
              <a:t>3. Recommendations:</a:t>
            </a:r>
            <a:br>
              <a:rPr lang="en-GB" dirty="0"/>
            </a:br>
            <a:r>
              <a:rPr lang="en-GB" dirty="0"/>
              <a:t>Based on your analysis, provide one well-reasoned recommendation for consideration by the project team.</a:t>
            </a:r>
          </a:p>
          <a:p>
            <a:pPr marL="0" indent="0">
              <a:buNone/>
            </a:pPr>
            <a:endParaRPr lang="en-GB" dirty="0"/>
          </a:p>
        </p:txBody>
      </p:sp>
    </p:spTree>
    <p:extLst>
      <p:ext uri="{BB962C8B-B14F-4D97-AF65-F5344CB8AC3E}">
        <p14:creationId xmlns:p14="http://schemas.microsoft.com/office/powerpoint/2010/main" val="16942837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a:xfrm>
            <a:off x="1704474" y="192505"/>
            <a:ext cx="8671426" cy="5984458"/>
          </a:xfrm>
        </p:spPr>
        <p:txBody>
          <a:bodyPr/>
          <a:lstStyle/>
          <a:p>
            <a:pPr marL="0" indent="0">
              <a:buNone/>
            </a:pPr>
            <a:r>
              <a:rPr lang="en-GB" sz="2600" dirty="0">
                <a:latin typeface="Open Sans" panose="020B0606030504020204" pitchFamily="34" charset="0"/>
                <a:ea typeface="Open Sans" panose="020B0606030504020204" pitchFamily="34" charset="0"/>
                <a:cs typeface="Open Sans" panose="020B0606030504020204" pitchFamily="34" charset="0"/>
              </a:rPr>
              <a:t>Assessment                                                     </a:t>
            </a:r>
            <a:r>
              <a:rPr lang="en-GB" sz="2600" b="1" u="sng" dirty="0" err="1">
                <a:solidFill>
                  <a:schemeClr val="bg1"/>
                </a:solidFill>
                <a:latin typeface="Open Sans" panose="020B0606030504020204" pitchFamily="34" charset="0"/>
                <a:ea typeface="Open Sans" panose="020B0606030504020204" pitchFamily="34" charset="0"/>
                <a:cs typeface="Open Sans" panose="020B0606030504020204" pitchFamily="34" charset="0"/>
              </a:rPr>
              <a:t>sessment</a:t>
            </a:r>
            <a:r>
              <a:rPr lang="en-GB" sz="2600" b="1" u="sng" dirty="0">
                <a:solidFill>
                  <a:schemeClr val="bg1"/>
                </a:solidFill>
                <a:latin typeface="Open Sans" panose="020B0606030504020204" pitchFamily="34" charset="0"/>
                <a:ea typeface="Open Sans" panose="020B0606030504020204" pitchFamily="34" charset="0"/>
                <a:cs typeface="Open Sans" panose="020B0606030504020204" pitchFamily="34" charset="0"/>
              </a:rPr>
              <a:t> 2</a:t>
            </a:r>
            <a:br>
              <a:rPr lang="en-GB" sz="2600" b="1" u="sng"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t>DEADLINE: Friday 24</a:t>
            </a:r>
            <a:r>
              <a:rPr lang="en-GB" sz="2600" b="1" baseline="30000" dirty="0">
                <a:highlight>
                  <a:srgbClr val="FFFF00"/>
                </a:highlight>
                <a:latin typeface="Open Sans" panose="020B0606030504020204" pitchFamily="34" charset="0"/>
                <a:ea typeface="Open Sans" panose="020B0606030504020204" pitchFamily="34" charset="0"/>
                <a:cs typeface="Open Sans" panose="020B0606030504020204" pitchFamily="34" charset="0"/>
              </a:rPr>
              <a:t>th</a:t>
            </a:r>
            <a: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t> April 2026 by 23.59</a:t>
            </a:r>
            <a:b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br>
            <a: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t>1500 words Report </a:t>
            </a:r>
          </a:p>
          <a:p>
            <a:pPr marL="0" indent="0">
              <a:buNone/>
            </a:pPr>
            <a:endParaRPr lang="en-GB" dirty="0">
              <a:highlight>
                <a:srgbClr val="FFFF00"/>
              </a:highlight>
            </a:endParaRPr>
          </a:p>
          <a:p>
            <a:pPr marL="0" indent="0">
              <a:buNone/>
            </a:pPr>
            <a:r>
              <a:rPr lang="en-GB" b="1" dirty="0"/>
              <a:t>Assignment Format and Requirements:</a:t>
            </a:r>
            <a:endParaRPr lang="en-GB" dirty="0"/>
          </a:p>
          <a:p>
            <a:r>
              <a:rPr lang="en-GB" dirty="0"/>
              <a:t>Your report should include the following sections:</a:t>
            </a:r>
          </a:p>
          <a:p>
            <a:pPr lvl="0">
              <a:buFont typeface="Wingdings" panose="05000000000000000000" pitchFamily="2" charset="2"/>
              <a:buChar char="ü"/>
            </a:pPr>
            <a:r>
              <a:rPr lang="en-GB" dirty="0"/>
              <a:t>Title Page (Not included in word count)</a:t>
            </a:r>
          </a:p>
          <a:p>
            <a:pPr lvl="0">
              <a:buFont typeface="Wingdings" panose="05000000000000000000" pitchFamily="2" charset="2"/>
              <a:buChar char="ü"/>
            </a:pPr>
            <a:r>
              <a:rPr lang="en-GB" dirty="0"/>
              <a:t>Executive Summary (Not included in word count)</a:t>
            </a:r>
          </a:p>
          <a:p>
            <a:pPr lvl="0">
              <a:buFont typeface="Wingdings" panose="05000000000000000000" pitchFamily="2" charset="2"/>
              <a:buChar char="ü"/>
            </a:pPr>
            <a:r>
              <a:rPr lang="en-GB" dirty="0"/>
              <a:t>Table of Contents (Not included in word count)</a:t>
            </a:r>
          </a:p>
          <a:p>
            <a:pPr lvl="0">
              <a:buFont typeface="Wingdings" panose="05000000000000000000" pitchFamily="2" charset="2"/>
              <a:buChar char="ü"/>
            </a:pPr>
            <a:r>
              <a:rPr lang="en-GB" dirty="0"/>
              <a:t>Introduction </a:t>
            </a:r>
            <a:r>
              <a:rPr lang="en-GB" b="1" dirty="0"/>
              <a:t>(300 words)</a:t>
            </a:r>
            <a:endParaRPr lang="en-GB" dirty="0"/>
          </a:p>
          <a:p>
            <a:pPr lvl="0">
              <a:buFont typeface="Wingdings" panose="05000000000000000000" pitchFamily="2" charset="2"/>
              <a:buChar char="ü"/>
            </a:pPr>
            <a:r>
              <a:rPr lang="en-GB" dirty="0"/>
              <a:t>Main Findings (with relevant sub-headings) </a:t>
            </a:r>
            <a:r>
              <a:rPr lang="en-GB" b="1" dirty="0"/>
              <a:t>(800 words)</a:t>
            </a:r>
            <a:endParaRPr lang="en-GB" dirty="0"/>
          </a:p>
          <a:p>
            <a:pPr lvl="0">
              <a:buFont typeface="Wingdings" panose="05000000000000000000" pitchFamily="2" charset="2"/>
              <a:buChar char="ü"/>
            </a:pPr>
            <a:r>
              <a:rPr lang="en-GB" dirty="0"/>
              <a:t>Conclusion </a:t>
            </a:r>
            <a:r>
              <a:rPr lang="en-GB" b="1" dirty="0"/>
              <a:t>(100 words)</a:t>
            </a:r>
            <a:endParaRPr lang="en-GB" dirty="0"/>
          </a:p>
          <a:p>
            <a:pPr lvl="0">
              <a:buFont typeface="Wingdings" panose="05000000000000000000" pitchFamily="2" charset="2"/>
              <a:buChar char="ü"/>
            </a:pPr>
            <a:r>
              <a:rPr lang="en-GB" dirty="0"/>
              <a:t>Recommendations </a:t>
            </a:r>
            <a:r>
              <a:rPr lang="en-GB" b="1" dirty="0"/>
              <a:t>(300 words)</a:t>
            </a:r>
            <a:endParaRPr lang="en-GB" dirty="0"/>
          </a:p>
          <a:p>
            <a:pPr lvl="0">
              <a:buFont typeface="Wingdings" panose="05000000000000000000" pitchFamily="2" charset="2"/>
              <a:buChar char="ü"/>
            </a:pPr>
            <a:r>
              <a:rPr lang="en-GB" dirty="0"/>
              <a:t>Reference List (a minimum of 15 references) (Not included in word count)</a:t>
            </a:r>
          </a:p>
          <a:p>
            <a:pPr marL="0" indent="0">
              <a:buNone/>
            </a:pPr>
            <a:endParaRPr lang="en-GB" dirty="0"/>
          </a:p>
        </p:txBody>
      </p:sp>
    </p:spTree>
    <p:extLst>
      <p:ext uri="{BB962C8B-B14F-4D97-AF65-F5344CB8AC3E}">
        <p14:creationId xmlns:p14="http://schemas.microsoft.com/office/powerpoint/2010/main" val="2437903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72944-19E4-EC01-FBD2-A9AAB5F13F1E}"/>
              </a:ext>
            </a:extLst>
          </p:cNvPr>
          <p:cNvSpPr>
            <a:spLocks noGrp="1"/>
          </p:cNvSpPr>
          <p:nvPr>
            <p:ph type="title"/>
          </p:nvPr>
        </p:nvSpPr>
        <p:spPr/>
        <p:txBody>
          <a:bodyPr/>
          <a:lstStyle/>
          <a:p>
            <a:pPr algn="ctr"/>
            <a:r>
              <a:rPr lang="en-GB" dirty="0"/>
              <a:t>Quiz</a:t>
            </a:r>
          </a:p>
        </p:txBody>
      </p:sp>
      <p:sp>
        <p:nvSpPr>
          <p:cNvPr id="3" name="Content Placeholder 2">
            <a:extLst>
              <a:ext uri="{FF2B5EF4-FFF2-40B4-BE49-F238E27FC236}">
                <a16:creationId xmlns:a16="http://schemas.microsoft.com/office/drawing/2014/main" id="{2BC5EF29-4502-A1AE-7272-23A798278875}"/>
              </a:ext>
            </a:extLst>
          </p:cNvPr>
          <p:cNvSpPr>
            <a:spLocks noGrp="1"/>
          </p:cNvSpPr>
          <p:nvPr>
            <p:ph idx="1"/>
          </p:nvPr>
        </p:nvSpPr>
        <p:spPr/>
        <p:txBody>
          <a:bodyPr/>
          <a:lstStyle/>
          <a:p>
            <a:pPr marL="0" indent="0">
              <a:buNone/>
            </a:pPr>
            <a:r>
              <a:rPr lang="en-GB" dirty="0"/>
              <a:t>Answer the questions handed over to you. </a:t>
            </a:r>
          </a:p>
          <a:p>
            <a:pPr marL="0" indent="0">
              <a:buNone/>
            </a:pPr>
            <a:endParaRPr lang="en-GB" dirty="0"/>
          </a:p>
          <a:p>
            <a:pPr marL="0" indent="0">
              <a:buNone/>
            </a:pPr>
            <a:r>
              <a:rPr lang="en-GB" dirty="0">
                <a:solidFill>
                  <a:srgbClr val="FF0000"/>
                </a:solidFill>
              </a:rPr>
              <a:t>Time Allowed: 15 minutes</a:t>
            </a:r>
          </a:p>
          <a:p>
            <a:pPr marL="0" indent="0">
              <a:buNone/>
            </a:pPr>
            <a:endParaRPr lang="en-GB" dirty="0"/>
          </a:p>
        </p:txBody>
      </p:sp>
    </p:spTree>
    <p:extLst>
      <p:ext uri="{BB962C8B-B14F-4D97-AF65-F5344CB8AC3E}">
        <p14:creationId xmlns:p14="http://schemas.microsoft.com/office/powerpoint/2010/main" val="21960221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E0B49-E289-6CC1-1342-807057247D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8ABE5E-F408-7DAD-62A4-7AEFA1F02FC2}"/>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383E8525-A43D-D6E2-E326-3C2A435D17E8}"/>
              </a:ext>
            </a:extLst>
          </p:cNvPr>
          <p:cNvSpPr>
            <a:spLocks noGrp="1"/>
          </p:cNvSpPr>
          <p:nvPr>
            <p:ph idx="1"/>
          </p:nvPr>
        </p:nvSpPr>
        <p:spPr>
          <a:xfrm>
            <a:off x="722453" y="1253331"/>
            <a:ext cx="10515600" cy="4351338"/>
          </a:xfrm>
        </p:spPr>
        <p:txBody>
          <a:bodyPr/>
          <a:lstStyle/>
          <a:p>
            <a:pPr marL="0" indent="0">
              <a:buNone/>
            </a:pPr>
            <a:r>
              <a:rPr lang="en-GB" dirty="0"/>
              <a:t>Answers:</a:t>
            </a:r>
          </a:p>
          <a:p>
            <a:pPr marL="457200" indent="-457200">
              <a:buAutoNum type="arabicPeriod"/>
            </a:pPr>
            <a:r>
              <a:rPr lang="en-GB" dirty="0">
                <a:solidFill>
                  <a:srgbClr val="FF0000"/>
                </a:solidFill>
              </a:rPr>
              <a:t>B</a:t>
            </a:r>
          </a:p>
          <a:p>
            <a:pPr marL="457200" indent="-457200">
              <a:buAutoNum type="arabicPeriod"/>
            </a:pPr>
            <a:r>
              <a:rPr lang="en-GB" dirty="0">
                <a:solidFill>
                  <a:srgbClr val="FF0000"/>
                </a:solidFill>
              </a:rPr>
              <a:t>A</a:t>
            </a:r>
          </a:p>
          <a:p>
            <a:pPr marL="457200" indent="-457200">
              <a:buAutoNum type="arabicPeriod"/>
            </a:pPr>
            <a:r>
              <a:rPr lang="en-GB" dirty="0">
                <a:solidFill>
                  <a:srgbClr val="FF0000"/>
                </a:solidFill>
              </a:rPr>
              <a:t>C</a:t>
            </a:r>
          </a:p>
          <a:p>
            <a:pPr marL="457200" indent="-457200">
              <a:buAutoNum type="arabicPeriod"/>
            </a:pPr>
            <a:r>
              <a:rPr lang="en-GB" dirty="0">
                <a:solidFill>
                  <a:srgbClr val="FF0000"/>
                </a:solidFill>
              </a:rPr>
              <a:t>A</a:t>
            </a:r>
          </a:p>
          <a:p>
            <a:pPr marL="457200" indent="-457200">
              <a:buAutoNum type="arabicPeriod"/>
            </a:pPr>
            <a:r>
              <a:rPr lang="en-GB" dirty="0">
                <a:solidFill>
                  <a:srgbClr val="FF0000"/>
                </a:solidFill>
              </a:rPr>
              <a:t>B</a:t>
            </a:r>
          </a:p>
          <a:p>
            <a:pPr marL="457200" indent="-457200">
              <a:buAutoNum type="arabicPeriod"/>
            </a:pPr>
            <a:r>
              <a:rPr lang="en-GB" dirty="0">
                <a:solidFill>
                  <a:srgbClr val="FF0000"/>
                </a:solidFill>
              </a:rPr>
              <a:t>Gross profit</a:t>
            </a:r>
          </a:p>
          <a:p>
            <a:pPr marL="457200" indent="-457200">
              <a:buAutoNum type="arabicPeriod"/>
            </a:pPr>
            <a:r>
              <a:rPr lang="en-GB" dirty="0">
                <a:solidFill>
                  <a:srgbClr val="FF0000"/>
                </a:solidFill>
              </a:rPr>
              <a:t>Period</a:t>
            </a:r>
          </a:p>
          <a:p>
            <a:pPr marL="457200" indent="-457200">
              <a:buAutoNum type="arabicPeriod"/>
            </a:pPr>
            <a:r>
              <a:rPr lang="en-GB" dirty="0">
                <a:solidFill>
                  <a:srgbClr val="FF0000"/>
                </a:solidFill>
              </a:rPr>
              <a:t>Rooms</a:t>
            </a:r>
          </a:p>
          <a:p>
            <a:pPr marL="457200" indent="-457200">
              <a:buAutoNum type="arabicPeriod"/>
            </a:pPr>
            <a:r>
              <a:rPr lang="en-GB" dirty="0">
                <a:solidFill>
                  <a:srgbClr val="FF0000"/>
                </a:solidFill>
              </a:rPr>
              <a:t>Total Revenue or Gross Revenue</a:t>
            </a:r>
          </a:p>
          <a:p>
            <a:pPr marL="457200" indent="-457200">
              <a:buAutoNum type="arabicPeriod"/>
            </a:pPr>
            <a:r>
              <a:rPr lang="en-GB" dirty="0">
                <a:solidFill>
                  <a:srgbClr val="FF0000"/>
                </a:solidFill>
              </a:rPr>
              <a:t>Undistributed</a:t>
            </a:r>
          </a:p>
          <a:p>
            <a:pPr marL="0" indent="0">
              <a:buNone/>
            </a:pPr>
            <a:endParaRPr lang="en-GB" dirty="0"/>
          </a:p>
        </p:txBody>
      </p:sp>
    </p:spTree>
    <p:extLst>
      <p:ext uri="{BB962C8B-B14F-4D97-AF65-F5344CB8AC3E}">
        <p14:creationId xmlns:p14="http://schemas.microsoft.com/office/powerpoint/2010/main" val="7794519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D0C62-8B23-C920-6F07-741E5A0BD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220E97-B207-FC04-071E-2AF93BD6E1F2}"/>
              </a:ext>
            </a:extLst>
          </p:cNvPr>
          <p:cNvSpPr>
            <a:spLocks noGrp="1"/>
          </p:cNvSpPr>
          <p:nvPr>
            <p:ph type="title"/>
          </p:nvPr>
        </p:nvSpPr>
        <p:spPr/>
        <p:txBody>
          <a:bodyPr/>
          <a:lstStyle/>
          <a:p>
            <a:r>
              <a:rPr lang="en-GB" dirty="0"/>
              <a:t>Assignment support date</a:t>
            </a:r>
          </a:p>
        </p:txBody>
      </p:sp>
      <p:sp>
        <p:nvSpPr>
          <p:cNvPr id="3" name="Content Placeholder 2">
            <a:extLst>
              <a:ext uri="{FF2B5EF4-FFF2-40B4-BE49-F238E27FC236}">
                <a16:creationId xmlns:a16="http://schemas.microsoft.com/office/drawing/2014/main" id="{A974733B-058D-81DC-C853-750AE8C1471D}"/>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2800" dirty="0"/>
              <a:t>In person at DTC 203 Tuesday 21</a:t>
            </a:r>
            <a:r>
              <a:rPr lang="en-GB" sz="2800" baseline="30000" dirty="0"/>
              <a:t>st</a:t>
            </a:r>
            <a:r>
              <a:rPr lang="en-GB" sz="2800" dirty="0"/>
              <a:t> April 2026 at 11:00am</a:t>
            </a:r>
          </a:p>
          <a:p>
            <a:pPr marL="0" indent="0">
              <a:buNone/>
            </a:pPr>
            <a:endParaRPr lang="en-GB" dirty="0"/>
          </a:p>
          <a:p>
            <a:pPr marL="0" indent="0">
              <a:buNone/>
            </a:pPr>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42204082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2ABA99-F524-33B6-9074-C1B1B92BB087}"/>
              </a:ext>
            </a:extLst>
          </p:cNvPr>
          <p:cNvSpPr txBox="1"/>
          <p:nvPr/>
        </p:nvSpPr>
        <p:spPr>
          <a:xfrm>
            <a:off x="3831020" y="2135834"/>
            <a:ext cx="5846380" cy="830997"/>
          </a:xfrm>
          <a:prstGeom prst="rect">
            <a:avLst/>
          </a:prstGeom>
          <a:noFill/>
        </p:spPr>
        <p:txBody>
          <a:bodyPr wrap="square" rtlCol="0">
            <a:spAutoFit/>
          </a:bodyPr>
          <a:lstStyle/>
          <a:p>
            <a:pPr defTabSz="685800">
              <a:defRPr/>
            </a:pPr>
            <a:r>
              <a:rPr lang="en-GB" sz="4800" dirty="0">
                <a:solidFill>
                  <a:prstClr val="white"/>
                </a:solidFill>
                <a:latin typeface="Calibri Light" panose="020F0302020204030204"/>
              </a:rPr>
              <a:t>Any questions………?</a:t>
            </a:r>
          </a:p>
        </p:txBody>
      </p:sp>
    </p:spTree>
    <p:extLst>
      <p:ext uri="{BB962C8B-B14F-4D97-AF65-F5344CB8AC3E}">
        <p14:creationId xmlns:p14="http://schemas.microsoft.com/office/powerpoint/2010/main" val="11480819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DBFC-4819-2D04-5CD5-70C216F540C2}"/>
              </a:ext>
            </a:extLst>
          </p:cNvPr>
          <p:cNvSpPr txBox="1">
            <a:spLocks/>
          </p:cNvSpPr>
          <p:nvPr/>
        </p:nvSpPr>
        <p:spPr>
          <a:xfrm>
            <a:off x="1775619" y="1588374"/>
            <a:ext cx="4320382" cy="2421981"/>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defTabSz="685800">
              <a:defRPr/>
            </a:pPr>
            <a:r>
              <a:rPr lang="en-GB" sz="1800" b="1" dirty="0">
                <a:solidFill>
                  <a:prstClr val="white"/>
                </a:solidFill>
                <a:latin typeface="Calibri Light" panose="020F0302020204030204"/>
              </a:rPr>
              <a:t>I look forward to receiving your assignment submission.</a:t>
            </a:r>
            <a:br>
              <a:rPr lang="en-GB" sz="1800" b="1" dirty="0">
                <a:solidFill>
                  <a:prstClr val="white"/>
                </a:solidFill>
                <a:latin typeface="Calibri Light" panose="020F0302020204030204"/>
              </a:rPr>
            </a:br>
            <a:br>
              <a:rPr lang="en-GB" sz="1800" b="1" dirty="0">
                <a:solidFill>
                  <a:prstClr val="white"/>
                </a:solidFill>
                <a:latin typeface="Calibri Light" panose="020F0302020204030204"/>
              </a:rPr>
            </a:br>
            <a:r>
              <a:rPr lang="en-GB" sz="1800" b="1" dirty="0">
                <a:solidFill>
                  <a:prstClr val="white"/>
                </a:solidFill>
                <a:latin typeface="Calibri Light" panose="020F0302020204030204"/>
              </a:rPr>
              <a:t>If you have any questions in the meantime, please send an email from your </a:t>
            </a:r>
            <a:r>
              <a:rPr lang="en-GB" sz="1800" b="1" i="1" u="sng" dirty="0">
                <a:solidFill>
                  <a:prstClr val="white"/>
                </a:solidFill>
                <a:latin typeface="Calibri Light" panose="020F0302020204030204"/>
              </a:rPr>
              <a:t>student account</a:t>
            </a:r>
            <a:br>
              <a:rPr lang="en-GB" sz="1800" b="1" i="1" u="sng" dirty="0">
                <a:solidFill>
                  <a:prstClr val="white"/>
                </a:solidFill>
                <a:latin typeface="Calibri Light" panose="020F0302020204030204"/>
              </a:rPr>
            </a:br>
            <a:br>
              <a:rPr lang="en-GB" sz="1800" b="1" i="1" u="sng" dirty="0">
                <a:solidFill>
                  <a:prstClr val="white"/>
                </a:solidFill>
                <a:latin typeface="Calibri Light" panose="020F0302020204030204"/>
              </a:rPr>
            </a:br>
            <a:r>
              <a:rPr lang="en-GB" sz="1800" b="1" i="1" u="sng" dirty="0">
                <a:solidFill>
                  <a:prstClr val="white"/>
                </a:solidFill>
                <a:latin typeface="Calibri Light" panose="020F0302020204030204"/>
              </a:rPr>
              <a:t>e.wavei@uwtsd.ac.uk</a:t>
            </a:r>
            <a:endParaRPr lang="en-GB" sz="5400" u="sng" dirty="0">
              <a:solidFill>
                <a:prstClr val="white"/>
              </a:solidFill>
              <a:latin typeface="Calibri Light" panose="020F0302020204030204"/>
            </a:endParaRPr>
          </a:p>
        </p:txBody>
      </p:sp>
      <p:sp>
        <p:nvSpPr>
          <p:cNvPr id="3" name="TextBox 2">
            <a:extLst>
              <a:ext uri="{FF2B5EF4-FFF2-40B4-BE49-F238E27FC236}">
                <a16:creationId xmlns:a16="http://schemas.microsoft.com/office/drawing/2014/main" id="{2F2ABA99-F524-33B6-9074-C1B1B92BB087}"/>
              </a:ext>
            </a:extLst>
          </p:cNvPr>
          <p:cNvSpPr txBox="1"/>
          <p:nvPr/>
        </p:nvSpPr>
        <p:spPr>
          <a:xfrm>
            <a:off x="6805450" y="2181554"/>
            <a:ext cx="3767959" cy="646331"/>
          </a:xfrm>
          <a:prstGeom prst="rect">
            <a:avLst/>
          </a:prstGeom>
          <a:noFill/>
        </p:spPr>
        <p:txBody>
          <a:bodyPr wrap="square" rtlCol="0">
            <a:spAutoFit/>
          </a:bodyPr>
          <a:lstStyle/>
          <a:p>
            <a:pPr defTabSz="685800">
              <a:defRPr/>
            </a:pPr>
            <a:r>
              <a:rPr lang="en-GB" dirty="0">
                <a:solidFill>
                  <a:prstClr val="white"/>
                </a:solidFill>
                <a:latin typeface="Calibri Light" panose="020F0302020204030204"/>
              </a:rPr>
              <a:t>Assignment Submission Date:</a:t>
            </a:r>
          </a:p>
          <a:p>
            <a:pPr defTabSz="685800">
              <a:defRPr/>
            </a:pPr>
            <a:r>
              <a:rPr lang="en-GB" dirty="0">
                <a:solidFill>
                  <a:prstClr val="white"/>
                </a:solidFill>
                <a:latin typeface="Calibri Light" panose="020F0302020204030204"/>
              </a:rPr>
              <a:t> Friday 24</a:t>
            </a:r>
            <a:r>
              <a:rPr lang="en-GB" baseline="30000" dirty="0">
                <a:solidFill>
                  <a:prstClr val="white"/>
                </a:solidFill>
                <a:latin typeface="Calibri Light" panose="020F0302020204030204"/>
              </a:rPr>
              <a:t>th</a:t>
            </a:r>
            <a:r>
              <a:rPr lang="en-GB" dirty="0">
                <a:solidFill>
                  <a:prstClr val="white"/>
                </a:solidFill>
                <a:latin typeface="Calibri Light" panose="020F0302020204030204"/>
              </a:rPr>
              <a:t> April 2026 by 23:59pm</a:t>
            </a:r>
          </a:p>
        </p:txBody>
      </p:sp>
    </p:spTree>
    <p:extLst>
      <p:ext uri="{BB962C8B-B14F-4D97-AF65-F5344CB8AC3E}">
        <p14:creationId xmlns:p14="http://schemas.microsoft.com/office/powerpoint/2010/main" val="3303649114"/>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HATM Them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Theme Template" id="{90FC4587-7AF0-4E78-8023-DFF368814361}" vid="{068DFAAC-0DCB-4844-84A9-E4D137B91683}"/>
    </a:ext>
  </a:extLst>
</a:theme>
</file>

<file path=ppt/theme/theme6.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16" ma:contentTypeDescription="Create a new document." ma:contentTypeScope="" ma:versionID="d7aa11ca7ba87e24592be95ebd44150f">
  <xsd:schema xmlns:xsd="http://www.w3.org/2001/XMLSchema" xmlns:xs="http://www.w3.org/2001/XMLSchema" xmlns:p="http://schemas.microsoft.com/office/2006/metadata/properties" xmlns:ns3="e2529e2e-246e-4beb-bcc0-0746cc8768ab" xmlns:ns4="f4749491-4d80-4c02-8964-7cff4f7a4456" targetNamespace="http://schemas.microsoft.com/office/2006/metadata/properties" ma:root="true" ma:fieldsID="a9b70b14771f4d33441e368e47fbb4ff" ns3:_="" ns4:_="">
    <xsd:import namespace="e2529e2e-246e-4beb-bcc0-0746cc8768ab"/>
    <xsd:import namespace="f4749491-4d80-4c02-8964-7cff4f7a4456"/>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AutoKeyPoints" minOccurs="0"/>
                <xsd:element ref="ns3:MediaServiceKeyPoints"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DateTaken" minOccurs="0"/>
                <xsd:element ref="ns3:MediaServiceLocation"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4749491-4d80-4c02-8964-7cff4f7a4456"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2529e2e-246e-4beb-bcc0-0746cc8768a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24C8FD0-8405-4250-9110-CFBE7C7788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f4749491-4d80-4c02-8964-7cff4f7a44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schemas.microsoft.com/office/infopath/2007/PartnerControls"/>
    <ds:schemaRef ds:uri="http://schemas.microsoft.com/office/2006/documentManagement/types"/>
    <ds:schemaRef ds:uri="http://purl.org/dc/terms/"/>
    <ds:schemaRef ds:uri="http://www.w3.org/XML/1998/namespace"/>
    <ds:schemaRef ds:uri="e2529e2e-246e-4beb-bcc0-0746cc8768ab"/>
    <ds:schemaRef ds:uri="http://schemas.openxmlformats.org/package/2006/metadata/core-properties"/>
    <ds:schemaRef ds:uri="http://purl.org/dc/elements/1.1/"/>
    <ds:schemaRef ds:uri="f4749491-4d80-4c02-8964-7cff4f7a4456"/>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2865</Words>
  <Application>Microsoft Office PowerPoint</Application>
  <PresentationFormat>Widescreen</PresentationFormat>
  <Paragraphs>195</Paragraphs>
  <Slides>26</Slides>
  <Notes>17</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26</vt:i4>
      </vt:variant>
    </vt:vector>
  </HeadingPairs>
  <TitlesOfParts>
    <vt:vector size="39" baseType="lpstr">
      <vt:lpstr>Söhne</vt:lpstr>
      <vt:lpstr>Arial</vt:lpstr>
      <vt:lpstr>Calibri</vt:lpstr>
      <vt:lpstr>Raleway</vt:lpstr>
      <vt:lpstr>Open Sans</vt:lpstr>
      <vt:lpstr>Calibri Light</vt:lpstr>
      <vt:lpstr>Wingdings</vt:lpstr>
      <vt:lpstr>Title Slide 1</vt:lpstr>
      <vt:lpstr>Title Slide 2</vt:lpstr>
      <vt:lpstr>Title Slide 3</vt:lpstr>
      <vt:lpstr>Text Break / Info Slide 1</vt:lpstr>
      <vt:lpstr>HATM Theme Template</vt:lpstr>
      <vt:lpstr>Office 2013 - 2022 Theme</vt:lpstr>
      <vt:lpstr>PowerPoint Presentation</vt:lpstr>
      <vt:lpstr>PowerPoint Presentation</vt:lpstr>
      <vt:lpstr>PowerPoint Presentation</vt:lpstr>
      <vt:lpstr>Revenue Management and Budgeting</vt:lpstr>
      <vt:lpstr>Today’s Objectives </vt:lpstr>
      <vt:lpstr>What is a Profit &amp; Loss (P&amp;L) Statement?</vt:lpstr>
      <vt:lpstr>Profit &amp; Loss Statement</vt:lpstr>
      <vt:lpstr>Profit &amp; Loss Statement</vt:lpstr>
      <vt:lpstr>Profit &amp; Loss Statement  Key Components</vt:lpstr>
      <vt:lpstr>Profit &amp; Loss Statement  Key Components</vt:lpstr>
      <vt:lpstr>Profit &amp; Loss Statement  Key Components</vt:lpstr>
      <vt:lpstr> Profit &amp; Loss Statement  Key Components </vt:lpstr>
      <vt:lpstr>Individual Activity</vt:lpstr>
      <vt:lpstr>Group Discussion</vt:lpstr>
      <vt:lpstr>PowerPoint Presentation</vt:lpstr>
      <vt:lpstr>Group Discussion</vt:lpstr>
      <vt:lpstr>Case study</vt:lpstr>
      <vt:lpstr>Case study Answers</vt:lpstr>
      <vt:lpstr>PowerPoint Presentation</vt:lpstr>
      <vt:lpstr>PowerPoint Presentation</vt:lpstr>
      <vt:lpstr>PowerPoint Presentation</vt:lpstr>
      <vt:lpstr>Quiz</vt:lpstr>
      <vt:lpstr>Quiz</vt:lpstr>
      <vt:lpstr>Assignment support date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Ernest Wavei</cp:lastModifiedBy>
  <cp:revision>78</cp:revision>
  <dcterms:created xsi:type="dcterms:W3CDTF">2021-03-10T12:10:47Z</dcterms:created>
  <dcterms:modified xsi:type="dcterms:W3CDTF">2026-03-24T13:55:22Z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