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6"/>
  </p:sldMasterIdLst>
  <p:notesMasterIdLst>
    <p:notesMasterId r:id="rId52"/>
  </p:notesMasterIdLst>
  <p:handoutMasterIdLst>
    <p:handoutMasterId r:id="rId53"/>
  </p:handoutMasterIdLst>
  <p:sldIdLst>
    <p:sldId id="256" r:id="rId7"/>
    <p:sldId id="399" r:id="rId8"/>
    <p:sldId id="400" r:id="rId9"/>
    <p:sldId id="401" r:id="rId10"/>
    <p:sldId id="402" r:id="rId11"/>
    <p:sldId id="403" r:id="rId12"/>
    <p:sldId id="404" r:id="rId13"/>
    <p:sldId id="405" r:id="rId14"/>
    <p:sldId id="406" r:id="rId15"/>
    <p:sldId id="407" r:id="rId16"/>
    <p:sldId id="408" r:id="rId17"/>
    <p:sldId id="409" r:id="rId18"/>
    <p:sldId id="410" r:id="rId19"/>
    <p:sldId id="411" r:id="rId20"/>
    <p:sldId id="414" r:id="rId21"/>
    <p:sldId id="416" r:id="rId22"/>
    <p:sldId id="417" r:id="rId23"/>
    <p:sldId id="418" r:id="rId24"/>
    <p:sldId id="419" r:id="rId25"/>
    <p:sldId id="420" r:id="rId26"/>
    <p:sldId id="413" r:id="rId27"/>
    <p:sldId id="421" r:id="rId28"/>
    <p:sldId id="422" r:id="rId29"/>
    <p:sldId id="423" r:id="rId30"/>
    <p:sldId id="424" r:id="rId31"/>
    <p:sldId id="425" r:id="rId32"/>
    <p:sldId id="426" r:id="rId33"/>
    <p:sldId id="427" r:id="rId34"/>
    <p:sldId id="428" r:id="rId35"/>
    <p:sldId id="429" r:id="rId36"/>
    <p:sldId id="430" r:id="rId37"/>
    <p:sldId id="431" r:id="rId38"/>
    <p:sldId id="432" r:id="rId39"/>
    <p:sldId id="433" r:id="rId40"/>
    <p:sldId id="434" r:id="rId41"/>
    <p:sldId id="435" r:id="rId42"/>
    <p:sldId id="436" r:id="rId43"/>
    <p:sldId id="437" r:id="rId44"/>
    <p:sldId id="438" r:id="rId45"/>
    <p:sldId id="439" r:id="rId46"/>
    <p:sldId id="440" r:id="rId47"/>
    <p:sldId id="441" r:id="rId48"/>
    <p:sldId id="442" r:id="rId49"/>
    <p:sldId id="443" r:id="rId50"/>
    <p:sldId id="397" r:id="rId5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1"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246" autoAdjust="0"/>
  </p:normalViewPr>
  <p:slideViewPr>
    <p:cSldViewPr>
      <p:cViewPr varScale="1">
        <p:scale>
          <a:sx n="100" d="100"/>
          <a:sy n="100" d="100"/>
        </p:scale>
        <p:origin x="858" y="42"/>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05/11/2021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11/5/2021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See: https://docs.microsoft.com/en-us/sql/t-sql/queries/select-transact-sql</a:t>
            </a:r>
          </a:p>
        </p:txBody>
      </p:sp>
      <p:sp>
        <p:nvSpPr>
          <p:cNvPr id="4" name="Slide Number Placeholder 3"/>
          <p:cNvSpPr>
            <a:spLocks noGrp="1"/>
          </p:cNvSpPr>
          <p:nvPr>
            <p:ph type="sldNum" sz="quarter" idx="10"/>
          </p:nvPr>
        </p:nvSpPr>
        <p:spPr/>
        <p:txBody>
          <a:bodyPr/>
          <a:lstStyle/>
          <a:p>
            <a:fld id="{C97F37A7-6CD5-480C-8A9C-8A14678CA55C}" type="slidenum">
              <a:rPr lang="en-GB" smtClean="0"/>
              <a:pPr/>
              <a:t>3</a:t>
            </a:fld>
            <a:endParaRPr lang="en-GB"/>
          </a:p>
        </p:txBody>
      </p:sp>
    </p:spTree>
    <p:extLst>
      <p:ext uri="{BB962C8B-B14F-4D97-AF65-F5344CB8AC3E}">
        <p14:creationId xmlns:p14="http://schemas.microsoft.com/office/powerpoint/2010/main" val="164935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2571243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https://docs.microsoft.com/en-us/sql/t-sql/queries/select-group-by-transact-sql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2877567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You are counting the number of staff at each branch (THE GROUP) as well as the total salaries paid by each branch (THE GROUP)</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2909474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You are counting members of staff in THE GROUP (each job position at each branch)</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1866690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column</a:t>
            </a:r>
            <a:r>
              <a:rPr lang="en-GB" baseline="0" dirty="0"/>
              <a:t> </a:t>
            </a:r>
            <a:r>
              <a:rPr lang="en-GB" baseline="0" dirty="0" err="1"/>
              <a:t>staffNo</a:t>
            </a:r>
            <a:r>
              <a:rPr lang="en-GB" baseline="0" dirty="0"/>
              <a:t> used in the HAVING clause is used with the aggregate function COUNT in the select column list.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13</a:t>
            </a:fld>
            <a:endParaRPr lang="en-GB"/>
          </a:p>
        </p:txBody>
      </p:sp>
    </p:spTree>
    <p:extLst>
      <p:ext uri="{BB962C8B-B14F-4D97-AF65-F5344CB8AC3E}">
        <p14:creationId xmlns:p14="http://schemas.microsoft.com/office/powerpoint/2010/main" val="1273205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532084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095516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https://docs.microsoft.com/en-us/sql/t-sql/queries/top-transact-sql</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17</a:t>
            </a:fld>
            <a:endParaRPr lang="en-GB"/>
          </a:p>
        </p:txBody>
      </p:sp>
    </p:spTree>
    <p:extLst>
      <p:ext uri="{BB962C8B-B14F-4D97-AF65-F5344CB8AC3E}">
        <p14:creationId xmlns:p14="http://schemas.microsoft.com/office/powerpoint/2010/main" val="2872059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https://www.w3schools.com/sql/sql_top.asp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62180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236913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https://www.w3schools.com/sql/sql_join.asp</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https://msdn.microsoft.com/en-us/library/zt8wzxy4.aspx</a:t>
            </a:r>
          </a:p>
          <a:p>
            <a:pPr marL="171450" indent="-171450">
              <a:buFont typeface="Arial" panose="020B0604020202020204" pitchFamily="34" charset="0"/>
              <a:buChar char="•"/>
            </a:pPr>
            <a:r>
              <a:rPr lang="en-GB" dirty="0"/>
              <a:t>https://docs.microsoft.com/en-us/sql/relational-databases/performance/joins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2065595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https://www.w3schools.com/sql/sql_join_inner.asp</a:t>
            </a:r>
          </a:p>
          <a:p>
            <a:pPr marL="171450" indent="-171450">
              <a:buFont typeface="Arial" panose="020B0604020202020204" pitchFamily="34" charset="0"/>
              <a:buChar char="•"/>
            </a:pPr>
            <a:r>
              <a:rPr lang="en-GB" dirty="0"/>
              <a:t>https://msdn.microsoft.com/en-us/library/zt8wzxy4.aspx</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26</a:t>
            </a:fld>
            <a:endParaRPr lang="en-GB"/>
          </a:p>
        </p:txBody>
      </p:sp>
    </p:spTree>
    <p:extLst>
      <p:ext uri="{BB962C8B-B14F-4D97-AF65-F5344CB8AC3E}">
        <p14:creationId xmlns:p14="http://schemas.microsoft.com/office/powerpoint/2010/main" val="10518685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29</a:t>
            </a:fld>
            <a:endParaRPr lang="en-GB"/>
          </a:p>
        </p:txBody>
      </p:sp>
    </p:spTree>
    <p:extLst>
      <p:ext uri="{BB962C8B-B14F-4D97-AF65-F5344CB8AC3E}">
        <p14:creationId xmlns:p14="http://schemas.microsoft.com/office/powerpoint/2010/main" val="1296263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dirty="0"/>
              <a:t>The aliases:</a:t>
            </a:r>
          </a:p>
          <a:p>
            <a:pPr marL="628650" lvl="1" indent="-171450">
              <a:buFont typeface="Arial" panose="020B0604020202020204" pitchFamily="34" charset="0"/>
              <a:buChar char="•"/>
            </a:pPr>
            <a:r>
              <a:rPr lang="en-GB" b="1" dirty="0">
                <a:solidFill>
                  <a:srgbClr val="FF0000"/>
                </a:solidFill>
              </a:rPr>
              <a:t>c</a:t>
            </a:r>
            <a:r>
              <a:rPr lang="en-GB" dirty="0"/>
              <a:t> has been used for the </a:t>
            </a:r>
            <a:r>
              <a:rPr lang="en-GB" b="1" dirty="0"/>
              <a:t>Customer</a:t>
            </a:r>
            <a:r>
              <a:rPr lang="en-GB" dirty="0"/>
              <a:t> table and</a:t>
            </a:r>
          </a:p>
          <a:p>
            <a:pPr marL="628650" lvl="1" indent="-171450">
              <a:buFont typeface="Arial" panose="020B0604020202020204" pitchFamily="34" charset="0"/>
              <a:buChar char="•"/>
            </a:pPr>
            <a:r>
              <a:rPr lang="en-GB" b="1" dirty="0">
                <a:solidFill>
                  <a:srgbClr val="FF0000"/>
                </a:solidFill>
              </a:rPr>
              <a:t>b</a:t>
            </a:r>
            <a:r>
              <a:rPr lang="en-GB" dirty="0"/>
              <a:t> for the </a:t>
            </a:r>
            <a:r>
              <a:rPr lang="en-GB" b="1" dirty="0"/>
              <a:t>Booking</a:t>
            </a:r>
            <a:r>
              <a:rPr lang="en-GB" dirty="0"/>
              <a:t> table.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latin typeface="+mn-lt"/>
                <a:ea typeface="+mn-ea"/>
                <a:cs typeface="+mn-cs"/>
              </a:rPr>
              <a:t>Only the </a:t>
            </a:r>
            <a:r>
              <a:rPr lang="en-GB" sz="1200" kern="1200" dirty="0" err="1">
                <a:solidFill>
                  <a:schemeClr val="tx1"/>
                </a:solidFill>
                <a:latin typeface="+mn-lt"/>
                <a:ea typeface="+mn-ea"/>
                <a:cs typeface="+mn-cs"/>
              </a:rPr>
              <a:t>CustomerNo</a:t>
            </a:r>
            <a:r>
              <a:rPr lang="en-GB" sz="1200" kern="1200" dirty="0">
                <a:solidFill>
                  <a:schemeClr val="tx1"/>
                </a:solidFill>
                <a:latin typeface="+mn-lt"/>
                <a:ea typeface="+mn-ea"/>
                <a:cs typeface="+mn-cs"/>
              </a:rPr>
              <a:t> column is qualified by the alias name as this column name appears in the two tables (select which one to include – this example is using the one from the customer (</a:t>
            </a:r>
            <a:r>
              <a:rPr lang="en-GB" sz="1200" kern="1200" dirty="0" err="1">
                <a:solidFill>
                  <a:schemeClr val="tx1"/>
                </a:solidFill>
                <a:latin typeface="+mn-lt"/>
                <a:ea typeface="+mn-ea"/>
                <a:cs typeface="+mn-cs"/>
              </a:rPr>
              <a:t>c.CustomerNo</a:t>
            </a:r>
            <a:r>
              <a:rPr lang="en-GB" sz="1200" kern="1200" dirty="0">
                <a:solidFill>
                  <a:schemeClr val="tx1"/>
                </a:solidFill>
                <a:latin typeface="+mn-lt"/>
                <a:ea typeface="+mn-ea"/>
                <a:cs typeface="+mn-cs"/>
              </a:rPr>
              <a:t>) table)</a:t>
            </a:r>
            <a:endParaRPr lang="en-GB" baseline="0" dirty="0"/>
          </a:p>
          <a:p>
            <a:pPr marL="628650" lvl="1" indent="-171450">
              <a:buFont typeface="Arial" panose="020B0604020202020204" pitchFamily="34" charset="0"/>
              <a:buChar char="•"/>
            </a:pPr>
            <a:r>
              <a:rPr lang="en-GB" dirty="0"/>
              <a:t>The other SELECTED column names are unique within both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31</a:t>
            </a:fld>
            <a:endParaRPr lang="en-GB"/>
          </a:p>
        </p:txBody>
      </p:sp>
    </p:spTree>
    <p:extLst>
      <p:ext uri="{BB962C8B-B14F-4D97-AF65-F5344CB8AC3E}">
        <p14:creationId xmlns:p14="http://schemas.microsoft.com/office/powerpoint/2010/main" val="1637148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33</a:t>
            </a:fld>
            <a:endParaRPr lang="en-GB"/>
          </a:p>
        </p:txBody>
      </p:sp>
    </p:spTree>
    <p:extLst>
      <p:ext uri="{BB962C8B-B14F-4D97-AF65-F5344CB8AC3E}">
        <p14:creationId xmlns:p14="http://schemas.microsoft.com/office/powerpoint/2010/main" val="13739168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36644919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b for the Branch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a:t>
            </a:r>
            <a:r>
              <a:rPr lang="en-GB" sz="1200" kern="1200" dirty="0" err="1">
                <a:solidFill>
                  <a:schemeClr val="tx1"/>
                </a:solidFill>
                <a:latin typeface="+mn-lt"/>
                <a:ea typeface="+mn-ea"/>
                <a:cs typeface="+mn-cs"/>
              </a:rPr>
              <a:t>BranchNo</a:t>
            </a:r>
            <a:r>
              <a:rPr lang="en-GB" sz="1200" kern="1200" dirty="0">
                <a:solidFill>
                  <a:schemeClr val="tx1"/>
                </a:solidFill>
                <a:latin typeface="+mn-lt"/>
                <a:ea typeface="+mn-ea"/>
                <a:cs typeface="+mn-cs"/>
              </a:rPr>
              <a:t> column is qualified by the alias name as this column name appears in all three tables (the selected one is the one from the Branch (b.)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City column is qualified by the alias name as this column name appears in both the Property and Branch tables (the selected one is the one from the Branch (b.) table</a:t>
            </a:r>
          </a:p>
          <a:p>
            <a:pPr marL="171450" indent="-171450">
              <a:buFont typeface="Arial" panose="020B0604020202020204" pitchFamily="34" charset="0"/>
              <a:buChar char="•"/>
            </a:pPr>
            <a:r>
              <a:rPr lang="en-GB" sz="1200" kern="1200" dirty="0">
                <a:solidFill>
                  <a:schemeClr val="tx1"/>
                </a:solidFill>
                <a:latin typeface="+mn-lt"/>
                <a:ea typeface="+mn-ea"/>
                <a:cs typeface="+mn-cs"/>
              </a:rPr>
              <a:t>The other SELECTED column names are unique within the three tables.</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35</a:t>
            </a:fld>
            <a:endParaRPr lang="en-GB"/>
          </a:p>
        </p:txBody>
      </p:sp>
    </p:spTree>
    <p:extLst>
      <p:ext uri="{BB962C8B-B14F-4D97-AF65-F5344CB8AC3E}">
        <p14:creationId xmlns:p14="http://schemas.microsoft.com/office/powerpoint/2010/main" val="14104390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All the SELECTED columns not used with an aggregate function must be added to the GROUP BY clause i.e. </a:t>
            </a:r>
            <a:r>
              <a:rPr lang="en-GB" dirty="0" err="1"/>
              <a:t>BranchNo</a:t>
            </a:r>
            <a:r>
              <a:rPr lang="en-GB" dirty="0"/>
              <a:t>, </a:t>
            </a:r>
            <a:r>
              <a:rPr lang="en-GB" dirty="0" err="1"/>
              <a:t>StaffNo</a:t>
            </a:r>
            <a:r>
              <a:rPr lang="en-GB" dirty="0"/>
              <a:t>, FirstName and Surname</a:t>
            </a:r>
          </a:p>
        </p:txBody>
      </p:sp>
      <p:sp>
        <p:nvSpPr>
          <p:cNvPr id="4" name="Slide Number Placeholder 3"/>
          <p:cNvSpPr>
            <a:spLocks noGrp="1"/>
          </p:cNvSpPr>
          <p:nvPr>
            <p:ph type="sldNum" sz="quarter" idx="5"/>
          </p:nvPr>
        </p:nvSpPr>
        <p:spPr/>
        <p:txBody>
          <a:bodyPr/>
          <a:lstStyle/>
          <a:p>
            <a:fld id="{C97F37A7-6CD5-480C-8A9C-8A14678CA55C}" type="slidenum">
              <a:rPr lang="en-GB" smtClean="0"/>
              <a:pPr/>
              <a:t>36</a:t>
            </a:fld>
            <a:endParaRPr lang="en-GB"/>
          </a:p>
        </p:txBody>
      </p:sp>
    </p:spTree>
    <p:extLst>
      <p:ext uri="{BB962C8B-B14F-4D97-AF65-F5344CB8AC3E}">
        <p14:creationId xmlns:p14="http://schemas.microsoft.com/office/powerpoint/2010/main" val="17052851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40</a:t>
            </a:fld>
            <a:endParaRPr lang="en-GB"/>
          </a:p>
        </p:txBody>
      </p:sp>
    </p:spTree>
    <p:extLst>
      <p:ext uri="{BB962C8B-B14F-4D97-AF65-F5344CB8AC3E}">
        <p14:creationId xmlns:p14="http://schemas.microsoft.com/office/powerpoint/2010/main" val="40837880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Staff table (the table on the left-side of the LEFT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s for the Staff table</a:t>
            </a:r>
          </a:p>
        </p:txBody>
      </p:sp>
      <p:sp>
        <p:nvSpPr>
          <p:cNvPr id="4" name="Slide Number Placeholder 3"/>
          <p:cNvSpPr>
            <a:spLocks noGrp="1"/>
          </p:cNvSpPr>
          <p:nvPr>
            <p:ph type="sldNum" sz="quarter" idx="10"/>
          </p:nvPr>
        </p:nvSpPr>
        <p:spPr/>
        <p:txBody>
          <a:bodyPr/>
          <a:lstStyle/>
          <a:p>
            <a:fld id="{C97F37A7-6CD5-480C-8A9C-8A14678CA55C}" type="slidenum">
              <a:rPr lang="en-GB" smtClean="0"/>
              <a:pPr/>
              <a:t>41</a:t>
            </a:fld>
            <a:endParaRPr lang="en-GB"/>
          </a:p>
        </p:txBody>
      </p:sp>
    </p:spTree>
    <p:extLst>
      <p:ext uri="{BB962C8B-B14F-4D97-AF65-F5344CB8AC3E}">
        <p14:creationId xmlns:p14="http://schemas.microsoft.com/office/powerpoint/2010/main" val="28340004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Will select all rows from the Property table (the table on the right-side of the RIGHT JOIN clause).</a:t>
            </a:r>
          </a:p>
          <a:p>
            <a:pPr marL="171450" indent="-171450">
              <a:buFont typeface="Arial" panose="020B0604020202020204" pitchFamily="34" charset="0"/>
              <a:buChar char="•"/>
            </a:pPr>
            <a:r>
              <a:rPr lang="en-GB" sz="1200" kern="1200" dirty="0">
                <a:solidFill>
                  <a:schemeClr val="tx1"/>
                </a:solidFill>
                <a:latin typeface="+mn-lt"/>
                <a:ea typeface="+mn-ea"/>
                <a:cs typeface="+mn-cs"/>
              </a:rPr>
              <a:t>The</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Aliases</a:t>
            </a:r>
          </a:p>
          <a:p>
            <a:pPr marL="628650" lvl="1" indent="-171450">
              <a:buFont typeface="Arial" panose="020B0604020202020204" pitchFamily="34" charset="0"/>
              <a:buChar char="•"/>
            </a:pPr>
            <a:r>
              <a:rPr lang="en-GB" sz="1200" kern="1200" dirty="0">
                <a:solidFill>
                  <a:schemeClr val="tx1"/>
                </a:solidFill>
                <a:latin typeface="+mn-lt"/>
                <a:ea typeface="+mn-ea"/>
                <a:cs typeface="+mn-cs"/>
              </a:rPr>
              <a:t>p has been used for the Property table</a:t>
            </a:r>
          </a:p>
          <a:p>
            <a:pPr marL="628650" lvl="1" indent="-171450">
              <a:buFont typeface="Arial" panose="020B0604020202020204" pitchFamily="34" charset="0"/>
              <a:buChar char="•"/>
            </a:pPr>
            <a:r>
              <a:rPr lang="en-GB" sz="1200" kern="1200" dirty="0">
                <a:solidFill>
                  <a:schemeClr val="tx1"/>
                </a:solidFill>
                <a:latin typeface="+mn-lt"/>
                <a:ea typeface="+mn-ea"/>
                <a:cs typeface="+mn-cs"/>
              </a:rPr>
              <a:t>b for the Booking table</a:t>
            </a:r>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42</a:t>
            </a:fld>
            <a:endParaRPr lang="en-GB"/>
          </a:p>
        </p:txBody>
      </p:sp>
    </p:spTree>
    <p:extLst>
      <p:ext uri="{BB962C8B-B14F-4D97-AF65-F5344CB8AC3E}">
        <p14:creationId xmlns:p14="http://schemas.microsoft.com/office/powerpoint/2010/main" val="29785930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pic>
        <p:nvPicPr>
          <p:cNvPr id="26" name="Picture 25">
            <a:extLst>
              <a:ext uri="{FF2B5EF4-FFF2-40B4-BE49-F238E27FC236}">
                <a16:creationId xmlns:a16="http://schemas.microsoft.com/office/drawing/2014/main" id="{3E1D1CFB-83F5-4021-BEC7-BF99D6E9616C}"/>
              </a:ext>
            </a:extLst>
          </p:cNvPr>
          <p:cNvPicPr>
            <a:picLocks noChangeAspect="1"/>
          </p:cNvPicPr>
          <p:nvPr userDrawn="1"/>
        </p:nvPicPr>
        <p:blipFill>
          <a:blip r:embed="rId2"/>
          <a:stretch>
            <a:fillRect/>
          </a:stretch>
        </p:blipFill>
        <p:spPr>
          <a:xfrm>
            <a:off x="108000" y="108000"/>
            <a:ext cx="2857500" cy="1000125"/>
          </a:xfrm>
          <a:prstGeom prst="rect">
            <a:avLst/>
          </a:prstGeom>
        </p:spPr>
      </p:pic>
      <p:pic>
        <p:nvPicPr>
          <p:cNvPr id="27" name="Picture 26">
            <a:extLst>
              <a:ext uri="{FF2B5EF4-FFF2-40B4-BE49-F238E27FC236}">
                <a16:creationId xmlns:a16="http://schemas.microsoft.com/office/drawing/2014/main" id="{9E1CA893-9755-41CB-A56A-581AA375E87A}"/>
              </a:ext>
            </a:extLst>
          </p:cNvPr>
          <p:cNvPicPr>
            <a:picLocks noChangeAspect="1"/>
          </p:cNvPicPr>
          <p:nvPr userDrawn="1"/>
        </p:nvPicPr>
        <p:blipFill>
          <a:blip r:embed="rId3"/>
          <a:stretch>
            <a:fillRect/>
          </a:stretch>
        </p:blipFill>
        <p:spPr>
          <a:xfrm>
            <a:off x="7596000" y="108000"/>
            <a:ext cx="1543050" cy="1143000"/>
          </a:xfrm>
          <a:prstGeom prst="rect">
            <a:avLst/>
          </a:prstGeom>
        </p:spPr>
      </p:pic>
    </p:spTree>
    <p:extLst>
      <p:ext uri="{BB962C8B-B14F-4D97-AF65-F5344CB8AC3E}">
        <p14:creationId xmlns:p14="http://schemas.microsoft.com/office/powerpoint/2010/main" val="1802364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941517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309571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D89C59-280D-43ED-8FC0-545418D6ECAE}" type="datetimeFigureOut">
              <a:rPr lang="en-US" smtClean="0"/>
              <a:pPr/>
              <a:t>11/5/2021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393036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D89C59-280D-43ED-8FC0-545418D6ECAE}" type="datetimeFigureOut">
              <a:rPr lang="en-US" smtClean="0"/>
              <a:pPr/>
              <a:t>11/5/2021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1498527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D89C59-280D-43ED-8FC0-545418D6ECAE}" type="datetimeFigureOut">
              <a:rPr lang="en-US" smtClean="0"/>
              <a:pPr/>
              <a:t>11/5/2021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016616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11/5/2021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280630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11/5/2021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764229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D89C59-280D-43ED-8FC0-545418D6ECAE}" type="datetimeFigureOut">
              <a:rPr lang="en-US" smtClean="0"/>
              <a:pPr/>
              <a:t>11/5/2021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705843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315170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58829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4218450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4938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62610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964453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89C59-280D-43ED-8FC0-545418D6ECAE}" type="datetimeFigureOut">
              <a:rPr lang="en-US" smtClean="0"/>
              <a:pPr/>
              <a:t>11/5/2021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extLst>
      <p:ext uri="{BB962C8B-B14F-4D97-AF65-F5344CB8AC3E}">
        <p14:creationId xmlns:p14="http://schemas.microsoft.com/office/powerpoint/2010/main" val="297807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FD89C59-280D-43ED-8FC0-545418D6ECAE}" type="datetimeFigureOut">
              <a:rPr lang="en-US" smtClean="0"/>
              <a:pPr/>
              <a:t>11/5/2021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A6EA856F-7FCD-4AED-824B-82A47E56E707}" type="slidenum">
              <a:rPr lang="en-GB" smtClean="0"/>
              <a:pPr/>
              <a:t>‹#›</a:t>
            </a:fld>
            <a:endParaRPr lang="en-GB"/>
          </a:p>
        </p:txBody>
      </p:sp>
    </p:spTree>
    <p:extLst>
      <p:ext uri="{BB962C8B-B14F-4D97-AF65-F5344CB8AC3E}">
        <p14:creationId xmlns:p14="http://schemas.microsoft.com/office/powerpoint/2010/main" val="255415326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ocs.microsoft.com/en-us/sql/t-sql/queries/select-group-by-transact-sq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cs.microsoft.com/en-us/sql/t-sql/queries/top-transact-sq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SQL DATA Manipulation Language (DML)</a:t>
            </a:r>
          </a:p>
        </p:txBody>
      </p:sp>
      <p:sp>
        <p:nvSpPr>
          <p:cNvPr id="3" name="Subtitle 2"/>
          <p:cNvSpPr>
            <a:spLocks noGrp="1"/>
          </p:cNvSpPr>
          <p:nvPr>
            <p:ph type="subTitle" idx="1"/>
          </p:nvPr>
        </p:nvSpPr>
        <p:spPr/>
        <p:txBody>
          <a:bodyPr>
            <a:normAutofit/>
          </a:bodyPr>
          <a:lstStyle/>
          <a:p>
            <a:r>
              <a:rPr lang="en-GB" dirty="0"/>
              <a:t>Lecture 7: Database Systems (DBS)</a:t>
            </a:r>
          </a:p>
        </p:txBody>
      </p:sp>
      <p:sp>
        <p:nvSpPr>
          <p:cNvPr id="4" name="TextBox 3">
            <a:extLst>
              <a:ext uri="{FF2B5EF4-FFF2-40B4-BE49-F238E27FC236}">
                <a16:creationId xmlns:a16="http://schemas.microsoft.com/office/drawing/2014/main" id="{7505EBB1-878F-4CE6-A74A-79677FEDEA2C}"/>
              </a:ext>
            </a:extLst>
          </p:cNvPr>
          <p:cNvSpPr txBox="1"/>
          <p:nvPr/>
        </p:nvSpPr>
        <p:spPr>
          <a:xfrm>
            <a:off x="251520" y="6237312"/>
            <a:ext cx="1378262" cy="369332"/>
          </a:xfrm>
          <a:prstGeom prst="rect">
            <a:avLst/>
          </a:prstGeom>
          <a:noFill/>
        </p:spPr>
        <p:txBody>
          <a:bodyPr wrap="none" rtlCol="0">
            <a:spAutoFit/>
          </a:bodyPr>
          <a:lstStyle/>
          <a:p>
            <a:r>
              <a:rPr lang="en-GB" dirty="0"/>
              <a:t>Bev Holland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idx="1"/>
          </p:nvPr>
        </p:nvSpPr>
        <p:spPr/>
        <p:txBody>
          <a:bodyPr/>
          <a:lstStyle/>
          <a:p>
            <a:r>
              <a:rPr lang="en-GB" dirty="0"/>
              <a:t>SQL’s Data Manipulation Language</a:t>
            </a:r>
          </a:p>
          <a:p>
            <a:pPr lvl="1"/>
            <a:r>
              <a:rPr lang="en-GB" dirty="0"/>
              <a:t>The SELECT Statement II</a:t>
            </a:r>
          </a:p>
          <a:p>
            <a:pPr lvl="2"/>
            <a:r>
              <a:rPr lang="en-GB" dirty="0"/>
              <a:t>More on Aggregates (GROUP BY and HAVING Clauses)</a:t>
            </a:r>
          </a:p>
          <a:p>
            <a:pPr lvl="2"/>
            <a:r>
              <a:rPr lang="en-GB" dirty="0"/>
              <a:t>SELECT Top</a:t>
            </a:r>
          </a:p>
          <a:p>
            <a:pPr lvl="2"/>
            <a:r>
              <a:rPr lang="en-GB"/>
              <a:t>Multi-Table Queries</a:t>
            </a:r>
            <a:endParaRPr lang="en-GB" dirty="0"/>
          </a:p>
          <a:p>
            <a:endParaRPr lang="en-GB" dirty="0"/>
          </a:p>
        </p:txBody>
      </p:sp>
    </p:spTree>
    <p:extLst>
      <p:ext uri="{BB962C8B-B14F-4D97-AF65-F5344CB8AC3E}">
        <p14:creationId xmlns:p14="http://schemas.microsoft.com/office/powerpoint/2010/main" val="3122535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SELECT Statement</a:t>
            </a:r>
          </a:p>
        </p:txBody>
      </p:sp>
      <p:sp>
        <p:nvSpPr>
          <p:cNvPr id="3" name="Content Placeholder 2"/>
          <p:cNvSpPr>
            <a:spLocks noGrp="1"/>
          </p:cNvSpPr>
          <p:nvPr>
            <p:ph idx="1"/>
          </p:nvPr>
        </p:nvSpPr>
        <p:spPr>
          <a:xfrm>
            <a:off x="612648" y="1600200"/>
            <a:ext cx="8153400" cy="5257800"/>
          </a:xfrm>
        </p:spPr>
        <p:txBody>
          <a:bodyPr>
            <a:normAutofit/>
          </a:bodyPr>
          <a:lstStyle/>
          <a:p>
            <a:pPr marL="320040" lvl="1" indent="0">
              <a:buNone/>
            </a:pPr>
            <a:r>
              <a:rPr lang="en-GB" sz="2800" b="1" dirty="0"/>
              <a:t>SELECT</a:t>
            </a:r>
            <a:r>
              <a:rPr lang="en-GB" sz="2800" dirty="0"/>
              <a:t> [DISTINCT | ALL] </a:t>
            </a:r>
            <a:br>
              <a:rPr lang="en-GB" sz="2800" dirty="0"/>
            </a:br>
            <a:r>
              <a:rPr lang="en-GB" sz="2800" dirty="0"/>
              <a:t>{ * | </a:t>
            </a:r>
            <a:r>
              <a:rPr lang="en-GB" sz="2800" dirty="0" err="1"/>
              <a:t>columnExpression</a:t>
            </a:r>
            <a:r>
              <a:rPr lang="en-GB" sz="2800" dirty="0"/>
              <a:t> [AS </a:t>
            </a:r>
            <a:r>
              <a:rPr lang="en-GB" sz="2800" dirty="0" err="1"/>
              <a:t>aliasName</a:t>
            </a:r>
            <a:r>
              <a:rPr lang="en-GB" sz="2800" dirty="0"/>
              <a:t>]] [, …]}</a:t>
            </a:r>
            <a:br>
              <a:rPr lang="en-GB" sz="2800" dirty="0"/>
            </a:br>
            <a:r>
              <a:rPr lang="en-GB" sz="2800" b="1" dirty="0"/>
              <a:t>FROM</a:t>
            </a:r>
            <a:r>
              <a:rPr lang="en-GB" sz="2800" dirty="0"/>
              <a:t> </a:t>
            </a:r>
            <a:r>
              <a:rPr lang="en-GB" sz="2800" dirty="0" err="1"/>
              <a:t>TableName</a:t>
            </a:r>
            <a:r>
              <a:rPr lang="en-GB" sz="2800" dirty="0"/>
              <a:t> [</a:t>
            </a:r>
            <a:r>
              <a:rPr lang="en-GB" sz="2800" dirty="0" err="1"/>
              <a:t>aliasName</a:t>
            </a:r>
            <a:r>
              <a:rPr lang="en-GB" sz="2800" dirty="0"/>
              <a:t>] [, …]</a:t>
            </a:r>
            <a:br>
              <a:rPr lang="en-GB" sz="2800" dirty="0"/>
            </a:br>
            <a:r>
              <a:rPr lang="en-GB" sz="2800" dirty="0"/>
              <a:t>[</a:t>
            </a:r>
            <a:r>
              <a:rPr lang="en-GB" sz="2800" b="1" i="1" dirty="0"/>
              <a:t>WHERE</a:t>
            </a:r>
            <a:r>
              <a:rPr lang="en-GB" sz="2800" dirty="0"/>
              <a:t> condition]</a:t>
            </a:r>
            <a:br>
              <a:rPr lang="en-GB" sz="2800" dirty="0"/>
            </a:br>
            <a:r>
              <a:rPr lang="en-GB" sz="2800" dirty="0"/>
              <a:t>[</a:t>
            </a:r>
            <a:r>
              <a:rPr lang="en-GB" sz="2800" b="1" i="1" dirty="0"/>
              <a:t>GROUP BY</a:t>
            </a:r>
            <a:r>
              <a:rPr lang="en-GB" sz="2800" dirty="0"/>
              <a:t> </a:t>
            </a:r>
            <a:r>
              <a:rPr lang="en-GB" sz="2800" dirty="0" err="1"/>
              <a:t>columnList</a:t>
            </a:r>
            <a:r>
              <a:rPr lang="en-GB" sz="2800" dirty="0"/>
              <a:t>] [</a:t>
            </a:r>
            <a:r>
              <a:rPr lang="en-GB" sz="2800" b="1" i="1" dirty="0"/>
              <a:t>HAVING</a:t>
            </a:r>
            <a:r>
              <a:rPr lang="en-GB" sz="2800" dirty="0"/>
              <a:t> condition]</a:t>
            </a:r>
            <a:br>
              <a:rPr lang="en-GB" sz="2800" dirty="0"/>
            </a:br>
            <a:r>
              <a:rPr lang="en-GB" sz="2800" dirty="0"/>
              <a:t>[</a:t>
            </a:r>
            <a:r>
              <a:rPr lang="en-GB" sz="2800" b="1" i="1" dirty="0"/>
              <a:t>ORDER BY</a:t>
            </a:r>
            <a:r>
              <a:rPr lang="en-GB" sz="2800" dirty="0"/>
              <a:t> </a:t>
            </a:r>
            <a:r>
              <a:rPr lang="en-GB" sz="2800" dirty="0" err="1"/>
              <a:t>columnList</a:t>
            </a:r>
            <a:r>
              <a:rPr lang="en-GB" sz="2800" dirty="0"/>
              <a:t>];</a:t>
            </a:r>
          </a:p>
          <a:p>
            <a:pPr marL="0" indent="0">
              <a:buNone/>
            </a:pPr>
            <a:endParaRPr lang="en-GB" dirty="0"/>
          </a:p>
        </p:txBody>
      </p:sp>
    </p:spTree>
    <p:extLst>
      <p:ext uri="{BB962C8B-B14F-4D97-AF65-F5344CB8AC3E}">
        <p14:creationId xmlns:p14="http://schemas.microsoft.com/office/powerpoint/2010/main" val="207932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Aggregating Data</a:t>
            </a:r>
          </a:p>
        </p:txBody>
      </p:sp>
      <p:sp>
        <p:nvSpPr>
          <p:cNvPr id="3" name="Content Placeholder 2"/>
          <p:cNvSpPr>
            <a:spLocks noGrp="1"/>
          </p:cNvSpPr>
          <p:nvPr>
            <p:ph idx="1"/>
          </p:nvPr>
        </p:nvSpPr>
        <p:spPr/>
        <p:txBody>
          <a:bodyPr/>
          <a:lstStyle/>
          <a:p>
            <a:r>
              <a:rPr lang="en-GB" dirty="0"/>
              <a:t>If the SELECT list includes an aggregate function then:</a:t>
            </a:r>
          </a:p>
          <a:p>
            <a:pPr marL="640080" lvl="2" indent="0">
              <a:buNone/>
            </a:pPr>
            <a:r>
              <a:rPr lang="en-GB" dirty="0"/>
              <a:t>No item in the SELECT list can include a reference to a column that is not used as part of an aggregate unless it is referenced in the GROUP BY clause.</a:t>
            </a:r>
          </a:p>
          <a:p>
            <a:r>
              <a:rPr lang="en-GB" dirty="0"/>
              <a:t>In other words, all columns used in the SELECT column list must either:</a:t>
            </a:r>
          </a:p>
          <a:p>
            <a:pPr lvl="1"/>
            <a:r>
              <a:rPr lang="en-GB" dirty="0"/>
              <a:t>Be used with one of the aggregate functions</a:t>
            </a:r>
          </a:p>
          <a:p>
            <a:pPr lvl="1"/>
            <a:r>
              <a:rPr lang="en-GB" dirty="0"/>
              <a:t>Or be included as part of the columns listed in the GROUP BY clause (discussed next).</a:t>
            </a:r>
          </a:p>
          <a:p>
            <a:endParaRPr lang="en-GB" dirty="0"/>
          </a:p>
        </p:txBody>
      </p:sp>
    </p:spTree>
    <p:extLst>
      <p:ext uri="{BB962C8B-B14F-4D97-AF65-F5344CB8AC3E}">
        <p14:creationId xmlns:p14="http://schemas.microsoft.com/office/powerpoint/2010/main" val="20949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Aggregating Data</a:t>
            </a:r>
          </a:p>
        </p:txBody>
      </p:sp>
      <p:sp>
        <p:nvSpPr>
          <p:cNvPr id="3" name="Content Placeholder 2"/>
          <p:cNvSpPr>
            <a:spLocks noGrp="1"/>
          </p:cNvSpPr>
          <p:nvPr>
            <p:ph idx="1"/>
          </p:nvPr>
        </p:nvSpPr>
        <p:spPr/>
        <p:txBody>
          <a:bodyPr/>
          <a:lstStyle/>
          <a:p>
            <a:r>
              <a:rPr lang="en-GB" dirty="0"/>
              <a:t>The following statement has an aggregate function, COUNT, used in the SELECT list:</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FF"/>
                </a:solidFill>
                <a:latin typeface="Consolas" panose="020B0609020204030204" pitchFamily="49" charset="0"/>
              </a:rPr>
              <a:t>COUNT</a:t>
            </a:r>
            <a:r>
              <a:rPr lang="en-GB" dirty="0">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Staff</a:t>
            </a:r>
            <a:r>
              <a:rPr lang="en-GB" dirty="0">
                <a:solidFill>
                  <a:srgbClr val="808080"/>
                </a:solidFill>
                <a:latin typeface="Consolas" panose="020B0609020204030204" pitchFamily="49" charset="0"/>
              </a:rPr>
              <a:t>;</a:t>
            </a:r>
            <a:endParaRPr lang="en-GB" dirty="0"/>
          </a:p>
          <a:p>
            <a:pPr marL="365760" lvl="1" indent="0">
              <a:buNone/>
            </a:pPr>
            <a:r>
              <a:rPr lang="en-GB" dirty="0"/>
              <a:t>But it is </a:t>
            </a:r>
            <a:r>
              <a:rPr lang="en-GB" b="1" dirty="0"/>
              <a:t>invalid</a:t>
            </a:r>
            <a:r>
              <a:rPr lang="en-GB" dirty="0"/>
              <a:t> because it includes </a:t>
            </a:r>
            <a:r>
              <a:rPr lang="en-GB" dirty="0" err="1"/>
              <a:t>branchNo</a:t>
            </a:r>
            <a:r>
              <a:rPr lang="en-GB" dirty="0"/>
              <a:t> which is:</a:t>
            </a:r>
          </a:p>
          <a:p>
            <a:pPr lvl="2"/>
            <a:r>
              <a:rPr lang="en-GB" dirty="0"/>
              <a:t>not part of an aggregate, and </a:t>
            </a:r>
          </a:p>
          <a:p>
            <a:pPr lvl="2"/>
            <a:r>
              <a:rPr lang="en-GB" dirty="0"/>
              <a:t>neither is it part of a </a:t>
            </a:r>
            <a:r>
              <a:rPr lang="en-GB" b="1" dirty="0"/>
              <a:t>GROUP BY</a:t>
            </a:r>
            <a:r>
              <a:rPr lang="en-GB" dirty="0"/>
              <a:t> clause in the query statement (this query has no group by clause).</a:t>
            </a:r>
          </a:p>
          <a:p>
            <a:endParaRPr lang="en-GB" dirty="0"/>
          </a:p>
        </p:txBody>
      </p:sp>
    </p:spTree>
    <p:extLst>
      <p:ext uri="{BB962C8B-B14F-4D97-AF65-F5344CB8AC3E}">
        <p14:creationId xmlns:p14="http://schemas.microsoft.com/office/powerpoint/2010/main" val="106681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Grouping Data</a:t>
            </a:r>
          </a:p>
        </p:txBody>
      </p:sp>
      <p:sp>
        <p:nvSpPr>
          <p:cNvPr id="3" name="Content Placeholder 2"/>
          <p:cNvSpPr>
            <a:spLocks noGrp="1"/>
          </p:cNvSpPr>
          <p:nvPr>
            <p:ph idx="1"/>
          </p:nvPr>
        </p:nvSpPr>
        <p:spPr/>
        <p:txBody>
          <a:bodyPr/>
          <a:lstStyle/>
          <a:p>
            <a:r>
              <a:rPr lang="en-GB" dirty="0"/>
              <a:t>Quite often you want to get sub-totals – aggregate data by groups.</a:t>
            </a:r>
          </a:p>
          <a:p>
            <a:r>
              <a:rPr lang="en-GB" dirty="0"/>
              <a:t>Use the </a:t>
            </a:r>
            <a:r>
              <a:rPr lang="en-GB" dirty="0">
                <a:hlinkClick r:id="rId3"/>
              </a:rPr>
              <a:t>GROUP BY</a:t>
            </a:r>
            <a:r>
              <a:rPr lang="en-GB" dirty="0"/>
              <a:t> clause with aggregate functions to group the query result by one or more columns.</a:t>
            </a:r>
          </a:p>
          <a:p>
            <a:r>
              <a:rPr lang="en-GB" dirty="0"/>
              <a:t>A grouped query </a:t>
            </a:r>
            <a:r>
              <a:rPr lang="en-GB" b="1" dirty="0"/>
              <a:t>groups the data by the specified column(s)</a:t>
            </a:r>
            <a:r>
              <a:rPr lang="en-GB" dirty="0"/>
              <a:t> and produces </a:t>
            </a:r>
            <a:r>
              <a:rPr lang="en-GB" b="1" dirty="0"/>
              <a:t>a single summary row for each group</a:t>
            </a:r>
            <a:r>
              <a:rPr lang="en-GB" dirty="0"/>
              <a:t>.</a:t>
            </a:r>
          </a:p>
          <a:p>
            <a:endParaRPr lang="en-GB" dirty="0"/>
          </a:p>
        </p:txBody>
      </p:sp>
    </p:spTree>
    <p:extLst>
      <p:ext uri="{BB962C8B-B14F-4D97-AF65-F5344CB8AC3E}">
        <p14:creationId xmlns:p14="http://schemas.microsoft.com/office/powerpoint/2010/main" val="186324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Grouping Data</a:t>
            </a:r>
          </a:p>
        </p:txBody>
      </p:sp>
      <p:sp>
        <p:nvSpPr>
          <p:cNvPr id="3" name="Content Placeholder 2"/>
          <p:cNvSpPr>
            <a:spLocks noGrp="1"/>
          </p:cNvSpPr>
          <p:nvPr>
            <p:ph idx="1"/>
          </p:nvPr>
        </p:nvSpPr>
        <p:spPr/>
        <p:txBody>
          <a:bodyPr/>
          <a:lstStyle/>
          <a:p>
            <a:r>
              <a:rPr lang="en-GB" dirty="0"/>
              <a:t>ISO requires that the SELECT clause and the GROUP BY clause be closely integrated:</a:t>
            </a:r>
          </a:p>
          <a:p>
            <a:pPr lvl="1"/>
            <a:r>
              <a:rPr lang="en-GB" dirty="0"/>
              <a:t>Each item in the SELECT list must be single-valued per group, and</a:t>
            </a:r>
          </a:p>
          <a:p>
            <a:pPr lvl="1"/>
            <a:r>
              <a:rPr lang="en-GB" dirty="0"/>
              <a:t>The SELECT clause may only contain:</a:t>
            </a:r>
          </a:p>
          <a:p>
            <a:pPr lvl="2"/>
            <a:r>
              <a:rPr lang="en-GB" dirty="0"/>
              <a:t>Column names</a:t>
            </a:r>
          </a:p>
          <a:p>
            <a:pPr lvl="2"/>
            <a:r>
              <a:rPr lang="en-GB" dirty="0"/>
              <a:t>Aggregate functions</a:t>
            </a:r>
          </a:p>
          <a:p>
            <a:pPr lvl="2"/>
            <a:r>
              <a:rPr lang="en-GB" dirty="0"/>
              <a:t>Constants</a:t>
            </a:r>
          </a:p>
          <a:p>
            <a:pPr lvl="2"/>
            <a:r>
              <a:rPr lang="en-GB" dirty="0"/>
              <a:t>Expressions involving combinations of the above.</a:t>
            </a:r>
          </a:p>
          <a:p>
            <a:endParaRPr lang="en-GB" dirty="0"/>
          </a:p>
        </p:txBody>
      </p:sp>
    </p:spTree>
    <p:extLst>
      <p:ext uri="{BB962C8B-B14F-4D97-AF65-F5344CB8AC3E}">
        <p14:creationId xmlns:p14="http://schemas.microsoft.com/office/powerpoint/2010/main" val="274447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Grouping Data</a:t>
            </a:r>
          </a:p>
        </p:txBody>
      </p:sp>
      <p:sp>
        <p:nvSpPr>
          <p:cNvPr id="3" name="Content Placeholder 2"/>
          <p:cNvSpPr>
            <a:spLocks noGrp="1"/>
          </p:cNvSpPr>
          <p:nvPr>
            <p:ph idx="1"/>
          </p:nvPr>
        </p:nvSpPr>
        <p:spPr/>
        <p:txBody>
          <a:bodyPr/>
          <a:lstStyle/>
          <a:p>
            <a:r>
              <a:rPr lang="en-GB" dirty="0"/>
              <a:t>All column names used in the SELECT list </a:t>
            </a:r>
            <a:r>
              <a:rPr lang="en-GB" u="sng" dirty="0"/>
              <a:t>must</a:t>
            </a:r>
            <a:r>
              <a:rPr lang="en-GB" dirty="0"/>
              <a:t> appear in the GROUP BY clause unless the column name is used in an aggregate function.</a:t>
            </a:r>
          </a:p>
          <a:p>
            <a:pPr lvl="1"/>
            <a:r>
              <a:rPr lang="en-GB" b="1" dirty="0"/>
              <a:t>But</a:t>
            </a:r>
            <a:r>
              <a:rPr lang="en-GB" dirty="0"/>
              <a:t> you can have column names in the GROUP BY clause that are not part of the SELECT list.</a:t>
            </a:r>
          </a:p>
          <a:p>
            <a:endParaRPr lang="en-GB" dirty="0"/>
          </a:p>
        </p:txBody>
      </p:sp>
    </p:spTree>
    <p:extLst>
      <p:ext uri="{BB962C8B-B14F-4D97-AF65-F5344CB8AC3E}">
        <p14:creationId xmlns:p14="http://schemas.microsoft.com/office/powerpoint/2010/main" val="3745193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Grouping Data</a:t>
            </a:r>
          </a:p>
        </p:txBody>
      </p:sp>
      <p:sp>
        <p:nvSpPr>
          <p:cNvPr id="3" name="Content Placeholder 2"/>
          <p:cNvSpPr>
            <a:spLocks noGrp="1"/>
          </p:cNvSpPr>
          <p:nvPr>
            <p:ph idx="1"/>
          </p:nvPr>
        </p:nvSpPr>
        <p:spPr/>
        <p:txBody>
          <a:bodyPr/>
          <a:lstStyle/>
          <a:p>
            <a:r>
              <a:rPr lang="en-GB" dirty="0"/>
              <a:t>If a WHERE clause is used with GROUP BY, </a:t>
            </a:r>
          </a:p>
          <a:p>
            <a:pPr lvl="1"/>
            <a:r>
              <a:rPr lang="en-GB" dirty="0"/>
              <a:t>the WHERE clause is applied first, </a:t>
            </a:r>
          </a:p>
          <a:p>
            <a:pPr lvl="1"/>
            <a:r>
              <a:rPr lang="en-GB" dirty="0"/>
              <a:t>then groups are formed from the remaining rows satisfying the filter condition.</a:t>
            </a:r>
          </a:p>
          <a:p>
            <a:r>
              <a:rPr lang="en-GB" dirty="0"/>
              <a:t>If 2 rows have nulls in the grouping columns, and identical values in all the non-null grouping columns, they are combined into the same group.</a:t>
            </a:r>
          </a:p>
          <a:p>
            <a:endParaRPr lang="en-GB" dirty="0"/>
          </a:p>
        </p:txBody>
      </p:sp>
    </p:spTree>
    <p:extLst>
      <p:ext uri="{BB962C8B-B14F-4D97-AF65-F5344CB8AC3E}">
        <p14:creationId xmlns:p14="http://schemas.microsoft.com/office/powerpoint/2010/main" val="359821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Grouping Data Examples</a:t>
            </a:r>
          </a:p>
        </p:txBody>
      </p:sp>
      <p:sp>
        <p:nvSpPr>
          <p:cNvPr id="3" name="Content Placeholder 2"/>
          <p:cNvSpPr>
            <a:spLocks noGrp="1"/>
          </p:cNvSpPr>
          <p:nvPr>
            <p:ph idx="1"/>
          </p:nvPr>
        </p:nvSpPr>
        <p:spPr/>
        <p:txBody>
          <a:bodyPr>
            <a:normAutofit lnSpcReduction="10000"/>
          </a:bodyPr>
          <a:lstStyle/>
          <a:p>
            <a:r>
              <a:rPr lang="en-GB" dirty="0"/>
              <a:t>Find the number of staff working in </a:t>
            </a:r>
            <a:r>
              <a:rPr lang="en-GB" b="1" dirty="0"/>
              <a:t>each branch</a:t>
            </a:r>
            <a:r>
              <a:rPr lang="en-GB" dirty="0"/>
              <a:t> and the sum of their salaries.</a:t>
            </a:r>
          </a:p>
          <a:p>
            <a:pPr marL="594360" lvl="2" indent="0">
              <a:buNone/>
            </a:pPr>
            <a:r>
              <a:rPr lang="en-GB" sz="2600" dirty="0">
                <a:solidFill>
                  <a:srgbClr val="0000FF"/>
                </a:solidFill>
                <a:latin typeface="Consolas" panose="020B0609020204030204" pitchFamily="49" charset="0"/>
              </a:rPr>
              <a:t>SELECT</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branchNo</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a:solidFill>
                  <a:srgbClr val="FF00FF"/>
                </a:solidFill>
                <a:latin typeface="Consolas" panose="020B0609020204030204" pitchFamily="49" charset="0"/>
              </a:rPr>
              <a:t>COUNT</a:t>
            </a:r>
            <a:r>
              <a:rPr lang="en-GB" sz="2600" dirty="0">
                <a:solidFill>
                  <a:srgbClr val="808080"/>
                </a:solidFill>
                <a:latin typeface="Consolas" panose="020B0609020204030204" pitchFamily="49" charset="0"/>
              </a:rPr>
              <a:t>(</a:t>
            </a:r>
            <a:r>
              <a:rPr lang="en-GB" sz="2600" dirty="0" err="1">
                <a:solidFill>
                  <a:prstClr val="black"/>
                </a:solidFill>
                <a:latin typeface="Consolas" panose="020B0609020204030204" pitchFamily="49" charset="0"/>
              </a:rPr>
              <a:t>staffNo</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numBranchStaff</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a:solidFill>
                  <a:srgbClr val="FF00FF"/>
                </a:solidFill>
                <a:latin typeface="Consolas" panose="020B0609020204030204" pitchFamily="49" charset="0"/>
              </a:rPr>
              <a:t>SUM</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salary</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totalSalary</a:t>
            </a:r>
            <a:r>
              <a:rPr lang="en-GB" sz="2600" dirty="0">
                <a:solidFill>
                  <a:prstClr val="black"/>
                </a:solidFill>
                <a:latin typeface="Consolas" panose="020B0609020204030204" pitchFamily="49" charset="0"/>
              </a:rPr>
              <a:t> </a:t>
            </a:r>
            <a:r>
              <a:rPr lang="en-GB" sz="2600" dirty="0">
                <a:solidFill>
                  <a:srgbClr val="0000FF"/>
                </a:solidFill>
                <a:latin typeface="Consolas" panose="020B0609020204030204" pitchFamily="49" charset="0"/>
              </a:rPr>
              <a:t>FROM</a:t>
            </a:r>
            <a:r>
              <a:rPr lang="en-GB" sz="2600" dirty="0">
                <a:solidFill>
                  <a:prstClr val="black"/>
                </a:solidFill>
                <a:latin typeface="Consolas" panose="020B0609020204030204" pitchFamily="49" charset="0"/>
              </a:rPr>
              <a:t> Staff </a:t>
            </a:r>
            <a:br>
              <a:rPr lang="en-GB" sz="2600" dirty="0">
                <a:solidFill>
                  <a:prstClr val="black"/>
                </a:solidFill>
                <a:latin typeface="Consolas" panose="020B0609020204030204" pitchFamily="49" charset="0"/>
              </a:rPr>
            </a:br>
            <a:r>
              <a:rPr lang="en-GB" sz="2600" dirty="0">
                <a:solidFill>
                  <a:srgbClr val="0000FF"/>
                </a:solidFill>
                <a:latin typeface="Consolas" panose="020B0609020204030204" pitchFamily="49" charset="0"/>
              </a:rPr>
              <a:t>GROUP</a:t>
            </a:r>
            <a:r>
              <a:rPr lang="en-GB" sz="2600" dirty="0">
                <a:solidFill>
                  <a:prstClr val="black"/>
                </a:solidFill>
                <a:latin typeface="Consolas" panose="020B0609020204030204" pitchFamily="49" charset="0"/>
              </a:rPr>
              <a:t> </a:t>
            </a:r>
            <a:r>
              <a:rPr lang="en-GB" sz="2600" dirty="0">
                <a:solidFill>
                  <a:srgbClr val="0000FF"/>
                </a:solidFill>
                <a:latin typeface="Consolas" panose="020B0609020204030204" pitchFamily="49" charset="0"/>
              </a:rPr>
              <a:t>BY</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branchNo</a:t>
            </a:r>
            <a:r>
              <a:rPr lang="en-GB" sz="2600" dirty="0">
                <a:solidFill>
                  <a:srgbClr val="808080"/>
                </a:solidFill>
                <a:latin typeface="Consolas" panose="020B0609020204030204" pitchFamily="49" charset="0"/>
              </a:rPr>
              <a:t>;</a:t>
            </a:r>
            <a:endParaRPr lang="en-GB" dirty="0"/>
          </a:p>
          <a:p>
            <a:pPr lvl="1"/>
            <a:r>
              <a:rPr lang="en-GB" i="1" dirty="0" err="1"/>
              <a:t>BranchNo</a:t>
            </a:r>
            <a:r>
              <a:rPr lang="en-GB" i="1" dirty="0"/>
              <a:t> must be used in the GROUP BY clause because it is not used with an aggregate function.</a:t>
            </a:r>
          </a:p>
          <a:p>
            <a:pPr lvl="1"/>
            <a:r>
              <a:rPr lang="en-GB" i="1" dirty="0"/>
              <a:t>Including </a:t>
            </a:r>
            <a:r>
              <a:rPr lang="en-GB" i="1" dirty="0" err="1"/>
              <a:t>staffNo</a:t>
            </a:r>
            <a:r>
              <a:rPr lang="en-GB" i="1" dirty="0"/>
              <a:t> and salary in the GROUP BY clause is </a:t>
            </a:r>
            <a:r>
              <a:rPr lang="en-GB" i="1" u="sng" dirty="0"/>
              <a:t>not</a:t>
            </a:r>
            <a:r>
              <a:rPr lang="en-GB" i="1" dirty="0"/>
              <a:t> required as they are used with aggregate functions.</a:t>
            </a:r>
          </a:p>
          <a:p>
            <a:endParaRPr lang="en-GB" dirty="0"/>
          </a:p>
        </p:txBody>
      </p:sp>
    </p:spTree>
    <p:extLst>
      <p:ext uri="{BB962C8B-B14F-4D97-AF65-F5344CB8AC3E}">
        <p14:creationId xmlns:p14="http://schemas.microsoft.com/office/powerpoint/2010/main" val="2576309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Grouping Data Examples</a:t>
            </a:r>
          </a:p>
        </p:txBody>
      </p:sp>
      <p:sp>
        <p:nvSpPr>
          <p:cNvPr id="3" name="Content Placeholder 2"/>
          <p:cNvSpPr>
            <a:spLocks noGrp="1"/>
          </p:cNvSpPr>
          <p:nvPr>
            <p:ph idx="1"/>
          </p:nvPr>
        </p:nvSpPr>
        <p:spPr/>
        <p:txBody>
          <a:bodyPr/>
          <a:lstStyle/>
          <a:p>
            <a:r>
              <a:rPr lang="en-GB" dirty="0"/>
              <a:t>Find the number of staff for </a:t>
            </a:r>
            <a:r>
              <a:rPr lang="en-GB" b="1" dirty="0"/>
              <a:t>each job position</a:t>
            </a:r>
            <a:r>
              <a:rPr lang="en-GB" dirty="0"/>
              <a:t> working in </a:t>
            </a:r>
            <a:r>
              <a:rPr lang="en-GB" b="1" dirty="0"/>
              <a:t>each branch</a:t>
            </a:r>
            <a:r>
              <a:rPr lang="en-GB" dirty="0"/>
              <a:t>.</a:t>
            </a:r>
          </a:p>
          <a:p>
            <a:pPr marL="594360" lvl="2" indent="0">
              <a:buNone/>
            </a:pPr>
            <a:r>
              <a:rPr lang="en-GB" sz="2600" dirty="0">
                <a:solidFill>
                  <a:srgbClr val="0000FF"/>
                </a:solidFill>
                <a:latin typeface="Consolas" panose="020B0609020204030204" pitchFamily="49" charset="0"/>
              </a:rPr>
              <a:t>SELECT</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branchNo</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position</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a:solidFill>
                  <a:srgbClr val="FF00FF"/>
                </a:solidFill>
                <a:latin typeface="Consolas" panose="020B0609020204030204" pitchFamily="49" charset="0"/>
              </a:rPr>
              <a:t>COUNT</a:t>
            </a:r>
            <a:r>
              <a:rPr lang="en-GB" sz="2600" dirty="0">
                <a:solidFill>
                  <a:srgbClr val="808080"/>
                </a:solidFill>
                <a:latin typeface="Consolas" panose="020B0609020204030204" pitchFamily="49" charset="0"/>
              </a:rPr>
              <a:t>(</a:t>
            </a:r>
            <a:r>
              <a:rPr lang="en-GB" sz="2600" dirty="0" err="1">
                <a:solidFill>
                  <a:prstClr val="black"/>
                </a:solidFill>
                <a:latin typeface="Consolas" panose="020B0609020204030204" pitchFamily="49" charset="0"/>
              </a:rPr>
              <a:t>staffNo</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numStaff</a:t>
            </a:r>
            <a:r>
              <a:rPr lang="en-GB" sz="2600" dirty="0">
                <a:solidFill>
                  <a:prstClr val="black"/>
                </a:solidFill>
                <a:latin typeface="Consolas" panose="020B0609020204030204" pitchFamily="49" charset="0"/>
              </a:rPr>
              <a:t> </a:t>
            </a:r>
            <a:r>
              <a:rPr lang="en-GB" sz="2600" dirty="0">
                <a:solidFill>
                  <a:srgbClr val="0000FF"/>
                </a:solidFill>
                <a:latin typeface="Consolas" panose="020B0609020204030204" pitchFamily="49" charset="0"/>
              </a:rPr>
              <a:t>FROM</a:t>
            </a:r>
            <a:r>
              <a:rPr lang="en-GB" sz="2600" dirty="0">
                <a:solidFill>
                  <a:prstClr val="black"/>
                </a:solidFill>
                <a:latin typeface="Consolas" panose="020B0609020204030204" pitchFamily="49" charset="0"/>
              </a:rPr>
              <a:t> Staff </a:t>
            </a:r>
            <a:br>
              <a:rPr lang="en-GB" sz="2600" dirty="0">
                <a:solidFill>
                  <a:prstClr val="black"/>
                </a:solidFill>
                <a:latin typeface="Consolas" panose="020B0609020204030204" pitchFamily="49" charset="0"/>
              </a:rPr>
            </a:br>
            <a:r>
              <a:rPr lang="en-GB" sz="2600" dirty="0">
                <a:solidFill>
                  <a:srgbClr val="0000FF"/>
                </a:solidFill>
                <a:latin typeface="Consolas" panose="020B0609020204030204" pitchFamily="49" charset="0"/>
              </a:rPr>
              <a:t>GROUP</a:t>
            </a:r>
            <a:r>
              <a:rPr lang="en-GB" sz="2600" dirty="0">
                <a:solidFill>
                  <a:prstClr val="black"/>
                </a:solidFill>
                <a:latin typeface="Consolas" panose="020B0609020204030204" pitchFamily="49" charset="0"/>
              </a:rPr>
              <a:t> </a:t>
            </a:r>
            <a:r>
              <a:rPr lang="en-GB" sz="2600" dirty="0">
                <a:solidFill>
                  <a:srgbClr val="0000FF"/>
                </a:solidFill>
                <a:latin typeface="Consolas" panose="020B0609020204030204" pitchFamily="49" charset="0"/>
              </a:rPr>
              <a:t>BY</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branchNo</a:t>
            </a:r>
            <a:r>
              <a:rPr lang="en-GB" sz="2600" dirty="0">
                <a:solidFill>
                  <a:srgbClr val="808080"/>
                </a:solidFill>
                <a:latin typeface="Consolas" panose="020B0609020204030204" pitchFamily="49" charset="0"/>
              </a:rPr>
              <a:t>,</a:t>
            </a:r>
            <a:r>
              <a:rPr lang="en-GB" sz="2600" dirty="0">
                <a:solidFill>
                  <a:prstClr val="black"/>
                </a:solidFill>
                <a:latin typeface="Consolas" panose="020B0609020204030204" pitchFamily="49" charset="0"/>
              </a:rPr>
              <a:t> position </a:t>
            </a:r>
            <a:br>
              <a:rPr lang="en-GB" sz="2600" dirty="0">
                <a:solidFill>
                  <a:prstClr val="black"/>
                </a:solidFill>
                <a:latin typeface="Consolas" panose="020B0609020204030204" pitchFamily="49" charset="0"/>
              </a:rPr>
            </a:br>
            <a:r>
              <a:rPr lang="en-GB" sz="2600" dirty="0">
                <a:solidFill>
                  <a:srgbClr val="0000FF"/>
                </a:solidFill>
                <a:latin typeface="Consolas" panose="020B0609020204030204" pitchFamily="49" charset="0"/>
              </a:rPr>
              <a:t>ORDER</a:t>
            </a:r>
            <a:r>
              <a:rPr lang="en-GB" sz="2600" dirty="0">
                <a:solidFill>
                  <a:prstClr val="black"/>
                </a:solidFill>
                <a:latin typeface="Consolas" panose="020B0609020204030204" pitchFamily="49" charset="0"/>
              </a:rPr>
              <a:t> </a:t>
            </a:r>
            <a:r>
              <a:rPr lang="en-GB" sz="2600" dirty="0">
                <a:solidFill>
                  <a:srgbClr val="0000FF"/>
                </a:solidFill>
                <a:latin typeface="Consolas" panose="020B0609020204030204" pitchFamily="49" charset="0"/>
              </a:rPr>
              <a:t>BY</a:t>
            </a:r>
            <a:r>
              <a:rPr lang="en-GB" sz="2600" dirty="0">
                <a:solidFill>
                  <a:prstClr val="black"/>
                </a:solidFill>
                <a:latin typeface="Consolas" panose="020B0609020204030204" pitchFamily="49" charset="0"/>
              </a:rPr>
              <a:t> </a:t>
            </a:r>
            <a:r>
              <a:rPr lang="en-GB" sz="2600" dirty="0" err="1">
                <a:solidFill>
                  <a:prstClr val="black"/>
                </a:solidFill>
                <a:latin typeface="Consolas" panose="020B0609020204030204" pitchFamily="49" charset="0"/>
              </a:rPr>
              <a:t>branchNo</a:t>
            </a:r>
            <a:r>
              <a:rPr lang="en-GB" sz="2600" dirty="0">
                <a:solidFill>
                  <a:srgbClr val="808080"/>
                </a:solidFill>
                <a:latin typeface="Consolas" panose="020B0609020204030204" pitchFamily="49" charset="0"/>
              </a:rPr>
              <a:t>;</a:t>
            </a:r>
          </a:p>
          <a:p>
            <a:pPr marL="365760" lvl="1" indent="0">
              <a:buNone/>
            </a:pPr>
            <a:r>
              <a:rPr lang="en-GB" i="1" dirty="0" err="1"/>
              <a:t>BranchNo</a:t>
            </a:r>
            <a:r>
              <a:rPr lang="en-GB" i="1" dirty="0"/>
              <a:t> and Position must be included in the GROUP BY clause because they are not used with aggregate functions in the SELECT part.</a:t>
            </a:r>
          </a:p>
          <a:p>
            <a:endParaRPr lang="en-GB" dirty="0"/>
          </a:p>
          <a:p>
            <a:endParaRPr lang="en-GB" dirty="0"/>
          </a:p>
        </p:txBody>
      </p:sp>
    </p:spTree>
    <p:extLst>
      <p:ext uri="{BB962C8B-B14F-4D97-AF65-F5344CB8AC3E}">
        <p14:creationId xmlns:p14="http://schemas.microsoft.com/office/powerpoint/2010/main" val="15399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 – Restricted Groupings</a:t>
            </a:r>
          </a:p>
        </p:txBody>
      </p:sp>
      <p:sp>
        <p:nvSpPr>
          <p:cNvPr id="3" name="Content Placeholder 2"/>
          <p:cNvSpPr>
            <a:spLocks noGrp="1"/>
          </p:cNvSpPr>
          <p:nvPr>
            <p:ph idx="1"/>
          </p:nvPr>
        </p:nvSpPr>
        <p:spPr/>
        <p:txBody>
          <a:bodyPr/>
          <a:lstStyle/>
          <a:p>
            <a:r>
              <a:rPr lang="en-GB" dirty="0"/>
              <a:t>The </a:t>
            </a:r>
            <a:r>
              <a:rPr lang="en-GB" b="1" dirty="0"/>
              <a:t>HAVING</a:t>
            </a:r>
            <a:r>
              <a:rPr lang="en-GB" dirty="0"/>
              <a:t> clause is used with the GROUP BY clause to </a:t>
            </a:r>
            <a:r>
              <a:rPr lang="en-GB" b="1" dirty="0"/>
              <a:t>reduce the groups that appear in the query result</a:t>
            </a:r>
            <a:r>
              <a:rPr lang="en-GB" dirty="0"/>
              <a:t>.</a:t>
            </a:r>
          </a:p>
          <a:p>
            <a:r>
              <a:rPr lang="en-GB" dirty="0"/>
              <a:t>It is similar to WHERE, but WHERE filters individual rows, whereas </a:t>
            </a:r>
            <a:r>
              <a:rPr lang="en-GB" b="1" i="1" dirty="0"/>
              <a:t>HAVING filters groups</a:t>
            </a:r>
            <a:r>
              <a:rPr lang="en-GB" dirty="0"/>
              <a:t>.</a:t>
            </a:r>
          </a:p>
          <a:p>
            <a:r>
              <a:rPr lang="en-GB" b="1" dirty="0"/>
              <a:t>Note</a:t>
            </a:r>
            <a:r>
              <a:rPr lang="en-GB" dirty="0"/>
              <a:t>: Column names in the HAVING clause </a:t>
            </a:r>
            <a:r>
              <a:rPr lang="en-GB" b="1" dirty="0"/>
              <a:t>must</a:t>
            </a:r>
            <a:r>
              <a:rPr lang="en-GB" dirty="0"/>
              <a:t> also appear in the GROUP BY list or be used in an aggregate function.</a:t>
            </a:r>
          </a:p>
        </p:txBody>
      </p:sp>
    </p:spTree>
    <p:extLst>
      <p:ext uri="{BB962C8B-B14F-4D97-AF65-F5344CB8AC3E}">
        <p14:creationId xmlns:p14="http://schemas.microsoft.com/office/powerpoint/2010/main" val="1262986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Restricted Groupings Examples</a:t>
            </a:r>
          </a:p>
        </p:txBody>
      </p:sp>
      <p:sp>
        <p:nvSpPr>
          <p:cNvPr id="3" name="Content Placeholder 2"/>
          <p:cNvSpPr>
            <a:spLocks noGrp="1"/>
          </p:cNvSpPr>
          <p:nvPr>
            <p:ph idx="1"/>
          </p:nvPr>
        </p:nvSpPr>
        <p:spPr>
          <a:xfrm>
            <a:off x="612648" y="1600200"/>
            <a:ext cx="8423848" cy="4853136"/>
          </a:xfrm>
        </p:spPr>
        <p:txBody>
          <a:bodyPr>
            <a:normAutofit/>
          </a:bodyPr>
          <a:lstStyle/>
          <a:p>
            <a:r>
              <a:rPr lang="en-GB" dirty="0"/>
              <a:t>Find the number of staff at </a:t>
            </a:r>
            <a:r>
              <a:rPr lang="en-GB" b="1" dirty="0"/>
              <a:t>each branch</a:t>
            </a:r>
            <a:r>
              <a:rPr lang="en-GB" dirty="0"/>
              <a:t> with </a:t>
            </a:r>
            <a:r>
              <a:rPr lang="en-GB" b="1" dirty="0"/>
              <a:t>more than 1 member of staff</a:t>
            </a:r>
            <a:r>
              <a:rPr lang="en-GB" dirty="0"/>
              <a:t> and the sum of their salaries.</a:t>
            </a:r>
          </a:p>
          <a:p>
            <a:pPr marL="594360" lvl="2" indent="0">
              <a:buNone/>
            </a:pPr>
            <a:r>
              <a:rPr lang="en-GB" sz="2200" dirty="0">
                <a:solidFill>
                  <a:srgbClr val="0000FF"/>
                </a:solidFill>
                <a:latin typeface="Consolas" panose="020B0609020204030204" pitchFamily="49" charset="0"/>
              </a:rPr>
              <a:t>SELECT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branchNo</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COUNT</a:t>
            </a:r>
            <a:r>
              <a:rPr lang="en-GB" sz="2200" dirty="0">
                <a:solidFill>
                  <a:srgbClr val="808080"/>
                </a:solidFill>
                <a:latin typeface="Consolas" panose="020B0609020204030204" pitchFamily="49" charset="0"/>
              </a:rPr>
              <a:t>(</a:t>
            </a:r>
            <a:r>
              <a:rPr lang="en-GB" sz="2200" dirty="0" err="1">
                <a:solidFill>
                  <a:prstClr val="black"/>
                </a:solidFill>
                <a:latin typeface="Consolas" panose="020B0609020204030204" pitchFamily="49" charset="0"/>
              </a:rPr>
              <a:t>staffNo</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numBranchStaff</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SUM</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salary</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totalSalary</a:t>
            </a:r>
            <a:r>
              <a:rPr lang="en-GB" sz="2200" dirty="0">
                <a:solidFill>
                  <a:prstClr val="black"/>
                </a:solidFill>
                <a:latin typeface="Consolas" panose="020B0609020204030204" pitchFamily="49" charset="0"/>
              </a:rPr>
              <a:t>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FROM</a:t>
            </a:r>
            <a:r>
              <a:rPr lang="en-GB" sz="2200" dirty="0">
                <a:solidFill>
                  <a:prstClr val="black"/>
                </a:solidFill>
                <a:latin typeface="Consolas" panose="020B0609020204030204" pitchFamily="49" charset="0"/>
              </a:rPr>
              <a:t> Staff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GROUP</a:t>
            </a:r>
            <a:r>
              <a:rPr lang="en-GB" sz="2200" dirty="0">
                <a:solidFill>
                  <a:prstClr val="black"/>
                </a:solidFill>
                <a:latin typeface="Consolas" panose="020B0609020204030204" pitchFamily="49" charset="0"/>
              </a:rPr>
              <a:t> </a:t>
            </a:r>
            <a:r>
              <a:rPr lang="en-GB" sz="2200" dirty="0">
                <a:solidFill>
                  <a:srgbClr val="0000FF"/>
                </a:solidFill>
                <a:latin typeface="Consolas" panose="020B0609020204030204" pitchFamily="49" charset="0"/>
              </a:rPr>
              <a:t>BY</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branchNo</a:t>
            </a:r>
            <a:r>
              <a:rPr lang="en-GB" sz="2200" dirty="0">
                <a:solidFill>
                  <a:prstClr val="black"/>
                </a:solidFill>
                <a:latin typeface="Consolas" panose="020B0609020204030204" pitchFamily="49" charset="0"/>
              </a:rPr>
              <a:t>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HAVING</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COUNT</a:t>
            </a:r>
            <a:r>
              <a:rPr lang="en-GB" sz="2200" dirty="0">
                <a:solidFill>
                  <a:srgbClr val="808080"/>
                </a:solidFill>
                <a:latin typeface="Consolas" panose="020B0609020204030204" pitchFamily="49" charset="0"/>
              </a:rPr>
              <a:t>(</a:t>
            </a:r>
            <a:r>
              <a:rPr lang="en-GB" sz="2200" dirty="0" err="1">
                <a:solidFill>
                  <a:prstClr val="black"/>
                </a:solidFill>
                <a:latin typeface="Consolas" panose="020B0609020204030204" pitchFamily="49" charset="0"/>
              </a:rPr>
              <a:t>staffNo</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808080"/>
                </a:solidFill>
                <a:latin typeface="Consolas" panose="020B0609020204030204" pitchFamily="49" charset="0"/>
              </a:rPr>
              <a:t>&gt;</a:t>
            </a:r>
            <a:r>
              <a:rPr lang="en-GB" sz="2200" dirty="0">
                <a:solidFill>
                  <a:prstClr val="black"/>
                </a:solidFill>
                <a:latin typeface="Consolas" panose="020B0609020204030204" pitchFamily="49" charset="0"/>
              </a:rPr>
              <a:t> 1</a:t>
            </a:r>
            <a:r>
              <a:rPr lang="en-GB" sz="2200" dirty="0">
                <a:solidFill>
                  <a:srgbClr val="808080"/>
                </a:solidFill>
                <a:latin typeface="Consolas" panose="020B0609020204030204" pitchFamily="49" charset="0"/>
              </a:rPr>
              <a:t>;</a:t>
            </a:r>
            <a:endParaRPr lang="en-GB" sz="2200" dirty="0"/>
          </a:p>
          <a:p>
            <a:pPr marL="685800" lvl="2" indent="0">
              <a:buNone/>
            </a:pPr>
            <a:endParaRPr lang="en-GB" dirty="0"/>
          </a:p>
          <a:p>
            <a:endParaRPr lang="en-GB" dirty="0"/>
          </a:p>
        </p:txBody>
      </p:sp>
    </p:spTree>
    <p:extLst>
      <p:ext uri="{BB962C8B-B14F-4D97-AF65-F5344CB8AC3E}">
        <p14:creationId xmlns:p14="http://schemas.microsoft.com/office/powerpoint/2010/main" val="461398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Restricted Groupings Examples</a:t>
            </a:r>
          </a:p>
        </p:txBody>
      </p:sp>
      <p:sp>
        <p:nvSpPr>
          <p:cNvPr id="3" name="Content Placeholder 2"/>
          <p:cNvSpPr>
            <a:spLocks noGrp="1"/>
          </p:cNvSpPr>
          <p:nvPr>
            <p:ph idx="1"/>
          </p:nvPr>
        </p:nvSpPr>
        <p:spPr>
          <a:xfrm>
            <a:off x="612648" y="1600200"/>
            <a:ext cx="8423848" cy="4853136"/>
          </a:xfrm>
        </p:spPr>
        <p:txBody>
          <a:bodyPr>
            <a:normAutofit/>
          </a:bodyPr>
          <a:lstStyle/>
          <a:p>
            <a:r>
              <a:rPr lang="en-GB" dirty="0"/>
              <a:t>Find </a:t>
            </a:r>
            <a:r>
              <a:rPr lang="en-GB" b="1" dirty="0"/>
              <a:t>each branch</a:t>
            </a:r>
            <a:r>
              <a:rPr lang="en-GB" dirty="0"/>
              <a:t> currently </a:t>
            </a:r>
            <a:r>
              <a:rPr lang="en-GB" b="1" dirty="0"/>
              <a:t>paying over £50,000</a:t>
            </a:r>
            <a:r>
              <a:rPr lang="en-GB" dirty="0"/>
              <a:t> in salaries and the number of staff employed.</a:t>
            </a:r>
          </a:p>
          <a:p>
            <a:pPr marL="594360" lvl="2" indent="0">
              <a:buNone/>
            </a:pPr>
            <a:r>
              <a:rPr lang="en-GB" sz="2200" dirty="0">
                <a:solidFill>
                  <a:srgbClr val="0000FF"/>
                </a:solidFill>
                <a:latin typeface="Consolas" panose="020B0609020204030204" pitchFamily="49" charset="0"/>
              </a:rPr>
              <a:t>SELECT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branchNo</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COUNT</a:t>
            </a:r>
            <a:r>
              <a:rPr lang="en-GB" sz="2200" dirty="0">
                <a:solidFill>
                  <a:srgbClr val="808080"/>
                </a:solidFill>
                <a:latin typeface="Consolas" panose="020B0609020204030204" pitchFamily="49" charset="0"/>
              </a:rPr>
              <a:t>(</a:t>
            </a:r>
            <a:r>
              <a:rPr lang="en-GB" sz="2200" dirty="0" err="1">
                <a:solidFill>
                  <a:prstClr val="black"/>
                </a:solidFill>
                <a:latin typeface="Consolas" panose="020B0609020204030204" pitchFamily="49" charset="0"/>
              </a:rPr>
              <a:t>staffNo</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numBranchStaff</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SUM</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salary</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totalSalary</a:t>
            </a:r>
            <a:r>
              <a:rPr lang="en-GB" sz="2200" dirty="0">
                <a:solidFill>
                  <a:prstClr val="black"/>
                </a:solidFill>
                <a:latin typeface="Consolas" panose="020B0609020204030204" pitchFamily="49" charset="0"/>
              </a:rPr>
              <a:t>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FROM</a:t>
            </a:r>
            <a:r>
              <a:rPr lang="en-GB" sz="2200" dirty="0">
                <a:solidFill>
                  <a:prstClr val="black"/>
                </a:solidFill>
                <a:latin typeface="Consolas" panose="020B0609020204030204" pitchFamily="49" charset="0"/>
              </a:rPr>
              <a:t> Staff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GROUP</a:t>
            </a:r>
            <a:r>
              <a:rPr lang="en-GB" sz="2200" dirty="0">
                <a:solidFill>
                  <a:prstClr val="black"/>
                </a:solidFill>
                <a:latin typeface="Consolas" panose="020B0609020204030204" pitchFamily="49" charset="0"/>
              </a:rPr>
              <a:t> </a:t>
            </a:r>
            <a:r>
              <a:rPr lang="en-GB" sz="2200" dirty="0">
                <a:solidFill>
                  <a:srgbClr val="0000FF"/>
                </a:solidFill>
                <a:latin typeface="Consolas" panose="020B0609020204030204" pitchFamily="49" charset="0"/>
              </a:rPr>
              <a:t>BY</a:t>
            </a:r>
            <a:r>
              <a:rPr lang="en-GB" sz="2200" dirty="0">
                <a:solidFill>
                  <a:prstClr val="black"/>
                </a:solidFill>
                <a:latin typeface="Consolas" panose="020B0609020204030204" pitchFamily="49" charset="0"/>
              </a:rPr>
              <a:t> </a:t>
            </a:r>
            <a:r>
              <a:rPr lang="en-GB" sz="2200" dirty="0" err="1">
                <a:solidFill>
                  <a:prstClr val="black"/>
                </a:solidFill>
                <a:latin typeface="Consolas" panose="020B0609020204030204" pitchFamily="49" charset="0"/>
              </a:rPr>
              <a:t>branchNo</a:t>
            </a:r>
            <a:r>
              <a:rPr lang="en-GB" sz="2200" dirty="0">
                <a:solidFill>
                  <a:prstClr val="black"/>
                </a:solidFill>
                <a:latin typeface="Consolas" panose="020B0609020204030204" pitchFamily="49" charset="0"/>
              </a:rPr>
              <a:t> </a:t>
            </a:r>
            <a:br>
              <a:rPr lang="en-GB" sz="2200" dirty="0">
                <a:solidFill>
                  <a:prstClr val="black"/>
                </a:solidFill>
                <a:latin typeface="Consolas" panose="020B0609020204030204" pitchFamily="49" charset="0"/>
              </a:rPr>
            </a:br>
            <a:r>
              <a:rPr lang="en-GB" sz="2200" dirty="0">
                <a:solidFill>
                  <a:srgbClr val="0000FF"/>
                </a:solidFill>
                <a:latin typeface="Consolas" panose="020B0609020204030204" pitchFamily="49" charset="0"/>
              </a:rPr>
              <a:t>HAVING</a:t>
            </a:r>
            <a:r>
              <a:rPr lang="en-GB" sz="2200" dirty="0">
                <a:solidFill>
                  <a:prstClr val="black"/>
                </a:solidFill>
                <a:latin typeface="Consolas" panose="020B0609020204030204" pitchFamily="49" charset="0"/>
              </a:rPr>
              <a:t> </a:t>
            </a:r>
            <a:r>
              <a:rPr lang="en-GB" sz="2200" dirty="0">
                <a:solidFill>
                  <a:srgbClr val="FF00FF"/>
                </a:solidFill>
                <a:latin typeface="Consolas" panose="020B0609020204030204" pitchFamily="49" charset="0"/>
              </a:rPr>
              <a:t>SUM</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salary</a:t>
            </a:r>
            <a:r>
              <a:rPr lang="en-GB" sz="2200" dirty="0">
                <a:solidFill>
                  <a:srgbClr val="808080"/>
                </a:solidFill>
                <a:latin typeface="Consolas" panose="020B0609020204030204" pitchFamily="49" charset="0"/>
              </a:rPr>
              <a:t>)</a:t>
            </a:r>
            <a:r>
              <a:rPr lang="en-GB" sz="2200" dirty="0">
                <a:solidFill>
                  <a:prstClr val="black"/>
                </a:solidFill>
                <a:latin typeface="Consolas" panose="020B0609020204030204" pitchFamily="49" charset="0"/>
              </a:rPr>
              <a:t> </a:t>
            </a:r>
            <a:r>
              <a:rPr lang="en-GB" sz="2200" dirty="0">
                <a:solidFill>
                  <a:srgbClr val="808080"/>
                </a:solidFill>
                <a:latin typeface="Consolas" panose="020B0609020204030204" pitchFamily="49" charset="0"/>
              </a:rPr>
              <a:t>&gt;</a:t>
            </a:r>
            <a:r>
              <a:rPr lang="en-GB" sz="2200" dirty="0">
                <a:solidFill>
                  <a:prstClr val="black"/>
                </a:solidFill>
                <a:latin typeface="Consolas" panose="020B0609020204030204" pitchFamily="49" charset="0"/>
              </a:rPr>
              <a:t> 50000</a:t>
            </a:r>
            <a:r>
              <a:rPr lang="en-GB" sz="2200" dirty="0">
                <a:solidFill>
                  <a:srgbClr val="808080"/>
                </a:solidFill>
                <a:latin typeface="Consolas" panose="020B0609020204030204" pitchFamily="49" charset="0"/>
              </a:rPr>
              <a:t>;</a:t>
            </a:r>
          </a:p>
          <a:p>
            <a:pPr marL="685800" lvl="2" indent="0">
              <a:buNone/>
            </a:pPr>
            <a:endParaRPr lang="en-GB" dirty="0"/>
          </a:p>
          <a:p>
            <a:endParaRPr lang="en-GB" dirty="0"/>
          </a:p>
        </p:txBody>
      </p:sp>
    </p:spTree>
    <p:extLst>
      <p:ext uri="{BB962C8B-B14F-4D97-AF65-F5344CB8AC3E}">
        <p14:creationId xmlns:p14="http://schemas.microsoft.com/office/powerpoint/2010/main" val="353552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SELECT Top</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68732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You can specify:</a:t>
            </a:r>
          </a:p>
          <a:p>
            <a:pPr lvl="1"/>
            <a:r>
              <a:rPr lang="en-GB" dirty="0"/>
              <a:t>Number of rows to return</a:t>
            </a:r>
          </a:p>
          <a:p>
            <a:pPr lvl="1"/>
            <a:r>
              <a:rPr lang="en-GB" dirty="0"/>
              <a:t>Percentage of Rows to return</a:t>
            </a:r>
          </a:p>
          <a:p>
            <a:r>
              <a:rPr lang="en-GB" b="1" dirty="0"/>
              <a:t>With Ties </a:t>
            </a:r>
            <a:r>
              <a:rPr lang="en-GB" dirty="0"/>
              <a:t>is used to include the rows that tie for the last place in the limited results set.</a:t>
            </a:r>
          </a:p>
          <a:p>
            <a:pPr lvl="1"/>
            <a:r>
              <a:rPr lang="en-GB" b="1" dirty="0"/>
              <a:t>Note</a:t>
            </a:r>
            <a:r>
              <a:rPr lang="en-GB" dirty="0"/>
              <a:t>: It </a:t>
            </a:r>
            <a:r>
              <a:rPr lang="en-GB" u="sng" dirty="0"/>
              <a:t>must be used with the ORDER BY </a:t>
            </a:r>
            <a:r>
              <a:rPr lang="en-GB" dirty="0"/>
              <a:t>clause.</a:t>
            </a:r>
          </a:p>
          <a:p>
            <a:endParaRPr lang="en-GB" dirty="0"/>
          </a:p>
        </p:txBody>
      </p:sp>
    </p:spTree>
    <p:extLst>
      <p:ext uri="{BB962C8B-B14F-4D97-AF65-F5344CB8AC3E}">
        <p14:creationId xmlns:p14="http://schemas.microsoft.com/office/powerpoint/2010/main" val="172057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MS SQL SERVER SELECT TOP</a:t>
            </a:r>
          </a:p>
        </p:txBody>
      </p:sp>
      <p:sp>
        <p:nvSpPr>
          <p:cNvPr id="3" name="Content Placeholder 2"/>
          <p:cNvSpPr>
            <a:spLocks noGrp="1"/>
          </p:cNvSpPr>
          <p:nvPr>
            <p:ph idx="1"/>
          </p:nvPr>
        </p:nvSpPr>
        <p:spPr/>
        <p:txBody>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(expression) [PERCENT]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p>
          <a:p>
            <a:r>
              <a:rPr lang="en-GB" dirty="0">
                <a:hlinkClick r:id="rId3"/>
              </a:rPr>
              <a:t>SELECT TOP</a:t>
            </a:r>
            <a:r>
              <a:rPr lang="en-GB" dirty="0"/>
              <a:t> is used to </a:t>
            </a:r>
            <a:r>
              <a:rPr lang="en-GB" b="1" i="1" dirty="0"/>
              <a:t>limit the number of rows returned by a query</a:t>
            </a:r>
            <a:r>
              <a:rPr lang="en-GB" dirty="0"/>
              <a:t>. </a:t>
            </a:r>
          </a:p>
          <a:p>
            <a:r>
              <a:rPr lang="en-GB" dirty="0"/>
              <a:t>If the statement includes the ORDER BY clause, it returns the </a:t>
            </a:r>
            <a:r>
              <a:rPr lang="en-GB" b="1" i="1" dirty="0"/>
              <a:t>first N number of ordered rows</a:t>
            </a:r>
            <a:r>
              <a:rPr lang="en-GB" dirty="0"/>
              <a:t>.</a:t>
            </a:r>
          </a:p>
          <a:p>
            <a:pPr lvl="1"/>
            <a:r>
              <a:rPr lang="en-GB" b="1" dirty="0"/>
              <a:t>Note</a:t>
            </a:r>
            <a:r>
              <a:rPr lang="en-GB" dirty="0"/>
              <a:t>: It is actually considered good practice to use ORDER BY with the TOP clause.</a:t>
            </a:r>
          </a:p>
          <a:p>
            <a:endParaRPr lang="en-GB" dirty="0"/>
          </a:p>
        </p:txBody>
      </p:sp>
    </p:spTree>
    <p:extLst>
      <p:ext uri="{BB962C8B-B14F-4D97-AF65-F5344CB8AC3E}">
        <p14:creationId xmlns:p14="http://schemas.microsoft.com/office/powerpoint/2010/main" val="160357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MS SQL SERVER SELECT TOP</a:t>
            </a:r>
            <a:endParaRPr lang="en-GB" dirty="0"/>
          </a:p>
        </p:txBody>
      </p:sp>
      <p:sp>
        <p:nvSpPr>
          <p:cNvPr id="3" name="Content Placeholder 2"/>
          <p:cNvSpPr>
            <a:spLocks noGrp="1"/>
          </p:cNvSpPr>
          <p:nvPr>
            <p:ph idx="1"/>
          </p:nvPr>
        </p:nvSpPr>
        <p:spPr/>
        <p:txBody>
          <a:bodyPr/>
          <a:lstStyle/>
          <a:p>
            <a:r>
              <a:rPr lang="en-GB"/>
              <a:t>Return the first 20 records in the property table:</a:t>
            </a:r>
          </a:p>
          <a:p>
            <a:pPr marL="320040" lvl="1" indent="0">
              <a:buNone/>
            </a:pPr>
            <a:r>
              <a:rPr lang="en-GB">
                <a:solidFill>
                  <a:srgbClr val="0000FF"/>
                </a:solidFill>
                <a:latin typeface="Consolas" panose="020B0609020204030204" pitchFamily="49" charset="0"/>
              </a:rPr>
              <a:t>SELECT</a:t>
            </a:r>
            <a:r>
              <a:rPr lang="en-GB">
                <a:solidFill>
                  <a:prstClr val="black"/>
                </a:solidFill>
                <a:latin typeface="Consolas" panose="020B0609020204030204" pitchFamily="49" charset="0"/>
              </a:rPr>
              <a:t> </a:t>
            </a:r>
            <a:r>
              <a:rPr lang="en-GB">
                <a:solidFill>
                  <a:srgbClr val="0000FF"/>
                </a:solidFill>
                <a:latin typeface="Consolas" panose="020B0609020204030204" pitchFamily="49" charset="0"/>
              </a:rPr>
              <a:t>TOP</a:t>
            </a:r>
            <a:r>
              <a:rPr lang="en-GB">
                <a:solidFill>
                  <a:prstClr val="black"/>
                </a:solidFill>
                <a:latin typeface="Consolas" panose="020B0609020204030204" pitchFamily="49" charset="0"/>
              </a:rPr>
              <a:t> 20 </a:t>
            </a:r>
            <a:r>
              <a:rPr lang="en-GB">
                <a:solidFill>
                  <a:srgbClr val="808080"/>
                </a:solidFill>
                <a:latin typeface="Consolas" panose="020B0609020204030204" pitchFamily="49" charset="0"/>
              </a:rPr>
              <a:t>*</a:t>
            </a:r>
            <a:r>
              <a:rPr lang="en-GB">
                <a:solidFill>
                  <a:prstClr val="black"/>
                </a:solidFill>
                <a:latin typeface="Consolas" panose="020B0609020204030204" pitchFamily="49" charset="0"/>
              </a:rPr>
              <a:t> </a:t>
            </a:r>
            <a:r>
              <a:rPr lang="en-GB">
                <a:solidFill>
                  <a:srgbClr val="0000FF"/>
                </a:solidFill>
                <a:latin typeface="Consolas" panose="020B0609020204030204" pitchFamily="49" charset="0"/>
              </a:rPr>
              <a:t>FROM</a:t>
            </a:r>
            <a:r>
              <a:rPr lang="en-GB">
                <a:solidFill>
                  <a:prstClr val="black"/>
                </a:solidFill>
                <a:latin typeface="Consolas" panose="020B0609020204030204" pitchFamily="49" charset="0"/>
              </a:rPr>
              <a:t> Property</a:t>
            </a:r>
            <a:r>
              <a:rPr lang="en-GB">
                <a:solidFill>
                  <a:srgbClr val="808080"/>
                </a:solidFill>
                <a:latin typeface="Consolas" panose="020B0609020204030204" pitchFamily="49" charset="0"/>
              </a:rPr>
              <a:t>;</a:t>
            </a:r>
            <a:endParaRPr lang="en-GB"/>
          </a:p>
          <a:p>
            <a:r>
              <a:rPr lang="en-GB"/>
              <a:t>Return the top 20 percentage of records in the property table.</a:t>
            </a:r>
          </a:p>
          <a:p>
            <a:pPr marL="320040" lvl="1" indent="0">
              <a:buNone/>
            </a:pPr>
            <a:r>
              <a:rPr lang="en-GB">
                <a:solidFill>
                  <a:srgbClr val="0000FF"/>
                </a:solidFill>
                <a:latin typeface="Consolas" panose="020B0609020204030204" pitchFamily="49" charset="0"/>
              </a:rPr>
              <a:t>SELECT</a:t>
            </a:r>
            <a:r>
              <a:rPr lang="en-GB">
                <a:solidFill>
                  <a:prstClr val="black"/>
                </a:solidFill>
                <a:latin typeface="Consolas" panose="020B0609020204030204" pitchFamily="49" charset="0"/>
              </a:rPr>
              <a:t> </a:t>
            </a:r>
            <a:r>
              <a:rPr lang="en-GB">
                <a:solidFill>
                  <a:srgbClr val="0000FF"/>
                </a:solidFill>
                <a:latin typeface="Consolas" panose="020B0609020204030204" pitchFamily="49" charset="0"/>
              </a:rPr>
              <a:t>TOP</a:t>
            </a:r>
            <a:r>
              <a:rPr lang="en-GB">
                <a:solidFill>
                  <a:prstClr val="black"/>
                </a:solidFill>
                <a:latin typeface="Consolas" panose="020B0609020204030204" pitchFamily="49" charset="0"/>
              </a:rPr>
              <a:t> 20 </a:t>
            </a:r>
            <a:r>
              <a:rPr lang="en-GB">
                <a:solidFill>
                  <a:srgbClr val="0000FF"/>
                </a:solidFill>
                <a:latin typeface="Consolas" panose="020B0609020204030204" pitchFamily="49" charset="0"/>
              </a:rPr>
              <a:t>PERCENT</a:t>
            </a:r>
            <a:r>
              <a:rPr lang="en-GB">
                <a:solidFill>
                  <a:prstClr val="black"/>
                </a:solidFill>
                <a:latin typeface="Consolas" panose="020B0609020204030204" pitchFamily="49" charset="0"/>
              </a:rPr>
              <a:t> </a:t>
            </a:r>
            <a:r>
              <a:rPr lang="en-GB">
                <a:solidFill>
                  <a:srgbClr val="808080"/>
                </a:solidFill>
                <a:latin typeface="Consolas" panose="020B0609020204030204" pitchFamily="49" charset="0"/>
              </a:rPr>
              <a:t>*</a:t>
            </a:r>
            <a:r>
              <a:rPr lang="en-GB">
                <a:solidFill>
                  <a:prstClr val="black"/>
                </a:solidFill>
                <a:latin typeface="Consolas" panose="020B0609020204030204" pitchFamily="49" charset="0"/>
              </a:rPr>
              <a:t> </a:t>
            </a:r>
            <a:r>
              <a:rPr lang="en-GB">
                <a:solidFill>
                  <a:srgbClr val="0000FF"/>
                </a:solidFill>
                <a:latin typeface="Consolas" panose="020B0609020204030204" pitchFamily="49" charset="0"/>
              </a:rPr>
              <a:t>FROM</a:t>
            </a:r>
            <a:r>
              <a:rPr lang="en-GB">
                <a:solidFill>
                  <a:prstClr val="black"/>
                </a:solidFill>
                <a:latin typeface="Consolas" panose="020B0609020204030204" pitchFamily="49" charset="0"/>
              </a:rPr>
              <a:t> Property</a:t>
            </a:r>
            <a:r>
              <a:rPr lang="en-GB">
                <a:solidFill>
                  <a:srgbClr val="808080"/>
                </a:solidFill>
                <a:latin typeface="Consolas" panose="020B0609020204030204" pitchFamily="49" charset="0"/>
              </a:rPr>
              <a:t>;</a:t>
            </a:r>
          </a:p>
          <a:p>
            <a:pPr lvl="1"/>
            <a:r>
              <a:rPr lang="en-GB" b="1"/>
              <a:t>Note</a:t>
            </a:r>
            <a:r>
              <a:rPr lang="en-GB"/>
              <a:t>: when PRECENT is used, the number of rows returned is rounded up if the percentage of rows results in a fractional number.</a:t>
            </a:r>
            <a:endParaRPr lang="en-GB" dirty="0"/>
          </a:p>
        </p:txBody>
      </p:sp>
    </p:spTree>
    <p:extLst>
      <p:ext uri="{BB962C8B-B14F-4D97-AF65-F5344CB8AC3E}">
        <p14:creationId xmlns:p14="http://schemas.microsoft.com/office/powerpoint/2010/main" val="349698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MS SQL SERVER SELECT TOP</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a:t>Return </a:t>
            </a:r>
            <a:r>
              <a:rPr lang="en-GB" b="1" dirty="0"/>
              <a:t>ALL</a:t>
            </a:r>
            <a:r>
              <a:rPr lang="en-GB" dirty="0"/>
              <a:t> properties that fall in the lowest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cheapest first</a:t>
            </a:r>
          </a:p>
          <a:p>
            <a:pPr>
              <a:spcBef>
                <a:spcPts val="1200"/>
              </a:spcBef>
            </a:pPr>
            <a:r>
              <a:rPr lang="en-GB" dirty="0"/>
              <a:t>Return </a:t>
            </a:r>
            <a:r>
              <a:rPr lang="en-GB" b="1" dirty="0"/>
              <a:t>ALL</a:t>
            </a:r>
            <a:r>
              <a:rPr lang="en-GB" dirty="0"/>
              <a:t> properties that fall in the highest 10 percent of rental prices.</a:t>
            </a:r>
          </a:p>
          <a:p>
            <a:pPr marL="59436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TOP</a:t>
            </a:r>
            <a:r>
              <a:rPr lang="en-GB" dirty="0">
                <a:solidFill>
                  <a:prstClr val="black"/>
                </a:solidFill>
                <a:latin typeface="Consolas" panose="020B0609020204030204" pitchFamily="49" charset="0"/>
              </a:rPr>
              <a:t> 10 </a:t>
            </a:r>
            <a:r>
              <a:rPr lang="en-GB" dirty="0">
                <a:solidFill>
                  <a:srgbClr val="0000FF"/>
                </a:solidFill>
                <a:latin typeface="Consolas" panose="020B0609020204030204" pitchFamily="49" charset="0"/>
              </a:rPr>
              <a:t>PERCENT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WITH</a:t>
            </a:r>
            <a:r>
              <a:rPr lang="en-GB" dirty="0">
                <a:solidFill>
                  <a:prstClr val="black"/>
                </a:solidFill>
                <a:latin typeface="Consolas" panose="020B0609020204030204" pitchFamily="49" charset="0"/>
              </a:rPr>
              <a:t> TIES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Property </a:t>
            </a: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Rent </a:t>
            </a:r>
            <a:r>
              <a:rPr lang="en-GB" dirty="0">
                <a:solidFill>
                  <a:srgbClr val="0000FF"/>
                </a:solidFill>
                <a:latin typeface="Consolas" panose="020B0609020204030204" pitchFamily="49" charset="0"/>
              </a:rPr>
              <a:t>DESC</a:t>
            </a:r>
            <a:r>
              <a:rPr lang="en-GB" dirty="0">
                <a:solidFill>
                  <a:srgbClr val="808080"/>
                </a:solidFill>
                <a:latin typeface="Consolas" panose="020B0609020204030204" pitchFamily="49" charset="0"/>
              </a:rPr>
              <a:t>;</a:t>
            </a:r>
          </a:p>
          <a:p>
            <a:pPr marL="365760" lvl="1" indent="0">
              <a:spcBef>
                <a:spcPts val="1200"/>
              </a:spcBef>
              <a:buNone/>
            </a:pPr>
            <a:r>
              <a:rPr lang="en-GB" i="1" dirty="0"/>
              <a:t>ORDER BY used to sort properties – most expensive first</a:t>
            </a:r>
          </a:p>
          <a:p>
            <a:pPr>
              <a:spcBef>
                <a:spcPts val="1200"/>
              </a:spcBef>
            </a:pPr>
            <a:r>
              <a:rPr lang="en-GB" b="1" dirty="0"/>
              <a:t>NOTE</a:t>
            </a:r>
            <a:r>
              <a:rPr lang="en-GB" dirty="0"/>
              <a:t>: WITH TIES is used to include all rows that tie in the last place.</a:t>
            </a:r>
          </a:p>
          <a:p>
            <a:endParaRPr lang="en-GB" dirty="0"/>
          </a:p>
          <a:p>
            <a:endParaRPr lang="en-GB" dirty="0"/>
          </a:p>
        </p:txBody>
      </p:sp>
    </p:spTree>
    <p:extLst>
      <p:ext uri="{BB962C8B-B14F-4D97-AF65-F5344CB8AC3E}">
        <p14:creationId xmlns:p14="http://schemas.microsoft.com/office/powerpoint/2010/main" val="362526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SELECT TOP Not Standard SQL</a:t>
            </a:r>
            <a:endParaRPr lang="en-GB" dirty="0">
              <a:solidFill>
                <a:srgbClr val="FF0000"/>
              </a:solidFill>
            </a:endParaRPr>
          </a:p>
        </p:txBody>
      </p:sp>
      <p:sp>
        <p:nvSpPr>
          <p:cNvPr id="3" name="Content Placeholder 2"/>
          <p:cNvSpPr>
            <a:spLocks noGrp="1"/>
          </p:cNvSpPr>
          <p:nvPr>
            <p:ph idx="1"/>
          </p:nvPr>
        </p:nvSpPr>
        <p:spPr/>
        <p:txBody>
          <a:bodyPr/>
          <a:lstStyle/>
          <a:p>
            <a:r>
              <a:rPr lang="en-GB" dirty="0"/>
              <a:t>SELECT TOP is </a:t>
            </a:r>
            <a:r>
              <a:rPr lang="en-GB" u="sng" dirty="0"/>
              <a:t>not</a:t>
            </a:r>
            <a:r>
              <a:rPr lang="en-GB" dirty="0"/>
              <a:t> a Standard SQL Statement</a:t>
            </a:r>
          </a:p>
          <a:p>
            <a:r>
              <a:rPr lang="en-GB" dirty="0"/>
              <a:t>Different DBMS implement differently.</a:t>
            </a:r>
          </a:p>
          <a:p>
            <a:r>
              <a:rPr lang="en-GB" b="1" dirty="0"/>
              <a:t>MySQL</a:t>
            </a:r>
            <a:r>
              <a:rPr lang="en-GB" dirty="0"/>
              <a:t> uses:</a:t>
            </a:r>
          </a:p>
          <a:p>
            <a:pPr marL="36576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LIMIT </a:t>
            </a:r>
            <a:r>
              <a:rPr lang="en-GB" dirty="0">
                <a:solidFill>
                  <a:prstClr val="black"/>
                </a:solidFill>
                <a:latin typeface="Consolas" panose="020B0609020204030204" pitchFamily="49" charset="0"/>
              </a:rPr>
              <a:t>number;</a:t>
            </a:r>
            <a:endParaRPr lang="en-GB" dirty="0"/>
          </a:p>
          <a:p>
            <a:r>
              <a:rPr lang="en-GB" b="1" dirty="0"/>
              <a:t>Oracle</a:t>
            </a:r>
            <a:r>
              <a:rPr lang="en-GB" dirty="0"/>
              <a:t> uses:</a:t>
            </a:r>
          </a:p>
          <a:p>
            <a:pPr lvl="1"/>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 </a:t>
            </a:r>
            <a:r>
              <a:rPr lang="en-GB" dirty="0">
                <a:solidFill>
                  <a:srgbClr val="0000FF"/>
                </a:solidFill>
                <a:latin typeface="Consolas" panose="020B0609020204030204" pitchFamily="49" charset="0"/>
              </a:rPr>
              <a:t>WHERE</a:t>
            </a:r>
            <a:r>
              <a:rPr lang="en-GB" dirty="0">
                <a:solidFill>
                  <a:prstClr val="black"/>
                </a:solidFill>
                <a:latin typeface="Consolas" panose="020B0609020204030204" pitchFamily="49" charset="0"/>
              </a:rPr>
              <a:t> ROWNUM &lt;= number;</a:t>
            </a:r>
            <a:endParaRPr lang="en-GB" dirty="0"/>
          </a:p>
          <a:p>
            <a:endParaRPr lang="en-GB" dirty="0"/>
          </a:p>
        </p:txBody>
      </p:sp>
    </p:spTree>
    <p:extLst>
      <p:ext uri="{BB962C8B-B14F-4D97-AF65-F5344CB8AC3E}">
        <p14:creationId xmlns:p14="http://schemas.microsoft.com/office/powerpoint/2010/main" val="2597288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Multi-Table Queries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140535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a:t>
            </a:r>
          </a:p>
        </p:txBody>
      </p:sp>
      <p:sp>
        <p:nvSpPr>
          <p:cNvPr id="3" name="Content Placeholder 2"/>
          <p:cNvSpPr>
            <a:spLocks noGrp="1"/>
          </p:cNvSpPr>
          <p:nvPr>
            <p:ph idx="1"/>
          </p:nvPr>
        </p:nvSpPr>
        <p:spPr/>
        <p:txBody>
          <a:bodyPr/>
          <a:lstStyle/>
          <a:p>
            <a:r>
              <a:rPr lang="en-GB" dirty="0"/>
              <a:t>So far we have only looked at single table queries and they have a major limitation.</a:t>
            </a:r>
          </a:p>
          <a:p>
            <a:r>
              <a:rPr lang="en-GB" dirty="0"/>
              <a:t>Most times, however, the </a:t>
            </a:r>
            <a:r>
              <a:rPr lang="en-GB" b="1" i="1" dirty="0"/>
              <a:t>information retrieved from a single table is insufficient to answer user queries</a:t>
            </a:r>
            <a:r>
              <a:rPr lang="en-GB" dirty="0"/>
              <a:t>.</a:t>
            </a:r>
          </a:p>
          <a:p>
            <a:endParaRPr lang="en-GB" dirty="0"/>
          </a:p>
        </p:txBody>
      </p:sp>
    </p:spTree>
    <p:extLst>
      <p:ext uri="{BB962C8B-B14F-4D97-AF65-F5344CB8AC3E}">
        <p14:creationId xmlns:p14="http://schemas.microsoft.com/office/powerpoint/2010/main" val="3620135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Multi-Table Queries: Why?</a:t>
            </a:r>
          </a:p>
        </p:txBody>
      </p:sp>
      <p:sp>
        <p:nvSpPr>
          <p:cNvPr id="3" name="Content Placeholder 2"/>
          <p:cNvSpPr>
            <a:spLocks noGrp="1"/>
          </p:cNvSpPr>
          <p:nvPr>
            <p:ph idx="1"/>
          </p:nvPr>
        </p:nvSpPr>
        <p:spPr/>
        <p:txBody>
          <a:bodyPr/>
          <a:lstStyle/>
          <a:p>
            <a:r>
              <a:rPr lang="en-GB" dirty="0"/>
              <a:t>Retrieving a list using </a:t>
            </a:r>
            <a:r>
              <a:rPr lang="en-GB" b="1" dirty="0"/>
              <a:t>only the Booking table</a:t>
            </a:r>
            <a:r>
              <a:rPr lang="en-GB" dirty="0"/>
              <a:t>, it is difficult to determine:</a:t>
            </a:r>
          </a:p>
          <a:p>
            <a:pPr lvl="1"/>
            <a:r>
              <a:rPr lang="en-GB" dirty="0"/>
              <a:t>which property was booked or customer that made the booking.</a:t>
            </a:r>
          </a:p>
          <a:p>
            <a:r>
              <a:rPr lang="en-GB" dirty="0"/>
              <a:t>Retrieving staff details using </a:t>
            </a:r>
            <a:r>
              <a:rPr lang="en-GB" b="1" dirty="0"/>
              <a:t>only the Staff table</a:t>
            </a:r>
            <a:r>
              <a:rPr lang="en-GB" dirty="0"/>
              <a:t>:</a:t>
            </a:r>
          </a:p>
          <a:p>
            <a:pPr lvl="1"/>
            <a:r>
              <a:rPr lang="en-GB" dirty="0"/>
              <a:t>though you can determine the branch number where the staff works, </a:t>
            </a:r>
          </a:p>
          <a:p>
            <a:pPr lvl="1"/>
            <a:r>
              <a:rPr lang="en-GB" dirty="0"/>
              <a:t>it does not include the branch details.</a:t>
            </a:r>
          </a:p>
          <a:p>
            <a:endParaRPr lang="en-GB" dirty="0"/>
          </a:p>
          <a:p>
            <a:endParaRPr lang="en-GB" dirty="0"/>
          </a:p>
        </p:txBody>
      </p:sp>
    </p:spTree>
    <p:extLst>
      <p:ext uri="{BB962C8B-B14F-4D97-AF65-F5344CB8AC3E}">
        <p14:creationId xmlns:p14="http://schemas.microsoft.com/office/powerpoint/2010/main" val="209863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Multi-Table Queries: Joins</a:t>
            </a:r>
          </a:p>
        </p:txBody>
      </p:sp>
      <p:sp>
        <p:nvSpPr>
          <p:cNvPr id="3" name="Content Placeholder 2"/>
          <p:cNvSpPr>
            <a:spLocks noGrp="1"/>
          </p:cNvSpPr>
          <p:nvPr>
            <p:ph idx="1"/>
          </p:nvPr>
        </p:nvSpPr>
        <p:spPr/>
        <p:txBody>
          <a:bodyPr/>
          <a:lstStyle/>
          <a:p>
            <a:r>
              <a:rPr lang="en-GB" dirty="0"/>
              <a:t>You can use subqueries, provided the </a:t>
            </a:r>
            <a:r>
              <a:rPr lang="en-GB" b="1" i="1" dirty="0"/>
              <a:t>query result columns</a:t>
            </a:r>
            <a:r>
              <a:rPr lang="en-GB" dirty="0"/>
              <a:t> only come from the </a:t>
            </a:r>
            <a:r>
              <a:rPr lang="en-GB" b="1" dirty="0"/>
              <a:t>same table</a:t>
            </a:r>
            <a:r>
              <a:rPr lang="en-GB" dirty="0"/>
              <a:t>.</a:t>
            </a:r>
          </a:p>
          <a:p>
            <a:r>
              <a:rPr lang="en-GB" dirty="0"/>
              <a:t>However, if the </a:t>
            </a:r>
            <a:r>
              <a:rPr lang="en-GB" b="1" dirty="0"/>
              <a:t>query result columns</a:t>
            </a:r>
            <a:r>
              <a:rPr lang="en-GB" dirty="0"/>
              <a:t> come </a:t>
            </a:r>
            <a:r>
              <a:rPr lang="en-GB" b="1" dirty="0"/>
              <a:t>from</a:t>
            </a:r>
            <a:r>
              <a:rPr lang="en-GB" dirty="0"/>
              <a:t> </a:t>
            </a:r>
            <a:r>
              <a:rPr lang="en-GB" b="1" dirty="0"/>
              <a:t>more than one table</a:t>
            </a:r>
            <a:r>
              <a:rPr lang="en-GB" dirty="0"/>
              <a:t>, then you must </a:t>
            </a:r>
            <a:r>
              <a:rPr lang="en-GB" b="1" dirty="0"/>
              <a:t>use a</a:t>
            </a:r>
            <a:r>
              <a:rPr lang="en-GB" dirty="0"/>
              <a:t> </a:t>
            </a:r>
            <a:r>
              <a:rPr lang="en-GB" b="1" dirty="0"/>
              <a:t>Join</a:t>
            </a:r>
            <a:r>
              <a:rPr lang="en-GB" dirty="0"/>
              <a:t>.</a:t>
            </a:r>
          </a:p>
          <a:p>
            <a:r>
              <a:rPr lang="en-GB" dirty="0"/>
              <a:t>An SQL Join combines the rows from two or more tables, based on a </a:t>
            </a:r>
            <a:r>
              <a:rPr lang="en-GB" b="1" dirty="0"/>
              <a:t>common field between them</a:t>
            </a:r>
            <a:r>
              <a:rPr lang="en-GB" dirty="0"/>
              <a:t>.</a:t>
            </a:r>
          </a:p>
          <a:p>
            <a:pPr lvl="1"/>
            <a:r>
              <a:rPr lang="en-GB" dirty="0"/>
              <a:t>Usually based on the Primary and Foreign Keys.</a:t>
            </a:r>
          </a:p>
          <a:p>
            <a:endParaRPr lang="en-GB" dirty="0"/>
          </a:p>
        </p:txBody>
      </p:sp>
    </p:spTree>
    <p:extLst>
      <p:ext uri="{BB962C8B-B14F-4D97-AF65-F5344CB8AC3E}">
        <p14:creationId xmlns:p14="http://schemas.microsoft.com/office/powerpoint/2010/main" val="216594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Multi-Table Queries</a:t>
            </a:r>
            <a:br>
              <a:rPr lang="en-GB" dirty="0"/>
            </a:br>
            <a:r>
              <a:rPr lang="en-GB" sz="3100" dirty="0"/>
              <a:t>Types of Joins</a:t>
            </a:r>
            <a:endParaRPr lang="en-GB" dirty="0"/>
          </a:p>
        </p:txBody>
      </p:sp>
      <p:sp>
        <p:nvSpPr>
          <p:cNvPr id="3" name="Content Placeholder 2"/>
          <p:cNvSpPr>
            <a:spLocks noGrp="1"/>
          </p:cNvSpPr>
          <p:nvPr>
            <p:ph idx="1"/>
          </p:nvPr>
        </p:nvSpPr>
        <p:spPr/>
        <p:txBody>
          <a:bodyPr/>
          <a:lstStyle/>
          <a:p>
            <a:pPr marL="0" indent="0">
              <a:buNone/>
            </a:pPr>
            <a:r>
              <a:rPr lang="en-GB" dirty="0"/>
              <a:t>There are different types of joins:</a:t>
            </a:r>
          </a:p>
          <a:p>
            <a:r>
              <a:rPr lang="en-GB" dirty="0"/>
              <a:t>INNER (Simple) Join</a:t>
            </a:r>
          </a:p>
          <a:p>
            <a:r>
              <a:rPr lang="en-GB" dirty="0"/>
              <a:t>Left OUTER Join</a:t>
            </a:r>
          </a:p>
          <a:p>
            <a:r>
              <a:rPr lang="en-GB" dirty="0"/>
              <a:t>Right OUTER Join</a:t>
            </a:r>
          </a:p>
          <a:p>
            <a:r>
              <a:rPr lang="en-GB" dirty="0"/>
              <a:t>FULL Join</a:t>
            </a:r>
          </a:p>
          <a:p>
            <a:r>
              <a:rPr lang="en-GB" dirty="0"/>
              <a:t>CROSS Join (Cartesian Product)</a:t>
            </a:r>
          </a:p>
          <a:p>
            <a:endParaRPr lang="en-GB" dirty="0"/>
          </a:p>
          <a:p>
            <a:endParaRPr lang="en-GB" dirty="0"/>
          </a:p>
        </p:txBody>
      </p:sp>
    </p:spTree>
    <p:extLst>
      <p:ext uri="{BB962C8B-B14F-4D97-AF65-F5344CB8AC3E}">
        <p14:creationId xmlns:p14="http://schemas.microsoft.com/office/powerpoint/2010/main" val="3061882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INNER JOIN </a:t>
            </a:r>
            <a:br>
              <a:rPr lang="en-GB" dirty="0"/>
            </a:br>
            <a:r>
              <a:rPr lang="en-GB" dirty="0"/>
              <a:t>(or Simple JOIN)</a:t>
            </a:r>
          </a:p>
        </p:txBody>
      </p:sp>
      <p:sp>
        <p:nvSpPr>
          <p:cNvPr id="3" name="Content Placeholder 2"/>
          <p:cNvSpPr>
            <a:spLocks noGrp="1"/>
          </p:cNvSpPr>
          <p:nvPr>
            <p:ph idx="1"/>
          </p:nvPr>
        </p:nvSpPr>
        <p:spPr/>
        <p:txBody>
          <a:bodyPr/>
          <a:lstStyle/>
          <a:p>
            <a:r>
              <a:rPr lang="en-GB" dirty="0"/>
              <a:t>The INNER JOIN or simple join returns all rows when there is at least one match in BOTH tables.</a:t>
            </a:r>
          </a:p>
          <a:p>
            <a:r>
              <a:rPr lang="en-GB" dirty="0"/>
              <a:t>The SQL standard syntax is:</a:t>
            </a:r>
          </a:p>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346779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INNER JOIN </a:t>
            </a:r>
            <a:br>
              <a:rPr lang="en-GB" dirty="0"/>
            </a:br>
            <a:r>
              <a:rPr lang="en-GB" dirty="0"/>
              <a:t>(or Simple JOIN)</a:t>
            </a:r>
          </a:p>
        </p:txBody>
      </p:sp>
      <p:sp>
        <p:nvSpPr>
          <p:cNvPr id="3" name="Content Placeholder 2"/>
          <p:cNvSpPr>
            <a:spLocks noGrp="1"/>
          </p:cNvSpPr>
          <p:nvPr>
            <p:ph idx="1"/>
          </p:nvPr>
        </p:nvSpPr>
        <p:spPr/>
        <p:txBody>
          <a:bodyPr>
            <a:normAutofit/>
          </a:bodyPr>
          <a:lstStyle/>
          <a:p>
            <a:pPr marL="64008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b="1" dirty="0">
                <a:solidFill>
                  <a:srgbClr val="808080"/>
                </a:solidFill>
                <a:latin typeface="Consolas" panose="020B0609020204030204" pitchFamily="49" charset="0"/>
              </a:rPr>
              <a:t>INNER</a:t>
            </a:r>
            <a:r>
              <a:rPr lang="en-GB" b="1" dirty="0">
                <a:solidFill>
                  <a:prstClr val="black"/>
                </a:solidFill>
                <a:latin typeface="Consolas" panose="020B0609020204030204" pitchFamily="49" charset="0"/>
              </a:rPr>
              <a:t> </a:t>
            </a:r>
            <a:r>
              <a:rPr lang="en-GB" b="1"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p>
          <a:p>
            <a:r>
              <a:rPr lang="en-GB" dirty="0"/>
              <a:t>If the column name in the select list appears in both tables, you need to specify which one to include in the select list.</a:t>
            </a:r>
          </a:p>
          <a:p>
            <a:pPr lvl="1"/>
            <a:r>
              <a:rPr lang="en-GB" dirty="0"/>
              <a:t>You </a:t>
            </a:r>
            <a:r>
              <a:rPr lang="en-GB" b="1" i="1" dirty="0"/>
              <a:t>prefix the column names with the table name or table alias name</a:t>
            </a:r>
            <a:r>
              <a:rPr lang="en-GB" dirty="0"/>
              <a:t>.</a:t>
            </a:r>
          </a:p>
          <a:p>
            <a:pPr lvl="1"/>
            <a:r>
              <a:rPr lang="en-GB" dirty="0"/>
              <a:t>You can omit the keyword INNER from this type of join.</a:t>
            </a:r>
          </a:p>
          <a:p>
            <a:endParaRPr lang="en-GB" dirty="0"/>
          </a:p>
        </p:txBody>
      </p:sp>
      <p:grpSp>
        <p:nvGrpSpPr>
          <p:cNvPr id="7" name="Group 6"/>
          <p:cNvGrpSpPr/>
          <p:nvPr/>
        </p:nvGrpSpPr>
        <p:grpSpPr>
          <a:xfrm>
            <a:off x="6012160" y="209160"/>
            <a:ext cx="2160240" cy="914402"/>
            <a:chOff x="6012160" y="209160"/>
            <a:chExt cx="2160240" cy="914402"/>
          </a:xfrm>
        </p:grpSpPr>
        <p:sp>
          <p:nvSpPr>
            <p:cNvPr id="4" name="Oval 3"/>
            <p:cNvSpPr/>
            <p:nvPr/>
          </p:nvSpPr>
          <p:spPr>
            <a:xfrm>
              <a:off x="6897960" y="209160"/>
              <a:ext cx="1274440" cy="91440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5" name="Oval 4"/>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6" name="Oval 5"/>
            <p:cNvSpPr/>
            <p:nvPr/>
          </p:nvSpPr>
          <p:spPr>
            <a:xfrm>
              <a:off x="6912000" y="360000"/>
              <a:ext cx="359663"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71185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idx="1"/>
          </p:nvPr>
        </p:nvSpPr>
        <p:spPr/>
        <p:txBody>
          <a:bodyPr/>
          <a:lstStyle/>
          <a:p>
            <a:r>
              <a:rPr lang="en-GB" sz="3200" dirty="0"/>
              <a:t>List the names and numbers of all clients w</a:t>
            </a:r>
            <a:r>
              <a:rPr lang="en-GB" dirty="0"/>
              <a:t>ho have made a booking, including the booking date and time, and rental price</a:t>
            </a:r>
            <a:r>
              <a:rPr lang="en-GB" sz="3200" dirty="0"/>
              <a:t>.</a:t>
            </a:r>
          </a:p>
          <a:p>
            <a:r>
              <a:rPr lang="en-GB" b="1" dirty="0"/>
              <a:t>Question</a:t>
            </a:r>
            <a:r>
              <a:rPr lang="en-GB" dirty="0"/>
              <a:t>: What tables do I need?</a:t>
            </a:r>
          </a:p>
        </p:txBody>
      </p:sp>
    </p:spTree>
    <p:extLst>
      <p:ext uri="{BB962C8B-B14F-4D97-AF65-F5344CB8AC3E}">
        <p14:creationId xmlns:p14="http://schemas.microsoft.com/office/powerpoint/2010/main" val="118159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normAutofit fontScale="90000"/>
          </a:bodyPr>
          <a:lstStyle/>
          <a:p>
            <a:r>
              <a:rPr lang="en-GB" dirty="0"/>
              <a:t>INNER JOIN – Two Table Example</a:t>
            </a:r>
          </a:p>
        </p:txBody>
      </p:sp>
      <p:sp>
        <p:nvSpPr>
          <p:cNvPr id="3" name="Content Placeholder 2"/>
          <p:cNvSpPr>
            <a:spLocks noGrp="1"/>
          </p:cNvSpPr>
          <p:nvPr>
            <p:ph idx="1"/>
          </p:nvPr>
        </p:nvSpPr>
        <p:spPr>
          <a:xfrm>
            <a:off x="539552" y="1392411"/>
            <a:ext cx="6347714" cy="3880773"/>
          </a:xfrm>
        </p:spPr>
        <p:txBody>
          <a:bodyPr>
            <a:normAutofit/>
          </a:bodyPr>
          <a:lstStyle/>
          <a:p>
            <a:pPr marL="0" indent="0">
              <a:buNone/>
            </a:pPr>
            <a:r>
              <a:rPr lang="en-GB" sz="2200" dirty="0"/>
              <a:t>List the names and numbers of all customers who have made a booking, including the booking date and time, and rental price.</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2358912860"/>
              </p:ext>
            </p:extLst>
          </p:nvPr>
        </p:nvGraphicFramePr>
        <p:xfrm>
          <a:off x="911838" y="2564904"/>
          <a:ext cx="6096000" cy="402336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274817">
                <a:tc>
                  <a:txBody>
                    <a:bodyPr/>
                    <a:lstStyle/>
                    <a:p>
                      <a:r>
                        <a:rPr lang="en-GB" dirty="0"/>
                        <a:t>Customer</a:t>
                      </a:r>
                    </a:p>
                  </a:txBody>
                  <a:tcPr/>
                </a:tc>
                <a:tc>
                  <a:txBody>
                    <a:bodyPr/>
                    <a:lstStyle/>
                    <a:p>
                      <a:r>
                        <a:rPr lang="en-GB" dirty="0"/>
                        <a:t>Booking</a:t>
                      </a:r>
                    </a:p>
                  </a:txBody>
                  <a:tcPr/>
                </a:tc>
                <a:extLst>
                  <a:ext uri="{0D108BD9-81ED-4DB2-BD59-A6C34878D82A}">
                    <a16:rowId xmlns:a16="http://schemas.microsoft.com/office/drawing/2014/main" val="10000"/>
                  </a:ext>
                </a:extLst>
              </a:tr>
              <a:tr h="274817">
                <a:tc>
                  <a:txBody>
                    <a:bodyPr/>
                    <a:lstStyle/>
                    <a:p>
                      <a:r>
                        <a:rPr lang="en-GB" dirty="0" err="1"/>
                        <a:t>CustomerNo</a:t>
                      </a:r>
                      <a:endParaRPr lang="en-GB" dirty="0"/>
                    </a:p>
                  </a:txBody>
                  <a:tcPr/>
                </a:tc>
                <a:tc>
                  <a:txBody>
                    <a:bodyPr/>
                    <a:lstStyle/>
                    <a:p>
                      <a:r>
                        <a:rPr lang="en-GB" dirty="0" err="1"/>
                        <a:t>BookingNo</a:t>
                      </a:r>
                      <a:endParaRPr lang="en-GB" dirty="0"/>
                    </a:p>
                  </a:txBody>
                  <a:tcPr/>
                </a:tc>
                <a:extLst>
                  <a:ext uri="{0D108BD9-81ED-4DB2-BD59-A6C34878D82A}">
                    <a16:rowId xmlns:a16="http://schemas.microsoft.com/office/drawing/2014/main" val="10001"/>
                  </a:ext>
                </a:extLst>
              </a:tr>
              <a:tr h="274817">
                <a:tc>
                  <a:txBody>
                    <a:bodyPr/>
                    <a:lstStyle/>
                    <a:p>
                      <a:r>
                        <a:rPr lang="en-GB" dirty="0" err="1"/>
                        <a:t>FirstName</a:t>
                      </a:r>
                      <a:endParaRPr lang="en-GB" dirty="0"/>
                    </a:p>
                  </a:txBody>
                  <a:tcPr/>
                </a:tc>
                <a:tc>
                  <a:txBody>
                    <a:bodyPr/>
                    <a:lstStyle/>
                    <a:p>
                      <a:r>
                        <a:rPr lang="en-GB" dirty="0" err="1"/>
                        <a:t>CustomerNo</a:t>
                      </a:r>
                      <a:endParaRPr lang="en-GB" dirty="0"/>
                    </a:p>
                  </a:txBody>
                  <a:tcPr/>
                </a:tc>
                <a:extLst>
                  <a:ext uri="{0D108BD9-81ED-4DB2-BD59-A6C34878D82A}">
                    <a16:rowId xmlns:a16="http://schemas.microsoft.com/office/drawing/2014/main" val="10002"/>
                  </a:ext>
                </a:extLst>
              </a:tr>
              <a:tr h="274817">
                <a:tc>
                  <a:txBody>
                    <a:bodyPr/>
                    <a:lstStyle/>
                    <a:p>
                      <a:r>
                        <a:rPr lang="en-GB" dirty="0"/>
                        <a:t>Surname</a:t>
                      </a:r>
                    </a:p>
                  </a:txBody>
                  <a:tcPr/>
                </a:tc>
                <a:tc>
                  <a:txBody>
                    <a:bodyPr/>
                    <a:lstStyle/>
                    <a:p>
                      <a:r>
                        <a:rPr lang="en-GB" dirty="0" err="1"/>
                        <a:t>BookingDateTime</a:t>
                      </a:r>
                      <a:endParaRPr lang="en-GB" dirty="0"/>
                    </a:p>
                  </a:txBody>
                  <a:tcPr/>
                </a:tc>
                <a:extLst>
                  <a:ext uri="{0D108BD9-81ED-4DB2-BD59-A6C34878D82A}">
                    <a16:rowId xmlns:a16="http://schemas.microsoft.com/office/drawing/2014/main" val="10003"/>
                  </a:ext>
                </a:extLst>
              </a:tr>
              <a:tr h="274817">
                <a:tc>
                  <a:txBody>
                    <a:bodyPr/>
                    <a:lstStyle/>
                    <a:p>
                      <a:r>
                        <a:rPr lang="en-GB" dirty="0" err="1"/>
                        <a:t>ContactNo</a:t>
                      </a:r>
                      <a:endParaRPr lang="en-GB" dirty="0"/>
                    </a:p>
                  </a:txBody>
                  <a:tcPr/>
                </a:tc>
                <a:tc>
                  <a:txBody>
                    <a:bodyPr/>
                    <a:lstStyle/>
                    <a:p>
                      <a:r>
                        <a:rPr lang="en-GB" dirty="0" err="1"/>
                        <a:t>PropertyRef</a:t>
                      </a:r>
                      <a:endParaRPr lang="en-GB" dirty="0"/>
                    </a:p>
                  </a:txBody>
                  <a:tcPr/>
                </a:tc>
                <a:extLst>
                  <a:ext uri="{0D108BD9-81ED-4DB2-BD59-A6C34878D82A}">
                    <a16:rowId xmlns:a16="http://schemas.microsoft.com/office/drawing/2014/main" val="10004"/>
                  </a:ext>
                </a:extLst>
              </a:tr>
              <a:tr h="274817">
                <a:tc>
                  <a:txBody>
                    <a:bodyPr/>
                    <a:lstStyle/>
                    <a:p>
                      <a:r>
                        <a:rPr lang="en-GB" dirty="0" err="1"/>
                        <a:t>EmailAddress</a:t>
                      </a:r>
                      <a:endParaRPr lang="en-GB" dirty="0"/>
                    </a:p>
                  </a:txBody>
                  <a:tcPr/>
                </a:tc>
                <a:tc>
                  <a:txBody>
                    <a:bodyPr/>
                    <a:lstStyle/>
                    <a:p>
                      <a:r>
                        <a:rPr lang="en-GB" dirty="0"/>
                        <a:t>…</a:t>
                      </a:r>
                    </a:p>
                  </a:txBody>
                  <a:tcPr/>
                </a:tc>
                <a:extLst>
                  <a:ext uri="{0D108BD9-81ED-4DB2-BD59-A6C34878D82A}">
                    <a16:rowId xmlns:a16="http://schemas.microsoft.com/office/drawing/2014/main" val="10005"/>
                  </a:ext>
                </a:extLst>
              </a:tr>
              <a:tr h="274817">
                <a:tc>
                  <a:txBody>
                    <a:bodyPr/>
                    <a:lstStyle/>
                    <a:p>
                      <a:r>
                        <a:rPr lang="en-GB" dirty="0"/>
                        <a:t>DOB</a:t>
                      </a:r>
                    </a:p>
                  </a:txBody>
                  <a:tcPr/>
                </a:tc>
                <a:tc>
                  <a:txBody>
                    <a:bodyPr/>
                    <a:lstStyle/>
                    <a:p>
                      <a:r>
                        <a:rPr lang="en-GB" dirty="0" err="1"/>
                        <a:t>RentalPrice</a:t>
                      </a:r>
                      <a:endParaRPr lang="en-GB" dirty="0"/>
                    </a:p>
                  </a:txBody>
                  <a:tcPr/>
                </a:tc>
                <a:extLst>
                  <a:ext uri="{0D108BD9-81ED-4DB2-BD59-A6C34878D82A}">
                    <a16:rowId xmlns:a16="http://schemas.microsoft.com/office/drawing/2014/main" val="10006"/>
                  </a:ext>
                </a:extLst>
              </a:tr>
              <a:tr h="274817">
                <a:tc>
                  <a:txBody>
                    <a:bodyPr/>
                    <a:lstStyle/>
                    <a:p>
                      <a:r>
                        <a:rPr lang="en-GB" dirty="0" err="1"/>
                        <a:t>RegistrationDate</a:t>
                      </a:r>
                      <a:endParaRPr lang="en-GB" dirty="0"/>
                    </a:p>
                  </a:txBody>
                  <a:tcPr/>
                </a:tc>
                <a:tc>
                  <a:txBody>
                    <a:bodyPr/>
                    <a:lstStyle/>
                    <a:p>
                      <a:r>
                        <a:rPr lang="en-GB" dirty="0"/>
                        <a:t>…</a:t>
                      </a:r>
                    </a:p>
                  </a:txBody>
                  <a:tcPr/>
                </a:tc>
                <a:extLst>
                  <a:ext uri="{0D108BD9-81ED-4DB2-BD59-A6C34878D82A}">
                    <a16:rowId xmlns:a16="http://schemas.microsoft.com/office/drawing/2014/main" val="10007"/>
                  </a:ext>
                </a:extLst>
              </a:tr>
              <a:tr h="274817">
                <a:tc>
                  <a:txBody>
                    <a:bodyPr/>
                    <a:lstStyle/>
                    <a:p>
                      <a:r>
                        <a:rPr lang="en-GB" dirty="0"/>
                        <a:t>Password</a:t>
                      </a:r>
                    </a:p>
                  </a:txBody>
                  <a:tcPr/>
                </a:tc>
                <a:tc>
                  <a:txBody>
                    <a:bodyPr/>
                    <a:lstStyle/>
                    <a:p>
                      <a:r>
                        <a:rPr lang="en-GB" dirty="0"/>
                        <a:t>Comments</a:t>
                      </a:r>
                    </a:p>
                  </a:txBody>
                  <a:tcPr/>
                </a:tc>
                <a:extLst>
                  <a:ext uri="{0D108BD9-81ED-4DB2-BD59-A6C34878D82A}">
                    <a16:rowId xmlns:a16="http://schemas.microsoft.com/office/drawing/2014/main" val="10008"/>
                  </a:ext>
                </a:extLst>
              </a:tr>
              <a:tr h="274817">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27481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5505645" y="5003924"/>
            <a:ext cx="3748957"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Tree>
    <p:extLst>
      <p:ext uri="{BB962C8B-B14F-4D97-AF65-F5344CB8AC3E}">
        <p14:creationId xmlns:p14="http://schemas.microsoft.com/office/powerpoint/2010/main" val="221613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Two Table Example</a:t>
            </a:r>
          </a:p>
        </p:txBody>
      </p:sp>
      <p:sp>
        <p:nvSpPr>
          <p:cNvPr id="3" name="Content Placeholder 2"/>
          <p:cNvSpPr>
            <a:spLocks noGrp="1"/>
          </p:cNvSpPr>
          <p:nvPr>
            <p:ph idx="1"/>
          </p:nvPr>
        </p:nvSpPr>
        <p:spPr/>
        <p:txBody>
          <a:bodyPr>
            <a:normAutofit/>
          </a:bodyPr>
          <a:lstStyle/>
          <a:p>
            <a:pPr marL="0" indent="0">
              <a:buNone/>
            </a:pPr>
            <a:r>
              <a:rPr lang="en-GB" sz="2200" dirty="0"/>
              <a:t>List the names and numbers of all clients who have made a booking, including the booking date and time, and rental price.</a:t>
            </a:r>
          </a:p>
        </p:txBody>
      </p:sp>
      <p:graphicFrame>
        <p:nvGraphicFramePr>
          <p:cNvPr id="4" name="Table 3"/>
          <p:cNvGraphicFramePr>
            <a:graphicFrameLocks noGrp="1"/>
          </p:cNvGraphicFramePr>
          <p:nvPr>
            <p:extLst>
              <p:ext uri="{D42A27DB-BD31-4B8C-83A1-F6EECF244321}">
                <p14:modId xmlns:p14="http://schemas.microsoft.com/office/powerpoint/2010/main" val="2553698357"/>
              </p:ext>
            </p:extLst>
          </p:nvPr>
        </p:nvGraphicFramePr>
        <p:xfrm>
          <a:off x="755576" y="3382716"/>
          <a:ext cx="4905594" cy="4023360"/>
        </p:xfrm>
        <a:graphic>
          <a:graphicData uri="http://schemas.openxmlformats.org/drawingml/2006/table">
            <a:tbl>
              <a:tblPr firstRow="1" bandRow="1">
                <a:tableStyleId>{3B4B98B0-60AC-42C2-AFA5-B58CD77FA1E5}</a:tableStyleId>
              </a:tblPr>
              <a:tblGrid>
                <a:gridCol w="2452797">
                  <a:extLst>
                    <a:ext uri="{9D8B030D-6E8A-4147-A177-3AD203B41FA5}">
                      <a16:colId xmlns:a16="http://schemas.microsoft.com/office/drawing/2014/main" val="20000"/>
                    </a:ext>
                  </a:extLst>
                </a:gridCol>
                <a:gridCol w="2452797">
                  <a:extLst>
                    <a:ext uri="{9D8B030D-6E8A-4147-A177-3AD203B41FA5}">
                      <a16:colId xmlns:a16="http://schemas.microsoft.com/office/drawing/2014/main" val="20001"/>
                    </a:ext>
                  </a:extLst>
                </a:gridCol>
              </a:tblGrid>
              <a:tr h="315110">
                <a:tc>
                  <a:txBody>
                    <a:bodyPr/>
                    <a:lstStyle/>
                    <a:p>
                      <a:r>
                        <a:rPr lang="en-GB" dirty="0"/>
                        <a:t>Customer</a:t>
                      </a:r>
                    </a:p>
                  </a:txBody>
                  <a:tcPr/>
                </a:tc>
                <a:tc>
                  <a:txBody>
                    <a:bodyPr/>
                    <a:lstStyle/>
                    <a:p>
                      <a:r>
                        <a:rPr lang="en-GB" dirty="0"/>
                        <a:t>Booking</a:t>
                      </a:r>
                    </a:p>
                  </a:txBody>
                  <a:tcPr/>
                </a:tc>
                <a:extLst>
                  <a:ext uri="{0D108BD9-81ED-4DB2-BD59-A6C34878D82A}">
                    <a16:rowId xmlns:a16="http://schemas.microsoft.com/office/drawing/2014/main" val="10000"/>
                  </a:ext>
                </a:extLst>
              </a:tr>
              <a:tr h="315110">
                <a:tc>
                  <a:txBody>
                    <a:bodyPr/>
                    <a:lstStyle/>
                    <a:p>
                      <a:r>
                        <a:rPr lang="en-GB" dirty="0" err="1"/>
                        <a:t>CustomerNo</a:t>
                      </a:r>
                      <a:endParaRPr lang="en-GB" dirty="0"/>
                    </a:p>
                  </a:txBody>
                  <a:tcPr/>
                </a:tc>
                <a:tc>
                  <a:txBody>
                    <a:bodyPr/>
                    <a:lstStyle/>
                    <a:p>
                      <a:r>
                        <a:rPr lang="en-GB" dirty="0" err="1"/>
                        <a:t>BookingNo</a:t>
                      </a:r>
                      <a:endParaRPr lang="en-GB" dirty="0"/>
                    </a:p>
                  </a:txBody>
                  <a:tcPr/>
                </a:tc>
                <a:extLst>
                  <a:ext uri="{0D108BD9-81ED-4DB2-BD59-A6C34878D82A}">
                    <a16:rowId xmlns:a16="http://schemas.microsoft.com/office/drawing/2014/main" val="10001"/>
                  </a:ext>
                </a:extLst>
              </a:tr>
              <a:tr h="315110">
                <a:tc>
                  <a:txBody>
                    <a:bodyPr/>
                    <a:lstStyle/>
                    <a:p>
                      <a:r>
                        <a:rPr lang="en-GB" dirty="0" err="1"/>
                        <a:t>FirstName</a:t>
                      </a:r>
                      <a:endParaRPr lang="en-GB" dirty="0"/>
                    </a:p>
                  </a:txBody>
                  <a:tcPr/>
                </a:tc>
                <a:tc>
                  <a:txBody>
                    <a:bodyPr/>
                    <a:lstStyle/>
                    <a:p>
                      <a:r>
                        <a:rPr lang="en-GB" dirty="0" err="1"/>
                        <a:t>CustomerNo</a:t>
                      </a:r>
                      <a:endParaRPr lang="en-GB" dirty="0"/>
                    </a:p>
                  </a:txBody>
                  <a:tcPr/>
                </a:tc>
                <a:extLst>
                  <a:ext uri="{0D108BD9-81ED-4DB2-BD59-A6C34878D82A}">
                    <a16:rowId xmlns:a16="http://schemas.microsoft.com/office/drawing/2014/main" val="10002"/>
                  </a:ext>
                </a:extLst>
              </a:tr>
              <a:tr h="315110">
                <a:tc>
                  <a:txBody>
                    <a:bodyPr/>
                    <a:lstStyle/>
                    <a:p>
                      <a:r>
                        <a:rPr lang="en-GB" dirty="0"/>
                        <a:t>Surname</a:t>
                      </a:r>
                    </a:p>
                  </a:txBody>
                  <a:tcPr/>
                </a:tc>
                <a:tc>
                  <a:txBody>
                    <a:bodyPr/>
                    <a:lstStyle/>
                    <a:p>
                      <a:r>
                        <a:rPr lang="en-GB" dirty="0" err="1"/>
                        <a:t>BookingDateTime</a:t>
                      </a:r>
                      <a:endParaRPr lang="en-GB" dirty="0"/>
                    </a:p>
                  </a:txBody>
                  <a:tcPr/>
                </a:tc>
                <a:extLst>
                  <a:ext uri="{0D108BD9-81ED-4DB2-BD59-A6C34878D82A}">
                    <a16:rowId xmlns:a16="http://schemas.microsoft.com/office/drawing/2014/main" val="10003"/>
                  </a:ext>
                </a:extLst>
              </a:tr>
              <a:tr h="315110">
                <a:tc>
                  <a:txBody>
                    <a:bodyPr/>
                    <a:lstStyle/>
                    <a:p>
                      <a:r>
                        <a:rPr lang="en-GB" dirty="0" err="1"/>
                        <a:t>ContactNo</a:t>
                      </a:r>
                      <a:endParaRPr lang="en-GB" dirty="0"/>
                    </a:p>
                  </a:txBody>
                  <a:tcPr/>
                </a:tc>
                <a:tc>
                  <a:txBody>
                    <a:bodyPr/>
                    <a:lstStyle/>
                    <a:p>
                      <a:r>
                        <a:rPr lang="en-GB" dirty="0" err="1"/>
                        <a:t>PropertyRef</a:t>
                      </a:r>
                      <a:endParaRPr lang="en-GB" dirty="0"/>
                    </a:p>
                  </a:txBody>
                  <a:tcPr/>
                </a:tc>
                <a:extLst>
                  <a:ext uri="{0D108BD9-81ED-4DB2-BD59-A6C34878D82A}">
                    <a16:rowId xmlns:a16="http://schemas.microsoft.com/office/drawing/2014/main" val="10004"/>
                  </a:ext>
                </a:extLst>
              </a:tr>
              <a:tr h="315110">
                <a:tc>
                  <a:txBody>
                    <a:bodyPr/>
                    <a:lstStyle/>
                    <a:p>
                      <a:r>
                        <a:rPr lang="en-GB" dirty="0" err="1"/>
                        <a:t>EmailAddress</a:t>
                      </a:r>
                      <a:endParaRPr lang="en-GB" dirty="0"/>
                    </a:p>
                  </a:txBody>
                  <a:tcPr/>
                </a:tc>
                <a:tc>
                  <a:txBody>
                    <a:bodyPr/>
                    <a:lstStyle/>
                    <a:p>
                      <a:r>
                        <a:rPr lang="en-GB" dirty="0"/>
                        <a:t>…</a:t>
                      </a:r>
                    </a:p>
                  </a:txBody>
                  <a:tcPr/>
                </a:tc>
                <a:extLst>
                  <a:ext uri="{0D108BD9-81ED-4DB2-BD59-A6C34878D82A}">
                    <a16:rowId xmlns:a16="http://schemas.microsoft.com/office/drawing/2014/main" val="10005"/>
                  </a:ext>
                </a:extLst>
              </a:tr>
              <a:tr h="315110">
                <a:tc>
                  <a:txBody>
                    <a:bodyPr/>
                    <a:lstStyle/>
                    <a:p>
                      <a:r>
                        <a:rPr lang="en-GB" dirty="0"/>
                        <a:t>DOB</a:t>
                      </a:r>
                    </a:p>
                  </a:txBody>
                  <a:tcPr/>
                </a:tc>
                <a:tc>
                  <a:txBody>
                    <a:bodyPr/>
                    <a:lstStyle/>
                    <a:p>
                      <a:r>
                        <a:rPr lang="en-GB" dirty="0" err="1"/>
                        <a:t>RentalPrice</a:t>
                      </a:r>
                      <a:endParaRPr lang="en-GB" dirty="0"/>
                    </a:p>
                  </a:txBody>
                  <a:tcPr/>
                </a:tc>
                <a:extLst>
                  <a:ext uri="{0D108BD9-81ED-4DB2-BD59-A6C34878D82A}">
                    <a16:rowId xmlns:a16="http://schemas.microsoft.com/office/drawing/2014/main" val="10006"/>
                  </a:ext>
                </a:extLst>
              </a:tr>
              <a:tr h="315110">
                <a:tc>
                  <a:txBody>
                    <a:bodyPr/>
                    <a:lstStyle/>
                    <a:p>
                      <a:r>
                        <a:rPr lang="en-GB" dirty="0" err="1"/>
                        <a:t>RegistrationDate</a:t>
                      </a:r>
                      <a:endParaRPr lang="en-GB" dirty="0"/>
                    </a:p>
                  </a:txBody>
                  <a:tcPr/>
                </a:tc>
                <a:tc>
                  <a:txBody>
                    <a:bodyPr/>
                    <a:lstStyle/>
                    <a:p>
                      <a:r>
                        <a:rPr lang="en-GB" dirty="0"/>
                        <a:t>…</a:t>
                      </a:r>
                    </a:p>
                  </a:txBody>
                  <a:tcPr/>
                </a:tc>
                <a:extLst>
                  <a:ext uri="{0D108BD9-81ED-4DB2-BD59-A6C34878D82A}">
                    <a16:rowId xmlns:a16="http://schemas.microsoft.com/office/drawing/2014/main" val="10007"/>
                  </a:ext>
                </a:extLst>
              </a:tr>
              <a:tr h="315110">
                <a:tc>
                  <a:txBody>
                    <a:bodyPr/>
                    <a:lstStyle/>
                    <a:p>
                      <a:r>
                        <a:rPr lang="en-GB" dirty="0"/>
                        <a:t>Password</a:t>
                      </a:r>
                    </a:p>
                  </a:txBody>
                  <a:tcPr/>
                </a:tc>
                <a:tc>
                  <a:txBody>
                    <a:bodyPr/>
                    <a:lstStyle/>
                    <a:p>
                      <a:r>
                        <a:rPr lang="en-GB" dirty="0"/>
                        <a:t>Comments</a:t>
                      </a:r>
                    </a:p>
                  </a:txBody>
                  <a:tcPr/>
                </a:tc>
                <a:extLst>
                  <a:ext uri="{0D108BD9-81ED-4DB2-BD59-A6C34878D82A}">
                    <a16:rowId xmlns:a16="http://schemas.microsoft.com/office/drawing/2014/main" val="10008"/>
                  </a:ext>
                </a:extLst>
              </a:tr>
              <a:tr h="31511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9"/>
                  </a:ext>
                </a:extLst>
              </a:tr>
              <a:tr h="31511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5213033" y="4725144"/>
            <a:ext cx="3780514"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p:txBody>
      </p:sp>
      <p:grpSp>
        <p:nvGrpSpPr>
          <p:cNvPr id="12" name="Group 11"/>
          <p:cNvGrpSpPr/>
          <p:nvPr/>
        </p:nvGrpSpPr>
        <p:grpSpPr>
          <a:xfrm>
            <a:off x="2051722" y="3852037"/>
            <a:ext cx="2156522" cy="370893"/>
            <a:chOff x="3059167" y="1315805"/>
            <a:chExt cx="2163022" cy="1192801"/>
          </a:xfrm>
        </p:grpSpPr>
        <p:cxnSp>
          <p:nvCxnSpPr>
            <p:cNvPr id="7" name="Straight Arrow Connector 6"/>
            <p:cNvCxnSpPr>
              <a:cxnSpLocks/>
            </p:cNvCxnSpPr>
            <p:nvPr/>
          </p:nvCxnSpPr>
          <p:spPr>
            <a:xfrm>
              <a:off x="3059167" y="1807944"/>
              <a:ext cx="1300050" cy="700662"/>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548198">
              <a:off x="3190799" y="1315805"/>
              <a:ext cx="2031390" cy="369331"/>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223370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80" y="277691"/>
            <a:ext cx="6347713" cy="299120"/>
          </a:xfrm>
        </p:spPr>
        <p:txBody>
          <a:bodyPr>
            <a:normAutofit fontScale="90000"/>
          </a:bodyPr>
          <a:lstStyle/>
          <a:p>
            <a:r>
              <a:rPr lang="en-GB" dirty="0"/>
              <a:t>INNER JOIN – Two Table Example</a:t>
            </a:r>
          </a:p>
        </p:txBody>
      </p:sp>
      <p:sp>
        <p:nvSpPr>
          <p:cNvPr id="3" name="Content Placeholder 2"/>
          <p:cNvSpPr>
            <a:spLocks noGrp="1"/>
          </p:cNvSpPr>
          <p:nvPr>
            <p:ph idx="1"/>
          </p:nvPr>
        </p:nvSpPr>
        <p:spPr>
          <a:xfrm>
            <a:off x="270035" y="2136540"/>
            <a:ext cx="6347714" cy="687211"/>
          </a:xfrm>
        </p:spPr>
        <p:txBody>
          <a:bodyPr>
            <a:normAutofit fontScale="70000" lnSpcReduction="20000"/>
          </a:bodyPr>
          <a:lstStyle/>
          <a:p>
            <a:pPr marL="0" indent="0">
              <a:buNone/>
            </a:pPr>
            <a:r>
              <a:rPr lang="en-GB" sz="2200" dirty="0"/>
              <a:t>List the names and numbers of all clients who have made a booking, including the booking date and time, and rental price.</a:t>
            </a:r>
          </a:p>
        </p:txBody>
      </p:sp>
      <p:graphicFrame>
        <p:nvGraphicFramePr>
          <p:cNvPr id="4" name="Table 3"/>
          <p:cNvGraphicFramePr>
            <a:graphicFrameLocks noGrp="1"/>
          </p:cNvGraphicFramePr>
          <p:nvPr>
            <p:extLst>
              <p:ext uri="{D42A27DB-BD31-4B8C-83A1-F6EECF244321}">
                <p14:modId xmlns:p14="http://schemas.microsoft.com/office/powerpoint/2010/main" val="2479811157"/>
              </p:ext>
            </p:extLst>
          </p:nvPr>
        </p:nvGraphicFramePr>
        <p:xfrm>
          <a:off x="4572000" y="2569472"/>
          <a:ext cx="4476022" cy="4409605"/>
        </p:xfrm>
        <a:graphic>
          <a:graphicData uri="http://schemas.openxmlformats.org/drawingml/2006/table">
            <a:tbl>
              <a:tblPr firstRow="1" bandRow="1">
                <a:tableStyleId>{3B4B98B0-60AC-42C2-AFA5-B58CD77FA1E5}</a:tableStyleId>
              </a:tblPr>
              <a:tblGrid>
                <a:gridCol w="2238011">
                  <a:extLst>
                    <a:ext uri="{9D8B030D-6E8A-4147-A177-3AD203B41FA5}">
                      <a16:colId xmlns:a16="http://schemas.microsoft.com/office/drawing/2014/main" val="20000"/>
                    </a:ext>
                  </a:extLst>
                </a:gridCol>
                <a:gridCol w="2238011">
                  <a:extLst>
                    <a:ext uri="{9D8B030D-6E8A-4147-A177-3AD203B41FA5}">
                      <a16:colId xmlns:a16="http://schemas.microsoft.com/office/drawing/2014/main" val="20001"/>
                    </a:ext>
                  </a:extLst>
                </a:gridCol>
              </a:tblGrid>
              <a:tr h="460256">
                <a:tc>
                  <a:txBody>
                    <a:bodyPr/>
                    <a:lstStyle/>
                    <a:p>
                      <a:r>
                        <a:rPr lang="en-GB" dirty="0"/>
                        <a:t>Customer (Alias:</a:t>
                      </a:r>
                      <a:r>
                        <a:rPr lang="en-GB" baseline="0" dirty="0"/>
                        <a:t> </a:t>
                      </a:r>
                      <a:r>
                        <a:rPr lang="en-GB" baseline="0" dirty="0">
                          <a:solidFill>
                            <a:srgbClr val="FF0000"/>
                          </a:solidFill>
                        </a:rPr>
                        <a:t>c</a:t>
                      </a:r>
                      <a:r>
                        <a:rPr lang="en-GB" baseline="0" dirty="0"/>
                        <a:t>)</a:t>
                      </a:r>
                      <a:endParaRPr lang="en-GB" dirty="0"/>
                    </a:p>
                  </a:txBody>
                  <a:tcPr/>
                </a:tc>
                <a:tc>
                  <a:txBody>
                    <a:bodyPr/>
                    <a:lstStyle/>
                    <a:p>
                      <a:r>
                        <a:rPr lang="en-GB" dirty="0"/>
                        <a:t>Booking (Alias:</a:t>
                      </a:r>
                      <a:r>
                        <a:rPr lang="en-GB" baseline="0" dirty="0"/>
                        <a:t> </a:t>
                      </a:r>
                      <a:r>
                        <a:rPr lang="en-GB" baseline="0" dirty="0">
                          <a:solidFill>
                            <a:srgbClr val="FF0000"/>
                          </a:solidFill>
                        </a:rPr>
                        <a:t>b</a:t>
                      </a:r>
                      <a:r>
                        <a:rPr lang="en-GB" baseline="0" dirty="0"/>
                        <a:t>)</a:t>
                      </a:r>
                      <a:endParaRPr lang="en-GB" dirty="0"/>
                    </a:p>
                  </a:txBody>
                  <a:tcPr/>
                </a:tc>
                <a:extLst>
                  <a:ext uri="{0D108BD9-81ED-4DB2-BD59-A6C34878D82A}">
                    <a16:rowId xmlns:a16="http://schemas.microsoft.com/office/drawing/2014/main" val="10000"/>
                  </a:ext>
                </a:extLst>
              </a:tr>
              <a:tr h="307001">
                <a:tc>
                  <a:txBody>
                    <a:bodyPr/>
                    <a:lstStyle/>
                    <a:p>
                      <a:r>
                        <a:rPr lang="en-GB" b="1" dirty="0">
                          <a:solidFill>
                            <a:srgbClr val="FF0000"/>
                          </a:solidFill>
                          <a:sym typeface="Wingdings" panose="05000000000000000000" pitchFamily="2" charset="2"/>
                        </a:rPr>
                        <a:t> </a:t>
                      </a:r>
                      <a:r>
                        <a:rPr lang="en-GB" dirty="0" err="1"/>
                        <a:t>CustomerNo</a:t>
                      </a:r>
                      <a:endParaRPr lang="en-GB" dirty="0"/>
                    </a:p>
                  </a:txBody>
                  <a:tcPr/>
                </a:tc>
                <a:tc>
                  <a:txBody>
                    <a:bodyPr/>
                    <a:lstStyle/>
                    <a:p>
                      <a:r>
                        <a:rPr lang="en-GB" b="1" dirty="0">
                          <a:solidFill>
                            <a:srgbClr val="FF0000"/>
                          </a:solidFill>
                          <a:sym typeface="Wingdings" panose="05000000000000000000" pitchFamily="2" charset="2"/>
                        </a:rPr>
                        <a:t> </a:t>
                      </a:r>
                      <a:r>
                        <a:rPr lang="en-GB" dirty="0" err="1"/>
                        <a:t>BookingNo</a:t>
                      </a:r>
                      <a:endParaRPr lang="en-GB" dirty="0"/>
                    </a:p>
                  </a:txBody>
                  <a:tcPr/>
                </a:tc>
                <a:extLst>
                  <a:ext uri="{0D108BD9-81ED-4DB2-BD59-A6C34878D82A}">
                    <a16:rowId xmlns:a16="http://schemas.microsoft.com/office/drawing/2014/main" val="10001"/>
                  </a:ext>
                </a:extLst>
              </a:tr>
              <a:tr h="307001">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CustomerNo</a:t>
                      </a:r>
                      <a:endParaRPr lang="en-GB" dirty="0"/>
                    </a:p>
                  </a:txBody>
                  <a:tcPr/>
                </a:tc>
                <a:extLst>
                  <a:ext uri="{0D108BD9-81ED-4DB2-BD59-A6C34878D82A}">
                    <a16:rowId xmlns:a16="http://schemas.microsoft.com/office/drawing/2014/main" val="10002"/>
                  </a:ext>
                </a:extLst>
              </a:tr>
              <a:tr h="657509">
                <a:tc>
                  <a:txBody>
                    <a:bodyPr/>
                    <a:lstStyle/>
                    <a:p>
                      <a:r>
                        <a:rPr lang="en-GB" b="1" dirty="0">
                          <a:solidFill>
                            <a:srgbClr val="FF0000"/>
                          </a:solidFill>
                          <a:sym typeface="Wingdings" panose="05000000000000000000" pitchFamily="2" charset="2"/>
                        </a:rPr>
                        <a:t> </a:t>
                      </a:r>
                      <a:r>
                        <a:rPr lang="en-GB" dirty="0"/>
                        <a:t>Surname</a:t>
                      </a:r>
                    </a:p>
                  </a:txBody>
                  <a:tcPr/>
                </a:tc>
                <a:tc>
                  <a:txBody>
                    <a:bodyPr/>
                    <a:lstStyle/>
                    <a:p>
                      <a:r>
                        <a:rPr lang="en-GB" b="1" dirty="0">
                          <a:solidFill>
                            <a:srgbClr val="FF0000"/>
                          </a:solidFill>
                          <a:sym typeface="Wingdings" panose="05000000000000000000" pitchFamily="2" charset="2"/>
                        </a:rPr>
                        <a:t> </a:t>
                      </a:r>
                      <a:r>
                        <a:rPr lang="en-GB" dirty="0" err="1"/>
                        <a:t>BookingDateTime</a:t>
                      </a:r>
                      <a:endParaRPr lang="en-GB" dirty="0"/>
                    </a:p>
                  </a:txBody>
                  <a:tcPr/>
                </a:tc>
                <a:extLst>
                  <a:ext uri="{0D108BD9-81ED-4DB2-BD59-A6C34878D82A}">
                    <a16:rowId xmlns:a16="http://schemas.microsoft.com/office/drawing/2014/main" val="10003"/>
                  </a:ext>
                </a:extLst>
              </a:tr>
              <a:tr h="307001">
                <a:tc>
                  <a:txBody>
                    <a:bodyPr/>
                    <a:lstStyle/>
                    <a:p>
                      <a:r>
                        <a:rPr lang="en-GB" b="1" dirty="0">
                          <a:solidFill>
                            <a:srgbClr val="FF0000"/>
                          </a:solidFill>
                          <a:sym typeface="Wingdings" panose="05000000000000000000" pitchFamily="2" charset="2"/>
                        </a:rPr>
                        <a:t> </a:t>
                      </a:r>
                      <a:r>
                        <a:rPr lang="en-GB" dirty="0" err="1"/>
                        <a:t>ContactNo</a:t>
                      </a:r>
                      <a:endParaRPr lang="en-GB" dirty="0"/>
                    </a:p>
                  </a:txBody>
                  <a:tcPr/>
                </a:tc>
                <a:tc>
                  <a:txBody>
                    <a:bodyPr/>
                    <a:lstStyle/>
                    <a:p>
                      <a:r>
                        <a:rPr lang="en-GB" dirty="0" err="1"/>
                        <a:t>PropertyRef</a:t>
                      </a:r>
                      <a:endParaRPr lang="en-GB" dirty="0"/>
                    </a:p>
                  </a:txBody>
                  <a:tcPr/>
                </a:tc>
                <a:extLst>
                  <a:ext uri="{0D108BD9-81ED-4DB2-BD59-A6C34878D82A}">
                    <a16:rowId xmlns:a16="http://schemas.microsoft.com/office/drawing/2014/main" val="10004"/>
                  </a:ext>
                </a:extLst>
              </a:tr>
              <a:tr h="307001">
                <a:tc>
                  <a:txBody>
                    <a:bodyPr/>
                    <a:lstStyle/>
                    <a:p>
                      <a:r>
                        <a:rPr lang="en-GB" dirty="0" err="1"/>
                        <a:t>EmailAddress</a:t>
                      </a:r>
                      <a:endParaRPr lang="en-GB" dirty="0"/>
                    </a:p>
                  </a:txBody>
                  <a:tcPr/>
                </a:tc>
                <a:tc>
                  <a:txBody>
                    <a:bodyPr/>
                    <a:lstStyle/>
                    <a:p>
                      <a:r>
                        <a:rPr lang="en-GB" dirty="0"/>
                        <a:t>…</a:t>
                      </a:r>
                    </a:p>
                  </a:txBody>
                  <a:tcPr/>
                </a:tc>
                <a:extLst>
                  <a:ext uri="{0D108BD9-81ED-4DB2-BD59-A6C34878D82A}">
                    <a16:rowId xmlns:a16="http://schemas.microsoft.com/office/drawing/2014/main" val="10005"/>
                  </a:ext>
                </a:extLst>
              </a:tr>
              <a:tr h="307001">
                <a:tc>
                  <a:txBody>
                    <a:bodyPr/>
                    <a:lstStyle/>
                    <a:p>
                      <a:r>
                        <a:rPr lang="en-GB" dirty="0"/>
                        <a:t>DOB</a:t>
                      </a:r>
                    </a:p>
                  </a:txBody>
                  <a:tcPr/>
                </a:tc>
                <a:tc>
                  <a:txBody>
                    <a:bodyPr/>
                    <a:lstStyle/>
                    <a:p>
                      <a:r>
                        <a:rPr lang="en-GB" b="1" dirty="0">
                          <a:solidFill>
                            <a:srgbClr val="FF0000"/>
                          </a:solidFill>
                          <a:sym typeface="Wingdings" panose="05000000000000000000" pitchFamily="2" charset="2"/>
                        </a:rPr>
                        <a:t> </a:t>
                      </a:r>
                      <a:r>
                        <a:rPr lang="en-GB" dirty="0" err="1"/>
                        <a:t>RentalPrice</a:t>
                      </a:r>
                      <a:endParaRPr lang="en-GB" dirty="0"/>
                    </a:p>
                  </a:txBody>
                  <a:tcPr/>
                </a:tc>
                <a:extLst>
                  <a:ext uri="{0D108BD9-81ED-4DB2-BD59-A6C34878D82A}">
                    <a16:rowId xmlns:a16="http://schemas.microsoft.com/office/drawing/2014/main" val="10006"/>
                  </a:ext>
                </a:extLst>
              </a:tr>
              <a:tr h="307001">
                <a:tc>
                  <a:txBody>
                    <a:bodyPr/>
                    <a:lstStyle/>
                    <a:p>
                      <a:r>
                        <a:rPr lang="en-GB" dirty="0" err="1"/>
                        <a:t>RegistrationDate</a:t>
                      </a:r>
                      <a:endParaRPr lang="en-GB" dirty="0"/>
                    </a:p>
                  </a:txBody>
                  <a:tcPr/>
                </a:tc>
                <a:tc>
                  <a:txBody>
                    <a:bodyPr/>
                    <a:lstStyle/>
                    <a:p>
                      <a:r>
                        <a:rPr lang="en-GB" dirty="0"/>
                        <a:t>…</a:t>
                      </a:r>
                    </a:p>
                  </a:txBody>
                  <a:tcPr/>
                </a:tc>
                <a:extLst>
                  <a:ext uri="{0D108BD9-81ED-4DB2-BD59-A6C34878D82A}">
                    <a16:rowId xmlns:a16="http://schemas.microsoft.com/office/drawing/2014/main" val="10007"/>
                  </a:ext>
                </a:extLst>
              </a:tr>
              <a:tr h="307001">
                <a:tc>
                  <a:txBody>
                    <a:bodyPr/>
                    <a:lstStyle/>
                    <a:p>
                      <a:r>
                        <a:rPr lang="en-GB" dirty="0"/>
                        <a:t>Password</a:t>
                      </a:r>
                    </a:p>
                  </a:txBody>
                  <a:tcPr/>
                </a:tc>
                <a:tc>
                  <a:txBody>
                    <a:bodyPr/>
                    <a:lstStyle/>
                    <a:p>
                      <a:r>
                        <a:rPr lang="en-GB" dirty="0"/>
                        <a:t>Comments</a:t>
                      </a:r>
                    </a:p>
                  </a:txBody>
                  <a:tcPr/>
                </a:tc>
                <a:extLst>
                  <a:ext uri="{0D108BD9-81ED-4DB2-BD59-A6C34878D82A}">
                    <a16:rowId xmlns:a16="http://schemas.microsoft.com/office/drawing/2014/main" val="10008"/>
                  </a:ext>
                </a:extLst>
              </a:tr>
              <a:tr h="30700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9"/>
                  </a:ext>
                </a:extLst>
              </a:tr>
              <a:tr h="30700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sp>
        <p:nvSpPr>
          <p:cNvPr id="5" name="TextBox 4"/>
          <p:cNvSpPr txBox="1"/>
          <p:nvPr/>
        </p:nvSpPr>
        <p:spPr>
          <a:xfrm>
            <a:off x="2638788" y="883397"/>
            <a:ext cx="6769802" cy="120032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dirty="0">
                <a:solidFill>
                  <a:srgbClr val="0000FF"/>
                </a:solidFill>
                <a:highlight>
                  <a:srgbClr val="FFFFFF"/>
                </a:highlight>
                <a:latin typeface="Consolas" panose="020B0609020204030204" pitchFamily="49" charset="0"/>
              </a:rPr>
              <a:t>SELECT</a:t>
            </a:r>
            <a:r>
              <a:rPr lang="en-GB" dirty="0">
                <a:solidFill>
                  <a:srgbClr val="000000"/>
                </a:solidFill>
                <a:highlight>
                  <a:srgbClr val="FFFFFF"/>
                </a:highlight>
                <a:latin typeface="Consolas" panose="020B0609020204030204" pitchFamily="49" charset="0"/>
              </a:rPr>
              <a:t> </a:t>
            </a:r>
            <a:r>
              <a:rPr lang="en-GB" b="1" dirty="0" err="1">
                <a:solidFill>
                  <a:srgbClr val="FF0000"/>
                </a:solidFill>
                <a:highlight>
                  <a:srgbClr val="FFFFFF"/>
                </a:highlight>
                <a:latin typeface="Consolas" panose="020B0609020204030204" pitchFamily="49" charset="0"/>
              </a:rPr>
              <a:t>c</a:t>
            </a:r>
            <a:r>
              <a:rPr lang="en-GB" dirty="0" err="1">
                <a:solidFill>
                  <a:srgbClr val="808080"/>
                </a:solidFill>
                <a:highlight>
                  <a:srgbClr val="FFFFFF"/>
                </a:highlight>
                <a:latin typeface="Consolas" panose="020B0609020204030204" pitchFamily="49" charset="0"/>
              </a:rPr>
              <a:t>.</a:t>
            </a:r>
            <a:r>
              <a:rPr lang="en-GB" dirty="0" err="1">
                <a:solidFill>
                  <a:srgbClr val="000000"/>
                </a:solidFill>
                <a:highlight>
                  <a:srgbClr val="FFFFFF"/>
                </a:highlight>
                <a:latin typeface="Consolas" panose="020B0609020204030204" pitchFamily="49" charset="0"/>
              </a:rPr>
              <a:t>CustomerNo</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FirstName</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Surname</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ContactNo</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a:t>
            </a:r>
          </a:p>
          <a:p>
            <a:r>
              <a:rPr lang="en-GB" dirty="0" err="1">
                <a:solidFill>
                  <a:srgbClr val="000000"/>
                </a:solidFill>
                <a:highlight>
                  <a:srgbClr val="FFFFFF"/>
                </a:highlight>
                <a:latin typeface="Consolas" panose="020B0609020204030204" pitchFamily="49" charset="0"/>
              </a:rPr>
              <a:t>BookingDateTime</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RentalPrice</a:t>
            </a:r>
            <a:r>
              <a:rPr lang="en-GB" dirty="0">
                <a:solidFill>
                  <a:srgbClr val="000000"/>
                </a:solidFill>
                <a:highlight>
                  <a:srgbClr val="FFFFFF"/>
                </a:highlight>
                <a:latin typeface="Consolas" panose="020B0609020204030204" pitchFamily="49" charset="0"/>
              </a:rPr>
              <a:t> </a:t>
            </a:r>
          </a:p>
          <a:p>
            <a:r>
              <a:rPr lang="en-GB" dirty="0">
                <a:solidFill>
                  <a:srgbClr val="0000FF"/>
                </a:solidFill>
                <a:highlight>
                  <a:srgbClr val="FFFFFF"/>
                </a:highlight>
                <a:latin typeface="Consolas" panose="020B0609020204030204" pitchFamily="49" charset="0"/>
              </a:rPr>
              <a:t>FROM</a:t>
            </a:r>
            <a:r>
              <a:rPr lang="en-GB" dirty="0">
                <a:solidFill>
                  <a:srgbClr val="000000"/>
                </a:solidFill>
                <a:highlight>
                  <a:srgbClr val="FFFFFF"/>
                </a:highlight>
                <a:latin typeface="Consolas" panose="020B0609020204030204" pitchFamily="49" charset="0"/>
              </a:rPr>
              <a:t> Customer </a:t>
            </a:r>
            <a:r>
              <a:rPr lang="en-GB" b="1" dirty="0">
                <a:solidFill>
                  <a:srgbClr val="FF0000"/>
                </a:solidFill>
                <a:highlight>
                  <a:srgbClr val="FFFFFF"/>
                </a:highlight>
                <a:latin typeface="Consolas" panose="020B0609020204030204" pitchFamily="49" charset="0"/>
              </a:rPr>
              <a:t>c</a:t>
            </a:r>
            <a:r>
              <a:rPr lang="en-GB" dirty="0">
                <a:solidFill>
                  <a:srgbClr val="000000"/>
                </a:solidFill>
                <a:highlight>
                  <a:srgbClr val="FFFFFF"/>
                </a:highlight>
                <a:latin typeface="Consolas" panose="020B0609020204030204" pitchFamily="49" charset="0"/>
              </a:rPr>
              <a:t> </a:t>
            </a:r>
          </a:p>
          <a:p>
            <a:r>
              <a:rPr lang="en-GB" dirty="0">
                <a:solidFill>
                  <a:srgbClr val="808080"/>
                </a:solidFill>
                <a:highlight>
                  <a:srgbClr val="FFFFFF"/>
                </a:highlight>
                <a:latin typeface="Consolas" panose="020B0609020204030204" pitchFamily="49" charset="0"/>
              </a:rPr>
              <a:t>INNER</a:t>
            </a:r>
            <a:r>
              <a:rPr lang="en-GB" dirty="0">
                <a:solidFill>
                  <a:srgbClr val="000000"/>
                </a:solidFill>
                <a:highlight>
                  <a:srgbClr val="FFFFFF"/>
                </a:highlight>
                <a:latin typeface="Consolas" panose="020B0609020204030204" pitchFamily="49" charset="0"/>
              </a:rPr>
              <a:t> </a:t>
            </a:r>
            <a:r>
              <a:rPr lang="en-GB" dirty="0">
                <a:solidFill>
                  <a:srgbClr val="808080"/>
                </a:solidFill>
                <a:highlight>
                  <a:srgbClr val="FFFFFF"/>
                </a:highlight>
                <a:latin typeface="Consolas" panose="020B0609020204030204" pitchFamily="49" charset="0"/>
              </a:rPr>
              <a:t>JOIN</a:t>
            </a:r>
            <a:r>
              <a:rPr lang="en-GB" dirty="0">
                <a:solidFill>
                  <a:srgbClr val="000000"/>
                </a:solidFill>
                <a:highlight>
                  <a:srgbClr val="FFFFFF"/>
                </a:highlight>
                <a:latin typeface="Consolas" panose="020B0609020204030204" pitchFamily="49" charset="0"/>
              </a:rPr>
              <a:t> Booking </a:t>
            </a:r>
            <a:r>
              <a:rPr lang="en-GB" b="1" dirty="0">
                <a:solidFill>
                  <a:srgbClr val="FF0000"/>
                </a:solidFill>
                <a:highlight>
                  <a:srgbClr val="FFFFFF"/>
                </a:highlight>
                <a:latin typeface="Consolas" panose="020B0609020204030204" pitchFamily="49" charset="0"/>
              </a:rPr>
              <a:t>b</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ON</a:t>
            </a:r>
            <a:r>
              <a:rPr lang="en-GB" dirty="0">
                <a:solidFill>
                  <a:srgbClr val="000000"/>
                </a:solidFill>
                <a:highlight>
                  <a:srgbClr val="FFFFFF"/>
                </a:highlight>
                <a:latin typeface="Consolas" panose="020B0609020204030204" pitchFamily="49" charset="0"/>
              </a:rPr>
              <a:t> </a:t>
            </a:r>
            <a:r>
              <a:rPr lang="en-GB" b="1" dirty="0" err="1">
                <a:solidFill>
                  <a:srgbClr val="FF0000"/>
                </a:solidFill>
                <a:highlight>
                  <a:srgbClr val="FFFFFF"/>
                </a:highlight>
                <a:latin typeface="Consolas" panose="020B0609020204030204" pitchFamily="49" charset="0"/>
              </a:rPr>
              <a:t>c</a:t>
            </a:r>
            <a:r>
              <a:rPr lang="en-GB" dirty="0" err="1">
                <a:solidFill>
                  <a:srgbClr val="808080"/>
                </a:solidFill>
                <a:highlight>
                  <a:srgbClr val="FFFFFF"/>
                </a:highlight>
                <a:latin typeface="Consolas" panose="020B0609020204030204" pitchFamily="49" charset="0"/>
              </a:rPr>
              <a:t>.</a:t>
            </a:r>
            <a:r>
              <a:rPr lang="en-GB" dirty="0" err="1">
                <a:solidFill>
                  <a:srgbClr val="000000"/>
                </a:solidFill>
                <a:highlight>
                  <a:srgbClr val="FFFFFF"/>
                </a:highlight>
                <a:latin typeface="Consolas" panose="020B0609020204030204" pitchFamily="49" charset="0"/>
              </a:rPr>
              <a:t>CustomerNo</a:t>
            </a:r>
            <a:r>
              <a:rPr lang="en-GB" dirty="0">
                <a:solidFill>
                  <a:srgbClr val="000000"/>
                </a:solidFill>
                <a:highlight>
                  <a:srgbClr val="FFFFFF"/>
                </a:highlight>
                <a:latin typeface="Consolas" panose="020B0609020204030204" pitchFamily="49" charset="0"/>
              </a:rPr>
              <a:t> </a:t>
            </a:r>
            <a:r>
              <a:rPr lang="en-GB" dirty="0">
                <a:solidFill>
                  <a:srgbClr val="808080"/>
                </a:solidFill>
                <a:highlight>
                  <a:srgbClr val="FFFFFF"/>
                </a:highlight>
                <a:latin typeface="Consolas" panose="020B0609020204030204" pitchFamily="49" charset="0"/>
              </a:rPr>
              <a:t>=</a:t>
            </a:r>
            <a:r>
              <a:rPr lang="en-GB" dirty="0">
                <a:solidFill>
                  <a:srgbClr val="000000"/>
                </a:solidFill>
                <a:highlight>
                  <a:srgbClr val="FFFFFF"/>
                </a:highlight>
                <a:latin typeface="Consolas" panose="020B0609020204030204" pitchFamily="49" charset="0"/>
              </a:rPr>
              <a:t> </a:t>
            </a:r>
            <a:r>
              <a:rPr lang="en-GB" b="1" dirty="0" err="1">
                <a:solidFill>
                  <a:srgbClr val="FF0000"/>
                </a:solidFill>
                <a:highlight>
                  <a:srgbClr val="FFFFFF"/>
                </a:highlight>
                <a:latin typeface="Consolas" panose="020B0609020204030204" pitchFamily="49" charset="0"/>
              </a:rPr>
              <a:t>b</a:t>
            </a:r>
            <a:r>
              <a:rPr lang="en-GB" dirty="0" err="1">
                <a:solidFill>
                  <a:srgbClr val="808080"/>
                </a:solidFill>
                <a:highlight>
                  <a:srgbClr val="FFFFFF"/>
                </a:highlight>
                <a:latin typeface="Consolas" panose="020B0609020204030204" pitchFamily="49" charset="0"/>
              </a:rPr>
              <a:t>.</a:t>
            </a:r>
            <a:r>
              <a:rPr lang="en-GB" dirty="0" err="1">
                <a:solidFill>
                  <a:srgbClr val="000000"/>
                </a:solidFill>
                <a:highlight>
                  <a:srgbClr val="FFFFFF"/>
                </a:highlight>
                <a:latin typeface="Consolas" panose="020B0609020204030204" pitchFamily="49" charset="0"/>
              </a:rPr>
              <a:t>CustomerNo</a:t>
            </a:r>
            <a:r>
              <a:rPr lang="en-GB" dirty="0">
                <a:solidFill>
                  <a:srgbClr val="808080"/>
                </a:solidFill>
                <a:highlight>
                  <a:srgbClr val="FFFFFF"/>
                </a:highlight>
                <a:latin typeface="Consolas" panose="020B0609020204030204" pitchFamily="49" charset="0"/>
              </a:rPr>
              <a:t>;</a:t>
            </a:r>
            <a:endParaRPr lang="en-GB" dirty="0"/>
          </a:p>
        </p:txBody>
      </p:sp>
      <p:cxnSp>
        <p:nvCxnSpPr>
          <p:cNvPr id="7" name="Straight Arrow Connector 6"/>
          <p:cNvCxnSpPr/>
          <p:nvPr/>
        </p:nvCxnSpPr>
        <p:spPr>
          <a:xfrm>
            <a:off x="6023689" y="3309497"/>
            <a:ext cx="838284" cy="274448"/>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0" name="TextBox 9"/>
          <p:cNvSpPr txBox="1"/>
          <p:nvPr/>
        </p:nvSpPr>
        <p:spPr>
          <a:xfrm>
            <a:off x="615765" y="6577607"/>
            <a:ext cx="8382551" cy="307777"/>
          </a:xfrm>
          <a:prstGeom prst="rect">
            <a:avLst/>
          </a:prstGeom>
          <a:noFill/>
        </p:spPr>
        <p:txBody>
          <a:bodyPr wrap="none" rtlCol="0">
            <a:spAutoFit/>
          </a:bodyPr>
          <a:lstStyle/>
          <a:p>
            <a:r>
              <a:rPr lang="en-GB" sz="1400" i="1" dirty="0"/>
              <a:t>Only the column name </a:t>
            </a:r>
            <a:r>
              <a:rPr lang="en-GB" sz="1400" i="1" dirty="0" err="1"/>
              <a:t>CustomerNo</a:t>
            </a:r>
            <a:r>
              <a:rPr lang="en-GB" sz="1400" i="1" dirty="0"/>
              <a:t> appears in both tables so needs to be qualified by alias name, </a:t>
            </a:r>
            <a:r>
              <a:rPr lang="en-GB" sz="1400" b="1" i="1" dirty="0" err="1">
                <a:solidFill>
                  <a:srgbClr val="FF0000"/>
                </a:solidFill>
              </a:rPr>
              <a:t>c.</a:t>
            </a:r>
            <a:r>
              <a:rPr lang="en-GB" sz="1400" i="1" dirty="0" err="1"/>
              <a:t>CustomerNo</a:t>
            </a:r>
            <a:endParaRPr lang="en-GB" sz="1400" i="1" dirty="0"/>
          </a:p>
        </p:txBody>
      </p:sp>
    </p:spTree>
    <p:extLst>
      <p:ext uri="{BB962C8B-B14F-4D97-AF65-F5344CB8AC3E}">
        <p14:creationId xmlns:p14="http://schemas.microsoft.com/office/powerpoint/2010/main" val="220094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idx="1"/>
          </p:nvPr>
        </p:nvSpPr>
        <p:spPr/>
        <p:txBody>
          <a:bodyPr/>
          <a:lstStyle/>
          <a:p>
            <a:r>
              <a:rPr lang="en-GB" sz="3200" dirty="0"/>
              <a:t>For each branch, list staff who manage properties, including the city the branch is located in and its contact phone number and the property numbers managed.</a:t>
            </a:r>
          </a:p>
          <a:p>
            <a:r>
              <a:rPr lang="en-GB" dirty="0"/>
              <a:t>What tables do we need?</a:t>
            </a:r>
          </a:p>
        </p:txBody>
      </p:sp>
    </p:spTree>
    <p:extLst>
      <p:ext uri="{BB962C8B-B14F-4D97-AF65-F5344CB8AC3E}">
        <p14:creationId xmlns:p14="http://schemas.microsoft.com/office/powerpoint/2010/main" val="11360576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042215"/>
          </a:xfrm>
        </p:spPr>
        <p:txBody>
          <a:bodyPr>
            <a:normAutofit fontScale="90000"/>
          </a:bodyPr>
          <a:lstStyle/>
          <a:p>
            <a:r>
              <a:rPr lang="en-GB" dirty="0"/>
              <a:t>INNER JOIN – Three table Example</a:t>
            </a:r>
          </a:p>
        </p:txBody>
      </p:sp>
      <p:sp>
        <p:nvSpPr>
          <p:cNvPr id="3" name="Content Placeholder 2"/>
          <p:cNvSpPr>
            <a:spLocks noGrp="1"/>
          </p:cNvSpPr>
          <p:nvPr>
            <p:ph idx="1"/>
          </p:nvPr>
        </p:nvSpPr>
        <p:spPr>
          <a:xfrm>
            <a:off x="609599" y="1916832"/>
            <a:ext cx="6347714" cy="723673"/>
          </a:xfrm>
        </p:spPr>
        <p:txBody>
          <a:bodyPr>
            <a:normAutofit fontScale="70000" lnSpcReduction="20000"/>
          </a:bodyPr>
          <a:lstStyle/>
          <a:p>
            <a:pPr marL="0" indent="0">
              <a:buNone/>
            </a:pPr>
            <a:r>
              <a:rPr lang="en-GB" sz="2400" dirty="0"/>
              <a:t>For each branch, list staff who manage properties, including the city the branch is located in and its contact phone number and the property ref. numbers managed.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005112168"/>
              </p:ext>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dirty="0" err="1"/>
                        <a:t>PropertyRef</a:t>
                      </a:r>
                      <a:endParaRPr lang="en-GB" dirty="0"/>
                    </a:p>
                  </a:txBody>
                  <a:tcPr/>
                </a:tc>
                <a:tc>
                  <a:txBody>
                    <a:bodyPr/>
                    <a:lstStyle/>
                    <a:p>
                      <a:r>
                        <a:rPr lang="en-GB" dirty="0" err="1"/>
                        <a:t>StaffNo</a:t>
                      </a:r>
                      <a:endParaRPr lang="en-GB" dirty="0"/>
                    </a:p>
                  </a:txBody>
                  <a:tcPr/>
                </a:tc>
                <a:tc>
                  <a:txBody>
                    <a:bodyPr/>
                    <a:lstStyle/>
                    <a:p>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OwnerID</a:t>
                      </a:r>
                      <a:endParaRPr lang="en-GB" dirty="0"/>
                    </a:p>
                  </a:txBody>
                  <a:tcPr/>
                </a:tc>
                <a:tc>
                  <a:txBody>
                    <a:bodyPr/>
                    <a:lstStyle/>
                    <a:p>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dirty="0"/>
                        <a:t>Surname</a:t>
                      </a:r>
                    </a:p>
                  </a:txBody>
                  <a:tcPr/>
                </a:tc>
                <a:tc>
                  <a:txBody>
                    <a:bodyPr/>
                    <a:lstStyle/>
                    <a:p>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dirty="0" err="1"/>
                        <a:t>ContactNo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7232"/>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Tree>
    <p:extLst>
      <p:ext uri="{BB962C8B-B14F-4D97-AF65-F5344CB8AC3E}">
        <p14:creationId xmlns:p14="http://schemas.microsoft.com/office/powerpoint/2010/main" val="1312877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idx="1"/>
          </p:nvPr>
        </p:nvSpPr>
        <p:spPr>
          <a:xfrm>
            <a:off x="609598" y="1933287"/>
            <a:ext cx="6347714" cy="703625"/>
          </a:xfrm>
        </p:spPr>
        <p:txBody>
          <a:bodyPr>
            <a:normAutofit fontScale="62500" lnSpcReduction="20000"/>
          </a:bodyPr>
          <a:lstStyle/>
          <a:p>
            <a:pPr marL="0" indent="0">
              <a:buNone/>
            </a:pPr>
            <a:r>
              <a:rPr lang="en-GB" sz="2400" dirty="0"/>
              <a:t>For each branch, list staff who manage properties, including the city the branch is located in and its contact phone number and the property numbers managed.</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780723581"/>
              </p:ext>
            </p:extLst>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a:t>
                      </a:r>
                    </a:p>
                  </a:txBody>
                  <a:tcPr/>
                </a:tc>
                <a:tc>
                  <a:txBody>
                    <a:bodyPr/>
                    <a:lstStyle/>
                    <a:p>
                      <a:r>
                        <a:rPr lang="en-GB" dirty="0"/>
                        <a:t>Staff</a:t>
                      </a:r>
                    </a:p>
                  </a:txBody>
                  <a:tcPr/>
                </a:tc>
                <a:tc>
                  <a:txBody>
                    <a:bodyPr/>
                    <a:lstStyle/>
                    <a:p>
                      <a:r>
                        <a:rPr lang="en-GB" dirty="0"/>
                        <a:t>Branch</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PropertyRef</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OwnerID</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a:t>Surname</a:t>
                      </a:r>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b="0" dirty="0" err="1">
                          <a:solidFill>
                            <a:schemeClr val="tx1"/>
                          </a:solidFill>
                          <a:sym typeface="Wingdings" panose="05000000000000000000" pitchFamily="2" charset="2"/>
                        </a:rPr>
                        <a:t>Contact</a:t>
                      </a:r>
                      <a:r>
                        <a:rPr lang="en-GB" dirty="0" err="1"/>
                        <a:t>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2237619" y="5518973"/>
            <a:ext cx="5156540" cy="646331"/>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these tables?</a:t>
            </a:r>
          </a:p>
        </p:txBody>
      </p:sp>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grpSp>
        <p:nvGrpSpPr>
          <p:cNvPr id="18" name="Group 17"/>
          <p:cNvGrpSpPr/>
          <p:nvPr/>
        </p:nvGrpSpPr>
        <p:grpSpPr>
          <a:xfrm>
            <a:off x="2453182" y="3200971"/>
            <a:ext cx="1182714" cy="2031390"/>
            <a:chOff x="2453182" y="3200971"/>
            <a:chExt cx="1182714" cy="2031390"/>
          </a:xfrm>
        </p:grpSpPr>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grpSp>
      <p:grpSp>
        <p:nvGrpSpPr>
          <p:cNvPr id="19" name="Group 18"/>
          <p:cNvGrpSpPr/>
          <p:nvPr/>
        </p:nvGrpSpPr>
        <p:grpSpPr>
          <a:xfrm>
            <a:off x="4596858" y="2876971"/>
            <a:ext cx="1367692" cy="2031390"/>
            <a:chOff x="4596858" y="2876971"/>
            <a:chExt cx="1367692" cy="2031390"/>
          </a:xfrm>
        </p:grpSpPr>
        <p:cxnSp>
          <p:nvCxnSpPr>
            <p:cNvPr id="10" name="Straight Arrow Connector 9"/>
            <p:cNvCxnSpPr/>
            <p:nvPr/>
          </p:nvCxnSpPr>
          <p:spPr>
            <a:xfrm flipV="1">
              <a:off x="4596858" y="3278865"/>
              <a:ext cx="1367692" cy="1567284"/>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2880000">
              <a:off x="4212000" y="3708000"/>
              <a:ext cx="2031390" cy="369332"/>
            </a:xfrm>
            <a:prstGeom prst="rect">
              <a:avLst/>
            </a:prstGeom>
            <a:noFill/>
          </p:spPr>
          <p:txBody>
            <a:bodyPr wrap="none" rtlCol="0">
              <a:spAutoFit/>
            </a:bodyPr>
            <a:lstStyle/>
            <a:p>
              <a:r>
                <a:rPr lang="en-GB" b="1" dirty="0"/>
                <a:t>Matching Column</a:t>
              </a:r>
            </a:p>
          </p:txBody>
        </p:sp>
      </p:grpSp>
    </p:spTree>
    <p:extLst>
      <p:ext uri="{BB962C8B-B14F-4D97-AF65-F5344CB8AC3E}">
        <p14:creationId xmlns:p14="http://schemas.microsoft.com/office/powerpoint/2010/main" val="590900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Three table Example</a:t>
            </a:r>
          </a:p>
        </p:txBody>
      </p:sp>
      <p:sp>
        <p:nvSpPr>
          <p:cNvPr id="3" name="Content Placeholder 2"/>
          <p:cNvSpPr>
            <a:spLocks noGrp="1"/>
          </p:cNvSpPr>
          <p:nvPr>
            <p:ph idx="1"/>
          </p:nvPr>
        </p:nvSpPr>
        <p:spPr>
          <a:xfrm>
            <a:off x="732254" y="1690961"/>
            <a:ext cx="6347714" cy="1117825"/>
          </a:xfrm>
        </p:spPr>
        <p:txBody>
          <a:bodyPr>
            <a:normAutofit fontScale="85000" lnSpcReduction="20000"/>
          </a:bodyPr>
          <a:lstStyle/>
          <a:p>
            <a:pPr marL="0" indent="0">
              <a:buNone/>
            </a:pPr>
            <a:r>
              <a:rPr lang="en-GB" sz="2400" dirty="0"/>
              <a:t>For each branch, list staff who manage properties, including the city the branch is located in and its contact phone number and the property numbers managed.</a:t>
            </a:r>
          </a:p>
          <a:p>
            <a:endParaRPr lang="en-GB" dirty="0"/>
          </a:p>
        </p:txBody>
      </p:sp>
      <p:graphicFrame>
        <p:nvGraphicFramePr>
          <p:cNvPr id="4" name="Table 3"/>
          <p:cNvGraphicFramePr>
            <a:graphicFrameLocks noGrp="1"/>
          </p:cNvGraphicFramePr>
          <p:nvPr/>
        </p:nvGraphicFramePr>
        <p:xfrm>
          <a:off x="1270470" y="2780928"/>
          <a:ext cx="6837756" cy="2595880"/>
        </p:xfrm>
        <a:graphic>
          <a:graphicData uri="http://schemas.openxmlformats.org/drawingml/2006/table">
            <a:tbl>
              <a:tblPr firstRow="1" bandRow="1">
                <a:tableStyleId>{3B4B98B0-60AC-42C2-AFA5-B58CD77FA1E5}</a:tableStyleId>
              </a:tblPr>
              <a:tblGrid>
                <a:gridCol w="2279252">
                  <a:extLst>
                    <a:ext uri="{9D8B030D-6E8A-4147-A177-3AD203B41FA5}">
                      <a16:colId xmlns:a16="http://schemas.microsoft.com/office/drawing/2014/main" val="20000"/>
                    </a:ext>
                  </a:extLst>
                </a:gridCol>
                <a:gridCol w="2279252">
                  <a:extLst>
                    <a:ext uri="{9D8B030D-6E8A-4147-A177-3AD203B41FA5}">
                      <a16:colId xmlns:a16="http://schemas.microsoft.com/office/drawing/2014/main" val="20001"/>
                    </a:ext>
                  </a:extLst>
                </a:gridCol>
                <a:gridCol w="2279252">
                  <a:extLst>
                    <a:ext uri="{9D8B030D-6E8A-4147-A177-3AD203B41FA5}">
                      <a16:colId xmlns:a16="http://schemas.microsoft.com/office/drawing/2014/main" val="20002"/>
                    </a:ext>
                  </a:extLst>
                </a:gridCol>
              </a:tblGrid>
              <a:tr h="370840">
                <a:tc>
                  <a:txBody>
                    <a:bodyPr/>
                    <a:lstStyle/>
                    <a:p>
                      <a:r>
                        <a:rPr lang="en-GB" dirty="0"/>
                        <a:t>Property (Alias </a:t>
                      </a:r>
                      <a:r>
                        <a:rPr lang="en-GB" dirty="0">
                          <a:solidFill>
                            <a:srgbClr val="FF0000"/>
                          </a:solidFill>
                        </a:rPr>
                        <a:t>p</a:t>
                      </a:r>
                      <a:r>
                        <a:rPr lang="en-GB" dirty="0"/>
                        <a:t>)</a:t>
                      </a:r>
                    </a:p>
                  </a:txBody>
                  <a:tcPr/>
                </a:tc>
                <a:tc>
                  <a:txBody>
                    <a:bodyPr/>
                    <a:lstStyle/>
                    <a:p>
                      <a:r>
                        <a:rPr lang="en-GB" dirty="0"/>
                        <a:t>Staff (Alias </a:t>
                      </a:r>
                      <a:r>
                        <a:rPr lang="en-GB" dirty="0">
                          <a:solidFill>
                            <a:srgbClr val="FF0000"/>
                          </a:solidFill>
                        </a:rPr>
                        <a:t>s</a:t>
                      </a:r>
                      <a:r>
                        <a:rPr lang="en-GB" dirty="0"/>
                        <a:t>)</a:t>
                      </a:r>
                    </a:p>
                  </a:txBody>
                  <a:tcPr/>
                </a:tc>
                <a:tc>
                  <a:txBody>
                    <a:bodyPr/>
                    <a:lstStyle/>
                    <a:p>
                      <a:r>
                        <a:rPr lang="en-GB" dirty="0"/>
                        <a:t>Branch (Alias </a:t>
                      </a:r>
                      <a:r>
                        <a:rPr lang="en-GB" dirty="0">
                          <a:solidFill>
                            <a:srgbClr val="FF0000"/>
                          </a:solidFill>
                        </a:rPr>
                        <a:t>b</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PropertyRef</a:t>
                      </a:r>
                      <a:endParaRPr lang="en-GB" dirty="0"/>
                    </a:p>
                  </a:txBody>
                  <a:tcPr/>
                </a:tc>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BranchNo</a:t>
                      </a:r>
                      <a:endParaRPr lang="en-GB" dirty="0"/>
                    </a:p>
                  </a:txBody>
                  <a:tcPr/>
                </a:tc>
                <a:extLst>
                  <a:ext uri="{0D108BD9-81ED-4DB2-BD59-A6C34878D82A}">
                    <a16:rowId xmlns:a16="http://schemas.microsoft.com/office/drawing/2014/main" val="10001"/>
                  </a:ext>
                </a:extLst>
              </a:tr>
              <a:tr h="370840">
                <a:tc>
                  <a:txBody>
                    <a:bodyPr/>
                    <a:lstStyle/>
                    <a:p>
                      <a:r>
                        <a:rPr lang="en-GB" dirty="0" err="1"/>
                        <a:t>OwnerID</a:t>
                      </a:r>
                      <a:endParaRPr lang="en-GB" dirty="0"/>
                    </a:p>
                  </a:txBody>
                  <a:tcPr/>
                </a:tc>
                <a:tc>
                  <a:txBody>
                    <a:bodyPr/>
                    <a:lstStyle/>
                    <a:p>
                      <a:r>
                        <a:rPr lang="en-GB" b="1" dirty="0">
                          <a:solidFill>
                            <a:srgbClr val="FF0000"/>
                          </a:solidFill>
                          <a:sym typeface="Wingdings" panose="05000000000000000000" pitchFamily="2" charset="2"/>
                        </a:rPr>
                        <a:t> </a:t>
                      </a:r>
                      <a:r>
                        <a:rPr lang="en-GB" dirty="0" err="1"/>
                        <a:t>FirstName</a:t>
                      </a:r>
                      <a:endParaRPr lang="en-GB" dirty="0"/>
                    </a:p>
                  </a:txBody>
                  <a:tcPr/>
                </a:tc>
                <a:tc>
                  <a:txBody>
                    <a:bodyPr/>
                    <a:lstStyle/>
                    <a:p>
                      <a:r>
                        <a:rPr lang="en-GB" dirty="0" err="1"/>
                        <a:t>StreetAddress</a:t>
                      </a:r>
                      <a:endParaRPr lang="en-GB" dirty="0"/>
                    </a:p>
                  </a:txBody>
                  <a:tcPr/>
                </a:tc>
                <a:extLst>
                  <a:ext uri="{0D108BD9-81ED-4DB2-BD59-A6C34878D82A}">
                    <a16:rowId xmlns:a16="http://schemas.microsoft.com/office/drawing/2014/main" val="10002"/>
                  </a:ext>
                </a:extLst>
              </a:tr>
              <a:tr h="370840">
                <a:tc>
                  <a:txBody>
                    <a:bodyPr/>
                    <a:lstStyle/>
                    <a:p>
                      <a:r>
                        <a:rPr lang="en-GB" dirty="0"/>
                        <a:t>Type</a:t>
                      </a:r>
                    </a:p>
                  </a:txBody>
                  <a:tcPr/>
                </a:tc>
                <a:tc>
                  <a:txBody>
                    <a:bodyPr/>
                    <a:lstStyle/>
                    <a:p>
                      <a:r>
                        <a:rPr lang="en-GB" b="1" dirty="0">
                          <a:solidFill>
                            <a:srgbClr val="FF0000"/>
                          </a:solidFill>
                          <a:sym typeface="Wingdings" panose="05000000000000000000" pitchFamily="2" charset="2"/>
                        </a:rPr>
                        <a:t> </a:t>
                      </a:r>
                      <a:r>
                        <a:rPr lang="en-GB" dirty="0"/>
                        <a:t>Surname</a:t>
                      </a:r>
                    </a:p>
                  </a:txBody>
                  <a:tcPr/>
                </a:tc>
                <a:tc>
                  <a:txBody>
                    <a:bodyPr/>
                    <a:lstStyle/>
                    <a:p>
                      <a:r>
                        <a:rPr lang="en-GB" b="1" dirty="0">
                          <a:solidFill>
                            <a:srgbClr val="FF0000"/>
                          </a:solidFill>
                          <a:sym typeface="Wingdings" panose="05000000000000000000" pitchFamily="2" charset="2"/>
                        </a:rPr>
                        <a:t> </a:t>
                      </a:r>
                      <a:r>
                        <a:rPr lang="en-GB" dirty="0"/>
                        <a:t>City</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r>
                        <a:rPr lang="en-GB" dirty="0"/>
                        <a:t>…</a:t>
                      </a:r>
                    </a:p>
                  </a:txBody>
                  <a:tcPr/>
                </a:tc>
                <a:tc>
                  <a:txBody>
                    <a:bodyPr/>
                    <a:lstStyle/>
                    <a:p>
                      <a:r>
                        <a:rPr lang="en-GB" dirty="0"/>
                        <a:t>Postcode</a:t>
                      </a:r>
                    </a:p>
                  </a:txBody>
                  <a:tcPr/>
                </a:tc>
                <a:extLst>
                  <a:ext uri="{0D108BD9-81ED-4DB2-BD59-A6C34878D82A}">
                    <a16:rowId xmlns:a16="http://schemas.microsoft.com/office/drawing/2014/main" val="10004"/>
                  </a:ext>
                </a:extLst>
              </a:tr>
              <a:tr h="370840">
                <a:tc>
                  <a:txBody>
                    <a:bodyPr/>
                    <a:lstStyle/>
                    <a:p>
                      <a:r>
                        <a:rPr lang="en-GB" dirty="0" err="1"/>
                        <a:t>BranchNo</a:t>
                      </a:r>
                      <a:endParaRPr lang="en-GB" dirty="0"/>
                    </a:p>
                  </a:txBody>
                  <a:tcPr/>
                </a:tc>
                <a:tc>
                  <a:txBody>
                    <a:bodyPr/>
                    <a:lstStyle/>
                    <a:p>
                      <a:r>
                        <a:rPr lang="en-GB" dirty="0" err="1"/>
                        <a:t>BranchNo</a:t>
                      </a:r>
                      <a:endParaRPr lang="en-GB" dirty="0"/>
                    </a:p>
                  </a:txBody>
                  <a:tcPr/>
                </a:tc>
                <a:tc>
                  <a:txBody>
                    <a:bodyPr/>
                    <a:lstStyle/>
                    <a:p>
                      <a:r>
                        <a:rPr lang="en-GB" b="1" dirty="0">
                          <a:solidFill>
                            <a:srgbClr val="FF0000"/>
                          </a:solidFill>
                          <a:sym typeface="Wingdings" panose="05000000000000000000" pitchFamily="2" charset="2"/>
                        </a:rPr>
                        <a:t> </a:t>
                      </a:r>
                      <a:r>
                        <a:rPr lang="en-GB" dirty="0" err="1"/>
                        <a:t>PhoneNo</a:t>
                      </a:r>
                      <a:endParaRPr lang="en-GB" dirty="0"/>
                    </a:p>
                  </a:txBody>
                  <a:tcPr/>
                </a:tc>
                <a:extLst>
                  <a:ext uri="{0D108BD9-81ED-4DB2-BD59-A6C34878D82A}">
                    <a16:rowId xmlns:a16="http://schemas.microsoft.com/office/drawing/2014/main" val="10005"/>
                  </a:ext>
                </a:extLst>
              </a:tr>
              <a:tr h="370840">
                <a:tc>
                  <a:txBody>
                    <a:bodyPr/>
                    <a:lstStyle/>
                    <a:p>
                      <a:r>
                        <a:rPr lang="en-GB" dirty="0" err="1"/>
                        <a:t>ManagedBy</a:t>
                      </a:r>
                      <a:endParaRPr lang="en-GB" dirty="0"/>
                    </a:p>
                  </a:txBody>
                  <a:tcPr/>
                </a:tc>
                <a:tc>
                  <a:txBody>
                    <a:bodyPr/>
                    <a:lstStyle/>
                    <a:p>
                      <a:r>
                        <a:rPr lang="en-GB" dirty="0"/>
                        <a:t>…</a:t>
                      </a:r>
                    </a:p>
                  </a:txBody>
                  <a:tcPr/>
                </a:tc>
                <a:tc>
                  <a:txBody>
                    <a:bodyPr/>
                    <a:lstStyle/>
                    <a:p>
                      <a:endParaRPr lang="en-GB" dirty="0"/>
                    </a:p>
                  </a:txBody>
                  <a:tcPr/>
                </a:tc>
                <a:extLst>
                  <a:ext uri="{0D108BD9-81ED-4DB2-BD59-A6C34878D82A}">
                    <a16:rowId xmlns:a16="http://schemas.microsoft.com/office/drawing/2014/main" val="10006"/>
                  </a:ext>
                </a:extLst>
              </a:tr>
            </a:tbl>
          </a:graphicData>
        </a:graphic>
      </p:graphicFrame>
      <p:sp>
        <p:nvSpPr>
          <p:cNvPr id="6" name="TextBox 5"/>
          <p:cNvSpPr txBox="1"/>
          <p:nvPr/>
        </p:nvSpPr>
        <p:spPr>
          <a:xfrm>
            <a:off x="4839267" y="6505921"/>
            <a:ext cx="3926781" cy="307777"/>
          </a:xfrm>
          <a:prstGeom prst="rect">
            <a:avLst/>
          </a:prstGeom>
          <a:noFill/>
        </p:spPr>
        <p:txBody>
          <a:bodyPr wrap="none" rtlCol="0">
            <a:spAutoFit/>
          </a:bodyPr>
          <a:lstStyle/>
          <a:p>
            <a:r>
              <a:rPr lang="en-GB" sz="1400" b="1" dirty="0"/>
              <a:t>Note</a:t>
            </a:r>
            <a:r>
              <a:rPr lang="en-GB" sz="1400" dirty="0"/>
              <a:t>: not all columns are shown (…) for legibility</a:t>
            </a:r>
          </a:p>
        </p:txBody>
      </p:sp>
      <p:sp>
        <p:nvSpPr>
          <p:cNvPr id="5" name="TextBox 4"/>
          <p:cNvSpPr txBox="1"/>
          <p:nvPr/>
        </p:nvSpPr>
        <p:spPr>
          <a:xfrm>
            <a:off x="543825" y="5336048"/>
            <a:ext cx="8106065" cy="1477328"/>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320040" lvl="1"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City</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PhoneNo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b="1" dirty="0" err="1">
                <a:solidFill>
                  <a:srgbClr val="FF0000"/>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err="1">
                <a:solidFill>
                  <a:prstClr val="black"/>
                </a:solidFill>
                <a:latin typeface="Consolas" panose="020B0609020204030204" pitchFamily="49" charset="0"/>
              </a:rPr>
              <a:t>FirstName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Surname</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PropertyRef</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Branch </a:t>
            </a:r>
            <a:r>
              <a:rPr lang="en-GB" b="1" dirty="0">
                <a:solidFill>
                  <a:srgbClr val="FF0000"/>
                </a:solidFill>
                <a:latin typeface="Consolas" panose="020B0609020204030204" pitchFamily="49" charset="0"/>
              </a:rPr>
              <a:t>b</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Staff </a:t>
            </a:r>
            <a:r>
              <a:rPr lang="en-GB" b="1" dirty="0">
                <a:solidFill>
                  <a:srgbClr val="FF0000"/>
                </a:solidFill>
                <a:latin typeface="Consolas" panose="020B0609020204030204" pitchFamily="49" charset="0"/>
              </a:rPr>
              <a:t>s</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INNER</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a:t>
            </a:r>
            <a:r>
              <a:rPr lang="en-GB" b="1" dirty="0">
                <a:solidFill>
                  <a:prstClr val="black"/>
                </a:solidFill>
                <a:latin typeface="Consolas" panose="020B0609020204030204" pitchFamily="49" charset="0"/>
              </a:rPr>
              <a:t>Property </a:t>
            </a:r>
            <a:r>
              <a:rPr lang="en-GB" b="1" dirty="0">
                <a:solidFill>
                  <a:srgbClr val="FF0000"/>
                </a:solidFill>
                <a:latin typeface="Consolas" panose="020B0609020204030204" pitchFamily="49" charset="0"/>
              </a:rPr>
              <a:t>p</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StaffNo</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ManagedBy</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ORDER</a:t>
            </a:r>
            <a:r>
              <a:rPr lang="en-GB" dirty="0">
                <a:solidFill>
                  <a:prstClr val="black"/>
                </a:solidFill>
                <a:latin typeface="Consolas" panose="020B0609020204030204" pitchFamily="49" charset="0"/>
              </a:rPr>
              <a:t> </a:t>
            </a:r>
            <a:r>
              <a:rPr lang="en-GB" dirty="0">
                <a:solidFill>
                  <a:srgbClr val="0000FF"/>
                </a:solidFill>
                <a:latin typeface="Consolas" panose="020B0609020204030204" pitchFamily="49" charset="0"/>
              </a:rPr>
              <a:t>BY</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b</a:t>
            </a:r>
            <a:r>
              <a:rPr lang="en-GB" dirty="0" err="1">
                <a:solidFill>
                  <a:srgbClr val="808080"/>
                </a:solidFill>
                <a:latin typeface="Consolas" panose="020B0609020204030204" pitchFamily="49" charset="0"/>
              </a:rPr>
              <a:t>.</a:t>
            </a:r>
            <a:r>
              <a:rPr lang="en-GB" dirty="0" err="1">
                <a:solidFill>
                  <a:prstClr val="black"/>
                </a:solidFill>
                <a:latin typeface="Consolas" panose="020B0609020204030204" pitchFamily="49" charset="0"/>
              </a:rPr>
              <a:t>BranchNo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StaffNo</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err="1">
                <a:solidFill>
                  <a:prstClr val="black"/>
                </a:solidFill>
                <a:latin typeface="Consolas" panose="020B0609020204030204" pitchFamily="49" charset="0"/>
              </a:rPr>
              <a:t>PropertyRef</a:t>
            </a:r>
            <a:r>
              <a:rPr lang="en-GB" dirty="0">
                <a:solidFill>
                  <a:srgbClr val="808080"/>
                </a:solidFill>
                <a:latin typeface="Consolas" panose="020B0609020204030204" pitchFamily="49" charset="0"/>
              </a:rPr>
              <a:t>;</a:t>
            </a:r>
          </a:p>
        </p:txBody>
      </p:sp>
      <p:cxnSp>
        <p:nvCxnSpPr>
          <p:cNvPr id="7" name="Straight Arrow Connector 6"/>
          <p:cNvCxnSpPr/>
          <p:nvPr/>
        </p:nvCxnSpPr>
        <p:spPr>
          <a:xfrm flipV="1">
            <a:off x="2453182" y="3458425"/>
            <a:ext cx="1182714" cy="1768307"/>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8" name="TextBox 7"/>
          <p:cNvSpPr txBox="1"/>
          <p:nvPr/>
        </p:nvSpPr>
        <p:spPr>
          <a:xfrm rot="-3300000">
            <a:off x="1944000" y="4032000"/>
            <a:ext cx="2031390" cy="369332"/>
          </a:xfrm>
          <a:prstGeom prst="rect">
            <a:avLst/>
          </a:prstGeom>
          <a:noFill/>
        </p:spPr>
        <p:txBody>
          <a:bodyPr wrap="none" rtlCol="0">
            <a:spAutoFit/>
          </a:bodyPr>
          <a:lstStyle/>
          <a:p>
            <a:r>
              <a:rPr lang="en-GB" b="1" dirty="0"/>
              <a:t>Matching Column</a:t>
            </a:r>
          </a:p>
        </p:txBody>
      </p:sp>
      <p:cxnSp>
        <p:nvCxnSpPr>
          <p:cNvPr id="10" name="Straight Arrow Connector 9"/>
          <p:cNvCxnSpPr/>
          <p:nvPr/>
        </p:nvCxnSpPr>
        <p:spPr>
          <a:xfrm flipV="1">
            <a:off x="4839267" y="3278865"/>
            <a:ext cx="1125283" cy="1590295"/>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11" name="TextBox 10"/>
          <p:cNvSpPr txBox="1"/>
          <p:nvPr/>
        </p:nvSpPr>
        <p:spPr>
          <a:xfrm rot="-3240000">
            <a:off x="4320000" y="3672000"/>
            <a:ext cx="2031390" cy="369332"/>
          </a:xfrm>
          <a:prstGeom prst="rect">
            <a:avLst/>
          </a:prstGeom>
          <a:noFill/>
        </p:spPr>
        <p:txBody>
          <a:bodyPr wrap="none" rtlCol="0">
            <a:spAutoFit/>
          </a:bodyPr>
          <a:lstStyle/>
          <a:p>
            <a:r>
              <a:rPr lang="en-GB" b="1" dirty="0"/>
              <a:t>Matching Column</a:t>
            </a:r>
          </a:p>
        </p:txBody>
      </p:sp>
    </p:spTree>
    <p:extLst>
      <p:ext uri="{BB962C8B-B14F-4D97-AF65-F5344CB8AC3E}">
        <p14:creationId xmlns:p14="http://schemas.microsoft.com/office/powerpoint/2010/main" val="252332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INNER JOIN – With Aggregates</a:t>
            </a:r>
          </a:p>
        </p:txBody>
      </p:sp>
      <p:sp>
        <p:nvSpPr>
          <p:cNvPr id="3" name="Content Placeholder 2"/>
          <p:cNvSpPr>
            <a:spLocks noGrp="1"/>
          </p:cNvSpPr>
          <p:nvPr>
            <p:ph idx="1"/>
          </p:nvPr>
        </p:nvSpPr>
        <p:spPr/>
        <p:txBody>
          <a:bodyPr>
            <a:normAutofit fontScale="92500" lnSpcReduction="20000"/>
          </a:bodyPr>
          <a:lstStyle/>
          <a:p>
            <a:r>
              <a:rPr lang="en-GB" dirty="0"/>
              <a:t>For each branch, find the number of properties handled by </a:t>
            </a:r>
            <a:r>
              <a:rPr lang="en-GB" dirty="0">
                <a:solidFill>
                  <a:srgbClr val="FF0000"/>
                </a:solidFill>
              </a:rPr>
              <a:t>each of its members of staff</a:t>
            </a:r>
            <a:r>
              <a:rPr lang="en-GB" dirty="0"/>
              <a:t>:</a:t>
            </a:r>
          </a:p>
          <a:p>
            <a:pPr marL="594360" lvl="2" indent="0">
              <a:buNone/>
            </a:pPr>
            <a:r>
              <a:rPr lang="en-GB" sz="2400" dirty="0">
                <a:solidFill>
                  <a:srgbClr val="0000FF"/>
                </a:solidFill>
                <a:latin typeface="Consolas" panose="020B0609020204030204" pitchFamily="49" charset="0"/>
              </a:rPr>
              <a:t>SELECT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Surname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a:solidFill>
                  <a:srgbClr val="FF00FF"/>
                </a:solidFill>
                <a:latin typeface="Consolas" panose="020B0609020204030204" pitchFamily="49" charset="0"/>
              </a:rPr>
              <a:t>COUNT</a:t>
            </a:r>
            <a:r>
              <a:rPr lang="en-GB" sz="2400" dirty="0">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PropertyRef</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PropCount</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FROM</a:t>
            </a:r>
            <a:r>
              <a:rPr lang="en-GB" sz="2400" dirty="0">
                <a:solidFill>
                  <a:srgbClr val="000000"/>
                </a:solidFill>
                <a:latin typeface="Consolas" panose="020B0609020204030204" pitchFamily="49" charset="0"/>
              </a:rPr>
              <a:t> Staff s </a:t>
            </a:r>
          </a:p>
          <a:p>
            <a:pPr marL="594360" lvl="2" indent="0">
              <a:buNone/>
            </a:pPr>
            <a:r>
              <a:rPr lang="en-GB" sz="2400" dirty="0">
                <a:solidFill>
                  <a:srgbClr val="808080"/>
                </a:solidFill>
                <a:latin typeface="Consolas" panose="020B0609020204030204" pitchFamily="49" charset="0"/>
              </a:rPr>
              <a:t>JOIN</a:t>
            </a:r>
            <a:r>
              <a:rPr lang="en-GB" sz="2400" dirty="0">
                <a:solidFill>
                  <a:srgbClr val="000000"/>
                </a:solidFill>
                <a:latin typeface="Consolas" panose="020B0609020204030204" pitchFamily="49" charset="0"/>
              </a:rPr>
              <a:t> Property p </a:t>
            </a:r>
            <a:r>
              <a:rPr lang="en-GB" sz="2400" dirty="0">
                <a:solidFill>
                  <a:srgbClr val="0000FF"/>
                </a:solidFill>
                <a:latin typeface="Consolas" panose="020B0609020204030204" pitchFamily="49" charset="0"/>
              </a:rPr>
              <a:t>ON</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000000"/>
                </a:solidFill>
                <a:latin typeface="Consolas" panose="020B0609020204030204" pitchFamily="49" charset="0"/>
              </a:rPr>
              <a:t> </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p</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ManagedBy</a:t>
            </a:r>
            <a:r>
              <a:rPr lang="en-GB" sz="2400" dirty="0">
                <a:solidFill>
                  <a:srgbClr val="000000"/>
                </a:solidFill>
                <a:latin typeface="Consolas" panose="020B0609020204030204" pitchFamily="49" charset="0"/>
              </a:rPr>
              <a:t> </a:t>
            </a:r>
          </a:p>
          <a:p>
            <a:pPr marL="594360" lvl="2" indent="0">
              <a:buNone/>
            </a:pPr>
            <a:r>
              <a:rPr lang="en-GB" sz="2400" dirty="0">
                <a:solidFill>
                  <a:srgbClr val="0000FF"/>
                </a:solidFill>
                <a:latin typeface="Consolas" panose="020B0609020204030204" pitchFamily="49" charset="0"/>
              </a:rPr>
              <a:t>GROUP</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StaffNo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Surname </a:t>
            </a:r>
          </a:p>
          <a:p>
            <a:pPr marL="594360" lvl="2" indent="0">
              <a:buNone/>
            </a:pPr>
            <a:r>
              <a:rPr lang="en-GB" sz="2400" dirty="0">
                <a:solidFill>
                  <a:srgbClr val="0000FF"/>
                </a:solidFill>
                <a:latin typeface="Consolas" panose="020B0609020204030204" pitchFamily="49" charset="0"/>
              </a:rPr>
              <a:t>ORDER</a:t>
            </a:r>
            <a:r>
              <a:rPr lang="en-GB" sz="2400" dirty="0">
                <a:solidFill>
                  <a:srgbClr val="000000"/>
                </a:solidFill>
                <a:latin typeface="Consolas" panose="020B0609020204030204" pitchFamily="49" charset="0"/>
              </a:rPr>
              <a:t> </a:t>
            </a:r>
            <a:r>
              <a:rPr lang="en-GB" sz="2400" dirty="0">
                <a:solidFill>
                  <a:srgbClr val="0000FF"/>
                </a:solidFill>
                <a:latin typeface="Consolas" panose="020B0609020204030204" pitchFamily="49" charset="0"/>
              </a:rPr>
              <a:t>BY</a:t>
            </a:r>
            <a:r>
              <a:rPr lang="en-GB" sz="2400" dirty="0">
                <a:solidFill>
                  <a:srgbClr val="000000"/>
                </a:solidFill>
                <a:latin typeface="Consolas" panose="020B0609020204030204" pitchFamily="49" charset="0"/>
              </a:rPr>
              <a:t> </a:t>
            </a:r>
            <a:r>
              <a:rPr lang="en-GB" sz="2400" dirty="0" err="1">
                <a:solidFill>
                  <a:srgbClr val="000000"/>
                </a:solidFill>
                <a:latin typeface="Consolas" panose="020B0609020204030204" pitchFamily="49" charset="0"/>
              </a:rPr>
              <a:t>s</a:t>
            </a:r>
            <a:r>
              <a:rPr lang="en-GB" sz="2400" dirty="0" err="1">
                <a:solidFill>
                  <a:srgbClr val="808080"/>
                </a:solidFill>
                <a:latin typeface="Consolas" panose="020B0609020204030204" pitchFamily="49" charset="0"/>
              </a:rPr>
              <a:t>.</a:t>
            </a:r>
            <a:r>
              <a:rPr lang="en-GB" sz="2400" dirty="0" err="1">
                <a:solidFill>
                  <a:srgbClr val="000000"/>
                </a:solidFill>
                <a:latin typeface="Consolas" panose="020B0609020204030204" pitchFamily="49" charset="0"/>
              </a:rPr>
              <a:t>BranchNo</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FirstName</a:t>
            </a:r>
            <a:r>
              <a:rPr lang="en-GB" sz="2400" dirty="0">
                <a:solidFill>
                  <a:srgbClr val="808080"/>
                </a:solidFill>
                <a:latin typeface="Consolas" panose="020B0609020204030204" pitchFamily="49" charset="0"/>
              </a:rPr>
              <a:t>,</a:t>
            </a:r>
            <a:r>
              <a:rPr lang="en-GB" sz="2400" dirty="0">
                <a:solidFill>
                  <a:srgbClr val="000000"/>
                </a:solidFill>
                <a:latin typeface="Consolas" panose="020B0609020204030204" pitchFamily="49" charset="0"/>
              </a:rPr>
              <a:t> Surname</a:t>
            </a:r>
            <a:r>
              <a:rPr lang="en-GB" sz="2400" dirty="0">
                <a:solidFill>
                  <a:srgbClr val="808080"/>
                </a:solidFill>
                <a:latin typeface="Consolas" panose="020B0609020204030204" pitchFamily="49" charset="0"/>
              </a:rPr>
              <a:t>;</a:t>
            </a:r>
            <a:endParaRPr lang="en-GB" sz="2000" dirty="0">
              <a:solidFill>
                <a:srgbClr val="808080"/>
              </a:solidFill>
              <a:latin typeface="Consolas" panose="020B0609020204030204" pitchFamily="49" charset="0"/>
            </a:endParaRPr>
          </a:p>
          <a:p>
            <a:pPr marL="685800" lvl="2" indent="0">
              <a:buNone/>
            </a:pPr>
            <a:endParaRPr lang="en-GB" dirty="0"/>
          </a:p>
          <a:p>
            <a:endParaRPr lang="en-GB" dirty="0"/>
          </a:p>
        </p:txBody>
      </p:sp>
    </p:spTree>
    <p:extLst>
      <p:ext uri="{BB962C8B-B14F-4D97-AF65-F5344CB8AC3E}">
        <p14:creationId xmlns:p14="http://schemas.microsoft.com/office/powerpoint/2010/main" val="4156293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idx="1"/>
          </p:nvPr>
        </p:nvSpPr>
        <p:spPr>
          <a:xfrm>
            <a:off x="612648" y="2921000"/>
            <a:ext cx="8279832" cy="3937000"/>
          </a:xfrm>
        </p:spPr>
        <p:txBody>
          <a:bodyPr>
            <a:normAutofit/>
          </a:bodyPr>
          <a:lstStyle/>
          <a:p>
            <a:endParaRPr lang="en-GB" dirty="0"/>
          </a:p>
          <a:p>
            <a:endParaRPr lang="en-GB" dirty="0"/>
          </a:p>
          <a:p>
            <a:endParaRPr lang="en-GB" dirty="0"/>
          </a:p>
          <a:p>
            <a:r>
              <a:rPr lang="en-GB" dirty="0"/>
              <a:t>If a row in an INNER JOIN is unmatched in the other table, the row is omitted from query result.</a:t>
            </a:r>
          </a:p>
          <a:p>
            <a:r>
              <a:rPr lang="en-GB" dirty="0"/>
              <a:t>If the tables above are INNER joined on </a:t>
            </a:r>
            <a:r>
              <a:rPr lang="en-GB" b="1" dirty="0" err="1"/>
              <a:t>branchCity</a:t>
            </a:r>
            <a:r>
              <a:rPr lang="en-GB" b="1" dirty="0"/>
              <a:t> = </a:t>
            </a:r>
            <a:r>
              <a:rPr lang="en-GB" b="1" dirty="0" err="1"/>
              <a:t>propertyCity</a:t>
            </a:r>
            <a:r>
              <a:rPr lang="en-GB" dirty="0"/>
              <a:t>, </a:t>
            </a:r>
          </a:p>
          <a:p>
            <a:pPr lvl="1"/>
            <a:r>
              <a:rPr lang="en-GB" dirty="0"/>
              <a:t>The branch B0007 and property P160014 will be </a:t>
            </a:r>
            <a:r>
              <a:rPr lang="en-GB" b="1" dirty="0"/>
              <a:t>excluded</a:t>
            </a:r>
            <a:r>
              <a:rPr lang="en-GB" dirty="0"/>
              <a:t> as there are </a:t>
            </a:r>
            <a:r>
              <a:rPr lang="en-GB" b="1" u="sng" dirty="0"/>
              <a:t>no matches</a:t>
            </a:r>
            <a:r>
              <a:rPr lang="en-GB" dirty="0"/>
              <a:t> when:</a:t>
            </a:r>
          </a:p>
          <a:p>
            <a:pPr lvl="2"/>
            <a:r>
              <a:rPr lang="en-GB" dirty="0" err="1"/>
              <a:t>branchCity</a:t>
            </a:r>
            <a:r>
              <a:rPr lang="en-GB" dirty="0"/>
              <a:t> = ‘Bristol’ and </a:t>
            </a:r>
            <a:r>
              <a:rPr lang="en-GB" dirty="0" err="1"/>
              <a:t>propertyCity</a:t>
            </a:r>
            <a:r>
              <a:rPr lang="en-GB" dirty="0"/>
              <a:t> = ‘Bristol’</a:t>
            </a:r>
          </a:p>
          <a:p>
            <a:pPr lvl="2"/>
            <a:r>
              <a:rPr lang="en-GB" dirty="0" err="1"/>
              <a:t>branchCity</a:t>
            </a:r>
            <a:r>
              <a:rPr lang="en-GB" dirty="0"/>
              <a:t> = ‘Aberdeen’ and </a:t>
            </a:r>
            <a:r>
              <a:rPr lang="en-GB" dirty="0" err="1"/>
              <a:t>propertyCity</a:t>
            </a:r>
            <a:r>
              <a:rPr lang="en-GB" dirty="0"/>
              <a:t> = ‘Aberdeen’</a:t>
            </a:r>
          </a:p>
          <a:p>
            <a:pPr lvl="1"/>
            <a:endParaRPr lang="en-GB" b="1" i="1" dirty="0"/>
          </a:p>
          <a:p>
            <a:endParaRPr lang="en-GB" dirty="0"/>
          </a:p>
          <a:p>
            <a:endParaRPr lang="en-GB" dirty="0"/>
          </a:p>
        </p:txBody>
      </p:sp>
      <p:graphicFrame>
        <p:nvGraphicFramePr>
          <p:cNvPr id="4" name="Table 3"/>
          <p:cNvGraphicFramePr>
            <a:graphicFrameLocks noGrp="1"/>
          </p:cNvGraphicFramePr>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PropertyRef</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
        <p:nvSpPr>
          <p:cNvPr id="5" name="Rectangle 4"/>
          <p:cNvSpPr/>
          <p:nvPr/>
        </p:nvSpPr>
        <p:spPr>
          <a:xfrm>
            <a:off x="871086" y="2746380"/>
            <a:ext cx="288032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 name="Rectangle 7"/>
          <p:cNvSpPr/>
          <p:nvPr/>
        </p:nvSpPr>
        <p:spPr>
          <a:xfrm>
            <a:off x="4852356" y="1984277"/>
            <a:ext cx="3176028"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9038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OUTER JOINS</a:t>
            </a:r>
          </a:p>
        </p:txBody>
      </p:sp>
      <p:sp>
        <p:nvSpPr>
          <p:cNvPr id="3" name="Content Placeholder 2"/>
          <p:cNvSpPr>
            <a:spLocks noGrp="1"/>
          </p:cNvSpPr>
          <p:nvPr>
            <p:ph idx="1"/>
          </p:nvPr>
        </p:nvSpPr>
        <p:spPr>
          <a:xfrm>
            <a:off x="612648" y="2921000"/>
            <a:ext cx="8279832" cy="3937000"/>
          </a:xfrm>
        </p:spPr>
        <p:txBody>
          <a:bodyPr>
            <a:normAutofit/>
          </a:bodyPr>
          <a:lstStyle/>
          <a:p>
            <a:endParaRPr lang="en-GB" dirty="0"/>
          </a:p>
          <a:p>
            <a:endParaRPr lang="en-GB" dirty="0"/>
          </a:p>
          <a:p>
            <a:endParaRPr lang="en-GB" dirty="0"/>
          </a:p>
          <a:p>
            <a:r>
              <a:rPr lang="en-GB" dirty="0"/>
              <a:t>An outer join includes rows that are unmatched </a:t>
            </a:r>
            <a:r>
              <a:rPr lang="en-GB" b="1" i="1" dirty="0"/>
              <a:t>depending on the Join side specified</a:t>
            </a:r>
            <a:r>
              <a:rPr lang="en-GB" dirty="0"/>
              <a:t>.</a:t>
            </a:r>
          </a:p>
          <a:p>
            <a:endParaRPr lang="en-GB" dirty="0"/>
          </a:p>
          <a:p>
            <a:endParaRPr lang="en-GB" dirty="0"/>
          </a:p>
        </p:txBody>
      </p:sp>
      <p:graphicFrame>
        <p:nvGraphicFramePr>
          <p:cNvPr id="4" name="Table 3"/>
          <p:cNvGraphicFramePr>
            <a:graphicFrameLocks noGrp="1"/>
          </p:cNvGraphicFramePr>
          <p:nvPr/>
        </p:nvGraphicFramePr>
        <p:xfrm>
          <a:off x="899592" y="1600200"/>
          <a:ext cx="2880320" cy="1483360"/>
        </p:xfrm>
        <a:graphic>
          <a:graphicData uri="http://schemas.openxmlformats.org/drawingml/2006/table">
            <a:tbl>
              <a:tblPr firstRow="1" bandRow="1">
                <a:tableStyleId>{3B4B98B0-60AC-42C2-AFA5-B58CD77FA1E5}</a:tableStyleId>
              </a:tblPr>
              <a:tblGrid>
                <a:gridCol w="1368152">
                  <a:extLst>
                    <a:ext uri="{9D8B030D-6E8A-4147-A177-3AD203B41FA5}">
                      <a16:colId xmlns:a16="http://schemas.microsoft.com/office/drawing/2014/main" val="3527476214"/>
                    </a:ext>
                  </a:extLst>
                </a:gridCol>
                <a:gridCol w="1512168">
                  <a:extLst>
                    <a:ext uri="{9D8B030D-6E8A-4147-A177-3AD203B41FA5}">
                      <a16:colId xmlns:a16="http://schemas.microsoft.com/office/drawing/2014/main" val="262367914"/>
                    </a:ext>
                  </a:extLst>
                </a:gridCol>
              </a:tblGrid>
              <a:tr h="370840">
                <a:tc>
                  <a:txBody>
                    <a:bodyPr/>
                    <a:lstStyle/>
                    <a:p>
                      <a:r>
                        <a:rPr lang="en-GB" dirty="0" err="1"/>
                        <a:t>branchNo</a:t>
                      </a:r>
                      <a:endParaRPr lang="en-GB" dirty="0"/>
                    </a:p>
                  </a:txBody>
                  <a:tcPr/>
                </a:tc>
                <a:tc>
                  <a:txBody>
                    <a:bodyPr/>
                    <a:lstStyle/>
                    <a:p>
                      <a:r>
                        <a:rPr lang="en-GB" dirty="0" err="1"/>
                        <a:t>branchCity</a:t>
                      </a:r>
                      <a:endParaRPr lang="en-GB" dirty="0"/>
                    </a:p>
                  </a:txBody>
                  <a:tcPr/>
                </a:tc>
                <a:extLst>
                  <a:ext uri="{0D108BD9-81ED-4DB2-BD59-A6C34878D82A}">
                    <a16:rowId xmlns:a16="http://schemas.microsoft.com/office/drawing/2014/main" val="2584241375"/>
                  </a:ext>
                </a:extLst>
              </a:tr>
              <a:tr h="370840">
                <a:tc>
                  <a:txBody>
                    <a:bodyPr/>
                    <a:lstStyle/>
                    <a:p>
                      <a:r>
                        <a:rPr lang="en-GB" dirty="0"/>
                        <a:t>B0006</a:t>
                      </a:r>
                    </a:p>
                  </a:txBody>
                  <a:tcPr/>
                </a:tc>
                <a:tc>
                  <a:txBody>
                    <a:bodyPr/>
                    <a:lstStyle/>
                    <a:p>
                      <a:r>
                        <a:rPr lang="en-GB" dirty="0"/>
                        <a:t>Glasgow</a:t>
                      </a:r>
                    </a:p>
                  </a:txBody>
                  <a:tcPr/>
                </a:tc>
                <a:extLst>
                  <a:ext uri="{0D108BD9-81ED-4DB2-BD59-A6C34878D82A}">
                    <a16:rowId xmlns:a16="http://schemas.microsoft.com/office/drawing/2014/main" val="1463284121"/>
                  </a:ext>
                </a:extLst>
              </a:tr>
              <a:tr h="370840">
                <a:tc>
                  <a:txBody>
                    <a:bodyPr/>
                    <a:lstStyle/>
                    <a:p>
                      <a:r>
                        <a:rPr lang="en-GB" dirty="0"/>
                        <a:t>B0005</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B0007</a:t>
                      </a:r>
                    </a:p>
                  </a:txBody>
                  <a:tcPr/>
                </a:tc>
                <a:tc>
                  <a:txBody>
                    <a:bodyPr/>
                    <a:lstStyle/>
                    <a:p>
                      <a:r>
                        <a:rPr lang="en-GB" dirty="0"/>
                        <a:t>Bristol</a:t>
                      </a:r>
                    </a:p>
                  </a:txBody>
                  <a:tcPr/>
                </a:tc>
                <a:extLst>
                  <a:ext uri="{0D108BD9-81ED-4DB2-BD59-A6C34878D82A}">
                    <a16:rowId xmlns:a16="http://schemas.microsoft.com/office/drawing/2014/main" val="2360763266"/>
                  </a:ext>
                </a:extLst>
              </a:tr>
            </a:tbl>
          </a:graphicData>
        </a:graphic>
      </p:graphicFrame>
      <p:graphicFrame>
        <p:nvGraphicFramePr>
          <p:cNvPr id="7" name="Table 6"/>
          <p:cNvGraphicFramePr>
            <a:graphicFrameLocks noGrp="1"/>
          </p:cNvGraphicFramePr>
          <p:nvPr/>
        </p:nvGraphicFramePr>
        <p:xfrm>
          <a:off x="4860032" y="1600200"/>
          <a:ext cx="3168352" cy="1483360"/>
        </p:xfrm>
        <a:graphic>
          <a:graphicData uri="http://schemas.openxmlformats.org/drawingml/2006/table">
            <a:tbl>
              <a:tblPr firstRow="1" bandRow="1">
                <a:tableStyleId>{3B4B98B0-60AC-42C2-AFA5-B58CD77FA1E5}</a:tableStyleId>
              </a:tblPr>
              <a:tblGrid>
                <a:gridCol w="1504967">
                  <a:extLst>
                    <a:ext uri="{9D8B030D-6E8A-4147-A177-3AD203B41FA5}">
                      <a16:colId xmlns:a16="http://schemas.microsoft.com/office/drawing/2014/main" val="3527476214"/>
                    </a:ext>
                  </a:extLst>
                </a:gridCol>
                <a:gridCol w="1663385">
                  <a:extLst>
                    <a:ext uri="{9D8B030D-6E8A-4147-A177-3AD203B41FA5}">
                      <a16:colId xmlns:a16="http://schemas.microsoft.com/office/drawing/2014/main" val="262367914"/>
                    </a:ext>
                  </a:extLst>
                </a:gridCol>
              </a:tblGrid>
              <a:tr h="370840">
                <a:tc>
                  <a:txBody>
                    <a:bodyPr/>
                    <a:lstStyle/>
                    <a:p>
                      <a:r>
                        <a:rPr lang="en-GB" dirty="0" err="1"/>
                        <a:t>PropertyRef</a:t>
                      </a:r>
                      <a:endParaRPr lang="en-GB" dirty="0"/>
                    </a:p>
                  </a:txBody>
                  <a:tcPr/>
                </a:tc>
                <a:tc>
                  <a:txBody>
                    <a:bodyPr/>
                    <a:lstStyle/>
                    <a:p>
                      <a:r>
                        <a:rPr lang="en-GB" dirty="0" err="1"/>
                        <a:t>propertyCity</a:t>
                      </a:r>
                      <a:endParaRPr lang="en-GB" dirty="0"/>
                    </a:p>
                  </a:txBody>
                  <a:tcPr/>
                </a:tc>
                <a:extLst>
                  <a:ext uri="{0D108BD9-81ED-4DB2-BD59-A6C34878D82A}">
                    <a16:rowId xmlns:a16="http://schemas.microsoft.com/office/drawing/2014/main" val="2584241375"/>
                  </a:ext>
                </a:extLst>
              </a:tr>
              <a:tr h="370840">
                <a:tc>
                  <a:txBody>
                    <a:bodyPr/>
                    <a:lstStyle/>
                    <a:p>
                      <a:r>
                        <a:rPr lang="en-GB" dirty="0"/>
                        <a:t>P160014</a:t>
                      </a:r>
                    </a:p>
                  </a:txBody>
                  <a:tcPr/>
                </a:tc>
                <a:tc>
                  <a:txBody>
                    <a:bodyPr/>
                    <a:lstStyle/>
                    <a:p>
                      <a:r>
                        <a:rPr lang="en-GB" dirty="0"/>
                        <a:t>Aberdeen</a:t>
                      </a:r>
                    </a:p>
                  </a:txBody>
                  <a:tcPr/>
                </a:tc>
                <a:extLst>
                  <a:ext uri="{0D108BD9-81ED-4DB2-BD59-A6C34878D82A}">
                    <a16:rowId xmlns:a16="http://schemas.microsoft.com/office/drawing/2014/main" val="1463284121"/>
                  </a:ext>
                </a:extLst>
              </a:tr>
              <a:tr h="370840">
                <a:tc>
                  <a:txBody>
                    <a:bodyPr/>
                    <a:lstStyle/>
                    <a:p>
                      <a:r>
                        <a:rPr lang="en-GB" dirty="0"/>
                        <a:t>P160094</a:t>
                      </a:r>
                    </a:p>
                  </a:txBody>
                  <a:tcPr/>
                </a:tc>
                <a:tc>
                  <a:txBody>
                    <a:bodyPr/>
                    <a:lstStyle/>
                    <a:p>
                      <a:r>
                        <a:rPr lang="en-GB" dirty="0"/>
                        <a:t>London</a:t>
                      </a:r>
                    </a:p>
                  </a:txBody>
                  <a:tcPr/>
                </a:tc>
                <a:extLst>
                  <a:ext uri="{0D108BD9-81ED-4DB2-BD59-A6C34878D82A}">
                    <a16:rowId xmlns:a16="http://schemas.microsoft.com/office/drawing/2014/main" val="300617459"/>
                  </a:ext>
                </a:extLst>
              </a:tr>
              <a:tr h="370840">
                <a:tc>
                  <a:txBody>
                    <a:bodyPr/>
                    <a:lstStyle/>
                    <a:p>
                      <a:r>
                        <a:rPr lang="en-GB" dirty="0"/>
                        <a:t>P160004</a:t>
                      </a:r>
                    </a:p>
                  </a:txBody>
                  <a:tcPr/>
                </a:tc>
                <a:tc>
                  <a:txBody>
                    <a:bodyPr/>
                    <a:lstStyle/>
                    <a:p>
                      <a:r>
                        <a:rPr lang="en-GB" dirty="0"/>
                        <a:t>Glasgow</a:t>
                      </a:r>
                    </a:p>
                  </a:txBody>
                  <a:tcPr/>
                </a:tc>
                <a:extLst>
                  <a:ext uri="{0D108BD9-81ED-4DB2-BD59-A6C34878D82A}">
                    <a16:rowId xmlns:a16="http://schemas.microsoft.com/office/drawing/2014/main" val="2360763266"/>
                  </a:ext>
                </a:extLst>
              </a:tr>
            </a:tbl>
          </a:graphicData>
        </a:graphic>
      </p:graphicFrame>
    </p:spTree>
    <p:extLst>
      <p:ext uri="{BB962C8B-B14F-4D97-AF65-F5344CB8AC3E}">
        <p14:creationId xmlns:p14="http://schemas.microsoft.com/office/powerpoint/2010/main" val="393282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LEFT OUTER JOIN</a:t>
            </a:r>
          </a:p>
        </p:txBody>
      </p:sp>
      <p:sp>
        <p:nvSpPr>
          <p:cNvPr id="3" name="Content Placeholder 2"/>
          <p:cNvSpPr>
            <a:spLocks noGrp="1"/>
          </p:cNvSpPr>
          <p:nvPr>
            <p:ph idx="1"/>
          </p:nvPr>
        </p:nvSpPr>
        <p:spPr/>
        <p:txBody>
          <a:bodyPr/>
          <a:lstStyle/>
          <a:p>
            <a:r>
              <a:rPr lang="en-GB" dirty="0"/>
              <a:t>A </a:t>
            </a:r>
            <a:r>
              <a:rPr lang="en-GB" b="1" dirty="0"/>
              <a:t>Left</a:t>
            </a:r>
            <a:r>
              <a:rPr lang="en-GB" dirty="0"/>
              <a:t> Outer Join returns </a:t>
            </a:r>
            <a:r>
              <a:rPr lang="en-GB" b="1" dirty="0"/>
              <a:t>all rows from the left table</a:t>
            </a:r>
            <a:r>
              <a:rPr lang="en-GB" dirty="0"/>
              <a:t> (table1), with the matching rows in the right table (table2). The result is NULL in the right side when there is no match.</a:t>
            </a:r>
          </a:p>
          <a:p>
            <a:pPr marL="685800" lvl="2" indent="0">
              <a:buNone/>
            </a:pPr>
            <a:r>
              <a:rPr lang="en-GB" dirty="0">
                <a:solidFill>
                  <a:srgbClr val="0000FF"/>
                </a:solidFill>
                <a:latin typeface="Consolas" panose="020B0609020204030204" pitchFamily="49" charset="0"/>
              </a:rPr>
              <a:t>SELECT</a:t>
            </a:r>
            <a:r>
              <a:rPr lang="en-GB" dirty="0">
                <a:solidFill>
                  <a:prstClr val="black"/>
                </a:solidFill>
                <a:latin typeface="Consolas" panose="020B0609020204030204" pitchFamily="49" charset="0"/>
              </a:rPr>
              <a:t> Column1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Column2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a:t>
            </a:r>
            <a:r>
              <a:rPr lang="en-GB" dirty="0">
                <a:solidFill>
                  <a:srgbClr val="FF0000"/>
                </a:solidFill>
                <a:latin typeface="Consolas" panose="020B0609020204030204" pitchFamily="49" charset="0"/>
              </a:rPr>
              <a:t>…</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0000FF"/>
                </a:solidFill>
                <a:latin typeface="Consolas" panose="020B0609020204030204" pitchFamily="49" charset="0"/>
              </a:rPr>
              <a:t>FROM</a:t>
            </a:r>
            <a:r>
              <a:rPr lang="en-GB" dirty="0">
                <a:solidFill>
                  <a:prstClr val="black"/>
                </a:solidFill>
                <a:latin typeface="Consolas" panose="020B0609020204030204" pitchFamily="49" charset="0"/>
              </a:rPr>
              <a:t> </a:t>
            </a:r>
            <a:r>
              <a:rPr lang="en-GB" b="1" dirty="0">
                <a:solidFill>
                  <a:srgbClr val="FF0000"/>
                </a:solidFill>
                <a:latin typeface="Consolas" panose="020B0609020204030204" pitchFamily="49" charset="0"/>
              </a:rPr>
              <a:t>table1</a:t>
            </a:r>
            <a:r>
              <a:rPr lang="en-GB" dirty="0">
                <a:solidFill>
                  <a:prstClr val="black"/>
                </a:solidFill>
                <a:latin typeface="Consolas" panose="020B0609020204030204" pitchFamily="49" charset="0"/>
              </a:rPr>
              <a:t> </a:t>
            </a:r>
            <a:br>
              <a:rPr lang="en-GB" dirty="0">
                <a:solidFill>
                  <a:prstClr val="black"/>
                </a:solidFill>
                <a:latin typeface="Consolas" panose="020B0609020204030204" pitchFamily="49" charset="0"/>
              </a:rPr>
            </a:br>
            <a:r>
              <a:rPr lang="en-GB" dirty="0">
                <a:solidFill>
                  <a:srgbClr val="808080"/>
                </a:solidFill>
                <a:latin typeface="Consolas" panose="020B0609020204030204" pitchFamily="49" charset="0"/>
              </a:rPr>
              <a:t>LEFT</a:t>
            </a:r>
            <a:r>
              <a:rPr lang="en-GB" dirty="0">
                <a:solidFill>
                  <a:prstClr val="black"/>
                </a:solidFill>
                <a:latin typeface="Consolas" panose="020B0609020204030204" pitchFamily="49" charset="0"/>
              </a:rPr>
              <a:t> </a:t>
            </a:r>
            <a:r>
              <a:rPr lang="en-GB" dirty="0">
                <a:solidFill>
                  <a:srgbClr val="808080"/>
                </a:solidFill>
                <a:latin typeface="Consolas" panose="020B0609020204030204" pitchFamily="49" charset="0"/>
              </a:rPr>
              <a:t>JOIN</a:t>
            </a:r>
            <a:r>
              <a:rPr lang="en-GB" dirty="0">
                <a:solidFill>
                  <a:prstClr val="black"/>
                </a:solidFill>
                <a:latin typeface="Consolas" panose="020B0609020204030204" pitchFamily="49" charset="0"/>
              </a:rPr>
              <a:t> table2 </a:t>
            </a:r>
            <a:r>
              <a:rPr lang="en-GB" dirty="0">
                <a:solidFill>
                  <a:srgbClr val="0000FF"/>
                </a:solidFill>
                <a:latin typeface="Consolas" panose="020B0609020204030204" pitchFamily="49" charset="0"/>
              </a:rPr>
              <a:t>ON</a:t>
            </a:r>
            <a:r>
              <a:rPr lang="en-GB" dirty="0">
                <a:solidFill>
                  <a:prstClr val="black"/>
                </a:solidFill>
                <a:latin typeface="Consolas" panose="020B0609020204030204" pitchFamily="49" charset="0"/>
              </a:rPr>
              <a:t> table1</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 </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 table2</a:t>
            </a:r>
            <a:r>
              <a:rPr lang="en-GB" dirty="0">
                <a:solidFill>
                  <a:srgbClr val="808080"/>
                </a:solidFill>
                <a:latin typeface="Consolas" panose="020B0609020204030204" pitchFamily="49" charset="0"/>
              </a:rPr>
              <a:t>.</a:t>
            </a:r>
            <a:r>
              <a:rPr lang="en-GB" dirty="0">
                <a:solidFill>
                  <a:prstClr val="black"/>
                </a:solidFill>
                <a:latin typeface="Consolas" panose="020B0609020204030204" pitchFamily="49" charset="0"/>
              </a:rPr>
              <a:t>matching_column</a:t>
            </a:r>
            <a:endParaRPr lang="en-GB" dirty="0"/>
          </a:p>
          <a:p>
            <a:endParaRPr lang="en-GB" dirty="0"/>
          </a:p>
        </p:txBody>
      </p:sp>
      <p:cxnSp>
        <p:nvCxnSpPr>
          <p:cNvPr id="4" name="Straight Arrow Connector 3"/>
          <p:cNvCxnSpPr/>
          <p:nvPr/>
        </p:nvCxnSpPr>
        <p:spPr>
          <a:xfrm flipH="1">
            <a:off x="3122772" y="1988840"/>
            <a:ext cx="4833604" cy="2016224"/>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sp>
        <p:nvSpPr>
          <p:cNvPr id="7" name="TextBox 6"/>
          <p:cNvSpPr txBox="1"/>
          <p:nvPr/>
        </p:nvSpPr>
        <p:spPr>
          <a:xfrm>
            <a:off x="3122772" y="6372036"/>
            <a:ext cx="5523435" cy="369332"/>
          </a:xfrm>
          <a:prstGeom prst="rect">
            <a:avLst/>
          </a:prstGeom>
          <a:noFill/>
        </p:spPr>
        <p:txBody>
          <a:bodyPr wrap="none" rtlCol="0">
            <a:spAutoFit/>
          </a:bodyPr>
          <a:lstStyle/>
          <a:p>
            <a:r>
              <a:rPr lang="en-GB" b="1" i="1" dirty="0"/>
              <a:t>Left Table</a:t>
            </a:r>
            <a:r>
              <a:rPr lang="en-GB" i="1" dirty="0"/>
              <a:t>: Table on the </a:t>
            </a:r>
            <a:r>
              <a:rPr lang="en-GB" i="1" dirty="0">
                <a:solidFill>
                  <a:srgbClr val="FF0000"/>
                </a:solidFill>
              </a:rPr>
              <a:t>left side of the LEFT JOIN clause</a:t>
            </a:r>
          </a:p>
        </p:txBody>
      </p:sp>
      <p:grpSp>
        <p:nvGrpSpPr>
          <p:cNvPr id="8" name="Group 7"/>
          <p:cNvGrpSpPr/>
          <p:nvPr/>
        </p:nvGrpSpPr>
        <p:grpSpPr>
          <a:xfrm>
            <a:off x="6012160" y="228600"/>
            <a:ext cx="2160240" cy="946448"/>
            <a:chOff x="6012160" y="228600"/>
            <a:chExt cx="2160240" cy="946448"/>
          </a:xfrm>
        </p:grpSpPr>
        <p:sp>
          <p:nvSpPr>
            <p:cNvPr id="9" name="Oval 8"/>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0" name="Oval 9"/>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273266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idx="1"/>
          </p:nvPr>
        </p:nvSpPr>
        <p:spPr>
          <a:xfrm>
            <a:off x="301666" y="1599343"/>
            <a:ext cx="6347714" cy="1518019"/>
          </a:xfrm>
        </p:spPr>
        <p:txBody>
          <a:bodyPr>
            <a:normAutofit/>
          </a:bodyPr>
          <a:lstStyle/>
          <a:p>
            <a:pPr marL="0" indent="0">
              <a:buNone/>
            </a:pPr>
            <a:r>
              <a:rPr lang="en-GB" sz="2400" dirty="0"/>
              <a:t>List </a:t>
            </a:r>
            <a:r>
              <a:rPr lang="en-GB" sz="2400" b="1" dirty="0"/>
              <a:t>all</a:t>
            </a:r>
            <a:r>
              <a:rPr lang="en-GB" sz="2400" dirty="0"/>
              <a:t> staff and </a:t>
            </a:r>
            <a:r>
              <a:rPr lang="en-GB" sz="2400" b="1" dirty="0"/>
              <a:t>any</a:t>
            </a:r>
            <a:r>
              <a:rPr lang="en-GB" sz="2400" dirty="0"/>
              <a:t> properties they are managing</a:t>
            </a:r>
            <a:r>
              <a:rPr lang="en-GB" sz="2200" dirty="0"/>
              <a:t>.</a:t>
            </a:r>
          </a:p>
        </p:txBody>
      </p:sp>
      <p:graphicFrame>
        <p:nvGraphicFramePr>
          <p:cNvPr id="4" name="Table 3"/>
          <p:cNvGraphicFramePr>
            <a:graphicFrameLocks noGrp="1"/>
          </p:cNvGraphicFramePr>
          <p:nvPr>
            <p:extLst>
              <p:ext uri="{D42A27DB-BD31-4B8C-83A1-F6EECF244321}">
                <p14:modId xmlns:p14="http://schemas.microsoft.com/office/powerpoint/2010/main" val="756966347"/>
              </p:ext>
            </p:extLst>
          </p:nvPr>
        </p:nvGraphicFramePr>
        <p:xfrm>
          <a:off x="1641348" y="2492896"/>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Staff</a:t>
                      </a:r>
                    </a:p>
                  </a:txBody>
                  <a:tcPr/>
                </a:tc>
                <a:tc>
                  <a:txBody>
                    <a:bodyPr/>
                    <a:lstStyle/>
                    <a:p>
                      <a:r>
                        <a:rPr lang="en-GB" dirty="0"/>
                        <a:t>Property</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PropertyRef</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OwnerID</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a:t>Surname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3250094" y="4725144"/>
            <a:ext cx="5138330" cy="2031325"/>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pPr marL="285750" indent="-285750">
              <a:buFont typeface="Arial" panose="020B0604020202020204" pitchFamily="34" charset="0"/>
              <a:buChar char="•"/>
            </a:pPr>
            <a:r>
              <a:rPr lang="en-GB" dirty="0"/>
              <a:t>What columns do we need?</a:t>
            </a:r>
          </a:p>
          <a:p>
            <a:pPr marL="285750" indent="-285750">
              <a:buFont typeface="Arial" panose="020B0604020202020204" pitchFamily="34" charset="0"/>
              <a:buChar char="•"/>
            </a:pPr>
            <a:r>
              <a:rPr lang="en-GB" dirty="0"/>
              <a:t>What are the matching columns in both tables?</a:t>
            </a:r>
          </a:p>
          <a:p>
            <a:pPr marL="285750" indent="-285750">
              <a:buFont typeface="Arial" panose="020B0604020202020204" pitchFamily="34" charset="0"/>
              <a:buChar char="•"/>
            </a:pPr>
            <a:r>
              <a:rPr lang="en-GB" dirty="0"/>
              <a:t>What rows do we need?</a:t>
            </a:r>
          </a:p>
          <a:p>
            <a:pPr marL="742950" lvl="1" indent="-285750">
              <a:buFont typeface="Arial" panose="020B0604020202020204" pitchFamily="34" charset="0"/>
              <a:buChar char="•"/>
            </a:pPr>
            <a:r>
              <a:rPr lang="en-GB" b="1" dirty="0"/>
              <a:t>Staff Table</a:t>
            </a:r>
            <a:r>
              <a:rPr lang="en-GB" dirty="0"/>
              <a:t>: ALL ROWS</a:t>
            </a:r>
          </a:p>
          <a:p>
            <a:pPr marL="742950" lvl="1" indent="-285750">
              <a:buFont typeface="Arial" panose="020B0604020202020204" pitchFamily="34" charset="0"/>
              <a:buChar char="•"/>
            </a:pPr>
            <a:r>
              <a:rPr lang="en-GB" b="1" dirty="0"/>
              <a:t>Property Table</a:t>
            </a:r>
            <a:r>
              <a:rPr lang="en-GB" dirty="0"/>
              <a:t>:</a:t>
            </a:r>
          </a:p>
          <a:p>
            <a:pPr marL="1200150" lvl="2" indent="-285750">
              <a:buFont typeface="Arial" panose="020B0604020202020204" pitchFamily="34" charset="0"/>
              <a:buChar char="•"/>
            </a:pPr>
            <a:r>
              <a:rPr lang="en-GB" dirty="0"/>
              <a:t>Properties being managed</a:t>
            </a:r>
          </a:p>
          <a:p>
            <a:pPr marL="1200150" lvl="2" indent="-285750">
              <a:buFont typeface="Arial" panose="020B0604020202020204" pitchFamily="34" charset="0"/>
              <a:buChar char="•"/>
            </a:pPr>
            <a:r>
              <a:rPr lang="en-GB" dirty="0"/>
              <a:t>NULL for those not currently managed</a:t>
            </a:r>
          </a:p>
        </p:txBody>
      </p:sp>
      <p:grpSp>
        <p:nvGrpSpPr>
          <p:cNvPr id="12" name="Group 11"/>
          <p:cNvGrpSpPr/>
          <p:nvPr/>
        </p:nvGrpSpPr>
        <p:grpSpPr>
          <a:xfrm rot="330823">
            <a:off x="2677249" y="3010233"/>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545711C8-01E3-4548-AD0A-F74898DFC9AB}"/>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7607F2A4-3F64-45C8-B034-590CFF7500E4}"/>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6784D079-5889-4B78-84CA-5EF59EC6887E}"/>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363721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LEFT OUTER JOIN</a:t>
            </a:r>
          </a:p>
        </p:txBody>
      </p:sp>
      <p:sp>
        <p:nvSpPr>
          <p:cNvPr id="3" name="Content Placeholder 2"/>
          <p:cNvSpPr>
            <a:spLocks noGrp="1"/>
          </p:cNvSpPr>
          <p:nvPr>
            <p:ph idx="1"/>
          </p:nvPr>
        </p:nvSpPr>
        <p:spPr>
          <a:xfrm>
            <a:off x="334954" y="1598755"/>
            <a:ext cx="6347714" cy="4649645"/>
          </a:xfrm>
        </p:spPr>
        <p:txBody>
          <a:bodyPr>
            <a:normAutofit fontScale="85000" lnSpcReduction="20000"/>
          </a:bodyPr>
          <a:lstStyle/>
          <a:p>
            <a:pPr marL="0" indent="0">
              <a:buNone/>
            </a:pPr>
            <a:r>
              <a:rPr lang="en-GB" sz="2800" dirty="0"/>
              <a:t>List </a:t>
            </a:r>
            <a:r>
              <a:rPr lang="en-GB" sz="2800" b="1" dirty="0"/>
              <a:t>all</a:t>
            </a:r>
            <a:r>
              <a:rPr lang="en-GB" sz="2800" dirty="0"/>
              <a:t> staff and </a:t>
            </a:r>
            <a:r>
              <a:rPr lang="en-GB" sz="2800" b="1" dirty="0"/>
              <a:t>any</a:t>
            </a:r>
            <a:r>
              <a:rPr lang="en-GB" sz="2800" dirty="0"/>
              <a:t> properties they are managing</a:t>
            </a:r>
            <a:r>
              <a:rPr lang="en-GB" sz="2400" dirty="0"/>
              <a:t>.</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320040" lvl="1" indent="0">
              <a:buNone/>
            </a:pPr>
            <a:r>
              <a:rPr lang="en-GB" sz="2100" dirty="0">
                <a:solidFill>
                  <a:srgbClr val="0000FF"/>
                </a:solidFill>
                <a:latin typeface="Consolas" panose="020B0609020204030204" pitchFamily="49" charset="0"/>
              </a:rPr>
              <a:t>SELECT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FirstName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Surname</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PropertyRef</a:t>
            </a:r>
            <a:r>
              <a:rPr lang="en-GB" sz="2100" dirty="0">
                <a:solidFill>
                  <a:srgbClr val="000000"/>
                </a:solidFill>
                <a:latin typeface="Consolas" panose="020B0609020204030204" pitchFamily="49" charset="0"/>
              </a:rPr>
              <a:t> </a:t>
            </a:r>
          </a:p>
          <a:p>
            <a:pPr marL="320040" lvl="1" indent="0">
              <a:buNone/>
            </a:pPr>
            <a:r>
              <a:rPr lang="en-GB" sz="2100" dirty="0">
                <a:solidFill>
                  <a:srgbClr val="0000FF"/>
                </a:solidFill>
                <a:latin typeface="Consolas" panose="020B0609020204030204" pitchFamily="49" charset="0"/>
              </a:rPr>
              <a:t>FROM</a:t>
            </a:r>
            <a:r>
              <a:rPr lang="en-GB" sz="2100" dirty="0">
                <a:solidFill>
                  <a:srgbClr val="000000"/>
                </a:solidFill>
                <a:latin typeface="Consolas" panose="020B0609020204030204" pitchFamily="49" charset="0"/>
              </a:rPr>
              <a:t> </a:t>
            </a:r>
            <a:r>
              <a:rPr lang="en-GB" sz="2100" b="1" dirty="0">
                <a:solidFill>
                  <a:srgbClr val="FF0000"/>
                </a:solidFill>
                <a:latin typeface="Consolas" panose="020B0609020204030204" pitchFamily="49" charset="0"/>
              </a:rPr>
              <a:t>Staff s</a:t>
            </a:r>
            <a:r>
              <a:rPr lang="en-GB" sz="2100" dirty="0">
                <a:solidFill>
                  <a:srgbClr val="000000"/>
                </a:solidFill>
                <a:latin typeface="Consolas" panose="020B0609020204030204" pitchFamily="49" charset="0"/>
              </a:rPr>
              <a:t> </a:t>
            </a:r>
          </a:p>
          <a:p>
            <a:pPr marL="320040" lvl="1" indent="0">
              <a:buNone/>
            </a:pPr>
            <a:r>
              <a:rPr lang="en-GB" sz="2100" dirty="0">
                <a:solidFill>
                  <a:srgbClr val="808080"/>
                </a:solidFill>
                <a:latin typeface="Consolas" panose="020B0609020204030204" pitchFamily="49" charset="0"/>
              </a:rPr>
              <a:t>LEFT</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JOIN</a:t>
            </a:r>
            <a:r>
              <a:rPr lang="en-GB" sz="2100" dirty="0">
                <a:solidFill>
                  <a:srgbClr val="000000"/>
                </a:solidFill>
                <a:latin typeface="Consolas" panose="020B0609020204030204" pitchFamily="49" charset="0"/>
              </a:rPr>
              <a:t> Property p </a:t>
            </a:r>
            <a:r>
              <a:rPr lang="en-GB" sz="2100" dirty="0">
                <a:solidFill>
                  <a:srgbClr val="0000FF"/>
                </a:solidFill>
                <a:latin typeface="Consolas" panose="020B0609020204030204" pitchFamily="49" charset="0"/>
              </a:rPr>
              <a:t>ON</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s</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StaffNo</a:t>
            </a:r>
            <a:r>
              <a:rPr lang="en-GB" sz="2100" dirty="0">
                <a:solidFill>
                  <a:srgbClr val="000000"/>
                </a:solidFill>
                <a:latin typeface="Consolas" panose="020B0609020204030204" pitchFamily="49" charset="0"/>
              </a:rPr>
              <a:t> </a:t>
            </a:r>
            <a:r>
              <a:rPr lang="en-GB" sz="2100" dirty="0">
                <a:solidFill>
                  <a:srgbClr val="808080"/>
                </a:solidFill>
                <a:latin typeface="Consolas" panose="020B0609020204030204" pitchFamily="49" charset="0"/>
              </a:rPr>
              <a:t>=</a:t>
            </a:r>
            <a:r>
              <a:rPr lang="en-GB" sz="2100" dirty="0">
                <a:solidFill>
                  <a:srgbClr val="000000"/>
                </a:solidFill>
                <a:latin typeface="Consolas" panose="020B0609020204030204" pitchFamily="49" charset="0"/>
              </a:rPr>
              <a:t> </a:t>
            </a:r>
            <a:r>
              <a:rPr lang="en-GB" sz="2100" dirty="0" err="1">
                <a:solidFill>
                  <a:srgbClr val="000000"/>
                </a:solidFill>
                <a:latin typeface="Consolas" panose="020B0609020204030204" pitchFamily="49" charset="0"/>
              </a:rPr>
              <a:t>p</a:t>
            </a:r>
            <a:r>
              <a:rPr lang="en-GB" sz="2100" dirty="0" err="1">
                <a:solidFill>
                  <a:srgbClr val="808080"/>
                </a:solidFill>
                <a:latin typeface="Consolas" panose="020B0609020204030204" pitchFamily="49" charset="0"/>
              </a:rPr>
              <a:t>.</a:t>
            </a:r>
            <a:r>
              <a:rPr lang="en-GB" sz="2100" dirty="0" err="1">
                <a:solidFill>
                  <a:srgbClr val="000000"/>
                </a:solidFill>
                <a:latin typeface="Consolas" panose="020B0609020204030204" pitchFamily="49" charset="0"/>
              </a:rPr>
              <a:t>ManagedBy</a:t>
            </a:r>
            <a:r>
              <a:rPr lang="en-GB" sz="2100" dirty="0">
                <a:solidFill>
                  <a:srgbClr val="808080"/>
                </a:solidFill>
                <a:latin typeface="Consolas" panose="020B0609020204030204" pitchFamily="49" charset="0"/>
              </a:rPr>
              <a:t>;</a:t>
            </a:r>
            <a:endParaRPr lang="en-GB" sz="1900" dirty="0"/>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nvGraphicFramePr>
        <p:xfrm>
          <a:off x="1641348" y="2284080"/>
          <a:ext cx="6096000" cy="2225040"/>
        </p:xfrm>
        <a:graphic>
          <a:graphicData uri="http://schemas.openxmlformats.org/drawingml/2006/table">
            <a:tbl>
              <a:tblPr firstRow="1" bandRow="1">
                <a:tableStyleId>{3B4B98B0-60AC-42C2-AFA5-B58CD77FA1E5}</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Staff (Alias </a:t>
                      </a:r>
                      <a:r>
                        <a:rPr lang="en-GB" dirty="0">
                          <a:solidFill>
                            <a:srgbClr val="FF0000"/>
                          </a:solidFill>
                        </a:rPr>
                        <a:t>s</a:t>
                      </a:r>
                      <a:r>
                        <a:rPr lang="en-GB" dirty="0"/>
                        <a:t>)</a:t>
                      </a:r>
                    </a:p>
                  </a:txBody>
                  <a:tcPr/>
                </a:tc>
                <a:tc>
                  <a:txBody>
                    <a:bodyPr/>
                    <a:lstStyle/>
                    <a:p>
                      <a:r>
                        <a:rPr lang="en-GB" dirty="0"/>
                        <a:t>Property (Alias </a:t>
                      </a:r>
                      <a:r>
                        <a:rPr lang="en-GB" dirty="0">
                          <a:solidFill>
                            <a:srgbClr val="FF0000"/>
                          </a:solidFill>
                        </a:rPr>
                        <a:t>p</a:t>
                      </a:r>
                      <a:r>
                        <a:rPr lang="en-GB" dirty="0"/>
                        <a:t>)</a:t>
                      </a:r>
                    </a:p>
                  </a:txBody>
                  <a:tcPr/>
                </a:tc>
                <a:extLst>
                  <a:ext uri="{0D108BD9-81ED-4DB2-BD59-A6C34878D82A}">
                    <a16:rowId xmlns:a16="http://schemas.microsoft.com/office/drawing/2014/main" val="10000"/>
                  </a:ext>
                </a:extLst>
              </a:tr>
              <a:tr h="370840">
                <a:tc>
                  <a:txBody>
                    <a:bodyPr/>
                    <a:lstStyle/>
                    <a:p>
                      <a:r>
                        <a:rPr lang="en-GB" b="1" dirty="0">
                          <a:solidFill>
                            <a:srgbClr val="FF0000"/>
                          </a:solidFill>
                          <a:sym typeface="Wingdings" panose="05000000000000000000" pitchFamily="2" charset="2"/>
                        </a:rPr>
                        <a:t> </a:t>
                      </a:r>
                      <a:r>
                        <a:rPr lang="en-GB" dirty="0" err="1"/>
                        <a:t>StaffNo</a:t>
                      </a:r>
                      <a:endParaRPr lang="en-GB" dirty="0"/>
                    </a:p>
                  </a:txBody>
                  <a:tcPr/>
                </a:tc>
                <a:tc>
                  <a:txBody>
                    <a:bodyPr/>
                    <a:lstStyle/>
                    <a:p>
                      <a:r>
                        <a:rPr lang="en-GB" b="1" dirty="0">
                          <a:solidFill>
                            <a:srgbClr val="FF0000"/>
                          </a:solidFill>
                          <a:sym typeface="Wingdings" panose="05000000000000000000" pitchFamily="2" charset="2"/>
                        </a:rPr>
                        <a:t> </a:t>
                      </a:r>
                      <a:r>
                        <a:rPr lang="en-GB" dirty="0" err="1"/>
                        <a:t>PropertyRef</a:t>
                      </a:r>
                      <a:endParaRPr lang="en-GB" dirty="0"/>
                    </a:p>
                  </a:txBody>
                  <a:tcPr/>
                </a:tc>
                <a:extLst>
                  <a:ext uri="{0D108BD9-81ED-4DB2-BD59-A6C34878D82A}">
                    <a16:rowId xmlns:a16="http://schemas.microsoft.com/office/drawing/2014/main" val="10001"/>
                  </a:ext>
                </a:extLst>
              </a:tr>
              <a:tr h="370840">
                <a:tc>
                  <a:txBody>
                    <a:bodyPr/>
                    <a:lstStyle/>
                    <a:p>
                      <a:r>
                        <a:rPr lang="en-GB" b="1" dirty="0">
                          <a:solidFill>
                            <a:srgbClr val="FF0000"/>
                          </a:solidFill>
                          <a:sym typeface="Wingdings" panose="05000000000000000000" pitchFamily="2" charset="2"/>
                        </a:rPr>
                        <a:t> </a:t>
                      </a:r>
                      <a:r>
                        <a:rPr lang="en-GB" dirty="0" err="1"/>
                        <a:t>FirstName</a:t>
                      </a:r>
                      <a:endParaRPr lang="en-GB" b="1" dirty="0">
                        <a:solidFill>
                          <a:srgbClr val="FF0000"/>
                        </a:solidFill>
                      </a:endParaRPr>
                    </a:p>
                  </a:txBody>
                  <a:tcPr/>
                </a:tc>
                <a:tc>
                  <a:txBody>
                    <a:bodyPr/>
                    <a:lstStyle/>
                    <a:p>
                      <a:r>
                        <a:rPr lang="en-GB" dirty="0" err="1"/>
                        <a:t>OwnerID</a:t>
                      </a:r>
                      <a:endParaRPr lang="en-GB" dirty="0"/>
                    </a:p>
                  </a:txBody>
                  <a:tcPr/>
                </a:tc>
                <a:extLst>
                  <a:ext uri="{0D108BD9-81ED-4DB2-BD59-A6C34878D82A}">
                    <a16:rowId xmlns:a16="http://schemas.microsoft.com/office/drawing/2014/main" val="10002"/>
                  </a:ext>
                </a:extLst>
              </a:tr>
              <a:tr h="370840">
                <a:tc>
                  <a:txBody>
                    <a:bodyPr/>
                    <a:lstStyle/>
                    <a:p>
                      <a:r>
                        <a:rPr lang="en-GB" b="1" dirty="0">
                          <a:solidFill>
                            <a:srgbClr val="FF0000"/>
                          </a:solidFill>
                          <a:sym typeface="Wingdings" panose="05000000000000000000" pitchFamily="2" charset="2"/>
                        </a:rPr>
                        <a:t> </a:t>
                      </a:r>
                      <a:r>
                        <a:rPr lang="en-GB" dirty="0"/>
                        <a:t>Surname</a:t>
                      </a:r>
                      <a:endParaRPr lang="en-GB" b="1" dirty="0"/>
                    </a:p>
                  </a:txBody>
                  <a:tcPr/>
                </a:tc>
                <a:tc>
                  <a:txBody>
                    <a:bodyPr/>
                    <a:lstStyle/>
                    <a:p>
                      <a:r>
                        <a:rPr lang="en-GB" dirty="0"/>
                        <a:t>Type</a:t>
                      </a:r>
                    </a:p>
                  </a:txBody>
                  <a:tcPr/>
                </a:tc>
                <a:extLst>
                  <a:ext uri="{0D108BD9-81ED-4DB2-BD59-A6C34878D82A}">
                    <a16:rowId xmlns:a16="http://schemas.microsoft.com/office/drawing/2014/main" val="10003"/>
                  </a:ext>
                </a:extLst>
              </a:tr>
              <a:tr h="370840">
                <a:tc>
                  <a:txBody>
                    <a:bodyPr/>
                    <a:lstStyle/>
                    <a:p>
                      <a:r>
                        <a:rPr lang="en-GB" dirty="0"/>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FF0000"/>
                          </a:solidFill>
                          <a:sym typeface="Wingdings" panose="05000000000000000000" pitchFamily="2" charset="2"/>
                        </a:rPr>
                        <a:t> </a:t>
                      </a:r>
                      <a:r>
                        <a:rPr lang="en-GB" dirty="0" err="1"/>
                        <a:t>ManagedBy</a:t>
                      </a:r>
                      <a:endParaRPr lang="en-GB" dirty="0"/>
                    </a:p>
                  </a:txBody>
                  <a:tcPr/>
                </a:tc>
                <a:extLst>
                  <a:ext uri="{0D108BD9-81ED-4DB2-BD59-A6C34878D82A}">
                    <a16:rowId xmlns:a16="http://schemas.microsoft.com/office/drawing/2014/main" val="10005"/>
                  </a:ext>
                </a:extLst>
              </a:tr>
            </a:tbl>
          </a:graphicData>
        </a:graphic>
      </p:graphicFrame>
      <p:grpSp>
        <p:nvGrpSpPr>
          <p:cNvPr id="12" name="Group 11"/>
          <p:cNvGrpSpPr/>
          <p:nvPr/>
        </p:nvGrpSpPr>
        <p:grpSpPr>
          <a:xfrm rot="330823">
            <a:off x="2677249" y="2801417"/>
            <a:ext cx="2111038" cy="1464546"/>
            <a:chOff x="2731715" y="3015465"/>
            <a:chExt cx="2111038" cy="1464546"/>
          </a:xfrm>
        </p:grpSpPr>
        <p:cxnSp>
          <p:nvCxnSpPr>
            <p:cNvPr id="7" name="Straight Arrow Connector 6"/>
            <p:cNvCxnSpPr/>
            <p:nvPr/>
          </p:nvCxnSpPr>
          <p:spPr>
            <a:xfrm rot="21269177">
              <a:off x="2845198" y="3015465"/>
              <a:ext cx="1997555" cy="1464546"/>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sp>
          <p:nvSpPr>
            <p:cNvPr id="9" name="TextBox 8"/>
            <p:cNvSpPr txBox="1"/>
            <p:nvPr/>
          </p:nvSpPr>
          <p:spPr>
            <a:xfrm rot="1890490">
              <a:off x="2731715" y="3360443"/>
              <a:ext cx="2031390" cy="369332"/>
            </a:xfrm>
            <a:prstGeom prst="rect">
              <a:avLst/>
            </a:prstGeom>
            <a:noFill/>
          </p:spPr>
          <p:txBody>
            <a:bodyPr wrap="none" rtlCol="0">
              <a:spAutoFit/>
            </a:bodyPr>
            <a:lstStyle/>
            <a:p>
              <a:r>
                <a:rPr lang="en-GB" b="1" dirty="0"/>
                <a:t>Matching Column</a:t>
              </a:r>
            </a:p>
          </p:txBody>
        </p:sp>
      </p:grpSp>
      <p:grpSp>
        <p:nvGrpSpPr>
          <p:cNvPr id="10" name="Group 9">
            <a:extLst>
              <a:ext uri="{FF2B5EF4-FFF2-40B4-BE49-F238E27FC236}">
                <a16:creationId xmlns:a16="http://schemas.microsoft.com/office/drawing/2014/main" id="{8EECBD1F-1DDB-465F-8297-2DC09B7EC544}"/>
              </a:ext>
            </a:extLst>
          </p:cNvPr>
          <p:cNvGrpSpPr/>
          <p:nvPr/>
        </p:nvGrpSpPr>
        <p:grpSpPr>
          <a:xfrm>
            <a:off x="6012160" y="228600"/>
            <a:ext cx="2160240" cy="946448"/>
            <a:chOff x="6012160" y="228600"/>
            <a:chExt cx="2160240" cy="946448"/>
          </a:xfrm>
        </p:grpSpPr>
        <p:sp>
          <p:nvSpPr>
            <p:cNvPr id="11" name="Oval 10">
              <a:extLst>
                <a:ext uri="{FF2B5EF4-FFF2-40B4-BE49-F238E27FC236}">
                  <a16:creationId xmlns:a16="http://schemas.microsoft.com/office/drawing/2014/main" id="{D1826E6D-3556-4ADC-A890-839E91979F6A}"/>
                </a:ext>
              </a:extLst>
            </p:cNvPr>
            <p:cNvSpPr/>
            <p:nvPr/>
          </p:nvSpPr>
          <p:spPr>
            <a:xfrm>
              <a:off x="6012160" y="228600"/>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
          <p:nvSpPr>
            <p:cNvPr id="13" name="Oval 12">
              <a:extLst>
                <a:ext uri="{FF2B5EF4-FFF2-40B4-BE49-F238E27FC236}">
                  <a16:creationId xmlns:a16="http://schemas.microsoft.com/office/drawing/2014/main" id="{8A2CC672-44CB-4C61-B94C-C5ED0A27068B}"/>
                </a:ext>
              </a:extLst>
            </p:cNvPr>
            <p:cNvSpPr/>
            <p:nvPr/>
          </p:nvSpPr>
          <p:spPr>
            <a:xfrm>
              <a:off x="6897960" y="260648"/>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grpSp>
    </p:spTree>
    <p:extLst>
      <p:ext uri="{BB962C8B-B14F-4D97-AF65-F5344CB8AC3E}">
        <p14:creationId xmlns:p14="http://schemas.microsoft.com/office/powerpoint/2010/main" val="489876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OUTER JOIN</a:t>
            </a:r>
          </a:p>
        </p:txBody>
      </p:sp>
      <p:sp>
        <p:nvSpPr>
          <p:cNvPr id="3" name="Content Placeholder 2"/>
          <p:cNvSpPr>
            <a:spLocks noGrp="1"/>
          </p:cNvSpPr>
          <p:nvPr>
            <p:ph idx="1"/>
          </p:nvPr>
        </p:nvSpPr>
        <p:spPr/>
        <p:txBody>
          <a:bodyPr>
            <a:normAutofit lnSpcReduction="10000"/>
          </a:bodyPr>
          <a:lstStyle/>
          <a:p>
            <a:r>
              <a:rPr lang="en-GB" dirty="0"/>
              <a:t>Returns all rows from the </a:t>
            </a:r>
            <a:r>
              <a:rPr lang="en-GB" b="1" dirty="0"/>
              <a:t>table on the right side </a:t>
            </a:r>
            <a:r>
              <a:rPr lang="en-GB" dirty="0"/>
              <a:t>of the RIGHT JOIN clause.</a:t>
            </a:r>
          </a:p>
          <a:p>
            <a:r>
              <a:rPr lang="en-GB" dirty="0"/>
              <a:t>List </a:t>
            </a:r>
            <a:r>
              <a:rPr lang="en-GB" b="1" dirty="0"/>
              <a:t>all</a:t>
            </a:r>
            <a:r>
              <a:rPr lang="en-GB" dirty="0"/>
              <a:t> bookings and matching property details, including properties that are </a:t>
            </a:r>
            <a:r>
              <a:rPr lang="en-GB" b="1" dirty="0"/>
              <a:t>yet to be</a:t>
            </a:r>
            <a:r>
              <a:rPr lang="en-GB" dirty="0"/>
              <a:t> booked:</a:t>
            </a:r>
          </a:p>
          <a:p>
            <a:pPr marL="594360" lvl="2" indent="0">
              <a:buNone/>
            </a:pPr>
            <a:r>
              <a:rPr lang="en-GB" sz="2600" dirty="0">
                <a:solidFill>
                  <a:srgbClr val="0000FF"/>
                </a:solidFill>
                <a:highlight>
                  <a:srgbClr val="FFFFFF"/>
                </a:highlight>
                <a:latin typeface="Consolas" panose="020B0609020204030204" pitchFamily="49" charset="0"/>
              </a:rPr>
              <a:t>SELECT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b</a:t>
            </a:r>
            <a:r>
              <a:rPr lang="en-GB" sz="2600" dirty="0" err="1">
                <a:solidFill>
                  <a:srgbClr val="808080"/>
                </a:solidFill>
                <a:highlight>
                  <a:srgbClr val="FFFFFF"/>
                </a:highlight>
                <a:latin typeface="Consolas" panose="020B0609020204030204" pitchFamily="49" charset="0"/>
              </a:rPr>
              <a:t>.</a:t>
            </a:r>
            <a:r>
              <a:rPr lang="en-GB" sz="2600" dirty="0" err="1">
                <a:solidFill>
                  <a:srgbClr val="000000"/>
                </a:solidFill>
                <a:highlight>
                  <a:srgbClr val="FFFFFF"/>
                </a:highlight>
                <a:latin typeface="Consolas" panose="020B0609020204030204" pitchFamily="49" charset="0"/>
              </a:rPr>
              <a:t>BookingNo</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CheckInDate</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CheckOutDate</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RentalPrice</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RentalPrice</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p</a:t>
            </a:r>
            <a:r>
              <a:rPr lang="en-GB" sz="2600" dirty="0">
                <a:solidFill>
                  <a:srgbClr val="808080"/>
                </a:solidFill>
                <a:highlight>
                  <a:srgbClr val="FFFFFF"/>
                </a:highlight>
                <a:latin typeface="Consolas" panose="020B0609020204030204" pitchFamily="49" charset="0"/>
              </a:rPr>
              <a:t>.*</a:t>
            </a:r>
            <a:endParaRPr lang="en-GB" sz="2600" dirty="0">
              <a:solidFill>
                <a:srgbClr val="000000"/>
              </a:solidFill>
              <a:highlight>
                <a:srgbClr val="FFFFFF"/>
              </a:highlight>
              <a:latin typeface="Consolas" panose="020B0609020204030204" pitchFamily="49" charset="0"/>
            </a:endParaRPr>
          </a:p>
          <a:p>
            <a:pPr marL="594360" lvl="2" indent="0">
              <a:buNone/>
            </a:pPr>
            <a:r>
              <a:rPr lang="en-GB" sz="2600" dirty="0">
                <a:solidFill>
                  <a:srgbClr val="0000FF"/>
                </a:solidFill>
                <a:highlight>
                  <a:srgbClr val="FFFFFF"/>
                </a:highlight>
                <a:latin typeface="Consolas" panose="020B0609020204030204" pitchFamily="49" charset="0"/>
              </a:rPr>
              <a:t>FROM</a:t>
            </a:r>
            <a:r>
              <a:rPr lang="en-GB" sz="2600" dirty="0">
                <a:solidFill>
                  <a:srgbClr val="000000"/>
                </a:solidFill>
                <a:highlight>
                  <a:srgbClr val="FFFFFF"/>
                </a:highlight>
                <a:latin typeface="Consolas" panose="020B0609020204030204" pitchFamily="49" charset="0"/>
              </a:rPr>
              <a:t> Booking b</a:t>
            </a:r>
          </a:p>
          <a:p>
            <a:pPr marL="594360" lvl="2" indent="0">
              <a:buNone/>
            </a:pPr>
            <a:r>
              <a:rPr lang="en-GB" sz="2600" dirty="0">
                <a:solidFill>
                  <a:srgbClr val="808080"/>
                </a:solidFill>
                <a:highlight>
                  <a:srgbClr val="FFFFFF"/>
                </a:highlight>
                <a:latin typeface="Consolas" panose="020B0609020204030204" pitchFamily="49" charset="0"/>
              </a:rPr>
              <a:t>RIGHT</a:t>
            </a:r>
            <a:r>
              <a:rPr lang="en-GB" sz="2600" dirty="0">
                <a:solidFill>
                  <a:srgbClr val="000000"/>
                </a:solidFill>
                <a:highlight>
                  <a:srgbClr val="FFFFFF"/>
                </a:highlight>
                <a:latin typeface="Consolas" panose="020B0609020204030204" pitchFamily="49" charset="0"/>
              </a:rPr>
              <a:t> </a:t>
            </a:r>
            <a:r>
              <a:rPr lang="en-GB" sz="2600" dirty="0">
                <a:solidFill>
                  <a:srgbClr val="808080"/>
                </a:solidFill>
                <a:highlight>
                  <a:srgbClr val="FFFFFF"/>
                </a:highlight>
                <a:latin typeface="Consolas" panose="020B0609020204030204" pitchFamily="49" charset="0"/>
              </a:rPr>
              <a:t>JOIN</a:t>
            </a:r>
            <a:r>
              <a:rPr lang="en-GB" sz="2600" dirty="0">
                <a:solidFill>
                  <a:srgbClr val="000000"/>
                </a:solidFill>
                <a:highlight>
                  <a:srgbClr val="FFFFFF"/>
                </a:highlight>
                <a:latin typeface="Consolas" panose="020B0609020204030204" pitchFamily="49" charset="0"/>
              </a:rPr>
              <a:t> </a:t>
            </a:r>
            <a:r>
              <a:rPr lang="en-GB" sz="2600" b="1" dirty="0">
                <a:solidFill>
                  <a:srgbClr val="FF0000"/>
                </a:solidFill>
                <a:highlight>
                  <a:srgbClr val="FFFFFF"/>
                </a:highlight>
                <a:latin typeface="Consolas" panose="020B0609020204030204" pitchFamily="49" charset="0"/>
              </a:rPr>
              <a:t>Property p</a:t>
            </a:r>
            <a:r>
              <a:rPr lang="en-GB" sz="2600" dirty="0">
                <a:solidFill>
                  <a:srgbClr val="000000"/>
                </a:solidFill>
                <a:highlight>
                  <a:srgbClr val="FFFFFF"/>
                </a:highlight>
                <a:latin typeface="Consolas" panose="020B0609020204030204" pitchFamily="49" charset="0"/>
              </a:rPr>
              <a:t> </a:t>
            </a:r>
            <a:r>
              <a:rPr lang="en-GB" sz="2600" dirty="0">
                <a:solidFill>
                  <a:srgbClr val="0000FF"/>
                </a:solidFill>
                <a:highlight>
                  <a:srgbClr val="FFFFFF"/>
                </a:highlight>
                <a:latin typeface="Consolas" panose="020B0609020204030204" pitchFamily="49" charset="0"/>
              </a:rPr>
              <a:t>ON</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b</a:t>
            </a:r>
            <a:r>
              <a:rPr lang="en-GB" sz="2600" dirty="0" err="1">
                <a:solidFill>
                  <a:srgbClr val="808080"/>
                </a:solidFill>
                <a:highlight>
                  <a:srgbClr val="FFFFFF"/>
                </a:highlight>
                <a:latin typeface="Consolas" panose="020B0609020204030204" pitchFamily="49" charset="0"/>
              </a:rPr>
              <a:t>.</a:t>
            </a:r>
            <a:r>
              <a:rPr lang="en-GB" sz="2600" dirty="0" err="1">
                <a:solidFill>
                  <a:srgbClr val="000000"/>
                </a:solidFill>
                <a:highlight>
                  <a:srgbClr val="FFFFFF"/>
                </a:highlight>
                <a:latin typeface="Consolas" panose="020B0609020204030204" pitchFamily="49" charset="0"/>
              </a:rPr>
              <a:t>PropertyRef</a:t>
            </a:r>
            <a:r>
              <a:rPr lang="en-GB" sz="2600" dirty="0">
                <a:solidFill>
                  <a:srgbClr val="000000"/>
                </a:solidFill>
                <a:highlight>
                  <a:srgbClr val="FFFFFF"/>
                </a:highlight>
                <a:latin typeface="Consolas" panose="020B0609020204030204" pitchFamily="49" charset="0"/>
              </a:rPr>
              <a:t> </a:t>
            </a:r>
            <a:r>
              <a:rPr lang="en-GB" sz="2600" dirty="0">
                <a:solidFill>
                  <a:srgbClr val="808080"/>
                </a:solidFill>
                <a:highlight>
                  <a:srgbClr val="FFFFFF"/>
                </a:highlight>
                <a:latin typeface="Consolas" panose="020B0609020204030204" pitchFamily="49" charset="0"/>
              </a:rPr>
              <a:t>=</a:t>
            </a:r>
            <a:r>
              <a:rPr lang="en-GB" sz="2600" dirty="0">
                <a:solidFill>
                  <a:srgbClr val="000000"/>
                </a:solidFill>
                <a:highlight>
                  <a:srgbClr val="FFFFFF"/>
                </a:highlight>
                <a:latin typeface="Consolas" panose="020B0609020204030204" pitchFamily="49" charset="0"/>
              </a:rPr>
              <a:t> </a:t>
            </a:r>
            <a:r>
              <a:rPr lang="en-GB" sz="2600" dirty="0" err="1">
                <a:solidFill>
                  <a:srgbClr val="000000"/>
                </a:solidFill>
                <a:highlight>
                  <a:srgbClr val="FFFFFF"/>
                </a:highlight>
                <a:latin typeface="Consolas" panose="020B0609020204030204" pitchFamily="49" charset="0"/>
              </a:rPr>
              <a:t>p</a:t>
            </a:r>
            <a:r>
              <a:rPr lang="en-GB" sz="2600" dirty="0" err="1">
                <a:solidFill>
                  <a:srgbClr val="808080"/>
                </a:solidFill>
                <a:highlight>
                  <a:srgbClr val="FFFFFF"/>
                </a:highlight>
                <a:latin typeface="Consolas" panose="020B0609020204030204" pitchFamily="49" charset="0"/>
              </a:rPr>
              <a:t>.</a:t>
            </a:r>
            <a:r>
              <a:rPr lang="en-GB" sz="2600" dirty="0" err="1">
                <a:solidFill>
                  <a:srgbClr val="000000"/>
                </a:solidFill>
                <a:highlight>
                  <a:srgbClr val="FFFFFF"/>
                </a:highlight>
                <a:latin typeface="Consolas" panose="020B0609020204030204" pitchFamily="49" charset="0"/>
              </a:rPr>
              <a:t>PropertyRef</a:t>
            </a:r>
            <a:r>
              <a:rPr lang="en-GB" sz="2600" dirty="0">
                <a:solidFill>
                  <a:srgbClr val="808080"/>
                </a:solidFill>
                <a:highlight>
                  <a:srgbClr val="FFFFFF"/>
                </a:highlight>
                <a:latin typeface="Consolas" panose="020B0609020204030204" pitchFamily="49" charset="0"/>
              </a:rPr>
              <a:t>;</a:t>
            </a:r>
            <a:r>
              <a:rPr lang="en-GB" dirty="0">
                <a:solidFill>
                  <a:srgbClr val="808080"/>
                </a:solidFill>
                <a:latin typeface="Consolas" panose="020B0609020204030204" pitchFamily="49" charset="0"/>
              </a:rPr>
              <a:t>;</a:t>
            </a:r>
          </a:p>
          <a:p>
            <a:endParaRPr lang="en-GB" dirty="0"/>
          </a:p>
          <a:p>
            <a:endParaRPr lang="en-GB" dirty="0"/>
          </a:p>
        </p:txBody>
      </p:sp>
      <p:grpSp>
        <p:nvGrpSpPr>
          <p:cNvPr id="9" name="Group 8">
            <a:extLst>
              <a:ext uri="{FF2B5EF4-FFF2-40B4-BE49-F238E27FC236}">
                <a16:creationId xmlns:a16="http://schemas.microsoft.com/office/drawing/2014/main" id="{AA0E2DAA-246F-496F-B112-775553B9D1F1}"/>
              </a:ext>
            </a:extLst>
          </p:cNvPr>
          <p:cNvGrpSpPr/>
          <p:nvPr/>
        </p:nvGrpSpPr>
        <p:grpSpPr>
          <a:xfrm>
            <a:off x="6012160" y="228600"/>
            <a:ext cx="2160240" cy="946448"/>
            <a:chOff x="6012160" y="228600"/>
            <a:chExt cx="2160240" cy="946448"/>
          </a:xfrm>
        </p:grpSpPr>
        <p:sp>
          <p:nvSpPr>
            <p:cNvPr id="7" name="Oval 6">
              <a:extLst>
                <a:ext uri="{FF2B5EF4-FFF2-40B4-BE49-F238E27FC236}">
                  <a16:creationId xmlns:a16="http://schemas.microsoft.com/office/drawing/2014/main" id="{08E65009-1DC9-4980-A1F4-F66ED2FC69A0}"/>
                </a:ext>
              </a:extLst>
            </p:cNvPr>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8" name="Oval 7">
              <a:extLst>
                <a:ext uri="{FF2B5EF4-FFF2-40B4-BE49-F238E27FC236}">
                  <a16:creationId xmlns:a16="http://schemas.microsoft.com/office/drawing/2014/main" id="{FB3AECCB-CE0F-40A5-9047-26894738ED36}"/>
                </a:ext>
              </a:extLst>
            </p:cNvPr>
            <p:cNvSpPr/>
            <p:nvPr/>
          </p:nvSpPr>
          <p:spPr>
            <a:xfrm>
              <a:off x="6012160" y="228600"/>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grpSp>
    </p:spTree>
    <p:extLst>
      <p:ext uri="{BB962C8B-B14F-4D97-AF65-F5344CB8AC3E}">
        <p14:creationId xmlns:p14="http://schemas.microsoft.com/office/powerpoint/2010/main" val="2725492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JOIN</a:t>
            </a:r>
          </a:p>
        </p:txBody>
      </p:sp>
      <p:sp>
        <p:nvSpPr>
          <p:cNvPr id="3" name="Content Placeholder 2"/>
          <p:cNvSpPr>
            <a:spLocks noGrp="1"/>
          </p:cNvSpPr>
          <p:nvPr>
            <p:ph idx="1"/>
          </p:nvPr>
        </p:nvSpPr>
        <p:spPr/>
        <p:txBody>
          <a:bodyPr/>
          <a:lstStyle/>
          <a:p>
            <a:r>
              <a:rPr lang="en-GB" dirty="0"/>
              <a:t>The FULL OUTER JOIN returns all rows from the left table (table1) and from the right table (table2).</a:t>
            </a:r>
          </a:p>
          <a:p>
            <a:pPr marL="365760" lvl="1" indent="0">
              <a:buNone/>
            </a:pPr>
            <a:r>
              <a:rPr lang="en-GB" dirty="0"/>
              <a:t>(Note: </a:t>
            </a:r>
            <a:r>
              <a:rPr lang="en-GB" i="1" dirty="0"/>
              <a:t>There is no data in our database that really demonstrates this</a:t>
            </a:r>
            <a:r>
              <a:rPr lang="en-GB" dirty="0"/>
              <a:t>)</a:t>
            </a:r>
          </a:p>
        </p:txBody>
      </p:sp>
      <p:sp>
        <p:nvSpPr>
          <p:cNvPr id="4" name="Oval 3"/>
          <p:cNvSpPr/>
          <p:nvPr/>
        </p:nvSpPr>
        <p:spPr>
          <a:xfrm>
            <a:off x="5983183" y="209161"/>
            <a:ext cx="1274440" cy="914400"/>
          </a:xfrm>
          <a:prstGeom prst="ellipse">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5" name="Oval 4"/>
          <p:cNvSpPr/>
          <p:nvPr/>
        </p:nvSpPr>
        <p:spPr>
          <a:xfrm>
            <a:off x="6897960" y="260648"/>
            <a:ext cx="1274440" cy="914400"/>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solidFill>
                  <a:schemeClr val="tx1"/>
                </a:solidFill>
              </a:rPr>
              <a:t>Table 2</a:t>
            </a:r>
          </a:p>
        </p:txBody>
      </p:sp>
      <p:sp>
        <p:nvSpPr>
          <p:cNvPr id="6" name="Oval 5"/>
          <p:cNvSpPr/>
          <p:nvPr/>
        </p:nvSpPr>
        <p:spPr>
          <a:xfrm>
            <a:off x="6012160" y="209161"/>
            <a:ext cx="127444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Table 1</a:t>
            </a:r>
          </a:p>
        </p:txBody>
      </p:sp>
    </p:spTree>
    <p:extLst>
      <p:ext uri="{BB962C8B-B14F-4D97-AF65-F5344CB8AC3E}">
        <p14:creationId xmlns:p14="http://schemas.microsoft.com/office/powerpoint/2010/main" val="11006671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JOIN</a:t>
            </a:r>
          </a:p>
        </p:txBody>
      </p:sp>
      <p:sp>
        <p:nvSpPr>
          <p:cNvPr id="3" name="Content Placeholder 2"/>
          <p:cNvSpPr>
            <a:spLocks noGrp="1"/>
          </p:cNvSpPr>
          <p:nvPr>
            <p:ph idx="1"/>
          </p:nvPr>
        </p:nvSpPr>
        <p:spPr>
          <a:xfrm>
            <a:off x="609599" y="1556792"/>
            <a:ext cx="6347714" cy="4484571"/>
          </a:xfrm>
        </p:spPr>
        <p:txBody>
          <a:bodyPr>
            <a:normAutofit/>
          </a:bodyPr>
          <a:lstStyle/>
          <a:p>
            <a:r>
              <a:rPr lang="en-GB" sz="2400" dirty="0"/>
              <a:t>The CROSS JOIN returns a Cartesian product.</a:t>
            </a:r>
          </a:p>
          <a:p>
            <a:r>
              <a:rPr lang="en-GB" sz="2400" dirty="0"/>
              <a:t>Try the following:</a:t>
            </a:r>
          </a:p>
          <a:p>
            <a:pPr marL="594360" lvl="2" indent="0">
              <a:buNone/>
            </a:pPr>
            <a:r>
              <a:rPr lang="en-GB" sz="1800" dirty="0">
                <a:solidFill>
                  <a:srgbClr val="0000FF"/>
                </a:solidFill>
                <a:latin typeface="Consolas" panose="020B0609020204030204" pitchFamily="49" charset="0"/>
              </a:rPr>
              <a:t>SELECT</a:t>
            </a:r>
            <a:r>
              <a:rPr lang="en-GB" sz="1800" dirty="0">
                <a:solidFill>
                  <a:prstClr val="black"/>
                </a:solidFill>
                <a:latin typeface="Consolas" panose="020B0609020204030204" pitchFamily="49" charset="0"/>
              </a:rPr>
              <a:t> </a:t>
            </a:r>
            <a:r>
              <a:rPr lang="en-GB" sz="1800" dirty="0" err="1">
                <a:solidFill>
                  <a:prstClr val="black"/>
                </a:solidFill>
                <a:latin typeface="Consolas" panose="020B0609020204030204" pitchFamily="49" charset="0"/>
              </a:rPr>
              <a:t>s</a:t>
            </a:r>
            <a:r>
              <a:rPr lang="en-GB" sz="1800" dirty="0" err="1">
                <a:solidFill>
                  <a:srgbClr val="808080"/>
                </a:solidFill>
                <a:latin typeface="Consolas" panose="020B0609020204030204" pitchFamily="49" charset="0"/>
              </a:rPr>
              <a:t>.</a:t>
            </a:r>
            <a:r>
              <a:rPr lang="en-GB" sz="1800" dirty="0" err="1">
                <a:solidFill>
                  <a:prstClr val="black"/>
                </a:solidFill>
                <a:latin typeface="Consolas" panose="020B0609020204030204" pitchFamily="49" charset="0"/>
              </a:rPr>
              <a:t>BranchNo</a:t>
            </a:r>
            <a:r>
              <a:rPr lang="en-GB" sz="1800" dirty="0">
                <a:solidFill>
                  <a:srgbClr val="808080"/>
                </a:solidFill>
                <a:latin typeface="Consolas" panose="020B0609020204030204" pitchFamily="49" charset="0"/>
              </a:rPr>
              <a:t>,</a:t>
            </a:r>
            <a:r>
              <a:rPr lang="en-GB" sz="1800" dirty="0">
                <a:solidFill>
                  <a:prstClr val="black"/>
                </a:solidFill>
                <a:latin typeface="Consolas" panose="020B0609020204030204" pitchFamily="49" charset="0"/>
              </a:rPr>
              <a:t> </a:t>
            </a:r>
            <a:r>
              <a:rPr lang="en-GB" sz="1800" dirty="0" err="1">
                <a:solidFill>
                  <a:prstClr val="black"/>
                </a:solidFill>
                <a:latin typeface="Consolas" panose="020B0609020204030204" pitchFamily="49" charset="0"/>
              </a:rPr>
              <a:t>p</a:t>
            </a:r>
            <a:r>
              <a:rPr lang="en-GB" sz="1800" dirty="0" err="1">
                <a:solidFill>
                  <a:srgbClr val="808080"/>
                </a:solidFill>
                <a:latin typeface="Consolas" panose="020B0609020204030204" pitchFamily="49" charset="0"/>
              </a:rPr>
              <a:t>.</a:t>
            </a:r>
            <a:r>
              <a:rPr lang="en-GB" sz="1800" dirty="0" err="1">
                <a:solidFill>
                  <a:prstClr val="black"/>
                </a:solidFill>
                <a:latin typeface="Consolas" panose="020B0609020204030204" pitchFamily="49" charset="0"/>
              </a:rPr>
              <a:t>ManagedBy</a:t>
            </a:r>
            <a:endParaRPr lang="en-GB" sz="1800" dirty="0">
              <a:solidFill>
                <a:prstClr val="black"/>
              </a:solidFill>
              <a:latin typeface="Consolas" panose="020B0609020204030204" pitchFamily="49" charset="0"/>
            </a:endParaRPr>
          </a:p>
          <a:p>
            <a:pPr marL="594360" lvl="2" indent="0">
              <a:buNone/>
            </a:pPr>
            <a:r>
              <a:rPr lang="en-GB" sz="1800" dirty="0">
                <a:solidFill>
                  <a:srgbClr val="0000FF"/>
                </a:solidFill>
                <a:latin typeface="Consolas" panose="020B0609020204030204" pitchFamily="49" charset="0"/>
              </a:rPr>
              <a:t>FROM</a:t>
            </a:r>
            <a:r>
              <a:rPr lang="en-GB" sz="1800" dirty="0">
                <a:solidFill>
                  <a:prstClr val="black"/>
                </a:solidFill>
                <a:latin typeface="Consolas" panose="020B0609020204030204" pitchFamily="49" charset="0"/>
              </a:rPr>
              <a:t> Staff s</a:t>
            </a:r>
          </a:p>
          <a:p>
            <a:pPr marL="594360" lvl="2" indent="0">
              <a:buNone/>
            </a:pPr>
            <a:r>
              <a:rPr lang="en-GB" sz="1800" dirty="0">
                <a:solidFill>
                  <a:srgbClr val="808080"/>
                </a:solidFill>
                <a:latin typeface="Consolas" panose="020B0609020204030204" pitchFamily="49" charset="0"/>
              </a:rPr>
              <a:t>CROSS</a:t>
            </a:r>
            <a:r>
              <a:rPr lang="en-GB" sz="1800" dirty="0">
                <a:solidFill>
                  <a:prstClr val="black"/>
                </a:solidFill>
                <a:latin typeface="Consolas" panose="020B0609020204030204" pitchFamily="49" charset="0"/>
              </a:rPr>
              <a:t> </a:t>
            </a:r>
            <a:r>
              <a:rPr lang="en-GB" sz="1800" dirty="0">
                <a:solidFill>
                  <a:srgbClr val="808080"/>
                </a:solidFill>
                <a:latin typeface="Consolas" panose="020B0609020204030204" pitchFamily="49" charset="0"/>
              </a:rPr>
              <a:t>JOIN</a:t>
            </a:r>
            <a:r>
              <a:rPr lang="en-GB" sz="1800" dirty="0">
                <a:solidFill>
                  <a:prstClr val="black"/>
                </a:solidFill>
                <a:latin typeface="Consolas" panose="020B0609020204030204" pitchFamily="49" charset="0"/>
              </a:rPr>
              <a:t> Property p</a:t>
            </a:r>
          </a:p>
          <a:p>
            <a:r>
              <a:rPr lang="en-GB" sz="2400" dirty="0"/>
              <a:t>It returns </a:t>
            </a:r>
            <a:r>
              <a:rPr lang="en-GB" sz="2400" b="1" i="1" dirty="0"/>
              <a:t>all </a:t>
            </a:r>
            <a:r>
              <a:rPr lang="en-GB" sz="2400" dirty="0" err="1"/>
              <a:t>BranchNo</a:t>
            </a:r>
            <a:r>
              <a:rPr lang="en-GB" sz="2400" dirty="0"/>
              <a:t>, </a:t>
            </a:r>
            <a:r>
              <a:rPr lang="en-GB" sz="2400" dirty="0" err="1"/>
              <a:t>ManagedBy</a:t>
            </a:r>
            <a:r>
              <a:rPr lang="en-GB" sz="2400" dirty="0"/>
              <a:t> </a:t>
            </a:r>
            <a:r>
              <a:rPr lang="en-GB" sz="2400" b="1" i="1" dirty="0"/>
              <a:t>combinations</a:t>
            </a:r>
            <a:r>
              <a:rPr lang="en-GB" sz="2400" dirty="0"/>
              <a:t> </a:t>
            </a:r>
            <a:r>
              <a:rPr lang="en-GB" sz="2400" b="1" i="1" dirty="0"/>
              <a:t>that are possible</a:t>
            </a:r>
            <a:r>
              <a:rPr lang="en-GB" sz="2400" dirty="0"/>
              <a:t>.</a:t>
            </a:r>
          </a:p>
          <a:p>
            <a:endParaRPr lang="en-GB" sz="2400" dirty="0"/>
          </a:p>
        </p:txBody>
      </p:sp>
    </p:spTree>
    <p:extLst>
      <p:ext uri="{BB962C8B-B14F-4D97-AF65-F5344CB8AC3E}">
        <p14:creationId xmlns:p14="http://schemas.microsoft.com/office/powerpoint/2010/main" val="371637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idx="1"/>
          </p:nvPr>
        </p:nvSpPr>
        <p:spPr/>
        <p:txBody>
          <a:bodyPr/>
          <a:lstStyle/>
          <a:p>
            <a:r>
              <a:rPr lang="en-GB" dirty="0"/>
              <a:t>Download Instructions from Moodle.</a:t>
            </a:r>
          </a:p>
        </p:txBody>
      </p:sp>
    </p:spTree>
    <p:extLst>
      <p:ext uri="{BB962C8B-B14F-4D97-AF65-F5344CB8AC3E}">
        <p14:creationId xmlns:p14="http://schemas.microsoft.com/office/powerpoint/2010/main" val="36217068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3" ma:contentTypeDescription="Create a new document." ma:contentTypeScope="" ma:versionID="a5d6e2598cff869572a9595d5ac52e21">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f24c655d11c392e6da1b9f72ac42176c"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Teams_Channel_Section_Location" minOccurs="0"/>
                <xsd:element ref="ns4:MediaServiceDateTaken" minOccurs="0"/>
                <xsd:element ref="ns4:MediaServiceAutoTags" minOccurs="0"/>
                <xsd:element ref="ns4:MediaServiceGenerationTime" minOccurs="0"/>
                <xsd:element ref="ns4:MediaServiceEventHashCod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NotebookType" ma:index="15" nillable="true" ma:displayName="Notebook Type" ma:internalName="NotebookType">
      <xsd:simpleType>
        <xsd:restriction base="dms:Text"/>
      </xsd:simpleType>
    </xsd:element>
    <xsd:element name="FolderType" ma:index="16" nillable="true" ma:displayName="Folder Type" ma:internalName="FolderType">
      <xsd:simpleType>
        <xsd:restriction base="dms:Text"/>
      </xsd:simpleType>
    </xsd:element>
    <xsd:element name="CultureName" ma:index="17" nillable="true" ma:displayName="Culture Name" ma:internalName="CultureName">
      <xsd:simpleType>
        <xsd:restriction base="dms:Text"/>
      </xsd:simpleType>
    </xsd:element>
    <xsd:element name="AppVersion" ma:index="18" nillable="true" ma:displayName="App Version" ma:internalName="AppVersion">
      <xsd:simpleType>
        <xsd:restriction base="dms:Text"/>
      </xsd:simpleType>
    </xsd:element>
    <xsd:element name="TeamsChannelId" ma:index="19" nillable="true" ma:displayName="Teams Channel Id" ma:internalName="TeamsChannelId">
      <xsd:simpleType>
        <xsd:restriction base="dms:Text"/>
      </xsd:simpleType>
    </xsd:element>
    <xsd:element name="Owner" ma:index="2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1" nillable="true" ma:displayName="Math Settings" ma:internalName="Math_Settings">
      <xsd:simpleType>
        <xsd:restriction base="dms:Text"/>
      </xsd:simpleType>
    </xsd:element>
    <xsd:element name="DefaultSectionNames" ma:index="22" nillable="true" ma:displayName="Default Section Names" ma:internalName="DefaultSectionNames">
      <xsd:simpleType>
        <xsd:restriction base="dms:Note">
          <xsd:maxLength value="255"/>
        </xsd:restriction>
      </xsd:simpleType>
    </xsd:element>
    <xsd:element name="Templates" ma:index="23" nillable="true" ma:displayName="Templates" ma:internalName="Templates">
      <xsd:simpleType>
        <xsd:restriction base="dms:Note">
          <xsd:maxLength value="255"/>
        </xsd:restriction>
      </xsd:simpleType>
    </xsd:element>
    <xsd:element name="Teachers" ma:index="24"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5"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6"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7" nillable="true" ma:displayName="Distribution Groups" ma:internalName="Distribution_Groups">
      <xsd:simpleType>
        <xsd:restriction base="dms:Note">
          <xsd:maxLength value="255"/>
        </xsd:restriction>
      </xsd:simpleType>
    </xsd:element>
    <xsd:element name="LMS_Mappings" ma:index="28" nillable="true" ma:displayName="LMS Mappings" ma:internalName="LMS_Mappings">
      <xsd:simpleType>
        <xsd:restriction base="dms:Note">
          <xsd:maxLength value="255"/>
        </xsd:restriction>
      </xsd:simpleType>
    </xsd:element>
    <xsd:element name="Invited_Teachers" ma:index="29" nillable="true" ma:displayName="Invited Teachers" ma:internalName="Invited_Teachers">
      <xsd:simpleType>
        <xsd:restriction base="dms:Note">
          <xsd:maxLength value="255"/>
        </xsd:restriction>
      </xsd:simpleType>
    </xsd:element>
    <xsd:element name="Invited_Students" ma:index="30" nillable="true" ma:displayName="Invited Students" ma:internalName="Invited_Students">
      <xsd:simpleType>
        <xsd:restriction base="dms:Note">
          <xsd:maxLength value="255"/>
        </xsd:restriction>
      </xsd:simpleType>
    </xsd:element>
    <xsd:element name="Self_Registration_Enabled" ma:index="31" nillable="true" ma:displayName="Self Registration Enabled" ma:internalName="Self_Registration_Enabled">
      <xsd:simpleType>
        <xsd:restriction base="dms:Boolean"/>
      </xsd:simpleType>
    </xsd:element>
    <xsd:element name="Has_Teacher_Only_SectionGroup" ma:index="32" nillable="true" ma:displayName="Has Teacher Only SectionGroup" ma:internalName="Has_Teacher_Only_SectionGroup">
      <xsd:simpleType>
        <xsd:restriction base="dms:Boolean"/>
      </xsd:simpleType>
    </xsd:element>
    <xsd:element name="Is_Collaboration_Space_Locked" ma:index="33" nillable="true" ma:displayName="Is Collaboration Space Locked" ma:internalName="Is_Collaboration_Space_Locked">
      <xsd:simpleType>
        <xsd:restriction base="dms:Boolean"/>
      </xsd:simpleType>
    </xsd:element>
    <xsd:element name="IsNotebookLocked" ma:index="34" nillable="true" ma:displayName="Is Notebook Locked" ma:internalName="IsNotebookLocked">
      <xsd:simpleType>
        <xsd:restriction base="dms:Boolean"/>
      </xsd:simpleType>
    </xsd:element>
    <xsd:element name="Teams_Channel_Section_Location" ma:index="35" nillable="true" ma:displayName="Teams Channel Section Location" ma:internalName="Teams_Channel_Section_Location">
      <xsd:simpleType>
        <xsd:restriction base="dms:Text"/>
      </xsd:simpleType>
    </xsd:element>
    <xsd:element name="MediaServiceDateTaken" ma:index="36" nillable="true" ma:displayName="MediaServiceDateTaken" ma:hidden="true" ma:internalName="MediaServiceDateTaken" ma:readOnly="true">
      <xsd:simpleType>
        <xsd:restriction base="dms:Text"/>
      </xsd:simpleType>
    </xsd:element>
    <xsd:element name="MediaServiceAutoTags" ma:index="37" nillable="true" ma:displayName="Tags" ma:internalName="MediaServiceAutoTags" ma:readOnly="true">
      <xsd:simpleType>
        <xsd:restriction base="dms:Text"/>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element name="MediaServiceOCR" ma:index="4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Teams_Channel_Section_Location xmlns="696490a5-0429-499a-a254-a60426c02ef0" xsi:nil="true"/>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3.xml><?xml version="1.0" encoding="utf-8"?>
<ds:datastoreItem xmlns:ds="http://schemas.openxmlformats.org/officeDocument/2006/customXml" ds:itemID="{C762AFED-86AE-4F8D-AF00-3AB8BE94F3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059CF49B-7F3C-43E3-88F6-2518F1A66503}">
  <ds:schemaRefs>
    <ds:schemaRef ds:uri="http://schemas.microsoft.com/sharepoint/v3/contenttype/forms"/>
  </ds:schemaRefs>
</ds:datastoreItem>
</file>

<file path=customXml/itemProps5.xml><?xml version="1.0" encoding="utf-8"?>
<ds:datastoreItem xmlns:ds="http://schemas.openxmlformats.org/officeDocument/2006/customXml" ds:itemID="{AB0BAEAF-B6C8-4BCB-80B4-515481BA04F5}">
  <ds:schemaRefs>
    <ds:schemaRef ds:uri="696490a5-0429-499a-a254-a60426c02ef0"/>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infopath/2007/PartnerControls"/>
    <ds:schemaRef ds:uri="d2d6d51c-be45-489c-bfaa-c0c3d4c0c98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18520</TotalTime>
  <Words>2989</Words>
  <Application>Microsoft Office PowerPoint</Application>
  <PresentationFormat>On-screen Show (4:3)</PresentationFormat>
  <Paragraphs>475</Paragraphs>
  <Slides>45</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Consolas</vt:lpstr>
      <vt:lpstr>Trebuchet MS</vt:lpstr>
      <vt:lpstr>Wingdings</vt:lpstr>
      <vt:lpstr>Wingdings 3</vt:lpstr>
      <vt:lpstr>Facet</vt:lpstr>
      <vt:lpstr>SQL DATA Manipulation Language (DML)</vt:lpstr>
      <vt:lpstr>Today’s Lecture</vt:lpstr>
      <vt:lpstr>The SELECT Statement</vt:lpstr>
      <vt:lpstr>SELECT - Aggregating Data</vt:lpstr>
      <vt:lpstr>SELECT - Aggregating Data</vt:lpstr>
      <vt:lpstr>SELECT – Grouping Data</vt:lpstr>
      <vt:lpstr>SELECT – Grouping Data</vt:lpstr>
      <vt:lpstr>SELECT – Grouping Data</vt:lpstr>
      <vt:lpstr>SELECT – Grouping Data</vt:lpstr>
      <vt:lpstr>Grouping Data Examples</vt:lpstr>
      <vt:lpstr>Grouping Data Examples</vt:lpstr>
      <vt:lpstr>SELECT – Restricted Groupings</vt:lpstr>
      <vt:lpstr>Restricted Groupings Examples</vt:lpstr>
      <vt:lpstr>Restricted Groupings Examples</vt:lpstr>
      <vt:lpstr>SELECT Top</vt:lpstr>
      <vt:lpstr>MS SQL SERVER SELECT TOP</vt:lpstr>
      <vt:lpstr>MS SQL SERVER SELECT TOP</vt:lpstr>
      <vt:lpstr>MS SQL SERVER SELECT TOP</vt:lpstr>
      <vt:lpstr>MS SQL SERVER SELECT TOP</vt:lpstr>
      <vt:lpstr>SELECT TOP Not Standard SQL</vt:lpstr>
      <vt:lpstr>Multi-Table Queries</vt:lpstr>
      <vt:lpstr>Multi-Table Queries</vt:lpstr>
      <vt:lpstr>Multi-Table Queries: Why?</vt:lpstr>
      <vt:lpstr>Multi-Table Queries: Joins</vt:lpstr>
      <vt:lpstr>Multi-Table Queries Types of Joins</vt:lpstr>
      <vt:lpstr>The INNER JOIN  (or Simple JOIN)</vt:lpstr>
      <vt:lpstr>The INNER JOIN  (or Simple JOIN)</vt:lpstr>
      <vt:lpstr>INNER JOIN – Two Table Example</vt:lpstr>
      <vt:lpstr>INNER JOIN – Two Table Example</vt:lpstr>
      <vt:lpstr>INNER JOIN – Two Table Example</vt:lpstr>
      <vt:lpstr>INNER JOIN – Two Table Example</vt:lpstr>
      <vt:lpstr>INNER JOIN – Three table Example</vt:lpstr>
      <vt:lpstr>INNER JOIN – Three table Example</vt:lpstr>
      <vt:lpstr>INNER JOIN – Three table Example</vt:lpstr>
      <vt:lpstr>INNER JOIN – Three table Example</vt:lpstr>
      <vt:lpstr>INNER JOIN – With Aggregates</vt:lpstr>
      <vt:lpstr>OUTER JOINS</vt:lpstr>
      <vt:lpstr>OUTER JOINS</vt:lpstr>
      <vt:lpstr>LEFT OUTER JOIN</vt:lpstr>
      <vt:lpstr>LEFT OUTER JOIN</vt:lpstr>
      <vt:lpstr>LEFT OUTER JOIN</vt:lpstr>
      <vt:lpstr>RIGHT OUTER JOIN</vt:lpstr>
      <vt:lpstr>FULL JOIN</vt:lpstr>
      <vt:lpstr>CROSS JOIN</vt:lpstr>
      <vt:lpstr>Lab 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Beverley Holland</cp:lastModifiedBy>
  <cp:revision>1682</cp:revision>
  <cp:lastPrinted>2014-09-29T16:21:25Z</cp:lastPrinted>
  <dcterms:created xsi:type="dcterms:W3CDTF">2013-09-18T07:00:31Z</dcterms:created>
  <dcterms:modified xsi:type="dcterms:W3CDTF">2021-11-05T08:00:02Z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y fmtid="{D5CDD505-2E9C-101B-9397-08002B2CF9AE}" pid="3" name="ContentTypeId">
    <vt:lpwstr>0x010100FB7C8EC3559F764AA080F30F794D2AD4</vt:lpwstr>
  </property>
</Properties>
</file>