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4"/>
  </p:sldMasterIdLst>
  <p:notesMasterIdLst>
    <p:notesMasterId r:id="rId20"/>
  </p:notesMasterIdLst>
  <p:handoutMasterIdLst>
    <p:handoutMasterId r:id="rId21"/>
  </p:handoutMasterIdLst>
  <p:sldIdLst>
    <p:sldId id="286" r:id="rId5"/>
    <p:sldId id="257" r:id="rId6"/>
    <p:sldId id="258" r:id="rId7"/>
    <p:sldId id="270" r:id="rId8"/>
    <p:sldId id="263" r:id="rId9"/>
    <p:sldId id="292" r:id="rId10"/>
    <p:sldId id="293" r:id="rId11"/>
    <p:sldId id="299" r:id="rId12"/>
    <p:sldId id="300" r:id="rId13"/>
    <p:sldId id="301" r:id="rId14"/>
    <p:sldId id="302" r:id="rId15"/>
    <p:sldId id="303" r:id="rId16"/>
    <p:sldId id="304" r:id="rId17"/>
    <p:sldId id="305" r:id="rId18"/>
    <p:sldId id="295" r:id="rId19"/>
  </p:sldIdLst>
  <p:sldSz cx="9144000" cy="6858000" type="screen4x3"/>
  <p:notesSz cx="6724650" cy="97742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edio 2 - Énfas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3891" autoAdjust="0"/>
  </p:normalViewPr>
  <p:slideViewPr>
    <p:cSldViewPr>
      <p:cViewPr varScale="1">
        <p:scale>
          <a:sx n="69" d="100"/>
          <a:sy n="69" d="100"/>
        </p:scale>
        <p:origin x="141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>
            <a:extLst>
              <a:ext uri="{FF2B5EF4-FFF2-40B4-BE49-F238E27FC236}">
                <a16:creationId xmlns:a16="http://schemas.microsoft.com/office/drawing/2014/main" id="{089DA88B-F6C5-4B25-B3DC-8361B045063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7" name="Rectangle 3">
            <a:extLst>
              <a:ext uri="{FF2B5EF4-FFF2-40B4-BE49-F238E27FC236}">
                <a16:creationId xmlns:a16="http://schemas.microsoft.com/office/drawing/2014/main" id="{1E780031-E4CE-4219-8EB6-4FC07C6E178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8" name="Rectangle 4">
            <a:extLst>
              <a:ext uri="{FF2B5EF4-FFF2-40B4-BE49-F238E27FC236}">
                <a16:creationId xmlns:a16="http://schemas.microsoft.com/office/drawing/2014/main" id="{1AE8C20E-F974-458A-906D-0AC276E78E06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9" name="Rectangle 5">
            <a:extLst>
              <a:ext uri="{FF2B5EF4-FFF2-40B4-BE49-F238E27FC236}">
                <a16:creationId xmlns:a16="http://schemas.microsoft.com/office/drawing/2014/main" id="{1C89438A-D51C-4258-944D-40C41187CDA6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2012DA0E-EF08-47EA-8FEF-FBE1362FF38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2C59EEEF-B746-450D-BEF5-040CCA07299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9D5FA796-A208-4699-831F-FDBA15FD7647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3427938B-C8C1-49BA-B4B7-C5A0A6DE0936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9163" y="733425"/>
            <a:ext cx="4886325" cy="36655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61" name="Rectangle 5">
            <a:extLst>
              <a:ext uri="{FF2B5EF4-FFF2-40B4-BE49-F238E27FC236}">
                <a16:creationId xmlns:a16="http://schemas.microsoft.com/office/drawing/2014/main" id="{68CF7F6B-A3D7-4B0D-A9CE-780E9528712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1513" y="4641850"/>
            <a:ext cx="5381625" cy="43989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45062" name="Rectangle 6">
            <a:extLst>
              <a:ext uri="{FF2B5EF4-FFF2-40B4-BE49-F238E27FC236}">
                <a16:creationId xmlns:a16="http://schemas.microsoft.com/office/drawing/2014/main" id="{8FD6A68E-5CC1-4936-88EE-84A12AA87FB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63" name="Rectangle 7">
            <a:extLst>
              <a:ext uri="{FF2B5EF4-FFF2-40B4-BE49-F238E27FC236}">
                <a16:creationId xmlns:a16="http://schemas.microsoft.com/office/drawing/2014/main" id="{D0E76932-663A-4696-A356-E4A043CA726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1D72F3E-2662-4F08-800D-A9B691394B2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4E236C93-B518-4977-809D-00B63019D68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0FC0960-A5C5-42FF-86CA-A9D558C92372}" type="slidenum">
              <a:rPr lang="en-US" altLang="en-US" smtClean="0"/>
              <a:pPr/>
              <a:t>2</a:t>
            </a:fld>
            <a:endParaRPr lang="en-US" altLang="en-US"/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33ED6CAD-A9AE-4BA0-9439-D6DEA805C8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4597A8E7-74DD-4218-9F61-0FF429C5D8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3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4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781C7D72-1E22-4214-8808-E7029F35F7F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229B351-2FAE-452C-865E-6A0936AB8154}" type="slidenum">
              <a:rPr lang="en-US" altLang="en-US" smtClean="0"/>
              <a:pPr/>
              <a:t>5</a:t>
            </a:fld>
            <a:endParaRPr lang="en-US" altLang="en-US"/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0A8D8873-72C0-496E-B8FF-10ECA6F279D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>
            <a:extLst>
              <a:ext uri="{FF2B5EF4-FFF2-40B4-BE49-F238E27FC236}">
                <a16:creationId xmlns:a16="http://schemas.microsoft.com/office/drawing/2014/main" id="{E7D7782B-61B9-4609-986D-B3783031FB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>
            <a:extLst>
              <a:ext uri="{FF2B5EF4-FFF2-40B4-BE49-F238E27FC236}">
                <a16:creationId xmlns:a16="http://schemas.microsoft.com/office/drawing/2014/main" id="{9EEE94CE-E612-40BC-992E-A951304A84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33065AE-DC5C-4800-B9E6-85B99C177E00}" type="slidenum">
              <a:rPr lang="en-US" altLang="en-US" smtClean="0"/>
              <a:pPr/>
              <a:t>6</a:t>
            </a:fld>
            <a:endParaRPr lang="en-US" altLang="en-US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47EB1F74-A572-4832-94DD-687440BFBC7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C46F754B-58ED-483E-8F6C-2F41589FD2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>
            <a:extLst>
              <a:ext uri="{FF2B5EF4-FFF2-40B4-BE49-F238E27FC236}">
                <a16:creationId xmlns:a16="http://schemas.microsoft.com/office/drawing/2014/main" id="{2F948DE2-14E3-4394-8FA3-069EE477CD4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295206F-98BB-45CD-9703-5728E0096C17}" type="slidenum">
              <a:rPr lang="en-US" altLang="en-US" smtClean="0"/>
              <a:pPr/>
              <a:t>9</a:t>
            </a:fld>
            <a:endParaRPr lang="en-US" altLang="en-US"/>
          </a:p>
        </p:txBody>
      </p:sp>
      <p:sp>
        <p:nvSpPr>
          <p:cNvPr id="18435" name="Rectangle 2">
            <a:extLst>
              <a:ext uri="{FF2B5EF4-FFF2-40B4-BE49-F238E27FC236}">
                <a16:creationId xmlns:a16="http://schemas.microsoft.com/office/drawing/2014/main" id="{0D409682-F574-476A-8598-F77ABCD42FA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>
            <a:extLst>
              <a:ext uri="{FF2B5EF4-FFF2-40B4-BE49-F238E27FC236}">
                <a16:creationId xmlns:a16="http://schemas.microsoft.com/office/drawing/2014/main" id="{03B5900F-E083-42DA-9B50-693893D38DB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>
            <a:extLst>
              <a:ext uri="{FF2B5EF4-FFF2-40B4-BE49-F238E27FC236}">
                <a16:creationId xmlns:a16="http://schemas.microsoft.com/office/drawing/2014/main" id="{594F351A-5B36-4F36-9124-25255776B4E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0364FC5-C09C-4222-895D-8CED6FFFE5CD}" type="slidenum">
              <a:rPr lang="en-US" altLang="en-US" smtClean="0"/>
              <a:pPr/>
              <a:t>11</a:t>
            </a:fld>
            <a:endParaRPr lang="en-US" altLang="en-US"/>
          </a:p>
        </p:txBody>
      </p:sp>
      <p:sp>
        <p:nvSpPr>
          <p:cNvPr id="20483" name="Rectangle 2">
            <a:extLst>
              <a:ext uri="{FF2B5EF4-FFF2-40B4-BE49-F238E27FC236}">
                <a16:creationId xmlns:a16="http://schemas.microsoft.com/office/drawing/2014/main" id="{7A11A40A-24FB-4F8A-867D-9B296CEF158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>
            <a:extLst>
              <a:ext uri="{FF2B5EF4-FFF2-40B4-BE49-F238E27FC236}">
                <a16:creationId xmlns:a16="http://schemas.microsoft.com/office/drawing/2014/main" id="{3E3418E3-5968-4991-ACDD-F06A4D095AB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>
            <a:extLst>
              <a:ext uri="{FF2B5EF4-FFF2-40B4-BE49-F238E27FC236}">
                <a16:creationId xmlns:a16="http://schemas.microsoft.com/office/drawing/2014/main" id="{D3F40424-C537-46B9-B5F7-1E3A9FC7073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7BE0419-F547-451D-8356-62D4D9061119}" type="slidenum">
              <a:rPr lang="en-US" altLang="en-US" smtClean="0"/>
              <a:pPr/>
              <a:t>14</a:t>
            </a:fld>
            <a:endParaRPr lang="en-US" altLang="en-US"/>
          </a:p>
        </p:txBody>
      </p:sp>
      <p:sp>
        <p:nvSpPr>
          <p:cNvPr id="22531" name="Rectangle 2">
            <a:extLst>
              <a:ext uri="{FF2B5EF4-FFF2-40B4-BE49-F238E27FC236}">
                <a16:creationId xmlns:a16="http://schemas.microsoft.com/office/drawing/2014/main" id="{23709ACE-9C93-46C3-B1E0-9A041C48FD3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90AF224B-F6B2-41B8-BCA9-11A3D8FDEED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>
            <a:extLst>
              <a:ext uri="{FF2B5EF4-FFF2-40B4-BE49-F238E27FC236}">
                <a16:creationId xmlns:a16="http://schemas.microsoft.com/office/drawing/2014/main" id="{594F351A-5B36-4F36-9124-25255776B4E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0364FC5-C09C-4222-895D-8CED6FFFE5CD}" type="slidenum">
              <a:rPr lang="en-US" altLang="en-US" smtClean="0"/>
              <a:pPr/>
              <a:t>15</a:t>
            </a:fld>
            <a:endParaRPr lang="en-US" altLang="en-US"/>
          </a:p>
        </p:txBody>
      </p:sp>
      <p:sp>
        <p:nvSpPr>
          <p:cNvPr id="20483" name="Rectangle 2">
            <a:extLst>
              <a:ext uri="{FF2B5EF4-FFF2-40B4-BE49-F238E27FC236}">
                <a16:creationId xmlns:a16="http://schemas.microsoft.com/office/drawing/2014/main" id="{7A11A40A-24FB-4F8A-867D-9B296CEF158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>
            <a:extLst>
              <a:ext uri="{FF2B5EF4-FFF2-40B4-BE49-F238E27FC236}">
                <a16:creationId xmlns:a16="http://schemas.microsoft.com/office/drawing/2014/main" id="{3E3418E3-5968-4991-ACDD-F06A4D095AB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380080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221893-BF60-42C4-A241-0DFC4178610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9325D9-C7C0-42EB-AEBB-E19A63C4F488}" type="datetime1">
              <a:rPr lang="en-GB" altLang="en-US"/>
              <a:pPr>
                <a:defRPr/>
              </a:pPr>
              <a:t>23/07/2022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01D290-1AFB-448D-89F6-B196B58D63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B6C7E8-E5D7-46BD-8D55-A7D36701D8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733F99-5C49-4C7A-AF84-B7546E8A6B5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6497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F2A6CE-75E8-4B14-93F8-13D45B245D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4B99DA-8C13-4E5F-AA0A-1F1000BE46CB}" type="datetime1">
              <a:rPr lang="en-GB" altLang="en-US"/>
              <a:pPr>
                <a:defRPr/>
              </a:pPr>
              <a:t>23/07/2022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DFBDF1-FB2E-4348-8155-5B482237B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2B546-001A-4BA7-9BEF-7A1E6CACE1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1007CA-6A5A-466A-BC7B-D9FB033B9B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48526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B71EC1-5AAF-41E1-A9E0-BFA606AE46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B73E60-0876-4F4A-8F82-84A1B1823F5C}" type="datetime1">
              <a:rPr lang="en-GB" altLang="en-US"/>
              <a:pPr>
                <a:defRPr/>
              </a:pPr>
              <a:t>23/07/2022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AA0E1DC-C07F-433C-B628-2DFAD3B5408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97A0D0-E8BB-4015-B311-33B1E3A1E8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80159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487EBFC-6B3E-4761-A3EE-E67906EC8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9F174-4E7E-4651-BE04-FB34C38F7A97}" type="datetime1">
              <a:rPr lang="en-GB" altLang="en-US"/>
              <a:pPr>
                <a:defRPr/>
              </a:pPr>
              <a:t>23/07/2022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CD2253-9347-4F78-A218-15CDBF8057B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F3E2FC-8669-4267-A62E-33FE30C83C5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92814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7A997B1F-63AC-42BA-A117-2BB9934619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98087-ED90-4911-BE74-9A997ABD6711}" type="datetime1">
              <a:rPr lang="en-GB" altLang="en-US"/>
              <a:pPr>
                <a:defRPr/>
              </a:pPr>
              <a:t>23/07/2022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140FB6D-2D48-4815-88D0-108E1C5D7E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E0A6B8-DA9D-4B8D-895D-5FCD4DD918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0314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45D73968-E418-4D94-9B8A-032D839683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22D1C0-EA1F-4F8B-8785-B07BF54BD0F9}" type="datetime1">
              <a:rPr lang="en-GB" altLang="en-US"/>
              <a:pPr>
                <a:defRPr/>
              </a:pPr>
              <a:t>23/07/2022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9C47B18-E0DD-4E5D-98B6-8ADAF7FC3F9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CDFD50-638D-4B7D-8CA4-BA6FE506198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99913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4C742947-4F5D-4204-A97C-9D9B8E91FB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C9B511-EA7C-47B7-97E3-4B5B1A80CF69}" type="datetime1">
              <a:rPr lang="en-GB" altLang="en-US"/>
              <a:pPr>
                <a:defRPr/>
              </a:pPr>
              <a:t>23/07/2022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345FF0DB-E84C-4DAD-9D73-795846A0546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5821EE-AFC6-47E5-BF66-66E4B21DAC7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13362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6047277-E28E-478C-8847-F7A5E45662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487C5A-1B21-445F-A5EA-4485B0FC1EAF}" type="datetime1">
              <a:rPr lang="en-GB" altLang="en-US"/>
              <a:pPr>
                <a:defRPr/>
              </a:pPr>
              <a:t>23/07/2022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6F7CBF-E1F4-4489-88D3-9E19A646DD2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B02990-287C-41FC-9BF8-A67E112CA0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20591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39C6C6D-18BD-439C-8BC7-EDE5541F6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188D40-EA84-4741-A93C-333A7A4EA90F}" type="datetime1">
              <a:rPr lang="en-GB" altLang="en-US"/>
              <a:pPr>
                <a:defRPr/>
              </a:pPr>
              <a:t>23/07/2022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5AFCA5-C958-4CD4-AD11-13B5F0553BE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57F800-730A-4389-AB21-8BF89553559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0041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946E4D-DD66-45A3-B080-3ADF58A43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A90FD6-5905-4EA8-AD06-91B3123ED931}" type="datetime1">
              <a:rPr lang="en-GB" altLang="en-US"/>
              <a:pPr>
                <a:defRPr/>
              </a:pPr>
              <a:t>23/07/2022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36D09-EA00-43E6-96AB-021BA89D99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8FE9CA-6F00-4071-81A8-4EBE4EFA0F4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787413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094065-F68E-4E09-9865-3DBEAFE448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C6DEAE-81AF-4D2F-BBD0-D85B4251B949}" type="datetime1">
              <a:rPr lang="en-GB" altLang="en-US"/>
              <a:pPr>
                <a:defRPr/>
              </a:pPr>
              <a:t>23/07/2022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C3D29A6-4BB7-4C3A-A58F-565A794C30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79077C-C058-415F-A9A2-BF6E8D9D1A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3816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01D05D9-85EE-4CA6-B1FE-52A2A35F53D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5AA63280-4E75-4EE4-9174-627D188C2A1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F70A52-E04C-4984-8F0A-92FD0EB7E3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9B12514-B2BD-43EE-BCBD-7E23DB886ACD}" type="datetime1">
              <a:rPr lang="en-GB" altLang="en-US"/>
              <a:pPr>
                <a:defRPr/>
              </a:pPr>
              <a:t>23/07/2022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A088D9-18CB-45E8-8513-B5E739104F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9394249-8463-4BC8-8578-8F2970A0B9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3" r:id="rId1"/>
    <p:sldLayoutId id="2147483944" r:id="rId2"/>
    <p:sldLayoutId id="2147483934" r:id="rId3"/>
    <p:sldLayoutId id="2147483935" r:id="rId4"/>
    <p:sldLayoutId id="2147483936" r:id="rId5"/>
    <p:sldLayoutId id="2147483937" r:id="rId6"/>
    <p:sldLayoutId id="2147483938" r:id="rId7"/>
    <p:sldLayoutId id="2147483939" r:id="rId8"/>
    <p:sldLayoutId id="2147483940" r:id="rId9"/>
    <p:sldLayoutId id="2147483941" r:id="rId10"/>
    <p:sldLayoutId id="2147483942" r:id="rId11"/>
  </p:sldLayoutIdLst>
  <p:hf sldNum="0"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8DA32E8A-5DB2-4AA4-AA5A-9D6420CF5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1143000"/>
          </a:xfrm>
        </p:spPr>
        <p:txBody>
          <a:bodyPr/>
          <a:lstStyle/>
          <a:p>
            <a:r>
              <a:rPr lang="en-GB" altLang="en-US" b="1" dirty="0"/>
              <a:t>BUSINESS PLAN</a:t>
            </a:r>
          </a:p>
        </p:txBody>
      </p:sp>
      <p:pic>
        <p:nvPicPr>
          <p:cNvPr id="6149" name="Picture 1">
            <a:extLst>
              <a:ext uri="{FF2B5EF4-FFF2-40B4-BE49-F238E27FC236}">
                <a16:creationId xmlns:a16="http://schemas.microsoft.com/office/drawing/2014/main" id="{8756414D-01CC-4C61-A255-232F4DBFF6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212976"/>
            <a:ext cx="7561263" cy="244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7" name="Subtitle 2">
            <a:extLst>
              <a:ext uri="{FF2B5EF4-FFF2-40B4-BE49-F238E27FC236}">
                <a16:creationId xmlns:a16="http://schemas.microsoft.com/office/drawing/2014/main" id="{DFF9AAD1-A0E4-41E9-85C5-C54A68C04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750" y="1197099"/>
            <a:ext cx="8229600" cy="2519933"/>
          </a:xfrm>
        </p:spPr>
        <p:txBody>
          <a:bodyPr/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Title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Group Presentation 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Selling Online Vehicles (SOV)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Name of the Students and ID Number Group: </a:t>
            </a:r>
          </a:p>
          <a:p>
            <a:pPr>
              <a:spcAft>
                <a:spcPts val="800"/>
              </a:spcAft>
            </a:pPr>
            <a:r>
              <a:rPr lang="es-E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Jade Dore – 2112020</a:t>
            </a:r>
            <a:endParaRPr lang="en-GB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800"/>
              </a:spcAft>
            </a:pPr>
            <a:r>
              <a:rPr lang="es-ES" sz="14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Eugen</a:t>
            </a:r>
            <a:r>
              <a:rPr lang="es-E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s-ES" sz="14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Bogdan</a:t>
            </a:r>
            <a:r>
              <a:rPr lang="es-E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– 2108537</a:t>
            </a:r>
            <a:endParaRPr lang="en-GB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800"/>
              </a:spcAft>
            </a:pPr>
            <a:r>
              <a:rPr lang="es-E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Samuel Torres - 2107485</a:t>
            </a:r>
            <a:endParaRPr lang="en-GB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Lecturer  Name: </a:t>
            </a:r>
          </a:p>
          <a:p>
            <a:pPr eaLnBrk="1" hangingPunct="1"/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Light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Zaglago</a:t>
            </a: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 typeface="Arial" panose="020B0604020202020204" pitchFamily="34" charset="0"/>
              <a:buNone/>
            </a:pPr>
            <a:endParaRPr lang="en-GB" alt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97F85A85-B776-40D1-8548-64F43F7CF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8438"/>
            <a:ext cx="8229600" cy="927100"/>
          </a:xfrm>
        </p:spPr>
        <p:txBody>
          <a:bodyPr/>
          <a:lstStyle/>
          <a:p>
            <a:pPr eaLnBrk="1" hangingPunct="1"/>
            <a:r>
              <a:rPr lang="en-GB" altLang="en-US" sz="1800" b="1" i="1" dirty="0"/>
              <a:t>Our Company</a:t>
            </a:r>
            <a:endParaRPr lang="en-GB" altLang="en-US" sz="1800" dirty="0"/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BFF85E77-D367-42C1-BDA9-AD01E8E287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550" y="1125539"/>
            <a:ext cx="8229600" cy="426085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Who is SOV?</a:t>
            </a:r>
          </a:p>
          <a:p>
            <a:pPr eaLnBrk="1" hangingPunct="1">
              <a:buNone/>
            </a:pPr>
            <a:r>
              <a:rPr lang="en-GB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SOV is a p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artnership structure company created by Bogdan, Jade, and Samuel with profits and costs shared by 30/30/30 and 10% invested back in the business.</a:t>
            </a:r>
          </a:p>
          <a:p>
            <a:pPr eaLnBrk="1" hangingPunct="1">
              <a:buFontTx/>
              <a:buNone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What is SOV?</a:t>
            </a:r>
          </a:p>
          <a:p>
            <a:pPr eaLnBrk="1" hangingPunct="1">
              <a:buFontTx/>
              <a:buNone/>
            </a:pPr>
            <a:r>
              <a:rPr lang="en-GB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SOV is a company with a vision to become the main online site to sell costume requisite vehicles in the UK. </a:t>
            </a:r>
          </a:p>
          <a:p>
            <a:pPr eaLnBrk="1" hangingPunct="1">
              <a:buFontTx/>
              <a:buNone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Where SOV will be?</a:t>
            </a:r>
          </a:p>
          <a:p>
            <a:pPr eaLnBrk="1" hangingPunct="1">
              <a:buFontTx/>
              <a:buNone/>
            </a:pPr>
            <a:r>
              <a:rPr lang="en-GB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SOV’s vision is to become the most successful online vehicle selling site, tailored to any customer needs.</a:t>
            </a:r>
          </a:p>
          <a:p>
            <a:pPr eaLnBrk="1" hangingPunct="1">
              <a:buFontTx/>
              <a:buNone/>
            </a:pPr>
            <a:endParaRPr lang="en-GB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Tx/>
              <a:buNone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Why SOV?</a:t>
            </a:r>
          </a:p>
          <a:p>
            <a:pPr eaLnBrk="1" hangingPunct="1">
              <a:buFontTx/>
              <a:buNone/>
            </a:pPr>
            <a:r>
              <a:rPr lang="en-GB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SOV idea comes out of the necessity of many customers or businesses that need an external service to provide the best vehicles to each customer’s needs.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097305-A151-DA80-9A22-51F95D23E22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>
          <a:xfrm>
            <a:off x="250825" y="6524625"/>
            <a:ext cx="971550" cy="219075"/>
          </a:xfrm>
        </p:spPr>
        <p:txBody>
          <a:bodyPr/>
          <a:lstStyle/>
          <a:p>
            <a:pPr>
              <a:defRPr/>
            </a:pPr>
            <a:r>
              <a:rPr lang="en-GB" altLang="en-US" dirty="0"/>
              <a:t>By Samuel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1800" b="1" i="1" dirty="0">
                <a:latin typeface="Arial" panose="020B0604020202020204" pitchFamily="34" charset="0"/>
                <a:cs typeface="Arial" panose="020B0604020202020204" pitchFamily="34" charset="0"/>
              </a:rPr>
              <a:t>SOV Company Overview</a:t>
            </a:r>
            <a:endParaRPr lang="en-GB" altLang="en-US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588"/>
            <a:ext cx="8229600" cy="40608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SOV is a company managed by one single place that delivers a service countrywide using the effectiveness of a distribution service to deliver the customer’s desired products.</a:t>
            </a:r>
          </a:p>
          <a:p>
            <a:pPr eaLnBrk="1" hangingPunct="1">
              <a:buFontTx/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8C6F41-EA75-76D1-7D53-6D21F3F7030F}"/>
              </a:ext>
            </a:extLst>
          </p:cNvPr>
          <p:cNvSpPr>
            <a:spLocks noGrp="1"/>
          </p:cNvSpPr>
          <p:nvPr>
            <p:ph type="dt" sz="quarter" idx="10"/>
          </p:nvPr>
        </p:nvSpPr>
        <p:spPr>
          <a:xfrm>
            <a:off x="250825" y="6524625"/>
            <a:ext cx="971550" cy="219075"/>
          </a:xfrm>
        </p:spPr>
        <p:txBody>
          <a:bodyPr/>
          <a:lstStyle/>
          <a:p>
            <a:pPr>
              <a:defRPr/>
            </a:pPr>
            <a:r>
              <a:rPr lang="en-GB" altLang="en-US" dirty="0"/>
              <a:t>By Samuel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863600"/>
          </a:xfrm>
        </p:spPr>
        <p:txBody>
          <a:bodyPr/>
          <a:lstStyle/>
          <a:p>
            <a:pPr eaLnBrk="1" hangingPunct="1"/>
            <a:r>
              <a:rPr lang="en-GB" altLang="en-US" sz="1800" b="1" i="1" dirty="0">
                <a:latin typeface="Arial" panose="020B0604020202020204" pitchFamily="34" charset="0"/>
                <a:cs typeface="Arial" panose="020B0604020202020204" pitchFamily="34" charset="0"/>
              </a:rPr>
              <a:t>SOV Products and Services</a:t>
            </a: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1F13D5BA-BE65-43BD-92F7-A0E576D12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6363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SOV targets to provide a service of vehicle search, customization needs, and the most economic prices, based on customers/business demands.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B604BA-5149-4455-6ABD-140406F2C76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>
          <a:xfrm>
            <a:off x="250825" y="6524625"/>
            <a:ext cx="971550" cy="219075"/>
          </a:xfrm>
        </p:spPr>
        <p:txBody>
          <a:bodyPr/>
          <a:lstStyle/>
          <a:p>
            <a:pPr>
              <a:defRPr/>
            </a:pPr>
            <a:r>
              <a:rPr lang="en-GB" altLang="en-US" dirty="0"/>
              <a:t>By Samuel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303000FE-B433-4217-A7E9-C8D1C7766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865187"/>
          </a:xfrm>
        </p:spPr>
        <p:txBody>
          <a:bodyPr/>
          <a:lstStyle/>
          <a:p>
            <a:pPr eaLnBrk="1" hangingPunct="1"/>
            <a:r>
              <a:rPr lang="en-GB" altLang="en-US" sz="1800" b="1" i="1" dirty="0">
                <a:latin typeface="Arial" panose="020B0604020202020204" pitchFamily="34" charset="0"/>
                <a:cs typeface="Arial" panose="020B0604020202020204" pitchFamily="34" charset="0"/>
              </a:rPr>
              <a:t>Market audit-Competitor’s Analysis</a:t>
            </a: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Tabla 4">
            <a:extLst>
              <a:ext uri="{FF2B5EF4-FFF2-40B4-BE49-F238E27FC236}">
                <a16:creationId xmlns:a16="http://schemas.microsoft.com/office/drawing/2014/main" id="{38FA516C-C382-4A58-7437-833F921BC4A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5939583"/>
              </p:ext>
            </p:extLst>
          </p:nvPr>
        </p:nvGraphicFramePr>
        <p:xfrm>
          <a:off x="54666" y="991189"/>
          <a:ext cx="9034667" cy="3857341"/>
        </p:xfrm>
        <a:graphic>
          <a:graphicData uri="http://schemas.openxmlformats.org/drawingml/2006/table">
            <a:tbl>
              <a:tblPr firstRow="1" firstCol="1" bandRow="1"/>
              <a:tblGrid>
                <a:gridCol w="1582347">
                  <a:extLst>
                    <a:ext uri="{9D8B030D-6E8A-4147-A177-3AD203B41FA5}">
                      <a16:colId xmlns:a16="http://schemas.microsoft.com/office/drawing/2014/main" val="3485041538"/>
                    </a:ext>
                  </a:extLst>
                </a:gridCol>
                <a:gridCol w="2031119">
                  <a:extLst>
                    <a:ext uri="{9D8B030D-6E8A-4147-A177-3AD203B41FA5}">
                      <a16:colId xmlns:a16="http://schemas.microsoft.com/office/drawing/2014/main" val="2254744122"/>
                    </a:ext>
                  </a:extLst>
                </a:gridCol>
                <a:gridCol w="1806733">
                  <a:extLst>
                    <a:ext uri="{9D8B030D-6E8A-4147-A177-3AD203B41FA5}">
                      <a16:colId xmlns:a16="http://schemas.microsoft.com/office/drawing/2014/main" val="1351299120"/>
                    </a:ext>
                  </a:extLst>
                </a:gridCol>
                <a:gridCol w="1806733">
                  <a:extLst>
                    <a:ext uri="{9D8B030D-6E8A-4147-A177-3AD203B41FA5}">
                      <a16:colId xmlns:a16="http://schemas.microsoft.com/office/drawing/2014/main" val="1431577460"/>
                    </a:ext>
                  </a:extLst>
                </a:gridCol>
                <a:gridCol w="1807735">
                  <a:extLst>
                    <a:ext uri="{9D8B030D-6E8A-4147-A177-3AD203B41FA5}">
                      <a16:colId xmlns:a16="http://schemas.microsoft.com/office/drawing/2014/main" val="203610324"/>
                    </a:ext>
                  </a:extLst>
                </a:gridCol>
              </a:tblGrid>
              <a:tr h="39573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Factors 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Our company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SOV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Competitor A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GMC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Competitor B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Ford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Competitor C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VW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49750887"/>
                  </a:ext>
                </a:extLst>
              </a:tr>
              <a:tr h="14557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Industry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Automotive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Automotive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Automotive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Automotive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06149119"/>
                  </a:ext>
                </a:extLst>
              </a:tr>
              <a:tr h="2978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Products or services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Car selling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Car selling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Car selling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Car selling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91118059"/>
                  </a:ext>
                </a:extLst>
              </a:tr>
              <a:tr h="2978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Key success factors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Flexibility, customization, search experience, a wide range of brands.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Well established brand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Well established brand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Well established brand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00298049"/>
                  </a:ext>
                </a:extLst>
              </a:tr>
              <a:tr h="31402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Market share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all UK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mainly USA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world wide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worldwide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17233515"/>
                  </a:ext>
                </a:extLst>
              </a:tr>
              <a:tr h="41063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Past strategies and current strategies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CS:  Costume </a:t>
                      </a:r>
                      <a:r>
                        <a:rPr lang="en-GB" sz="800" dirty="0" err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multibrand</a:t>
                      </a: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online car selling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PS: Standard car selling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CS: Still standard car selling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PS: Standard car selling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CS: Still standard car selling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PS: Standard car selling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CS: Online car selling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62793693"/>
                  </a:ext>
                </a:extLst>
              </a:tr>
              <a:tr h="2978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Advertising front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Online and between customers.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Online, tv, radio etc…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Online, tv, radio etc…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Online, tv, radio etc…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8752680"/>
                  </a:ext>
                </a:extLst>
              </a:tr>
              <a:tr h="27817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Strengths 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Flexibility to adapt to customer needs 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Well established brand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Well established brand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Well established brand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46914939"/>
                  </a:ext>
                </a:extLst>
              </a:tr>
              <a:tr h="2978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Weaknesses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New small company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Standard selling methods and works only with their won brand.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Standard selling methods and works only with their won brand.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Standard selling methods and works only with their won brand.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91691762"/>
                  </a:ext>
                </a:extLst>
              </a:tr>
              <a:tr h="2978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Distribution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By customer delivery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In store collection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In store collection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In store collection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97618037"/>
                  </a:ext>
                </a:extLst>
              </a:tr>
              <a:tr h="34032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How big of a threat are competitors to you?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Small threat competition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Medium threat competition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Medium threat competition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High threat competition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81893738"/>
                  </a:ext>
                </a:extLst>
              </a:tr>
              <a:tr h="45020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How do their strategies affect your business?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Better well establish selling infrastructures.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8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Better well establish selling infrastructures and online selling flexibility.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Better well establish selling infrastructures and online selling flexibility.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Better well establish selling infrastructures and online selling flexibility.</a:t>
                      </a:r>
                    </a:p>
                  </a:txBody>
                  <a:tcPr marL="52493" marR="5249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03401597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C6BF59-1535-4F80-D94D-86DDC39FA67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>
          <a:xfrm>
            <a:off x="250825" y="6524625"/>
            <a:ext cx="971550" cy="219075"/>
          </a:xfrm>
        </p:spPr>
        <p:txBody>
          <a:bodyPr/>
          <a:lstStyle/>
          <a:p>
            <a:pPr>
              <a:defRPr/>
            </a:pPr>
            <a:r>
              <a:rPr lang="en-GB" altLang="en-US" dirty="0"/>
              <a:t>By Samuel</a:t>
            </a:r>
          </a:p>
        </p:txBody>
      </p:sp>
      <p:sp>
        <p:nvSpPr>
          <p:cNvPr id="2" name="CuadroTexto 1">
            <a:extLst>
              <a:ext uri="{FF2B5EF4-FFF2-40B4-BE49-F238E27FC236}">
                <a16:creationId xmlns:a16="http://schemas.microsoft.com/office/drawing/2014/main" id="{5F5F20DA-943E-7D92-E17B-18E4AAE829DE}"/>
              </a:ext>
            </a:extLst>
          </p:cNvPr>
          <p:cNvSpPr txBox="1"/>
          <p:nvPr/>
        </p:nvSpPr>
        <p:spPr>
          <a:xfrm>
            <a:off x="6857085" y="5013176"/>
            <a:ext cx="2232248" cy="2880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Numan</a:t>
            </a:r>
            <a:r>
              <a:rPr lang="en-GB" sz="1200" dirty="0">
                <a:solidFill>
                  <a:srgbClr val="222222"/>
                </a:solidFill>
              </a:rPr>
              <a:t> and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Willekens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(2012)</a:t>
            </a:r>
            <a:endParaRPr lang="en-GB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55850F8A-0C27-4FF0-93E6-D6A428897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865187"/>
          </a:xfrm>
        </p:spPr>
        <p:txBody>
          <a:bodyPr/>
          <a:lstStyle/>
          <a:p>
            <a:pPr eaLnBrk="1" hangingPunct="1"/>
            <a:b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SOV Market Audit-SWOT Analysis</a:t>
            </a:r>
            <a:b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364" name="Content Placeholder 2">
            <a:extLst>
              <a:ext uri="{FF2B5EF4-FFF2-40B4-BE49-F238E27FC236}">
                <a16:creationId xmlns:a16="http://schemas.microsoft.com/office/drawing/2014/main" id="{697E1E42-6EAA-41D3-AED1-68C8CA68EF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7950"/>
          </a:xfrm>
        </p:spPr>
        <p:txBody>
          <a:bodyPr/>
          <a:lstStyle/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</p:txBody>
      </p:sp>
      <p:graphicFrame>
        <p:nvGraphicFramePr>
          <p:cNvPr id="2" name="Tabla 2">
            <a:extLst>
              <a:ext uri="{FF2B5EF4-FFF2-40B4-BE49-F238E27FC236}">
                <a16:creationId xmlns:a16="http://schemas.microsoft.com/office/drawing/2014/main" id="{341A648E-C7D6-EC1D-655A-1F9ED832C96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7798835"/>
              </p:ext>
            </p:extLst>
          </p:nvPr>
        </p:nvGraphicFramePr>
        <p:xfrm>
          <a:off x="1211796" y="1325324"/>
          <a:ext cx="6720408" cy="406209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60204">
                  <a:extLst>
                    <a:ext uri="{9D8B030D-6E8A-4147-A177-3AD203B41FA5}">
                      <a16:colId xmlns:a16="http://schemas.microsoft.com/office/drawing/2014/main" val="4187592985"/>
                    </a:ext>
                  </a:extLst>
                </a:gridCol>
                <a:gridCol w="3360204">
                  <a:extLst>
                    <a:ext uri="{9D8B030D-6E8A-4147-A177-3AD203B41FA5}">
                      <a16:colId xmlns:a16="http://schemas.microsoft.com/office/drawing/2014/main" val="543891148"/>
                    </a:ext>
                  </a:extLst>
                </a:gridCol>
              </a:tblGrid>
              <a:tr h="195897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Strengths: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Flexibility to customer’s needs.</a:t>
                      </a:r>
                    </a:p>
                    <a:p>
                      <a:endParaRPr lang="en-GB" sz="12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Committed team.</a:t>
                      </a:r>
                    </a:p>
                    <a:p>
                      <a:endParaRPr lang="en-GB" sz="12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 consumption expenses.</a:t>
                      </a:r>
                    </a:p>
                    <a:p>
                      <a:endParaRPr lang="en-GB" sz="12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Opportunities:</a:t>
                      </a:r>
                    </a:p>
                    <a:p>
                      <a:endParaRPr lang="en-US" alt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Product arrangement that other competitors do not offer.</a:t>
                      </a:r>
                    </a:p>
                    <a:p>
                      <a:endParaRPr lang="en-GB" sz="12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Ability to work with multi-vehicle manufacturers.</a:t>
                      </a:r>
                    </a:p>
                    <a:p>
                      <a:endParaRPr lang="en-GB" sz="12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Ability to work with different logistic services.</a:t>
                      </a:r>
                    </a:p>
                    <a:p>
                      <a:endParaRPr lang="en-GB" sz="12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7203455"/>
                  </a:ext>
                </a:extLst>
              </a:tr>
              <a:tr h="195897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Weaknesses: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en-US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Stress workload is shared only between three people.</a:t>
                      </a:r>
                    </a:p>
                    <a:p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Small business.</a:t>
                      </a:r>
                    </a:p>
                    <a:p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 market recognition yet.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Threats:</a:t>
                      </a:r>
                    </a:p>
                    <a:p>
                      <a:endParaRPr lang="en-US" altLang="en-US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Well-established manufacturers.</a:t>
                      </a:r>
                    </a:p>
                    <a:p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product needs to be stocked before it is paid. (Customers cancelations)</a:t>
                      </a:r>
                    </a:p>
                    <a:p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Stock availability for big orders.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9787027"/>
                  </a:ext>
                </a:extLst>
              </a:tr>
            </a:tbl>
          </a:graphicData>
        </a:graphic>
      </p:graphicFrame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0D68A75-AACF-D0C9-81C2-7442BD2430C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>
          <a:xfrm>
            <a:off x="250825" y="6524625"/>
            <a:ext cx="971550" cy="219075"/>
          </a:xfrm>
        </p:spPr>
        <p:txBody>
          <a:bodyPr/>
          <a:lstStyle/>
          <a:p>
            <a:pPr>
              <a:defRPr/>
            </a:pPr>
            <a:r>
              <a:rPr lang="en-GB" altLang="en-US" dirty="0"/>
              <a:t>By Samuel</a:t>
            </a:r>
          </a:p>
        </p:txBody>
      </p:sp>
      <p:sp>
        <p:nvSpPr>
          <p:cNvPr id="3" name="CuadroTexto 2">
            <a:extLst>
              <a:ext uri="{FF2B5EF4-FFF2-40B4-BE49-F238E27FC236}">
                <a16:creationId xmlns:a16="http://schemas.microsoft.com/office/drawing/2014/main" id="{EEFC3D8F-3816-2845-ABD2-5F94DBA7E86F}"/>
              </a:ext>
            </a:extLst>
          </p:cNvPr>
          <p:cNvSpPr txBox="1"/>
          <p:nvPr/>
        </p:nvSpPr>
        <p:spPr>
          <a:xfrm>
            <a:off x="6336356" y="5347454"/>
            <a:ext cx="237626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Humphrey, (1960) </a:t>
            </a:r>
            <a:endParaRPr lang="en-GB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SOV Market Audit-PESTLE Analysis</a:t>
            </a:r>
          </a:p>
        </p:txBody>
      </p:sp>
      <p:graphicFrame>
        <p:nvGraphicFramePr>
          <p:cNvPr id="5" name="Tabla 2">
            <a:extLst>
              <a:ext uri="{FF2B5EF4-FFF2-40B4-BE49-F238E27FC236}">
                <a16:creationId xmlns:a16="http://schemas.microsoft.com/office/drawing/2014/main" id="{B242F8C7-B05C-5FC9-E877-73B7CA8354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1024711"/>
              </p:ext>
            </p:extLst>
          </p:nvPr>
        </p:nvGraphicFramePr>
        <p:xfrm>
          <a:off x="477888" y="1772816"/>
          <a:ext cx="8208912" cy="34563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68152">
                  <a:extLst>
                    <a:ext uri="{9D8B030D-6E8A-4147-A177-3AD203B41FA5}">
                      <a16:colId xmlns:a16="http://schemas.microsoft.com/office/drawing/2014/main" val="4004852019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3175585619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1811683771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2004379667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4004485271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77030705"/>
                    </a:ext>
                  </a:extLst>
                </a:gridCol>
              </a:tblGrid>
              <a:tr h="626456">
                <a:tc>
                  <a:txBody>
                    <a:bodyPr/>
                    <a:lstStyle/>
                    <a:p>
                      <a:pPr algn="ctr"/>
                      <a:r>
                        <a:rPr lang="en-GB" sz="120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Political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Economical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Technological</a:t>
                      </a:r>
                    </a:p>
                    <a:p>
                      <a:pPr algn="ctr"/>
                      <a:endParaRPr lang="en-GB" sz="1200" u="sng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Legal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Environmental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28128992"/>
                  </a:ext>
                </a:extLst>
              </a:tr>
              <a:tr h="2829928"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Unlikely economic political instability.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Mandandatory</a:t>
                      </a: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political chain supplies interruptions.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Economic market fluctuations.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Possible global financial crisis.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Changing trends can affect the business.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 reliance on technology advancements.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Necessity to adapt to the technological trends of the market.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Legal Compliance is mandatory to avoid costly affairs with the law.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Extra costs to operate legal demands.</a:t>
                      </a:r>
                    </a:p>
                    <a:p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Environmental responsibility commitments.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Sustainability concerns.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4004972"/>
                  </a:ext>
                </a:extLst>
              </a:tr>
            </a:tbl>
          </a:graphicData>
        </a:graphic>
      </p:graphicFrame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37490D22-037A-3BB3-23CE-A17227C2B98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>
          <a:xfrm>
            <a:off x="250825" y="6524625"/>
            <a:ext cx="971550" cy="219075"/>
          </a:xfrm>
        </p:spPr>
        <p:txBody>
          <a:bodyPr/>
          <a:lstStyle/>
          <a:p>
            <a:pPr>
              <a:defRPr/>
            </a:pPr>
            <a:r>
              <a:rPr lang="en-GB" altLang="en-US" dirty="0"/>
              <a:t>By Samuel</a:t>
            </a:r>
          </a:p>
        </p:txBody>
      </p:sp>
      <p:sp>
        <p:nvSpPr>
          <p:cNvPr id="3" name="CuadroTexto 2">
            <a:extLst>
              <a:ext uri="{FF2B5EF4-FFF2-40B4-BE49-F238E27FC236}">
                <a16:creationId xmlns:a16="http://schemas.microsoft.com/office/drawing/2014/main" id="{C36E09CD-BC43-7346-6BAF-4B9E63F6AF86}"/>
              </a:ext>
            </a:extLst>
          </p:cNvPr>
          <p:cNvSpPr txBox="1"/>
          <p:nvPr/>
        </p:nvSpPr>
        <p:spPr>
          <a:xfrm>
            <a:off x="6804248" y="5229200"/>
            <a:ext cx="1882552" cy="2880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Perera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(2017).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1771055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SOV Target Market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196752"/>
            <a:ext cx="8229600" cy="3917032"/>
          </a:xfrm>
        </p:spPr>
        <p:txBody>
          <a:bodyPr/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Focused age group 18 to 70</a:t>
            </a:r>
          </a:p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Mainly people who already hold a valid driving license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Businesses or Individuals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Businesses or Individuals who have interest in buying a vehicle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GB" altLang="en-US" dirty="0"/>
              <a:t>By Jade</a:t>
            </a:r>
          </a:p>
        </p:txBody>
      </p:sp>
      <p:sp>
        <p:nvSpPr>
          <p:cNvPr id="5" name="CuadroTexto 4">
            <a:extLst>
              <a:ext uri="{FF2B5EF4-FFF2-40B4-BE49-F238E27FC236}">
                <a16:creationId xmlns:a16="http://schemas.microsoft.com/office/drawing/2014/main" id="{1BC0CB6F-7BC6-6F76-A056-2C95AC83113A}"/>
              </a:ext>
            </a:extLst>
          </p:cNvPr>
          <p:cNvSpPr txBox="1"/>
          <p:nvPr/>
        </p:nvSpPr>
        <p:spPr>
          <a:xfrm>
            <a:off x="6012160" y="5013176"/>
            <a:ext cx="25202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Brooksbank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(1994).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6560787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3C57A816-DA6E-43EA-9333-A17584929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1079500"/>
          </a:xfrm>
        </p:spPr>
        <p:txBody>
          <a:bodyPr/>
          <a:lstStyle/>
          <a:p>
            <a:pPr eaLnBrk="1" hangingPunct="1"/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3 Month Action Plan – Start up / Marketing and Sales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8BCAEB-68DE-4D74-8D04-D349E38F2CB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altLang="en-US" dirty="0"/>
              <a:t>By Jade</a:t>
            </a: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1900C4C7-8DC8-F0C6-C49C-C5F25A6C69C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7393500"/>
              </p:ext>
            </p:extLst>
          </p:nvPr>
        </p:nvGraphicFramePr>
        <p:xfrm>
          <a:off x="484196" y="1052736"/>
          <a:ext cx="8229600" cy="4320483"/>
        </p:xfrm>
        <a:graphic>
          <a:graphicData uri="http://schemas.openxmlformats.org/drawingml/2006/table">
            <a:tbl>
              <a:tblPr>
                <a:tableStyleId>{93296810-A885-4BE3-A3E7-6D5BEEA58F35}</a:tableStyleId>
              </a:tblPr>
              <a:tblGrid>
                <a:gridCol w="4905239">
                  <a:extLst>
                    <a:ext uri="{9D8B030D-6E8A-4147-A177-3AD203B41FA5}">
                      <a16:colId xmlns:a16="http://schemas.microsoft.com/office/drawing/2014/main" val="2907918200"/>
                    </a:ext>
                  </a:extLst>
                </a:gridCol>
                <a:gridCol w="1565822">
                  <a:extLst>
                    <a:ext uri="{9D8B030D-6E8A-4147-A177-3AD203B41FA5}">
                      <a16:colId xmlns:a16="http://schemas.microsoft.com/office/drawing/2014/main" val="1443345329"/>
                    </a:ext>
                  </a:extLst>
                </a:gridCol>
                <a:gridCol w="1565822">
                  <a:extLst>
                    <a:ext uri="{9D8B030D-6E8A-4147-A177-3AD203B41FA5}">
                      <a16:colId xmlns:a16="http://schemas.microsoft.com/office/drawing/2014/main" val="4247758617"/>
                    </a:ext>
                  </a:extLst>
                </a:gridCol>
                <a:gridCol w="192717">
                  <a:extLst>
                    <a:ext uri="{9D8B030D-6E8A-4147-A177-3AD203B41FA5}">
                      <a16:colId xmlns:a16="http://schemas.microsoft.com/office/drawing/2014/main" val="2564261979"/>
                    </a:ext>
                  </a:extLst>
                </a:gridCol>
              </a:tblGrid>
              <a:tr h="637447">
                <a:tc>
                  <a:txBody>
                    <a:bodyPr/>
                    <a:lstStyle/>
                    <a:p>
                      <a:pPr algn="l" fontAlgn="t"/>
                      <a:r>
                        <a:rPr lang="en-GB" sz="15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SOV - JUNE</a:t>
                      </a:r>
                      <a:endParaRPr lang="en-GB" sz="1000" b="1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t"/>
                      <a:endParaRPr lang="en-GB" sz="10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t"/>
                      <a:endParaRPr lang="en-GB" sz="10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t"/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701072220"/>
                  </a:ext>
                </a:extLst>
              </a:tr>
              <a:tr h="566621">
                <a:tc>
                  <a:txBody>
                    <a:bodyPr/>
                    <a:lstStyle/>
                    <a:p>
                      <a:pPr algn="l" fontAlgn="ctr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is required?</a:t>
                      </a:r>
                      <a:endParaRPr lang="en-GB" sz="1100" b="1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Person responsible</a:t>
                      </a:r>
                      <a:endParaRPr lang="en-GB" sz="1100" b="1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Completion Date</a:t>
                      </a:r>
                      <a:endParaRPr lang="en-GB" sz="1100" b="1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t"/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695326820"/>
                  </a:ext>
                </a:extLst>
              </a:tr>
              <a:tr h="283310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Create a logo</a:t>
                      </a:r>
                      <a:endParaRPr lang="en-GB" sz="11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Bogdan</a:t>
                      </a:r>
                      <a:endParaRPr lang="en-GB" sz="1000" b="1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31/06/2022</a:t>
                      </a:r>
                      <a:endParaRPr lang="en-GB" sz="1000" b="1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t"/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687831053"/>
                  </a:ext>
                </a:extLst>
              </a:tr>
              <a:tr h="566621">
                <a:tc>
                  <a:txBody>
                    <a:bodyPr/>
                    <a:lstStyle/>
                    <a:p>
                      <a:pPr algn="l" fontAlgn="t"/>
                      <a:r>
                        <a:rPr lang="en-US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Purchase all technological equipment including servers and software required</a:t>
                      </a:r>
                      <a:endParaRPr lang="en-US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Sam</a:t>
                      </a:r>
                      <a:endParaRPr lang="en-GB" sz="1000" b="1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15/06/2022</a:t>
                      </a:r>
                      <a:endParaRPr lang="en-GB" sz="1000" b="1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t"/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218680762"/>
                  </a:ext>
                </a:extLst>
              </a:tr>
              <a:tr h="566621">
                <a:tc>
                  <a:txBody>
                    <a:bodyPr/>
                    <a:lstStyle/>
                    <a:p>
                      <a:pPr algn="l" fontAlgn="t"/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Set up financial accounts, business line, and email address</a:t>
                      </a:r>
                      <a:br>
                        <a:rPr lang="en-US" sz="10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endParaRPr lang="en-US" sz="10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Jade</a:t>
                      </a:r>
                      <a:endParaRPr lang="en-GB" sz="1000" b="1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31/06/2022</a:t>
                      </a:r>
                      <a:endParaRPr lang="en-GB" sz="1000" b="1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t"/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463978349"/>
                  </a:ext>
                </a:extLst>
              </a:tr>
              <a:tr h="566621">
                <a:tc>
                  <a:txBody>
                    <a:bodyPr/>
                    <a:lstStyle/>
                    <a:p>
                      <a:pPr algn="l" fontAlgn="t"/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Business name trademarked, the business registered, insurance and government legal requirements including fees</a:t>
                      </a:r>
                      <a:endParaRPr lang="en-US" sz="11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Jade</a:t>
                      </a:r>
                      <a:endParaRPr lang="en-GB" sz="1000" b="1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31/07/2022</a:t>
                      </a:r>
                      <a:endParaRPr lang="en-GB" sz="1000" b="1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t"/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924091968"/>
                  </a:ext>
                </a:extLst>
              </a:tr>
              <a:tr h="566621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Business broadband</a:t>
                      </a:r>
                      <a:br>
                        <a:rPr lang="en-GB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endParaRPr lang="en-GB" sz="11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Jade</a:t>
                      </a:r>
                      <a:endParaRPr lang="en-GB" sz="1000" b="1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31/06/2022</a:t>
                      </a:r>
                      <a:endParaRPr lang="en-GB" sz="1000" b="1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t"/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612221863"/>
                  </a:ext>
                </a:extLst>
              </a:tr>
              <a:tr h="566621">
                <a:tc>
                  <a:txBody>
                    <a:bodyPr/>
                    <a:lstStyle/>
                    <a:p>
                      <a:pPr algn="l" fontAlgn="t"/>
                      <a: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Ensure home offices are secure</a:t>
                      </a:r>
                      <a:br>
                        <a:rPr lang="en-US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endParaRPr lang="en-US" sz="11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Jade</a:t>
                      </a:r>
                      <a:endParaRPr lang="en-GB" sz="1000" b="1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0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31/06/2022</a:t>
                      </a:r>
                      <a:endParaRPr lang="en-GB" sz="1000" b="1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t"/>
                      <a:endParaRPr lang="en-GB" sz="1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2506623639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F7E02A-73B4-9EAA-F0FC-3449D05DBD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3 Month Action Plan for Marketing and Sales 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B593AE-434B-C046-7B2F-642745DAC6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GB" altLang="en-US" dirty="0"/>
              <a:t>By Jade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5099EDA5-42F4-4AAA-1252-047AB959823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7115265"/>
              </p:ext>
            </p:extLst>
          </p:nvPr>
        </p:nvGraphicFramePr>
        <p:xfrm>
          <a:off x="457200" y="1196752"/>
          <a:ext cx="8229599" cy="2160243"/>
        </p:xfrm>
        <a:graphic>
          <a:graphicData uri="http://schemas.openxmlformats.org/drawingml/2006/table">
            <a:tbl>
              <a:tblPr>
                <a:tableStyleId>{93296810-A885-4BE3-A3E7-6D5BEEA58F35}</a:tableStyleId>
              </a:tblPr>
              <a:tblGrid>
                <a:gridCol w="5022861">
                  <a:extLst>
                    <a:ext uri="{9D8B030D-6E8A-4147-A177-3AD203B41FA5}">
                      <a16:colId xmlns:a16="http://schemas.microsoft.com/office/drawing/2014/main" val="3246830152"/>
                    </a:ext>
                  </a:extLst>
                </a:gridCol>
                <a:gridCol w="1603369">
                  <a:extLst>
                    <a:ext uri="{9D8B030D-6E8A-4147-A177-3AD203B41FA5}">
                      <a16:colId xmlns:a16="http://schemas.microsoft.com/office/drawing/2014/main" val="1245279962"/>
                    </a:ext>
                  </a:extLst>
                </a:gridCol>
                <a:gridCol w="1603369">
                  <a:extLst>
                    <a:ext uri="{9D8B030D-6E8A-4147-A177-3AD203B41FA5}">
                      <a16:colId xmlns:a16="http://schemas.microsoft.com/office/drawing/2014/main" val="1046696079"/>
                    </a:ext>
                  </a:extLst>
                </a:gridCol>
              </a:tblGrid>
              <a:tr h="589157"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SOV - JULY</a:t>
                      </a:r>
                      <a:endParaRPr lang="en-GB" sz="1100" b="1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t"/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t"/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594504657"/>
                  </a:ext>
                </a:extLst>
              </a:tr>
              <a:tr h="523696"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is required?</a:t>
                      </a:r>
                      <a:endParaRPr lang="en-GB" sz="1200" b="1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Person responsible</a:t>
                      </a:r>
                      <a:endParaRPr lang="en-GB" sz="1200" b="1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Completion Date</a:t>
                      </a:r>
                      <a:endParaRPr lang="en-GB" sz="1200" b="1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372150653"/>
                  </a:ext>
                </a:extLst>
              </a:tr>
              <a:tr h="261847">
                <a:tc>
                  <a:txBody>
                    <a:bodyPr/>
                    <a:lstStyle/>
                    <a:p>
                      <a:pPr algn="l" fontAlgn="t"/>
                      <a:r>
                        <a:rPr lang="en-GB" sz="12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Start online advertising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Bogdan</a:t>
                      </a:r>
                      <a:endParaRPr lang="en-GB" sz="1100" b="1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31/07/2022 then ongoing</a:t>
                      </a:r>
                      <a:endParaRPr lang="en-GB" sz="1100" b="1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211775603"/>
                  </a:ext>
                </a:extLst>
              </a:tr>
              <a:tr h="261847">
                <a:tc>
                  <a:txBody>
                    <a:bodyPr/>
                    <a:lstStyle/>
                    <a:p>
                      <a:pPr algn="l" fontAlgn="t"/>
                      <a:r>
                        <a:rPr lang="en-GB" sz="12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Update website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Sam</a:t>
                      </a:r>
                      <a:endParaRPr lang="en-GB" sz="1100" b="1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31/07/2022</a:t>
                      </a:r>
                      <a:endParaRPr lang="en-GB" sz="1100" b="1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914869357"/>
                  </a:ext>
                </a:extLst>
              </a:tr>
              <a:tr h="523696">
                <a:tc>
                  <a:txBody>
                    <a:bodyPr/>
                    <a:lstStyle/>
                    <a:p>
                      <a:pPr algn="l" fontAlgn="t"/>
                      <a:r>
                        <a:rPr lang="en-GB" sz="12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Networking</a:t>
                      </a:r>
                      <a:br>
                        <a:rPr lang="en-GB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endParaRPr lang="en-GB" sz="11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Jade</a:t>
                      </a:r>
                      <a:endParaRPr lang="en-GB" sz="1100" b="1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31/07/2022</a:t>
                      </a:r>
                      <a:endParaRPr lang="en-GB" sz="1100" b="1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742205500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8881F631-2943-1B81-2DDC-1C0D2D2E910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0727487"/>
              </p:ext>
            </p:extLst>
          </p:nvPr>
        </p:nvGraphicFramePr>
        <p:xfrm>
          <a:off x="457200" y="3645024"/>
          <a:ext cx="8229600" cy="1728191"/>
        </p:xfrm>
        <a:graphic>
          <a:graphicData uri="http://schemas.openxmlformats.org/drawingml/2006/table">
            <a:tbl>
              <a:tblPr>
                <a:tableStyleId>{93296810-A885-4BE3-A3E7-6D5BEEA58F35}</a:tableStyleId>
              </a:tblPr>
              <a:tblGrid>
                <a:gridCol w="5022862">
                  <a:extLst>
                    <a:ext uri="{9D8B030D-6E8A-4147-A177-3AD203B41FA5}">
                      <a16:colId xmlns:a16="http://schemas.microsoft.com/office/drawing/2014/main" val="1317442845"/>
                    </a:ext>
                  </a:extLst>
                </a:gridCol>
                <a:gridCol w="1603369">
                  <a:extLst>
                    <a:ext uri="{9D8B030D-6E8A-4147-A177-3AD203B41FA5}">
                      <a16:colId xmlns:a16="http://schemas.microsoft.com/office/drawing/2014/main" val="2819040498"/>
                    </a:ext>
                  </a:extLst>
                </a:gridCol>
                <a:gridCol w="1603369">
                  <a:extLst>
                    <a:ext uri="{9D8B030D-6E8A-4147-A177-3AD203B41FA5}">
                      <a16:colId xmlns:a16="http://schemas.microsoft.com/office/drawing/2014/main" val="45163743"/>
                    </a:ext>
                  </a:extLst>
                </a:gridCol>
              </a:tblGrid>
              <a:tr h="536335"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SOV - AUGUST</a:t>
                      </a:r>
                      <a:endParaRPr lang="en-GB" sz="1100" b="1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t"/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t"/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2297884352"/>
                  </a:ext>
                </a:extLst>
              </a:tr>
              <a:tr h="476743">
                <a:tc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is required?</a:t>
                      </a:r>
                      <a:endParaRPr lang="en-GB" sz="1200" b="1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Person responsible</a:t>
                      </a:r>
                      <a:endParaRPr lang="en-GB" sz="1200" b="1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Completion Date</a:t>
                      </a:r>
                      <a:endParaRPr lang="en-GB" sz="1200" b="1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29226395"/>
                  </a:ext>
                </a:extLst>
              </a:tr>
              <a:tr h="238370">
                <a:tc>
                  <a:txBody>
                    <a:bodyPr/>
                    <a:lstStyle/>
                    <a:p>
                      <a:pPr algn="l" fontAlgn="t"/>
                      <a:r>
                        <a:rPr lang="en-US" sz="12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Ensure the website is up and running and ready for launch</a:t>
                      </a:r>
                      <a:endParaRPr lang="en-US" sz="12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Sam</a:t>
                      </a:r>
                      <a:endParaRPr lang="en-GB" sz="1100" b="1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31/08/2022</a:t>
                      </a:r>
                      <a:endParaRPr lang="en-GB" sz="1100" b="1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678641203"/>
                  </a:ext>
                </a:extLst>
              </a:tr>
              <a:tr h="476743">
                <a:tc>
                  <a:txBody>
                    <a:bodyPr/>
                    <a:lstStyle/>
                    <a:p>
                      <a:pPr algn="l" fontAlgn="t"/>
                      <a:r>
                        <a:rPr lang="en-GB" sz="12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Networking</a:t>
                      </a:r>
                      <a:b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Jade</a:t>
                      </a:r>
                      <a:endParaRPr lang="en-GB" sz="1100" b="1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31/08/2022</a:t>
                      </a:r>
                      <a:endParaRPr lang="en-GB" sz="1100" b="1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2788954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426337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15C42E2D-C1F0-4C0B-A4BF-EE3447089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1008063"/>
          </a:xfrm>
        </p:spPr>
        <p:txBody>
          <a:bodyPr/>
          <a:lstStyle/>
          <a:p>
            <a:pPr eaLnBrk="1" hangingPunct="1"/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Management Team – The legal Structure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E3FD7B8E-BE25-4323-8F07-91361516B2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2875"/>
            <a:ext cx="8229600" cy="403225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Sam - Head of IT</a:t>
            </a:r>
          </a:p>
          <a:p>
            <a:pPr eaLnBrk="1" hangingPunct="1">
              <a:lnSpc>
                <a:spcPct val="90000"/>
              </a:lnSpc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Bogdan – Head of marketing</a:t>
            </a:r>
          </a:p>
          <a:p>
            <a:pPr eaLnBrk="1" hangingPunct="1">
              <a:lnSpc>
                <a:spcPct val="90000"/>
              </a:lnSpc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Jade – Head of Admin &amp; Finance</a:t>
            </a:r>
          </a:p>
          <a:p>
            <a:pPr eaLnBrk="1" hangingPunct="1">
              <a:lnSpc>
                <a:spcPct val="90000"/>
              </a:lnSpc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 eaLnBrk="1" hangingPunct="1">
              <a:lnSpc>
                <a:spcPct val="90000"/>
              </a:lnSpc>
              <a:buNone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The day-to-day running of the business?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2F28F6-2D3B-4D25-8B99-DDE2C4B5A12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altLang="en-US" dirty="0"/>
              <a:t>By Jade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CFDE2F-0DF3-918C-5445-CFEA06E2F8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GB" altLang="en-US" dirty="0"/>
              <a:t>By Jade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3E2033C7-BA93-341C-1C05-089D3BC2C08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1472225"/>
              </p:ext>
            </p:extLst>
          </p:nvPr>
        </p:nvGraphicFramePr>
        <p:xfrm>
          <a:off x="457200" y="764704"/>
          <a:ext cx="8229600" cy="3816422"/>
        </p:xfrm>
        <a:graphic>
          <a:graphicData uri="http://schemas.openxmlformats.org/drawingml/2006/table">
            <a:tbl>
              <a:tblPr>
                <a:tableStyleId>{93296810-A885-4BE3-A3E7-6D5BEEA58F35}</a:tableStyleId>
              </a:tblPr>
              <a:tblGrid>
                <a:gridCol w="2884471">
                  <a:extLst>
                    <a:ext uri="{9D8B030D-6E8A-4147-A177-3AD203B41FA5}">
                      <a16:colId xmlns:a16="http://schemas.microsoft.com/office/drawing/2014/main" val="4204561094"/>
                    </a:ext>
                  </a:extLst>
                </a:gridCol>
                <a:gridCol w="1242980">
                  <a:extLst>
                    <a:ext uri="{9D8B030D-6E8A-4147-A177-3AD203B41FA5}">
                      <a16:colId xmlns:a16="http://schemas.microsoft.com/office/drawing/2014/main" val="1950111495"/>
                    </a:ext>
                  </a:extLst>
                </a:gridCol>
                <a:gridCol w="1774330">
                  <a:extLst>
                    <a:ext uri="{9D8B030D-6E8A-4147-A177-3AD203B41FA5}">
                      <a16:colId xmlns:a16="http://schemas.microsoft.com/office/drawing/2014/main" val="66075420"/>
                    </a:ext>
                  </a:extLst>
                </a:gridCol>
                <a:gridCol w="2327819">
                  <a:extLst>
                    <a:ext uri="{9D8B030D-6E8A-4147-A177-3AD203B41FA5}">
                      <a16:colId xmlns:a16="http://schemas.microsoft.com/office/drawing/2014/main" val="472142922"/>
                    </a:ext>
                  </a:extLst>
                </a:gridCol>
              </a:tblGrid>
              <a:tr h="765694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US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SOV FIRST YEAR START UP COSTS</a:t>
                      </a:r>
                      <a:endParaRPr lang="en-US" sz="1800" b="1" i="0" u="none" strike="noStrike" dirty="0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2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£50,000 Available</a:t>
                      </a:r>
                      <a:endParaRPr lang="en-GB" sz="22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1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 anchor="b"/>
                </a:tc>
                <a:extLst>
                  <a:ext uri="{0D108BD9-81ED-4DB2-BD59-A6C34878D82A}">
                    <a16:rowId xmlns:a16="http://schemas.microsoft.com/office/drawing/2014/main" val="2203797868"/>
                  </a:ext>
                </a:extLst>
              </a:tr>
              <a:tr h="249386">
                <a:tc gridSpan="2"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 b="0" i="0" u="none" strike="noStrike" dirty="0">
                        <a:solidFill>
                          <a:srgbClr val="2C2D2E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1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1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 anchor="b"/>
                </a:tc>
                <a:extLst>
                  <a:ext uri="{0D108BD9-81ED-4DB2-BD59-A6C34878D82A}">
                    <a16:rowId xmlns:a16="http://schemas.microsoft.com/office/drawing/2014/main" val="3071525956"/>
                  </a:ext>
                </a:extLst>
              </a:tr>
              <a:tr h="556868">
                <a:tc gridSpan="2">
                  <a:txBody>
                    <a:bodyPr/>
                    <a:lstStyle/>
                    <a:p>
                      <a:pPr algn="l" fontAlgn="ctr"/>
                      <a:r>
                        <a:rPr lang="en-GB" sz="12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2C2D2E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ONE OFF COST?</a:t>
                      </a:r>
                      <a:endParaRPr lang="en-GB" sz="1600" b="1" i="0" u="none" strike="noStrike">
                        <a:solidFill>
                          <a:srgbClr val="595959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341845" marT="0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AMOUNT</a:t>
                      </a:r>
                      <a:endParaRPr lang="en-GB" sz="1600" b="1" i="0" u="none" strike="noStrike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/>
                </a:tc>
                <a:extLst>
                  <a:ext uri="{0D108BD9-81ED-4DB2-BD59-A6C34878D82A}">
                    <a16:rowId xmlns:a16="http://schemas.microsoft.com/office/drawing/2014/main" val="3673828157"/>
                  </a:ext>
                </a:extLst>
              </a:tr>
              <a:tr h="249386">
                <a:tc gridSpan="2"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Advertising</a:t>
                      </a:r>
                      <a:endParaRPr lang="en-GB" sz="1100" b="0" i="0" u="none" strike="noStrike" dirty="0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</a:t>
                      </a:r>
                      <a:endParaRPr lang="en-GB" sz="1100" b="0" i="0" u="none" strike="noStrike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341845" marT="0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£5,000</a:t>
                      </a:r>
                      <a:endParaRPr lang="en-GB" sz="1100" b="0" i="0" u="none" strike="noStrike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/>
                </a:tc>
                <a:extLst>
                  <a:ext uri="{0D108BD9-81ED-4DB2-BD59-A6C34878D82A}">
                    <a16:rowId xmlns:a16="http://schemas.microsoft.com/office/drawing/2014/main" val="1300176801"/>
                  </a:ext>
                </a:extLst>
              </a:tr>
              <a:tr h="249386">
                <a:tc gridSpan="2"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Wages</a:t>
                      </a:r>
                      <a:endParaRPr lang="en-GB" sz="1100" b="0" i="0" u="none" strike="noStrike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341845" marT="0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£15,000</a:t>
                      </a:r>
                      <a:endParaRPr lang="en-GB" sz="1100" b="0" i="0" u="none" strike="noStrike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/>
                </a:tc>
                <a:extLst>
                  <a:ext uri="{0D108BD9-81ED-4DB2-BD59-A6C34878D82A}">
                    <a16:rowId xmlns:a16="http://schemas.microsoft.com/office/drawing/2014/main" val="3057248720"/>
                  </a:ext>
                </a:extLst>
              </a:tr>
              <a:tr h="249386">
                <a:tc gridSpan="2"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Business Line/Broadband</a:t>
                      </a:r>
                      <a:endParaRPr lang="en-GB" sz="1100" b="0" i="0" u="none" strike="noStrike" dirty="0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</a:t>
                      </a:r>
                      <a:endParaRPr lang="en-GB" sz="1100" b="0" i="0" u="none" strike="noStrike" dirty="0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341845" marT="0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£400</a:t>
                      </a:r>
                      <a:endParaRPr lang="en-GB" sz="1100" b="0" i="0" u="none" strike="noStrike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/>
                </a:tc>
                <a:extLst>
                  <a:ext uri="{0D108BD9-81ED-4DB2-BD59-A6C34878D82A}">
                    <a16:rowId xmlns:a16="http://schemas.microsoft.com/office/drawing/2014/main" val="561526460"/>
                  </a:ext>
                </a:extLst>
              </a:tr>
              <a:tr h="249386">
                <a:tc gridSpan="2"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Additional home security</a:t>
                      </a:r>
                      <a:endParaRPr lang="en-GB" sz="1100" b="0" i="0" u="none" strike="noStrike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341845" marT="0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£500</a:t>
                      </a:r>
                      <a:endParaRPr lang="en-GB" sz="1100" b="0" i="0" u="none" strike="noStrike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/>
                </a:tc>
                <a:extLst>
                  <a:ext uri="{0D108BD9-81ED-4DB2-BD59-A6C34878D82A}">
                    <a16:rowId xmlns:a16="http://schemas.microsoft.com/office/drawing/2014/main" val="2971243487"/>
                  </a:ext>
                </a:extLst>
              </a:tr>
              <a:tr h="249386">
                <a:tc gridSpan="2"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Company insurance</a:t>
                      </a:r>
                      <a:endParaRPr lang="en-GB" sz="1100" b="0" i="0" u="none" strike="noStrike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</a:t>
                      </a:r>
                      <a:endParaRPr lang="en-GB" sz="1100" b="0" i="0" u="none" strike="noStrike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341845" marT="0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£1,000</a:t>
                      </a:r>
                      <a:endParaRPr lang="en-GB" sz="1100" b="0" i="0" u="none" strike="noStrike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/>
                </a:tc>
                <a:extLst>
                  <a:ext uri="{0D108BD9-81ED-4DB2-BD59-A6C34878D82A}">
                    <a16:rowId xmlns:a16="http://schemas.microsoft.com/office/drawing/2014/main" val="673799880"/>
                  </a:ext>
                </a:extLst>
              </a:tr>
              <a:tr h="249386">
                <a:tc gridSpan="2"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Office supplies and furniture</a:t>
                      </a:r>
                      <a:endParaRPr lang="en-GB" sz="1100" b="0" i="0" u="none" strike="noStrike" dirty="0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</a:t>
                      </a:r>
                      <a:endParaRPr lang="en-GB" sz="1100" b="0" i="0" u="none" strike="noStrike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341845" marT="0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£500</a:t>
                      </a:r>
                      <a:endParaRPr lang="en-GB" sz="1100" b="0" i="0" u="none" strike="noStrike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/>
                </a:tc>
                <a:extLst>
                  <a:ext uri="{0D108BD9-81ED-4DB2-BD59-A6C34878D82A}">
                    <a16:rowId xmlns:a16="http://schemas.microsoft.com/office/drawing/2014/main" val="1590386962"/>
                  </a:ext>
                </a:extLst>
              </a:tr>
              <a:tr h="249386">
                <a:tc gridSpan="2">
                  <a:txBody>
                    <a:bodyPr/>
                    <a:lstStyle/>
                    <a:p>
                      <a:pPr algn="l" fontAlgn="t"/>
                      <a:r>
                        <a:rPr lang="en-US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Trademarking and registering the business</a:t>
                      </a:r>
                      <a:endParaRPr lang="en-US" sz="1100" b="0" i="0" u="none" strike="noStrike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341845" marT="0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£250</a:t>
                      </a:r>
                      <a:endParaRPr lang="en-GB" sz="1100" b="0" i="0" u="none" strike="noStrike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/>
                </a:tc>
                <a:extLst>
                  <a:ext uri="{0D108BD9-81ED-4DB2-BD59-A6C34878D82A}">
                    <a16:rowId xmlns:a16="http://schemas.microsoft.com/office/drawing/2014/main" val="4162426904"/>
                  </a:ext>
                </a:extLst>
              </a:tr>
              <a:tr h="249386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Utilty Bills</a:t>
                      </a:r>
                      <a:endParaRPr lang="en-GB" sz="1100" b="0" i="0" u="none" strike="noStrike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</a:t>
                      </a:r>
                      <a:endParaRPr lang="en-GB" sz="1100" b="0" i="0" u="none" strike="noStrike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341845" marT="0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£500</a:t>
                      </a:r>
                      <a:endParaRPr lang="en-GB" sz="1100" b="0" i="0" u="none" strike="noStrike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/>
                </a:tc>
                <a:extLst>
                  <a:ext uri="{0D108BD9-81ED-4DB2-BD59-A6C34878D82A}">
                    <a16:rowId xmlns:a16="http://schemas.microsoft.com/office/drawing/2014/main" val="818146992"/>
                  </a:ext>
                </a:extLst>
              </a:tr>
              <a:tr h="249386">
                <a:tc gridSpan="2"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Computer supplies, software inc servers</a:t>
                      </a:r>
                      <a:endParaRPr lang="en-GB" sz="1100" b="0" i="0" u="none" strike="noStrike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341845" marT="0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£7,000</a:t>
                      </a:r>
                      <a:endParaRPr lang="en-GB" sz="1100" b="0" i="0" u="none" strike="noStrike" dirty="0">
                        <a:solidFill>
                          <a:srgbClr val="40404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948" marR="0" marT="0" marB="0"/>
                </a:tc>
                <a:extLst>
                  <a:ext uri="{0D108BD9-81ED-4DB2-BD59-A6C34878D82A}">
                    <a16:rowId xmlns:a16="http://schemas.microsoft.com/office/drawing/2014/main" val="2828401691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824C3AC6-B89F-BC44-9F7D-4FE8B5576E87}"/>
              </a:ext>
            </a:extLst>
          </p:cNvPr>
          <p:cNvSpPr txBox="1"/>
          <p:nvPr/>
        </p:nvSpPr>
        <p:spPr>
          <a:xfrm>
            <a:off x="3419872" y="4998877"/>
            <a:ext cx="52669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Total remaining after start-up costs: </a:t>
            </a:r>
            <a:r>
              <a:rPr lang="en-GB" b="1" dirty="0"/>
              <a:t>£19,850</a:t>
            </a:r>
          </a:p>
        </p:txBody>
      </p:sp>
    </p:spTree>
    <p:extLst>
      <p:ext uri="{BB962C8B-B14F-4D97-AF65-F5344CB8AC3E}">
        <p14:creationId xmlns:p14="http://schemas.microsoft.com/office/powerpoint/2010/main" val="27695671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1C70E-3587-FD65-0478-B0AF60DE9D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First Year Break Down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82B298C-1BED-9D50-51BF-074527A350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GB" altLang="en-US" dirty="0"/>
              <a:t>By Jade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3BEE21-2FF9-28BC-3682-A86C4E4A7D88}"/>
              </a:ext>
            </a:extLst>
          </p:cNvPr>
          <p:cNvSpPr txBox="1"/>
          <p:nvPr/>
        </p:nvSpPr>
        <p:spPr>
          <a:xfrm>
            <a:off x="457200" y="1268760"/>
            <a:ext cx="822960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First-year we aim to sell 10 vehicles monthly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£10,000 x 10 vehicles – 10% (our services) = £10,000 </a:t>
            </a:r>
            <a:r>
              <a:rPr lang="en-US" sz="2400" u="sng" dirty="0"/>
              <a:t>*£120,000 total annual profit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Annual Deduction for the first year: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£120,000 – 19% (tax) =  - £22,800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algn="ctr"/>
            <a:endParaRPr lang="en-US" sz="2400" dirty="0"/>
          </a:p>
          <a:p>
            <a:pPr algn="ctr"/>
            <a:r>
              <a:rPr lang="en-US" sz="2400" dirty="0"/>
              <a:t>£97,200 – 10% (invest) = - £9720</a:t>
            </a:r>
          </a:p>
          <a:p>
            <a:pPr algn="ctr"/>
            <a:r>
              <a:rPr lang="en-US" sz="2400" dirty="0"/>
              <a:t>£87,480 – 30% (per partner) = £29,160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15127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425B22-C7B6-4450-ADA6-53C95CD3E1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altLang="en-US" dirty="0"/>
              <a:t>By Jade</a:t>
            </a: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B76A42EC-D5F9-F48D-F25B-88DCCF983E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3052932"/>
              </p:ext>
            </p:extLst>
          </p:nvPr>
        </p:nvGraphicFramePr>
        <p:xfrm>
          <a:off x="736600" y="1133748"/>
          <a:ext cx="7920878" cy="2718295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960439">
                  <a:extLst>
                    <a:ext uri="{9D8B030D-6E8A-4147-A177-3AD203B41FA5}">
                      <a16:colId xmlns:a16="http://schemas.microsoft.com/office/drawing/2014/main" val="2890622486"/>
                    </a:ext>
                  </a:extLst>
                </a:gridCol>
                <a:gridCol w="3960439">
                  <a:extLst>
                    <a:ext uri="{9D8B030D-6E8A-4147-A177-3AD203B41FA5}">
                      <a16:colId xmlns:a16="http://schemas.microsoft.com/office/drawing/2014/main" val="3366181884"/>
                    </a:ext>
                  </a:extLst>
                </a:gridCol>
              </a:tblGrid>
              <a:tr h="543659">
                <a:tc gridSpan="2">
                  <a:txBody>
                    <a:bodyPr/>
                    <a:lstStyle/>
                    <a:p>
                      <a:pPr algn="ctr"/>
                      <a:r>
                        <a:rPr lang="en-GB" alt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First Year Financial plan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3758332"/>
                  </a:ext>
                </a:extLst>
              </a:tr>
              <a:tr h="543659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Income Inc £50,000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£170,000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9798381"/>
                  </a:ext>
                </a:extLst>
              </a:tr>
              <a:tr h="543659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Expenses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£30,150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0908605"/>
                  </a:ext>
                </a:extLst>
              </a:tr>
              <a:tr h="543659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Gross Profit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£139,850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2883918"/>
                  </a:ext>
                </a:extLst>
              </a:tr>
              <a:tr h="543659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Net Profit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£117,050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6243591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4F572DBB-6A3B-BE16-4223-1B02E5A66C0B}"/>
              </a:ext>
            </a:extLst>
          </p:cNvPr>
          <p:cNvSpPr txBox="1"/>
          <p:nvPr/>
        </p:nvSpPr>
        <p:spPr>
          <a:xfrm>
            <a:off x="1115616" y="4365104"/>
            <a:ext cx="67687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altLang="en-US" sz="1800" dirty="0"/>
              <a:t>Total Investment banked Year 1 going into Year 2: £29,570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15C42E2D-C1F0-4C0B-A4BF-EE3447089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1008063"/>
          </a:xfrm>
        </p:spPr>
        <p:txBody>
          <a:bodyPr/>
          <a:lstStyle/>
          <a:p>
            <a:pPr eaLnBrk="1" hangingPunct="1"/>
            <a:r>
              <a:rPr lang="en-GB" altLang="en-US" sz="1800" b="1" i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altLang="en-US" sz="18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E3FD7B8E-BE25-4323-8F07-91361516B2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980728"/>
            <a:ext cx="8363272" cy="4464397"/>
          </a:xfrm>
        </p:spPr>
        <p:txBody>
          <a:bodyPr/>
          <a:lstStyle/>
          <a:p>
            <a:pPr algn="just" eaLnBrk="1" hangingPunct="1">
              <a:lnSpc>
                <a:spcPct val="90000"/>
              </a:lnSpc>
            </a:pPr>
            <a:r>
              <a:rPr lang="en-GB" sz="1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Brooksbank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R., (1994). The anatomy of marketing positioning strategy. </a:t>
            </a:r>
            <a:r>
              <a:rPr lang="en-GB" sz="1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Marketing Intelligence &amp; Planning</a:t>
            </a:r>
            <a:r>
              <a:rPr lang="en-GB" sz="9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</a:t>
            </a:r>
            <a:endParaRPr lang="en-GB" sz="120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algn="just" eaLnBrk="1" hangingPunct="1">
              <a:lnSpc>
                <a:spcPct val="90000"/>
              </a:lnSpc>
            </a:pPr>
            <a:r>
              <a:rPr lang="en-GB" sz="120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Dosher</a:t>
            </a:r>
            <a:r>
              <a:rPr lang="en-GB" sz="120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M., Benepe, O., Humphrey, A., Stewart, R. and Lie, B., (1960). The SWOT analysis method. </a:t>
            </a:r>
            <a:r>
              <a:rPr lang="en-GB" sz="120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Mento Park, CA: Stanford Research Institute</a:t>
            </a:r>
            <a:r>
              <a:rPr lang="en-GB" sz="120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sz="1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Numan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W. and </a:t>
            </a:r>
            <a:r>
              <a:rPr lang="en-GB" sz="1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Willekens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M., (2012). Competitive pressure, audit quality and industry specialization. </a:t>
            </a:r>
            <a:r>
              <a:rPr lang="en-GB" sz="1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Working paper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</a:t>
            </a:r>
            <a:endParaRPr lang="en-GB" sz="120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algn="just" eaLnBrk="1" hangingPunct="1">
              <a:lnSpc>
                <a:spcPct val="90000"/>
              </a:lnSpc>
            </a:pPr>
            <a:r>
              <a:rPr lang="en-GB" sz="120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Perera</a:t>
            </a:r>
            <a:r>
              <a:rPr lang="en-GB" sz="120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R., (2017). </a:t>
            </a:r>
            <a:r>
              <a:rPr lang="en-GB" sz="120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The PESTLE analysis</a:t>
            </a:r>
            <a:r>
              <a:rPr lang="en-GB" sz="120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</a:t>
            </a:r>
            <a:r>
              <a:rPr lang="en-GB" sz="120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Nerdynaut</a:t>
            </a:r>
            <a:r>
              <a:rPr lang="en-GB" sz="120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algn="just" eaLnBrk="1" hangingPunct="1">
              <a:lnSpc>
                <a:spcPct val="90000"/>
              </a:lnSpc>
            </a:pPr>
            <a:endParaRPr lang="en-GB" sz="120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algn="just" eaLnBrk="1" hangingPunct="1">
              <a:lnSpc>
                <a:spcPct val="90000"/>
              </a:lnSpc>
            </a:pPr>
            <a:endParaRPr lang="en-GB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773758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3C2EEDB3FECD489FE6CB8E237B85C0" ma:contentTypeVersion="10" ma:contentTypeDescription="Create a new document." ma:contentTypeScope="" ma:versionID="260c2396ec2157ac3b26bdefd6e58c9b">
  <xsd:schema xmlns:xsd="http://www.w3.org/2001/XMLSchema" xmlns:xs="http://www.w3.org/2001/XMLSchema" xmlns:p="http://schemas.microsoft.com/office/2006/metadata/properties" xmlns:ns3="95817cb9-f0eb-4f4d-892c-47ab9f8957c0" xmlns:ns4="9823f8e4-81f3-4a59-a026-c1a9717271fd" targetNamespace="http://schemas.microsoft.com/office/2006/metadata/properties" ma:root="true" ma:fieldsID="cd2e9844000dc672b1cc1667409e5b6e" ns3:_="" ns4:_="">
    <xsd:import namespace="95817cb9-f0eb-4f4d-892c-47ab9f8957c0"/>
    <xsd:import namespace="9823f8e4-81f3-4a59-a026-c1a9717271f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817cb9-f0eb-4f4d-892c-47ab9f8957c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23f8e4-81f3-4a59-a026-c1a9717271fd" elementFormDefault="qualified">
    <xsd:import namespace="http://schemas.microsoft.com/office/2006/documentManagement/types"/>
    <xsd:import namespace="http://schemas.microsoft.com/office/infopath/2007/PartnerControls"/>
    <xsd:element name="SharedWithUsers" ma:index="15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7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DBF5E36-3ECA-4556-8E91-C3B9F59844C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5817cb9-f0eb-4f4d-892c-47ab9f8957c0"/>
    <ds:schemaRef ds:uri="9823f8e4-81f3-4a59-a026-c1a9717271f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ECE71DB-2206-4F2D-98AB-2723210AAE6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C97429D-A963-42DE-B1AB-ED9DB6043472}">
  <ds:schemaRefs>
    <ds:schemaRef ds:uri="http://purl.org/dc/dcmitype/"/>
    <ds:schemaRef ds:uri="http://www.w3.org/XML/1998/namespace"/>
    <ds:schemaRef ds:uri="http://purl.org/dc/terms/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9823f8e4-81f3-4a59-a026-c1a9717271fd"/>
    <ds:schemaRef ds:uri="95817cb9-f0eb-4f4d-892c-47ab9f8957c0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1431</TotalTime>
  <Words>1210</Words>
  <Application>Microsoft Office PowerPoint</Application>
  <PresentationFormat>On-screen Show (4:3)</PresentationFormat>
  <Paragraphs>291</Paragraphs>
  <Slides>15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Myriad Pro</vt:lpstr>
      <vt:lpstr>20140311PresentationUWTSDTemplate</vt:lpstr>
      <vt:lpstr>BUSINESS PLAN</vt:lpstr>
      <vt:lpstr>Our Company</vt:lpstr>
      <vt:lpstr>SOV Company Overview</vt:lpstr>
      <vt:lpstr>SOV Products and Services</vt:lpstr>
      <vt:lpstr>Market audit-Competitor’s Analysis</vt:lpstr>
      <vt:lpstr> SOV Market Audit-SWOT Analysis </vt:lpstr>
      <vt:lpstr>SOV Market Audit-PESTLE Analysis</vt:lpstr>
      <vt:lpstr>SOV Target Market</vt:lpstr>
      <vt:lpstr>3 Month Action Plan – Start up / Marketing and Sales </vt:lpstr>
      <vt:lpstr>3 Month Action Plan for Marketing and Sales </vt:lpstr>
      <vt:lpstr>Management Team – The legal Structure</vt:lpstr>
      <vt:lpstr>PowerPoint Presentation</vt:lpstr>
      <vt:lpstr>First Year Break Down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Psychological Contract</dc:title>
  <dc:creator>MARY</dc:creator>
  <cp:lastModifiedBy>Jade</cp:lastModifiedBy>
  <cp:revision>107</cp:revision>
  <cp:lastPrinted>2018-03-20T16:28:46Z</cp:lastPrinted>
  <dcterms:created xsi:type="dcterms:W3CDTF">2004-11-12T17:24:38Z</dcterms:created>
  <dcterms:modified xsi:type="dcterms:W3CDTF">2022-07-23T14:04:30Z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0x0101002F3C2EEDB3FECD489FE6CB8E237B85C0</vt:lpwstr>
  </property>
</Properties>
</file>