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1"/>
  </p:notesMasterIdLst>
  <p:sldIdLst>
    <p:sldId id="311" r:id="rId2"/>
    <p:sldId id="319" r:id="rId3"/>
    <p:sldId id="334" r:id="rId4"/>
    <p:sldId id="335" r:id="rId5"/>
    <p:sldId id="384" r:id="rId6"/>
    <p:sldId id="361" r:id="rId7"/>
    <p:sldId id="336" r:id="rId8"/>
    <p:sldId id="337" r:id="rId9"/>
    <p:sldId id="371" r:id="rId10"/>
    <p:sldId id="373" r:id="rId11"/>
    <p:sldId id="370" r:id="rId12"/>
    <p:sldId id="374" r:id="rId13"/>
    <p:sldId id="375" r:id="rId14"/>
    <p:sldId id="376" r:id="rId15"/>
    <p:sldId id="379" r:id="rId16"/>
    <p:sldId id="368" r:id="rId17"/>
    <p:sldId id="369" r:id="rId18"/>
    <p:sldId id="372" r:id="rId19"/>
    <p:sldId id="385" r:id="rId20"/>
    <p:sldId id="386" r:id="rId21"/>
    <p:sldId id="387" r:id="rId22"/>
    <p:sldId id="388" r:id="rId23"/>
    <p:sldId id="367" r:id="rId24"/>
    <p:sldId id="381" r:id="rId25"/>
    <p:sldId id="377" r:id="rId26"/>
    <p:sldId id="382" r:id="rId27"/>
    <p:sldId id="383" r:id="rId28"/>
    <p:sldId id="338" r:id="rId29"/>
    <p:sldId id="339" r:id="rId30"/>
    <p:sldId id="340" r:id="rId31"/>
    <p:sldId id="341" r:id="rId32"/>
    <p:sldId id="317" r:id="rId33"/>
    <p:sldId id="318" r:id="rId34"/>
    <p:sldId id="353" r:id="rId35"/>
    <p:sldId id="354" r:id="rId36"/>
    <p:sldId id="355" r:id="rId37"/>
    <p:sldId id="356" r:id="rId38"/>
    <p:sldId id="380" r:id="rId39"/>
    <p:sldId id="389" r:id="rId4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53" autoAdjust="0"/>
    <p:restoredTop sz="94660"/>
  </p:normalViewPr>
  <p:slideViewPr>
    <p:cSldViewPr>
      <p:cViewPr varScale="1">
        <p:scale>
          <a:sx n="115" d="100"/>
          <a:sy n="115" d="100"/>
        </p:scale>
        <p:origin x="1536" y="108"/>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6EAD6076-2585-4CF2-84AC-223FDBA067AD}" type="datetimeFigureOut">
              <a:rPr lang="en-GB" smtClean="0"/>
              <a:t>03/04/2019</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E3D27FF5-ED08-483A-956F-2D1B07389D85}" type="slidenum">
              <a:rPr lang="en-GB" smtClean="0"/>
              <a:t>‹#›</a:t>
            </a:fld>
            <a:endParaRPr lang="en-GB"/>
          </a:p>
        </p:txBody>
      </p:sp>
    </p:spTree>
    <p:extLst>
      <p:ext uri="{BB962C8B-B14F-4D97-AF65-F5344CB8AC3E}">
        <p14:creationId xmlns:p14="http://schemas.microsoft.com/office/powerpoint/2010/main" val="23822374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71600" y="1859280"/>
            <a:ext cx="6400800" cy="1295400"/>
          </a:xfrm>
        </p:spPr>
        <p:txBody>
          <a:bodyPr/>
          <a:lstStyle/>
          <a:p>
            <a:r>
              <a:rPr lang="en-US" smtClean="0"/>
              <a:t>Click to edit Master title style</a:t>
            </a:r>
            <a:endParaRPr lang="en-US" dirty="0"/>
          </a:p>
        </p:txBody>
      </p:sp>
      <p:pic>
        <p:nvPicPr>
          <p:cNvPr id="8" name="Picture 7" descr="flourish2.png"/>
          <p:cNvPicPr>
            <a:picLocks noChangeAspect="1"/>
          </p:cNvPicPr>
          <p:nvPr/>
        </p:nvPicPr>
        <p:blipFill>
          <a:blip r:embed="rId2">
            <a:duotone>
              <a:prstClr val="black"/>
              <a:schemeClr val="tx2">
                <a:tint val="45000"/>
                <a:satMod val="400000"/>
              </a:schemeClr>
            </a:duotone>
            <a:lum bright="-14000"/>
          </a:blip>
          <a:stretch>
            <a:fillRect/>
          </a:stretch>
        </p:blipFill>
        <p:spPr>
          <a:xfrm>
            <a:off x="0" y="2801112"/>
            <a:ext cx="9144000" cy="932688"/>
          </a:xfrm>
          <a:prstGeom prst="rect">
            <a:avLst/>
          </a:prstGeom>
        </p:spPr>
      </p:pic>
      <p:sp>
        <p:nvSpPr>
          <p:cNvPr id="3" name="Subtitle 2"/>
          <p:cNvSpPr>
            <a:spLocks noGrp="1"/>
          </p:cNvSpPr>
          <p:nvPr>
            <p:ph type="subTitle" idx="1"/>
          </p:nvPr>
        </p:nvSpPr>
        <p:spPr>
          <a:xfrm>
            <a:off x="1371600" y="3429000"/>
            <a:ext cx="6400800" cy="762000"/>
          </a:xfrm>
        </p:spPr>
        <p:txBody>
          <a:bodyPr>
            <a:normAutofit/>
          </a:bodyPr>
          <a:lstStyle>
            <a:lvl1pPr marL="0" indent="0" algn="ctr">
              <a:buNone/>
              <a:defRPr sz="2000" i="1" baseline="0">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bwMode="white"/>
        <p:txBody>
          <a:bodyPr/>
          <a:lstStyle/>
          <a:p>
            <a:fld id="{1D8BD707-D9CF-40AE-B4C6-C98DA3205C09}" type="datetimeFigureOut">
              <a:rPr lang="en-US" smtClean="0"/>
              <a:pPr/>
              <a:t>4/3/2019</a:t>
            </a:fld>
            <a:endParaRPr lang="en-US"/>
          </a:p>
        </p:txBody>
      </p:sp>
      <p:sp>
        <p:nvSpPr>
          <p:cNvPr id="5" name="Footer Placeholder 4"/>
          <p:cNvSpPr>
            <a:spLocks noGrp="1"/>
          </p:cNvSpPr>
          <p:nvPr>
            <p:ph type="ftr" sz="quarter" idx="11"/>
          </p:nvPr>
        </p:nvSpPr>
        <p:spPr bwMode="white"/>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a:xfrm>
            <a:off x="1371600" y="2438400"/>
            <a:ext cx="6400800" cy="3048001"/>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4/3/2019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pic>
        <p:nvPicPr>
          <p:cNvPr id="9" name="Picture 8" descr="flourish2.png"/>
          <p:cNvPicPr>
            <a:picLocks noChangeAspect="1"/>
          </p:cNvPicPr>
          <p:nvPr/>
        </p:nvPicPr>
        <p:blipFill>
          <a:blip r:embed="rId2">
            <a:duotone>
              <a:prstClr val="black"/>
              <a:schemeClr val="tx2">
                <a:tint val="45000"/>
                <a:satMod val="400000"/>
              </a:schemeClr>
            </a:duotone>
            <a:lum bright="-14000"/>
          </a:blip>
          <a:stretch>
            <a:fillRect/>
          </a:stretch>
        </p:blipFill>
        <p:spPr>
          <a:xfrm>
            <a:off x="0" y="1618488"/>
            <a:ext cx="9144000" cy="932688"/>
          </a:xfrm>
          <a:prstGeom prst="rect">
            <a:avLst/>
          </a:prstGeom>
        </p:spPr>
      </p:pic>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1D8BD707-D9CF-40AE-B4C6-C98DA3205C09}" type="datetimeFigureOut">
              <a:rPr lang="en-US" smtClean="0"/>
              <a:pPr/>
              <a:t>4/3/2019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pic>
        <p:nvPicPr>
          <p:cNvPr id="7" name="Picture 6" descr="flourish2.png"/>
          <p:cNvPicPr>
            <a:picLocks noChangeAspect="1"/>
          </p:cNvPicPr>
          <p:nvPr/>
        </p:nvPicPr>
        <p:blipFill>
          <a:blip r:embed="rId2">
            <a:duotone>
              <a:prstClr val="black"/>
              <a:schemeClr val="tx2">
                <a:tint val="45000"/>
                <a:satMod val="400000"/>
              </a:schemeClr>
            </a:duotone>
            <a:lum bright="-14000"/>
          </a:blip>
          <a:stretch>
            <a:fillRect/>
          </a:stretch>
        </p:blipFill>
        <p:spPr>
          <a:xfrm>
            <a:off x="0" y="2684462"/>
            <a:ext cx="9144000" cy="932688"/>
          </a:xfrm>
          <a:prstGeom prst="rect">
            <a:avLst/>
          </a:prstGeom>
        </p:spPr>
      </p:pic>
      <p:sp>
        <p:nvSpPr>
          <p:cNvPr id="2" name="Title 1"/>
          <p:cNvSpPr>
            <a:spLocks noGrp="1"/>
          </p:cNvSpPr>
          <p:nvPr>
            <p:ph type="title"/>
          </p:nvPr>
        </p:nvSpPr>
        <p:spPr>
          <a:xfrm>
            <a:off x="1447800" y="3410267"/>
            <a:ext cx="6248400" cy="1456373"/>
          </a:xfrm>
        </p:spPr>
        <p:txBody>
          <a:bodyPr anchor="t">
            <a:normAutofit/>
          </a:bodyPr>
          <a:lstStyle>
            <a:lvl1pPr algn="ctr">
              <a:defRPr sz="3600" b="0" i="0" cap="all" baseline="0"/>
            </a:lvl1pPr>
          </a:lstStyle>
          <a:p>
            <a:r>
              <a:rPr lang="en-US" smtClean="0"/>
              <a:t>Click to edit Master title style</a:t>
            </a:r>
            <a:endParaRPr lang="en-US" dirty="0"/>
          </a:p>
        </p:txBody>
      </p:sp>
      <p:sp>
        <p:nvSpPr>
          <p:cNvPr id="3" name="Text Placeholder 2"/>
          <p:cNvSpPr>
            <a:spLocks noGrp="1"/>
          </p:cNvSpPr>
          <p:nvPr>
            <p:ph type="body" idx="1"/>
          </p:nvPr>
        </p:nvSpPr>
        <p:spPr>
          <a:xfrm>
            <a:off x="1447800" y="1503680"/>
            <a:ext cx="6248400" cy="1566862"/>
          </a:xfrm>
        </p:spPr>
        <p:txBody>
          <a:bodyPr anchor="b"/>
          <a:lstStyle>
            <a:lvl1pPr marL="0" indent="0" algn="ctr">
              <a:buNone/>
              <a:defRPr sz="2000" b="0" i="1"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pic>
        <p:nvPicPr>
          <p:cNvPr id="8" name="Picture 7" descr="flourish2.png"/>
          <p:cNvPicPr>
            <a:picLocks noChangeAspect="1"/>
          </p:cNvPicPr>
          <p:nvPr/>
        </p:nvPicPr>
        <p:blipFill>
          <a:blip r:embed="rId2">
            <a:duotone>
              <a:prstClr val="black"/>
              <a:schemeClr val="tx2">
                <a:tint val="45000"/>
                <a:satMod val="400000"/>
              </a:schemeClr>
            </a:duotone>
            <a:lum bright="-14000"/>
          </a:blip>
          <a:stretch>
            <a:fillRect/>
          </a:stretch>
        </p:blipFill>
        <p:spPr>
          <a:xfrm>
            <a:off x="0" y="2684462"/>
            <a:ext cx="9144000" cy="932688"/>
          </a:xfrm>
          <a:prstGeom prst="rect">
            <a:avLst/>
          </a:prstGeom>
        </p:spPr>
      </p:pic>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10" name="Content Placeholder 9"/>
          <p:cNvSpPr>
            <a:spLocks noGrp="1"/>
          </p:cNvSpPr>
          <p:nvPr>
            <p:ph sz="quarter" idx="13"/>
          </p:nvPr>
        </p:nvSpPr>
        <p:spPr>
          <a:xfrm>
            <a:off x="1371600" y="2438400"/>
            <a:ext cx="3124200" cy="3124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2" name="Title 1"/>
          <p:cNvSpPr>
            <a:spLocks noGrp="1"/>
          </p:cNvSpPr>
          <p:nvPr>
            <p:ph type="title"/>
          </p:nvPr>
        </p:nvSpPr>
        <p:spPr/>
        <p:txBody>
          <a:bodyPr/>
          <a:lstStyle/>
          <a:p>
            <a:r>
              <a:rPr lang="en-US" smtClean="0"/>
              <a:t>Click to edit Master title style</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4/3/2019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
        <p:nvSpPr>
          <p:cNvPr id="12" name="Content Placeholder 11"/>
          <p:cNvSpPr>
            <a:spLocks noGrp="1"/>
          </p:cNvSpPr>
          <p:nvPr>
            <p:ph sz="quarter" idx="14"/>
          </p:nvPr>
        </p:nvSpPr>
        <p:spPr>
          <a:xfrm>
            <a:off x="4648200" y="2438400"/>
            <a:ext cx="3124200" cy="3124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pic>
        <p:nvPicPr>
          <p:cNvPr id="9" name="Picture 8" descr="flourish2.png"/>
          <p:cNvPicPr>
            <a:picLocks noChangeAspect="1"/>
          </p:cNvPicPr>
          <p:nvPr/>
        </p:nvPicPr>
        <p:blipFill>
          <a:blip r:embed="rId2">
            <a:duotone>
              <a:prstClr val="black"/>
              <a:schemeClr val="tx2">
                <a:tint val="45000"/>
                <a:satMod val="400000"/>
              </a:schemeClr>
            </a:duotone>
            <a:lum bright="-14000"/>
          </a:blip>
          <a:stretch>
            <a:fillRect/>
          </a:stretch>
        </p:blipFill>
        <p:spPr>
          <a:xfrm>
            <a:off x="0" y="1618488"/>
            <a:ext cx="9144000" cy="932688"/>
          </a:xfrm>
          <a:prstGeom prst="rect">
            <a:avLst/>
          </a:prstGeom>
        </p:spPr>
      </p:pic>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2" name="Picture 11" descr="flourish2.png"/>
          <p:cNvPicPr>
            <a:picLocks noChangeAspect="1"/>
          </p:cNvPicPr>
          <p:nvPr/>
        </p:nvPicPr>
        <p:blipFill>
          <a:blip r:embed="rId2">
            <a:clrChange>
              <a:clrFrom>
                <a:srgbClr val="000000">
                  <a:alpha val="0"/>
                </a:srgbClr>
              </a:clrFrom>
              <a:clrTo>
                <a:srgbClr val="000000">
                  <a:alpha val="0"/>
                </a:srgbClr>
              </a:clrTo>
            </a:clrChange>
            <a:lum bright="-14000"/>
          </a:blip>
          <a:stretch>
            <a:fillRect/>
          </a:stretch>
        </p:blipFill>
        <p:spPr>
          <a:xfrm>
            <a:off x="0" y="1618488"/>
            <a:ext cx="9144000" cy="932688"/>
          </a:xfrm>
          <a:prstGeom prst="rect">
            <a:avLst/>
          </a:prstGeom>
        </p:spPr>
      </p:pic>
      <p:sp>
        <p:nvSpPr>
          <p:cNvPr id="11" name="Content Placeholder 10"/>
          <p:cNvSpPr>
            <a:spLocks noGrp="1"/>
          </p:cNvSpPr>
          <p:nvPr>
            <p:ph sz="quarter" idx="13"/>
          </p:nvPr>
        </p:nvSpPr>
        <p:spPr>
          <a:xfrm>
            <a:off x="1371600" y="2819400"/>
            <a:ext cx="3124200" cy="2743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3" name="Content Placeholder 12"/>
          <p:cNvSpPr>
            <a:spLocks noGrp="1"/>
          </p:cNvSpPr>
          <p:nvPr>
            <p:ph sz="quarter" idx="14"/>
          </p:nvPr>
        </p:nvSpPr>
        <p:spPr>
          <a:xfrm>
            <a:off x="4648200" y="2819400"/>
            <a:ext cx="3124200" cy="2743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1371600" y="2362201"/>
            <a:ext cx="3125788" cy="451338"/>
          </a:xfrm>
        </p:spPr>
        <p:txBody>
          <a:bodyPr anchor="b"/>
          <a:lstStyle>
            <a:lvl1pPr marL="0" indent="0" algn="ctr">
              <a:buNone/>
              <a:defRPr sz="1800" b="1"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5" name="Text Placeholder 4"/>
          <p:cNvSpPr>
            <a:spLocks noGrp="1"/>
          </p:cNvSpPr>
          <p:nvPr>
            <p:ph type="body" sz="quarter" idx="3"/>
          </p:nvPr>
        </p:nvSpPr>
        <p:spPr>
          <a:xfrm>
            <a:off x="4645025" y="2359152"/>
            <a:ext cx="3127375" cy="448056"/>
          </a:xfrm>
        </p:spPr>
        <p:txBody>
          <a:bodyPr anchor="b"/>
          <a:lstStyle>
            <a:lvl1pPr marL="0" indent="0" algn="ctr">
              <a:buNone/>
              <a:defRPr sz="1800" b="1"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7" name="Date Placeholder 6"/>
          <p:cNvSpPr>
            <a:spLocks noGrp="1"/>
          </p:cNvSpPr>
          <p:nvPr>
            <p:ph type="dt" sz="half" idx="10"/>
          </p:nvPr>
        </p:nvSpPr>
        <p:spPr/>
        <p:txBody>
          <a:bodyPr/>
          <a:lstStyle/>
          <a:p>
            <a:fld id="{1D8BD707-D9CF-40AE-B4C6-C98DA3205C09}" type="datetimeFigureOut">
              <a:rPr lang="en-US" smtClean="0"/>
              <a:pPr/>
              <a:t>4/3/2019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4/3/2019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pic>
        <p:nvPicPr>
          <p:cNvPr id="7" name="Picture 6" descr="flourish2.png"/>
          <p:cNvPicPr>
            <a:picLocks noChangeAspect="1"/>
          </p:cNvPicPr>
          <p:nvPr/>
        </p:nvPicPr>
        <p:blipFill>
          <a:blip r:embed="rId2">
            <a:duotone>
              <a:prstClr val="black"/>
              <a:schemeClr val="tx2">
                <a:tint val="45000"/>
                <a:satMod val="400000"/>
              </a:schemeClr>
            </a:duotone>
            <a:lum bright="-14000"/>
          </a:blip>
          <a:stretch>
            <a:fillRect/>
          </a:stretch>
        </p:blipFill>
        <p:spPr>
          <a:xfrm>
            <a:off x="0" y="1618488"/>
            <a:ext cx="9144000" cy="932688"/>
          </a:xfrm>
          <a:prstGeom prst="rect">
            <a:avLst/>
          </a:prstGeom>
        </p:spPr>
      </p:pic>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1D8BD707-D9CF-40AE-B4C6-C98DA3205C09}" type="datetimeFigureOut">
              <a:rPr lang="en-US" smtClean="0"/>
              <a:pPr/>
              <a:t>4/3/2019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953001" y="1676400"/>
            <a:ext cx="2819399" cy="599440"/>
          </a:xfrm>
        </p:spPr>
        <p:txBody>
          <a:bodyPr anchor="b">
            <a:noAutofit/>
          </a:bodyPr>
          <a:lstStyle>
            <a:lvl1pPr algn="ctr">
              <a:defRPr sz="1700" b="1" cap="all" spc="0" baseline="0"/>
            </a:lvl1pPr>
          </a:lstStyle>
          <a:p>
            <a:r>
              <a:rPr lang="en-US" smtClean="0"/>
              <a:t>Click to edit Master title style</a:t>
            </a:r>
            <a:endParaRPr lang="en-US" dirty="0"/>
          </a:p>
        </p:txBody>
      </p:sp>
      <p:sp>
        <p:nvSpPr>
          <p:cNvPr id="4" name="Text Placeholder 3"/>
          <p:cNvSpPr>
            <a:spLocks noGrp="1"/>
          </p:cNvSpPr>
          <p:nvPr>
            <p:ph type="body" sz="half" idx="2"/>
          </p:nvPr>
        </p:nvSpPr>
        <p:spPr>
          <a:xfrm>
            <a:off x="4953001" y="2275840"/>
            <a:ext cx="2819399" cy="2905760"/>
          </a:xfrm>
        </p:spPr>
        <p:txBody>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4/3/2019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
        <p:nvSpPr>
          <p:cNvPr id="9" name="Content Placeholder 8"/>
          <p:cNvSpPr>
            <a:spLocks noGrp="1"/>
          </p:cNvSpPr>
          <p:nvPr>
            <p:ph sz="quarter" idx="13"/>
          </p:nvPr>
        </p:nvSpPr>
        <p:spPr>
          <a:xfrm>
            <a:off x="1371600" y="1676400"/>
            <a:ext cx="3276600" cy="3505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0" name="Plaque 9"/>
          <p:cNvSpPr/>
          <p:nvPr/>
        </p:nvSpPr>
        <p:spPr>
          <a:xfrm>
            <a:off x="1463040" y="1847088"/>
            <a:ext cx="3090672" cy="3090672"/>
          </a:xfrm>
          <a:prstGeom prst="plaque">
            <a:avLst>
              <a:gd name="adj" fmla="val 8438"/>
            </a:avLst>
          </a:prstGeom>
          <a:noFill/>
          <a:ln w="9525">
            <a:solidFill>
              <a:schemeClr val="tx2">
                <a:alpha val="17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953000" y="1676400"/>
            <a:ext cx="2819400" cy="599440"/>
          </a:xfrm>
        </p:spPr>
        <p:txBody>
          <a:bodyPr anchor="b">
            <a:noAutofit/>
          </a:bodyPr>
          <a:lstStyle>
            <a:lvl1pPr algn="ctr">
              <a:defRPr sz="1700" b="1" cap="all" spc="0" baseline="0"/>
            </a:lvl1pPr>
          </a:lstStyle>
          <a:p>
            <a:r>
              <a:rPr lang="en-US" smtClean="0"/>
              <a:t>Click to edit Master title style</a:t>
            </a:r>
            <a:endParaRPr lang="en-US" dirty="0"/>
          </a:p>
        </p:txBody>
      </p:sp>
      <p:sp>
        <p:nvSpPr>
          <p:cNvPr id="3" name="Picture Placeholder 2"/>
          <p:cNvSpPr>
            <a:spLocks noGrp="1"/>
          </p:cNvSpPr>
          <p:nvPr>
            <p:ph type="pic" idx="1"/>
          </p:nvPr>
        </p:nvSpPr>
        <p:spPr>
          <a:xfrm>
            <a:off x="1524000" y="1905000"/>
            <a:ext cx="2971800" cy="2971800"/>
          </a:xfrm>
          <a:prstGeom prst="plaque">
            <a:avLst>
              <a:gd name="adj" fmla="val 8341"/>
            </a:avLst>
          </a:prstGeom>
          <a:solidFill>
            <a:schemeClr val="bg1">
              <a:lumMod val="95000"/>
              <a:alpha val="35000"/>
            </a:schemeClr>
          </a:solidFill>
          <a:ln w="98425" cmpd="thinThick">
            <a:noFill/>
            <a:bevel/>
          </a:ln>
        </p:spPr>
        <p:txBody>
          <a:bodyPr>
            <a:normAutofit/>
          </a:bodyPr>
          <a:lstStyle>
            <a:lvl1pPr marL="0" indent="0" algn="ctr">
              <a:buNone/>
              <a:defRPr sz="1800" baseline="0">
                <a:solidFill>
                  <a:schemeClr val="tx2"/>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4953000" y="2276856"/>
            <a:ext cx="2819400" cy="2875280"/>
          </a:xfrm>
        </p:spPr>
        <p:txBody>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4/3/2019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4/3/2019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1209041"/>
            <a:ext cx="1295400" cy="431800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295400" y="1219199"/>
            <a:ext cx="5181600" cy="4267201"/>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4/3/2019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8" name="Picture 7" descr="window3.png"/>
          <p:cNvPicPr>
            <a:picLocks noChangeAspect="1"/>
          </p:cNvPicPr>
          <p:nvPr/>
        </p:nvPicPr>
        <p:blipFill>
          <a:blip r:embed="rId13"/>
          <a:stretch>
            <a:fillRect/>
          </a:stretch>
        </p:blipFill>
        <p:spPr>
          <a:xfrm>
            <a:off x="0" y="0"/>
            <a:ext cx="9144000" cy="6858000"/>
          </a:xfrm>
          <a:prstGeom prst="rect">
            <a:avLst/>
          </a:prstGeom>
        </p:spPr>
      </p:pic>
      <p:sp>
        <p:nvSpPr>
          <p:cNvPr id="2" name="Title Placeholder 1"/>
          <p:cNvSpPr>
            <a:spLocks noGrp="1"/>
          </p:cNvSpPr>
          <p:nvPr>
            <p:ph type="title"/>
          </p:nvPr>
        </p:nvSpPr>
        <p:spPr>
          <a:xfrm>
            <a:off x="1371600" y="1295400"/>
            <a:ext cx="6400800" cy="685800"/>
          </a:xfrm>
          <a:prstGeom prst="rect">
            <a:avLst/>
          </a:prstGeom>
        </p:spPr>
        <p:txBody>
          <a:bodyPr vert="horz" lIns="91440" tIns="45720" rIns="91440" bIns="45720" rtlCol="0" anchor="b" anchorCtr="0">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371600" y="2057400"/>
            <a:ext cx="6400800" cy="3429001"/>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bwMode="white">
          <a:xfrm>
            <a:off x="304800" y="6356350"/>
            <a:ext cx="2133600" cy="365125"/>
          </a:xfrm>
          <a:prstGeom prst="rect">
            <a:avLst/>
          </a:prstGeom>
          <a:ln>
            <a:noFill/>
          </a:ln>
        </p:spPr>
        <p:txBody>
          <a:bodyPr vert="horz" lIns="91440" tIns="45720" rIns="91440" bIns="45720" rtlCol="0" anchor="ctr"/>
          <a:lstStyle>
            <a:lvl1pPr algn="l">
              <a:defRPr sz="1100" baseline="0">
                <a:solidFill>
                  <a:schemeClr val="accent1">
                    <a:lumMod val="60000"/>
                    <a:lumOff val="40000"/>
                  </a:schemeClr>
                </a:solidFill>
              </a:defRPr>
            </a:lvl1pPr>
          </a:lstStyle>
          <a:p>
            <a:fld id="{1D8BD707-D9CF-40AE-B4C6-C98DA3205C09}" type="datetimeFigureOut">
              <a:rPr lang="en-US" smtClean="0"/>
              <a:pPr/>
              <a:t>4/3/2019</a:t>
            </a:fld>
            <a:endParaRPr lang="en-US"/>
          </a:p>
        </p:txBody>
      </p:sp>
      <p:sp>
        <p:nvSpPr>
          <p:cNvPr id="5" name="Footer Placeholder 4"/>
          <p:cNvSpPr>
            <a:spLocks noGrp="1"/>
          </p:cNvSpPr>
          <p:nvPr>
            <p:ph type="ftr" sz="quarter" idx="3"/>
          </p:nvPr>
        </p:nvSpPr>
        <p:spPr bwMode="white">
          <a:xfrm>
            <a:off x="2971800" y="6356350"/>
            <a:ext cx="3200400" cy="365125"/>
          </a:xfrm>
          <a:prstGeom prst="rect">
            <a:avLst/>
          </a:prstGeom>
        </p:spPr>
        <p:txBody>
          <a:bodyPr vert="horz" lIns="91440" tIns="45720" rIns="91440" bIns="45720" rtlCol="0" anchor="ctr"/>
          <a:lstStyle>
            <a:lvl1pPr algn="ctr">
              <a:defRPr sz="1100" baseline="0">
                <a:solidFill>
                  <a:schemeClr val="accent1">
                    <a:lumMod val="60000"/>
                    <a:lumOff val="40000"/>
                  </a:schemeClr>
                </a:solidFill>
              </a:defRPr>
            </a:lvl1pPr>
          </a:lstStyle>
          <a:p>
            <a:endParaRPr lang="en-US"/>
          </a:p>
        </p:txBody>
      </p:sp>
      <p:sp>
        <p:nvSpPr>
          <p:cNvPr id="6" name="Slide Number Placeholder 5"/>
          <p:cNvSpPr>
            <a:spLocks noGrp="1"/>
          </p:cNvSpPr>
          <p:nvPr>
            <p:ph type="sldNum" sz="quarter" idx="4"/>
          </p:nvPr>
        </p:nvSpPr>
        <p:spPr bwMode="white">
          <a:xfrm>
            <a:off x="6675120" y="6364224"/>
            <a:ext cx="2133600" cy="365125"/>
          </a:xfrm>
          <a:prstGeom prst="rect">
            <a:avLst/>
          </a:prstGeom>
        </p:spPr>
        <p:txBody>
          <a:bodyPr vert="horz" lIns="91440" tIns="45720" rIns="91440" bIns="45720" rtlCol="0" anchor="ctr"/>
          <a:lstStyle>
            <a:lvl1pPr algn="r">
              <a:defRPr sz="1200" b="1" baseline="0">
                <a:solidFill>
                  <a:schemeClr val="accent1">
                    <a:lumMod val="60000"/>
                    <a:lumOff val="40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3600" kern="1200" cap="all" spc="300" baseline="0">
          <a:solidFill>
            <a:schemeClr val="tx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0" indent="-274320" algn="l" defTabSz="914400" rtl="0" eaLnBrk="1" latinLnBrk="0" hangingPunct="1">
        <a:lnSpc>
          <a:spcPct val="150000"/>
        </a:lnSpc>
        <a:spcBef>
          <a:spcPct val="20000"/>
        </a:spcBef>
        <a:buClrTx/>
        <a:buFont typeface="Wingdings" pitchFamily="2" charset="2"/>
        <a:buChar char="v"/>
        <a:defRPr sz="1800" kern="1200" baseline="0">
          <a:solidFill>
            <a:schemeClr val="tx1"/>
          </a:solidFill>
          <a:latin typeface="+mn-lt"/>
          <a:ea typeface="+mn-ea"/>
          <a:cs typeface="+mn-cs"/>
        </a:defRPr>
      </a:lvl1pPr>
      <a:lvl2pPr marL="742950" indent="-228600" algn="l" defTabSz="914400" rtl="0" eaLnBrk="1" latinLnBrk="0" hangingPunct="1">
        <a:spcBef>
          <a:spcPct val="20000"/>
        </a:spcBef>
        <a:buClrTx/>
        <a:buFont typeface="Arial" pitchFamily="34" charset="0"/>
        <a:buChar char="•"/>
        <a:defRPr sz="1600" kern="1200" baseline="0">
          <a:solidFill>
            <a:schemeClr val="tx1"/>
          </a:solidFill>
          <a:latin typeface="+mn-lt"/>
          <a:ea typeface="+mn-ea"/>
          <a:cs typeface="+mn-cs"/>
        </a:defRPr>
      </a:lvl2pPr>
      <a:lvl3pPr marL="1143000" indent="-228600" algn="l" defTabSz="914400" rtl="0" eaLnBrk="1" latinLnBrk="0" hangingPunct="1">
        <a:spcBef>
          <a:spcPct val="20000"/>
        </a:spcBef>
        <a:buClrTx/>
        <a:buFont typeface="Arial" pitchFamily="34" charset="0"/>
        <a:buChar char="•"/>
        <a:defRPr sz="1400" kern="1200" baseline="0">
          <a:solidFill>
            <a:schemeClr val="tx1"/>
          </a:solidFill>
          <a:latin typeface="+mn-lt"/>
          <a:ea typeface="+mn-ea"/>
          <a:cs typeface="+mn-cs"/>
        </a:defRPr>
      </a:lvl3pPr>
      <a:lvl4pPr marL="1600200" indent="-228600" algn="l" defTabSz="914400" rtl="0" eaLnBrk="1" latinLnBrk="0" hangingPunct="1">
        <a:spcBef>
          <a:spcPct val="20000"/>
        </a:spcBef>
        <a:buClrTx/>
        <a:buFont typeface="Arial" pitchFamily="34" charset="0"/>
        <a:buChar char="•"/>
        <a:defRPr sz="1400" kern="1200" baseline="0">
          <a:solidFill>
            <a:schemeClr val="tx1"/>
          </a:solidFill>
          <a:latin typeface="+mn-lt"/>
          <a:ea typeface="+mn-ea"/>
          <a:cs typeface="+mn-cs"/>
        </a:defRPr>
      </a:lvl4pPr>
      <a:lvl5pPr marL="2057400" indent="-228600" algn="l" defTabSz="914400" rtl="0" eaLnBrk="1" latinLnBrk="0" hangingPunct="1">
        <a:spcBef>
          <a:spcPct val="20000"/>
        </a:spcBef>
        <a:buClrTx/>
        <a:buFont typeface="Arial" pitchFamily="34" charset="0"/>
        <a:buChar char="•"/>
        <a:defRPr sz="1400" kern="1200" baseline="0">
          <a:solidFill>
            <a:schemeClr val="tx1"/>
          </a:solidFill>
          <a:latin typeface="+mn-lt"/>
          <a:ea typeface="+mn-ea"/>
          <a:cs typeface="+mn-cs"/>
        </a:defRPr>
      </a:lvl5pPr>
      <a:lvl6pPr marL="2514600" indent="-228600" algn="l" defTabSz="914400" rtl="0" eaLnBrk="1" latinLnBrk="0" hangingPunct="1">
        <a:spcBef>
          <a:spcPct val="20000"/>
        </a:spcBef>
        <a:buClrTx/>
        <a:buFont typeface="Arial" pitchFamily="34" charset="0"/>
        <a:buChar char="•"/>
        <a:defRPr sz="1400" kern="1200">
          <a:solidFill>
            <a:schemeClr val="tx1"/>
          </a:solidFill>
          <a:latin typeface="+mn-lt"/>
          <a:ea typeface="+mn-ea"/>
          <a:cs typeface="+mn-cs"/>
        </a:defRPr>
      </a:lvl6pPr>
      <a:lvl7pPr marL="2971800" indent="-228600" algn="l" defTabSz="914400" rtl="0" eaLnBrk="1" latinLnBrk="0" hangingPunct="1">
        <a:spcBef>
          <a:spcPct val="20000"/>
        </a:spcBef>
        <a:buClrTx/>
        <a:buFont typeface="Arial" pitchFamily="34" charset="0"/>
        <a:buChar char="•"/>
        <a:defRPr sz="1200" kern="1200">
          <a:solidFill>
            <a:schemeClr val="tx1"/>
          </a:solidFill>
          <a:latin typeface="+mn-lt"/>
          <a:ea typeface="+mn-ea"/>
          <a:cs typeface="+mn-cs"/>
        </a:defRPr>
      </a:lvl7pPr>
      <a:lvl8pPr marL="3429000" indent="-228600" algn="l" defTabSz="914400" rtl="0" eaLnBrk="1" latinLnBrk="0" hangingPunct="1">
        <a:spcBef>
          <a:spcPct val="20000"/>
        </a:spcBef>
        <a:buClrTx/>
        <a:buFont typeface="Arial" pitchFamily="34" charset="0"/>
        <a:buChar char="•"/>
        <a:defRPr sz="1200" kern="1200" baseline="0">
          <a:solidFill>
            <a:schemeClr val="tx1"/>
          </a:solidFill>
          <a:latin typeface="+mn-lt"/>
          <a:ea typeface="+mn-ea"/>
          <a:cs typeface="+mn-cs"/>
        </a:defRPr>
      </a:lvl8pPr>
      <a:lvl9pPr marL="3886200" indent="-228600" algn="l" defTabSz="914400" rtl="0" eaLnBrk="1" latinLnBrk="0" hangingPunct="1">
        <a:spcBef>
          <a:spcPct val="20000"/>
        </a:spcBef>
        <a:buClrTx/>
        <a:buFont typeface="Arial" pitchFamily="34" charset="0"/>
        <a:buChar char="•"/>
        <a:defRPr sz="12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g"/><Relationship Id="rId1" Type="http://schemas.openxmlformats.org/officeDocument/2006/relationships/slideLayout" Target="../slideLayouts/slideLayout2.xml"/><Relationship Id="rId4" Type="http://schemas.openxmlformats.org/officeDocument/2006/relationships/image" Target="../media/image7.jp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g"/><Relationship Id="rId1" Type="http://schemas.openxmlformats.org/officeDocument/2006/relationships/slideLayout" Target="../slideLayouts/slideLayout2.xml"/><Relationship Id="rId5" Type="http://schemas.openxmlformats.org/officeDocument/2006/relationships/image" Target="../media/image11.png"/><Relationship Id="rId4" Type="http://schemas.openxmlformats.org/officeDocument/2006/relationships/image" Target="../media/image10.jp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image" Target="../media/image15.jpg"/><Relationship Id="rId1" Type="http://schemas.openxmlformats.org/officeDocument/2006/relationships/slideLayout" Target="../slideLayouts/slideLayout2.xml"/><Relationship Id="rId5" Type="http://schemas.openxmlformats.org/officeDocument/2006/relationships/image" Target="../media/image18.jpg"/><Relationship Id="rId4" Type="http://schemas.openxmlformats.org/officeDocument/2006/relationships/image" Target="../media/image17.jpg"/></Relationships>
</file>

<file path=ppt/slides/_rels/slide39.xml.rels><?xml version="1.0" encoding="UTF-8" standalone="yes"?>
<Relationships xmlns="http://schemas.openxmlformats.org/package/2006/relationships"><Relationship Id="rId3" Type="http://schemas.openxmlformats.org/officeDocument/2006/relationships/hyperlink" Target="https://baike.baidu.com/item/%E6%A8%8A%E5%93%99/341366" TargetMode="External"/><Relationship Id="rId2" Type="http://schemas.openxmlformats.org/officeDocument/2006/relationships/hyperlink" Target="https://baike.baidu.com/item/%E5%AF%92%E5%B1%B1%E9%97%AE%E6%8B%BE%E5%BE%97/6333371" TargetMode="External"/><Relationship Id="rId1" Type="http://schemas.openxmlformats.org/officeDocument/2006/relationships/slideLayout" Target="../slideLayouts/slideLayout2.xml"/><Relationship Id="rId4" Type="http://schemas.openxmlformats.org/officeDocument/2006/relationships/hyperlink" Target="https://baike.baidu.com/item/%E9%9F%A9%E4%BF%A1/4452636"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p:cNvSpPr>
            <a:spLocks noGrp="1"/>
          </p:cNvSpPr>
          <p:nvPr>
            <p:ph type="subTitle" sz="quarter" idx="1"/>
          </p:nvPr>
        </p:nvSpPr>
        <p:spPr>
          <a:xfrm>
            <a:off x="1410154" y="3276600"/>
            <a:ext cx="6667046" cy="2209801"/>
          </a:xfrm>
        </p:spPr>
        <p:txBody>
          <a:bodyPr>
            <a:normAutofit/>
          </a:bodyPr>
          <a:lstStyle/>
          <a:p>
            <a:pPr>
              <a:defRPr/>
            </a:pPr>
            <a:r>
              <a:rPr lang="en-US" altLang="en-US" sz="2800" b="1" dirty="0"/>
              <a:t>The </a:t>
            </a:r>
            <a:r>
              <a:rPr lang="en-US" altLang="en-US" sz="2800" b="1" dirty="0" smtClean="0"/>
              <a:t>Role </a:t>
            </a:r>
            <a:r>
              <a:rPr lang="en-US" altLang="en-US" sz="2800" b="1" dirty="0"/>
              <a:t>&amp; U</a:t>
            </a:r>
            <a:r>
              <a:rPr lang="en-US" altLang="en-US" sz="2800" b="1" dirty="0" smtClean="0"/>
              <a:t>nderstanding </a:t>
            </a:r>
            <a:r>
              <a:rPr lang="en-US" altLang="en-US" sz="2800" b="1" dirty="0"/>
              <a:t>Harmony in</a:t>
            </a:r>
            <a:br>
              <a:rPr lang="en-US" altLang="en-US" sz="2800" b="1" dirty="0"/>
            </a:br>
            <a:r>
              <a:rPr lang="en-GB" altLang="en-US" sz="2800" b="1" dirty="0"/>
              <a:t>Confucianism and Daoism</a:t>
            </a:r>
            <a:endParaRPr lang="en-GB" sz="2800" dirty="0"/>
          </a:p>
        </p:txBody>
      </p:sp>
      <p:sp>
        <p:nvSpPr>
          <p:cNvPr id="3" name="Title 2"/>
          <p:cNvSpPr>
            <a:spLocks noGrp="1"/>
          </p:cNvSpPr>
          <p:nvPr>
            <p:ph type="ctrTitle" sz="quarter"/>
          </p:nvPr>
        </p:nvSpPr>
        <p:spPr>
          <a:xfrm>
            <a:off x="838201" y="1295401"/>
            <a:ext cx="7162800" cy="1219200"/>
          </a:xfrm>
        </p:spPr>
        <p:txBody>
          <a:bodyPr>
            <a:noAutofit/>
          </a:bodyPr>
          <a:lstStyle/>
          <a:p>
            <a:pPr>
              <a:defRPr/>
            </a:pPr>
            <a:r>
              <a:rPr lang="en-GB" sz="4000" b="1" dirty="0" smtClean="0"/>
              <a:t>Session </a:t>
            </a:r>
            <a:r>
              <a:rPr lang="en-US" altLang="zh-CN" sz="4000" b="1" dirty="0" smtClean="0"/>
              <a:t>10</a:t>
            </a:r>
            <a:endParaRPr lang="en-GB" sz="4000" b="1" dirty="0"/>
          </a:p>
        </p:txBody>
      </p:sp>
    </p:spTree>
    <p:extLst>
      <p:ext uri="{BB962C8B-B14F-4D97-AF65-F5344CB8AC3E}">
        <p14:creationId xmlns:p14="http://schemas.microsoft.com/office/powerpoint/2010/main" val="45747313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p:txBody>
          <a:bodyPr>
            <a:noAutofit/>
          </a:bodyPr>
          <a:lstStyle/>
          <a:p>
            <a:pPr eaLnBrk="1" hangingPunct="1"/>
            <a:r>
              <a:rPr lang="en-US" altLang="zh-CN" sz="2000" dirty="0" smtClean="0"/>
              <a:t>Harmony is the supreme ideal and basic element of Chinese religion</a:t>
            </a:r>
          </a:p>
        </p:txBody>
      </p:sp>
      <p:sp>
        <p:nvSpPr>
          <p:cNvPr id="9219" name="Rectangle 3"/>
          <p:cNvSpPr>
            <a:spLocks noGrp="1" noChangeArrowheads="1"/>
          </p:cNvSpPr>
          <p:nvPr>
            <p:ph type="body" idx="1"/>
          </p:nvPr>
        </p:nvSpPr>
        <p:spPr>
          <a:xfrm>
            <a:off x="1066800" y="2209800"/>
            <a:ext cx="7086600" cy="3505200"/>
          </a:xfrm>
        </p:spPr>
        <p:txBody>
          <a:bodyPr/>
          <a:lstStyle/>
          <a:p>
            <a:pPr eaLnBrk="1" hangingPunct="1"/>
            <a:r>
              <a:rPr lang="en-US" altLang="zh-CN" sz="2400" dirty="0" smtClean="0"/>
              <a:t>Confucian, Taoism and Chinese Buddhism, in general, take harmony as the ideal or the </a:t>
            </a:r>
            <a:r>
              <a:rPr lang="en-US" altLang="zh-CN" sz="2400" dirty="0" smtClean="0"/>
              <a:t>goal of their traditions     </a:t>
            </a:r>
            <a:endParaRPr lang="en-US" altLang="zh-CN" sz="2400" dirty="0" smtClean="0"/>
          </a:p>
          <a:p>
            <a:pPr eaLnBrk="1" hangingPunct="1"/>
            <a:endParaRPr lang="en-US" altLang="zh-CN" sz="2400" dirty="0" smtClean="0"/>
          </a:p>
          <a:p>
            <a:pPr eaLnBrk="1" hangingPunct="1"/>
            <a:r>
              <a:rPr lang="en-US" altLang="zh-CN" sz="2400" dirty="0" smtClean="0"/>
              <a:t>Harmony </a:t>
            </a:r>
            <a:r>
              <a:rPr lang="en-US" altLang="zh-CN" sz="2400" dirty="0" smtClean="0"/>
              <a:t>is the key for Chinese medicine  </a:t>
            </a:r>
          </a:p>
          <a:p>
            <a:pPr eaLnBrk="1" hangingPunct="1"/>
            <a:r>
              <a:rPr lang="en-US" altLang="zh-CN" sz="2400" dirty="0" smtClean="0"/>
              <a:t>Harmony is highly regarded in popular religions</a:t>
            </a:r>
          </a:p>
          <a:p>
            <a:pPr eaLnBrk="1" hangingPunct="1"/>
            <a:endParaRPr lang="en-US" altLang="zh-CN" dirty="0" smtClean="0"/>
          </a:p>
        </p:txBody>
      </p:sp>
    </p:spTree>
    <p:extLst>
      <p:ext uri="{BB962C8B-B14F-4D97-AF65-F5344CB8AC3E}">
        <p14:creationId xmlns:p14="http://schemas.microsoft.com/office/powerpoint/2010/main" val="185288150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9219">
                                            <p:txEl>
                                              <p:pRg st="0" end="0"/>
                                            </p:txEl>
                                          </p:spTgt>
                                        </p:tgtEl>
                                        <p:attrNameLst>
                                          <p:attrName>style.visibility</p:attrName>
                                        </p:attrNameLst>
                                      </p:cBhvr>
                                      <p:to>
                                        <p:strVal val="visible"/>
                                      </p:to>
                                    </p:set>
                                    <p:animEffect transition="in" filter="wipe(left)">
                                      <p:cBhvr>
                                        <p:cTn id="7" dur="500"/>
                                        <p:tgtEl>
                                          <p:spTgt spid="921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9219">
                                            <p:txEl>
                                              <p:pRg st="2" end="2"/>
                                            </p:txEl>
                                          </p:spTgt>
                                        </p:tgtEl>
                                        <p:attrNameLst>
                                          <p:attrName>style.visibility</p:attrName>
                                        </p:attrNameLst>
                                      </p:cBhvr>
                                      <p:to>
                                        <p:strVal val="visible"/>
                                      </p:to>
                                    </p:set>
                                    <p:animEffect transition="in" filter="wipe(left)">
                                      <p:cBhvr>
                                        <p:cTn id="12" dur="500"/>
                                        <p:tgtEl>
                                          <p:spTgt spid="9219">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9219">
                                            <p:txEl>
                                              <p:pRg st="3" end="3"/>
                                            </p:txEl>
                                          </p:spTgt>
                                        </p:tgtEl>
                                        <p:attrNameLst>
                                          <p:attrName>style.visibility</p:attrName>
                                        </p:attrNameLst>
                                      </p:cBhvr>
                                      <p:to>
                                        <p:strVal val="visible"/>
                                      </p:to>
                                    </p:set>
                                    <p:animEffect transition="in" filter="wipe(left)">
                                      <p:cBhvr>
                                        <p:cTn id="17" dur="500"/>
                                        <p:tgtEl>
                                          <p:spTgt spid="9219">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19" grpId="0" build="p" autoUpdateAnimBg="0"/>
    </p:bldLst>
  </p:timing>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1409700" y="1066800"/>
            <a:ext cx="6400800" cy="762000"/>
          </a:xfrm>
        </p:spPr>
        <p:txBody>
          <a:bodyPr>
            <a:normAutofit/>
          </a:bodyPr>
          <a:lstStyle/>
          <a:p>
            <a:pPr eaLnBrk="1" hangingPunct="1"/>
            <a:r>
              <a:rPr lang="en-US" altLang="zh-CN" sz="2000" b="1" dirty="0" smtClean="0"/>
              <a:t>meanings of Harmony </a:t>
            </a:r>
          </a:p>
        </p:txBody>
      </p:sp>
      <p:sp>
        <p:nvSpPr>
          <p:cNvPr id="14339" name="Rectangle 3"/>
          <p:cNvSpPr>
            <a:spLocks noGrp="1" noChangeArrowheads="1"/>
          </p:cNvSpPr>
          <p:nvPr>
            <p:ph type="body" idx="1"/>
          </p:nvPr>
        </p:nvSpPr>
        <p:spPr>
          <a:xfrm>
            <a:off x="914400" y="2133600"/>
            <a:ext cx="7315200" cy="3581400"/>
          </a:xfrm>
        </p:spPr>
        <p:txBody>
          <a:bodyPr>
            <a:normAutofit fontScale="77500" lnSpcReduction="20000"/>
          </a:bodyPr>
          <a:lstStyle/>
          <a:p>
            <a:pPr eaLnBrk="1" hangingPunct="1"/>
            <a:r>
              <a:rPr lang="en-US" altLang="zh-CN" sz="2000" dirty="0" smtClean="0"/>
              <a:t>Harmony is derived from music</a:t>
            </a:r>
          </a:p>
          <a:p>
            <a:pPr eaLnBrk="1" hangingPunct="1"/>
            <a:r>
              <a:rPr lang="en-US" altLang="zh-CN" sz="2000" dirty="0" smtClean="0"/>
              <a:t>Harmony means an orderly </a:t>
            </a:r>
            <a:r>
              <a:rPr lang="en-US" altLang="zh-CN" sz="2000" u="sng" dirty="0" smtClean="0"/>
              <a:t>combination of different elements </a:t>
            </a:r>
            <a:r>
              <a:rPr lang="en-US" altLang="zh-CN" sz="2000" dirty="0" smtClean="0"/>
              <a:t>that form a new unity</a:t>
            </a:r>
          </a:p>
          <a:p>
            <a:pPr eaLnBrk="1" hangingPunct="1"/>
            <a:r>
              <a:rPr lang="en-US" altLang="zh-CN" sz="2000" dirty="0" smtClean="0"/>
              <a:t>Harmony is an </a:t>
            </a:r>
            <a:r>
              <a:rPr lang="en-US" altLang="zh-CN" sz="2000" u="sng" dirty="0" smtClean="0"/>
              <a:t>inner state</a:t>
            </a:r>
            <a:r>
              <a:rPr lang="en-US" altLang="zh-CN" sz="2000" dirty="0" smtClean="0"/>
              <a:t>, in which all feelings and emotions are properly expresses following the Middle Way</a:t>
            </a:r>
          </a:p>
          <a:p>
            <a:pPr eaLnBrk="1" hangingPunct="1"/>
            <a:r>
              <a:rPr lang="en-US" altLang="zh-CN" sz="2000" dirty="0" smtClean="0"/>
              <a:t>Confucianism understands virtue as the foundation of </a:t>
            </a:r>
            <a:r>
              <a:rPr lang="en-US" altLang="zh-CN" sz="2000" b="1" dirty="0" smtClean="0"/>
              <a:t>peace and order</a:t>
            </a:r>
          </a:p>
          <a:p>
            <a:pPr eaLnBrk="1" hangingPunct="1"/>
            <a:r>
              <a:rPr lang="en-US" altLang="zh-CN" sz="2000" dirty="0" smtClean="0"/>
              <a:t>As Confucians take politics as an extension of education, they consider harmony an </a:t>
            </a:r>
            <a:r>
              <a:rPr lang="en-US" altLang="zh-CN" sz="2000" u="sng" dirty="0" smtClean="0"/>
              <a:t>important content as well as the primary aim of education</a:t>
            </a:r>
          </a:p>
          <a:p>
            <a:pPr eaLnBrk="1" hangingPunct="1"/>
            <a:r>
              <a:rPr lang="en-US" altLang="zh-CN" sz="2000" dirty="0" smtClean="0"/>
              <a:t>Harmony is the </a:t>
            </a:r>
            <a:r>
              <a:rPr lang="en-US" altLang="zh-CN" sz="2000" b="1" dirty="0" smtClean="0"/>
              <a:t>way to sincerity and enlightenment</a:t>
            </a:r>
            <a:r>
              <a:rPr lang="en-US" altLang="zh-CN" sz="2000" dirty="0" smtClean="0"/>
              <a:t>, which is almost equal to </a:t>
            </a:r>
            <a:r>
              <a:rPr lang="en-US" altLang="zh-CN" sz="2000" dirty="0" err="1" smtClean="0"/>
              <a:t>sagehood</a:t>
            </a:r>
            <a:r>
              <a:rPr lang="en-US" altLang="zh-CN" sz="2000" dirty="0" smtClean="0"/>
              <a:t> in New-Confucianism</a:t>
            </a:r>
          </a:p>
        </p:txBody>
      </p:sp>
    </p:spTree>
    <p:extLst>
      <p:ext uri="{BB962C8B-B14F-4D97-AF65-F5344CB8AC3E}">
        <p14:creationId xmlns:p14="http://schemas.microsoft.com/office/powerpoint/2010/main" val="379008759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6" presetClass="entr" presetSubtype="37" fill="hold" grpId="0" nodeType="clickEffect">
                                  <p:stCondLst>
                                    <p:cond delay="0"/>
                                  </p:stCondLst>
                                  <p:childTnLst>
                                    <p:set>
                                      <p:cBhvr>
                                        <p:cTn id="6" dur="1" fill="hold">
                                          <p:stCondLst>
                                            <p:cond delay="0"/>
                                          </p:stCondLst>
                                        </p:cTn>
                                        <p:tgtEl>
                                          <p:spTgt spid="14339">
                                            <p:txEl>
                                              <p:pRg st="0" end="0"/>
                                            </p:txEl>
                                          </p:spTgt>
                                        </p:tgtEl>
                                        <p:attrNameLst>
                                          <p:attrName>style.visibility</p:attrName>
                                        </p:attrNameLst>
                                      </p:cBhvr>
                                      <p:to>
                                        <p:strVal val="visible"/>
                                      </p:to>
                                    </p:set>
                                    <p:animEffect transition="in" filter="barn(outVertical)">
                                      <p:cBhvr>
                                        <p:cTn id="7" dur="500"/>
                                        <p:tgtEl>
                                          <p:spTgt spid="14339">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6" presetClass="entr" presetSubtype="37" fill="hold" grpId="0" nodeType="clickEffect">
                                  <p:stCondLst>
                                    <p:cond delay="0"/>
                                  </p:stCondLst>
                                  <p:childTnLst>
                                    <p:set>
                                      <p:cBhvr>
                                        <p:cTn id="11" dur="1" fill="hold">
                                          <p:stCondLst>
                                            <p:cond delay="0"/>
                                          </p:stCondLst>
                                        </p:cTn>
                                        <p:tgtEl>
                                          <p:spTgt spid="14339">
                                            <p:txEl>
                                              <p:pRg st="1" end="1"/>
                                            </p:txEl>
                                          </p:spTgt>
                                        </p:tgtEl>
                                        <p:attrNameLst>
                                          <p:attrName>style.visibility</p:attrName>
                                        </p:attrNameLst>
                                      </p:cBhvr>
                                      <p:to>
                                        <p:strVal val="visible"/>
                                      </p:to>
                                    </p:set>
                                    <p:animEffect transition="in" filter="barn(outVertical)">
                                      <p:cBhvr>
                                        <p:cTn id="12" dur="500"/>
                                        <p:tgtEl>
                                          <p:spTgt spid="14339">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6" presetClass="entr" presetSubtype="37" fill="hold" grpId="0" nodeType="clickEffect">
                                  <p:stCondLst>
                                    <p:cond delay="0"/>
                                  </p:stCondLst>
                                  <p:childTnLst>
                                    <p:set>
                                      <p:cBhvr>
                                        <p:cTn id="16" dur="1" fill="hold">
                                          <p:stCondLst>
                                            <p:cond delay="0"/>
                                          </p:stCondLst>
                                        </p:cTn>
                                        <p:tgtEl>
                                          <p:spTgt spid="14339">
                                            <p:txEl>
                                              <p:pRg st="2" end="2"/>
                                            </p:txEl>
                                          </p:spTgt>
                                        </p:tgtEl>
                                        <p:attrNameLst>
                                          <p:attrName>style.visibility</p:attrName>
                                        </p:attrNameLst>
                                      </p:cBhvr>
                                      <p:to>
                                        <p:strVal val="visible"/>
                                      </p:to>
                                    </p:set>
                                    <p:animEffect transition="in" filter="barn(outVertical)">
                                      <p:cBhvr>
                                        <p:cTn id="17" dur="500"/>
                                        <p:tgtEl>
                                          <p:spTgt spid="14339">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6" presetClass="entr" presetSubtype="37" fill="hold" grpId="0" nodeType="clickEffect">
                                  <p:stCondLst>
                                    <p:cond delay="0"/>
                                  </p:stCondLst>
                                  <p:childTnLst>
                                    <p:set>
                                      <p:cBhvr>
                                        <p:cTn id="21" dur="1" fill="hold">
                                          <p:stCondLst>
                                            <p:cond delay="0"/>
                                          </p:stCondLst>
                                        </p:cTn>
                                        <p:tgtEl>
                                          <p:spTgt spid="14339">
                                            <p:txEl>
                                              <p:pRg st="3" end="3"/>
                                            </p:txEl>
                                          </p:spTgt>
                                        </p:tgtEl>
                                        <p:attrNameLst>
                                          <p:attrName>style.visibility</p:attrName>
                                        </p:attrNameLst>
                                      </p:cBhvr>
                                      <p:to>
                                        <p:strVal val="visible"/>
                                      </p:to>
                                    </p:set>
                                    <p:animEffect transition="in" filter="barn(outVertical)">
                                      <p:cBhvr>
                                        <p:cTn id="22" dur="500"/>
                                        <p:tgtEl>
                                          <p:spTgt spid="14339">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6" presetClass="entr" presetSubtype="37" fill="hold" grpId="0" nodeType="clickEffect">
                                  <p:stCondLst>
                                    <p:cond delay="0"/>
                                  </p:stCondLst>
                                  <p:childTnLst>
                                    <p:set>
                                      <p:cBhvr>
                                        <p:cTn id="26" dur="1" fill="hold">
                                          <p:stCondLst>
                                            <p:cond delay="0"/>
                                          </p:stCondLst>
                                        </p:cTn>
                                        <p:tgtEl>
                                          <p:spTgt spid="14339">
                                            <p:txEl>
                                              <p:pRg st="4" end="4"/>
                                            </p:txEl>
                                          </p:spTgt>
                                        </p:tgtEl>
                                        <p:attrNameLst>
                                          <p:attrName>style.visibility</p:attrName>
                                        </p:attrNameLst>
                                      </p:cBhvr>
                                      <p:to>
                                        <p:strVal val="visible"/>
                                      </p:to>
                                    </p:set>
                                    <p:animEffect transition="in" filter="barn(outVertical)">
                                      <p:cBhvr>
                                        <p:cTn id="27" dur="500"/>
                                        <p:tgtEl>
                                          <p:spTgt spid="14339">
                                            <p:txEl>
                                              <p:pRg st="4" end="4"/>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16" presetClass="entr" presetSubtype="37" fill="hold" grpId="0" nodeType="clickEffect">
                                  <p:stCondLst>
                                    <p:cond delay="0"/>
                                  </p:stCondLst>
                                  <p:childTnLst>
                                    <p:set>
                                      <p:cBhvr>
                                        <p:cTn id="31" dur="1" fill="hold">
                                          <p:stCondLst>
                                            <p:cond delay="0"/>
                                          </p:stCondLst>
                                        </p:cTn>
                                        <p:tgtEl>
                                          <p:spTgt spid="14339">
                                            <p:txEl>
                                              <p:pRg st="5" end="5"/>
                                            </p:txEl>
                                          </p:spTgt>
                                        </p:tgtEl>
                                        <p:attrNameLst>
                                          <p:attrName>style.visibility</p:attrName>
                                        </p:attrNameLst>
                                      </p:cBhvr>
                                      <p:to>
                                        <p:strVal val="visible"/>
                                      </p:to>
                                    </p:set>
                                    <p:animEffect transition="in" filter="barn(outVertical)">
                                      <p:cBhvr>
                                        <p:cTn id="32" dur="500"/>
                                        <p:tgtEl>
                                          <p:spTgt spid="14339">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39" grpId="0" build="p" autoUpdateAnimBg="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1066800" y="1143000"/>
            <a:ext cx="7010400" cy="533400"/>
          </a:xfrm>
        </p:spPr>
        <p:txBody>
          <a:bodyPr>
            <a:noAutofit/>
          </a:bodyPr>
          <a:lstStyle/>
          <a:p>
            <a:pPr eaLnBrk="1" hangingPunct="1"/>
            <a:r>
              <a:rPr lang="en-US" altLang="zh-CN" sz="2400" dirty="0" smtClean="0"/>
              <a:t>1.Harmony is derived from music</a:t>
            </a:r>
          </a:p>
        </p:txBody>
      </p:sp>
      <p:sp>
        <p:nvSpPr>
          <p:cNvPr id="10243" name="Rectangle 3"/>
          <p:cNvSpPr>
            <a:spLocks noGrp="1" noChangeArrowheads="1"/>
          </p:cNvSpPr>
          <p:nvPr>
            <p:ph type="body" idx="1"/>
          </p:nvPr>
        </p:nvSpPr>
        <p:spPr>
          <a:xfrm>
            <a:off x="1066800" y="2209800"/>
            <a:ext cx="7162800" cy="3581400"/>
          </a:xfrm>
        </p:spPr>
        <p:txBody>
          <a:bodyPr>
            <a:normAutofit fontScale="77500" lnSpcReduction="20000"/>
          </a:bodyPr>
          <a:lstStyle/>
          <a:p>
            <a:pPr eaLnBrk="1" hangingPunct="1">
              <a:lnSpc>
                <a:spcPct val="90000"/>
              </a:lnSpc>
            </a:pPr>
            <a:r>
              <a:rPr lang="en-US" altLang="zh-CN" sz="2800" dirty="0" smtClean="0"/>
              <a:t>In oracle bone inscription, the old character </a:t>
            </a:r>
            <a:r>
              <a:rPr lang="en-US" altLang="zh-CN" sz="2800" dirty="0" smtClean="0"/>
              <a:t>for </a:t>
            </a:r>
            <a:r>
              <a:rPr lang="en-US" altLang="zh-CN" sz="2800" dirty="0" smtClean="0"/>
              <a:t>harmony is a pictograph of a music instrument,  a short flute or panpipe</a:t>
            </a:r>
          </a:p>
          <a:p>
            <a:pPr eaLnBrk="1" hangingPunct="1">
              <a:lnSpc>
                <a:spcPct val="90000"/>
              </a:lnSpc>
            </a:pPr>
            <a:endParaRPr lang="en-US" altLang="zh-CN" sz="2800" dirty="0" smtClean="0"/>
          </a:p>
          <a:p>
            <a:pPr eaLnBrk="1" hangingPunct="1">
              <a:lnSpc>
                <a:spcPct val="90000"/>
              </a:lnSpc>
            </a:pPr>
            <a:r>
              <a:rPr lang="en-US" altLang="zh-CN" sz="2800" dirty="0" smtClean="0"/>
              <a:t>In the oldest Chinese dictionary, this character is interpreted as ‘harmony of sounds and tones’</a:t>
            </a:r>
          </a:p>
          <a:p>
            <a:pPr eaLnBrk="1" hangingPunct="1">
              <a:lnSpc>
                <a:spcPct val="90000"/>
              </a:lnSpc>
            </a:pPr>
            <a:endParaRPr lang="en-US" altLang="zh-CN" sz="2800" dirty="0" smtClean="0"/>
          </a:p>
          <a:p>
            <a:pPr eaLnBrk="1" hangingPunct="1">
              <a:lnSpc>
                <a:spcPct val="90000"/>
              </a:lnSpc>
            </a:pPr>
            <a:r>
              <a:rPr lang="en-US" altLang="zh-CN" sz="2800" dirty="0" smtClean="0"/>
              <a:t>In the </a:t>
            </a:r>
            <a:r>
              <a:rPr lang="en-US" altLang="zh-CN" sz="2800" i="1" dirty="0" smtClean="0"/>
              <a:t>Book of Rites</a:t>
            </a:r>
            <a:r>
              <a:rPr lang="en-US" altLang="zh-CN" sz="2800" dirty="0" smtClean="0"/>
              <a:t>, tones are said to rise from the human heart, while music is related to the principle of human conduct</a:t>
            </a:r>
          </a:p>
          <a:p>
            <a:pPr eaLnBrk="1" hangingPunct="1">
              <a:lnSpc>
                <a:spcPct val="90000"/>
              </a:lnSpc>
            </a:pPr>
            <a:endParaRPr lang="en-US" altLang="zh-CN" sz="2800" dirty="0" smtClean="0"/>
          </a:p>
          <a:p>
            <a:pPr eaLnBrk="1" hangingPunct="1">
              <a:lnSpc>
                <a:spcPct val="90000"/>
              </a:lnSpc>
            </a:pPr>
            <a:r>
              <a:rPr lang="en-US" altLang="zh-CN" sz="2800" dirty="0" smtClean="0"/>
              <a:t>Therefore, music reflects harmony as well as creates harmony through touching human heart and adjusting our </a:t>
            </a:r>
            <a:r>
              <a:rPr lang="en-US" altLang="zh-CN" sz="2800" dirty="0" err="1" smtClean="0"/>
              <a:t>behaviour</a:t>
            </a:r>
            <a:endParaRPr lang="en-US" altLang="zh-CN" sz="2800" dirty="0" smtClean="0"/>
          </a:p>
        </p:txBody>
      </p:sp>
    </p:spTree>
    <p:extLst>
      <p:ext uri="{BB962C8B-B14F-4D97-AF65-F5344CB8AC3E}">
        <p14:creationId xmlns:p14="http://schemas.microsoft.com/office/powerpoint/2010/main" val="14219248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2706" name="Rectangle 2"/>
          <p:cNvSpPr>
            <a:spLocks noGrp="1" noChangeArrowheads="1"/>
          </p:cNvSpPr>
          <p:nvPr>
            <p:ph type="title" idx="4294967295"/>
          </p:nvPr>
        </p:nvSpPr>
        <p:spPr>
          <a:xfrm>
            <a:off x="1142999" y="1066800"/>
            <a:ext cx="6934201" cy="381000"/>
          </a:xfrm>
        </p:spPr>
        <p:txBody>
          <a:bodyPr>
            <a:normAutofit/>
          </a:bodyPr>
          <a:lstStyle/>
          <a:p>
            <a:pPr eaLnBrk="1" hangingPunct="1"/>
            <a:r>
              <a:rPr lang="en-GB" altLang="zh-CN" sz="1800" dirty="0" smtClean="0">
                <a:ea typeface="宋体" panose="02010600030101010101" pitchFamily="2" charset="-122"/>
              </a:rPr>
              <a:t>Harmony composed by </a:t>
            </a:r>
            <a:r>
              <a:rPr lang="en-GB" altLang="zh-CN" sz="1800" i="1" dirty="0" smtClean="0">
                <a:ea typeface="宋体" panose="02010600030101010101" pitchFamily="2" charset="-122"/>
              </a:rPr>
              <a:t>Yue</a:t>
            </a:r>
            <a:r>
              <a:rPr lang="en-GB" altLang="zh-CN" sz="1800" dirty="0" smtClean="0">
                <a:ea typeface="宋体" panose="02010600030101010101" pitchFamily="2" charset="-122"/>
              </a:rPr>
              <a:t> (music) and </a:t>
            </a:r>
            <a:r>
              <a:rPr lang="en-GB" altLang="zh-CN" sz="1800" i="1" dirty="0" smtClean="0">
                <a:ea typeface="宋体" panose="02010600030101010101" pitchFamily="2" charset="-122"/>
              </a:rPr>
              <a:t>He </a:t>
            </a:r>
            <a:endParaRPr lang="en-GB" altLang="zh-CN" sz="1800" dirty="0" smtClean="0">
              <a:ea typeface="宋体" panose="02010600030101010101" pitchFamily="2" charset="-122"/>
              <a:cs typeface="Times New Roman" panose="02020603050405020304" pitchFamily="18" charset="0"/>
            </a:endParaRPr>
          </a:p>
        </p:txBody>
      </p:sp>
      <p:pic>
        <p:nvPicPr>
          <p:cNvPr id="14339" name="Picture 3" descr="H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86000" y="1600200"/>
            <a:ext cx="4038600" cy="4159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87465302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grpId="0" nodeType="withEffect">
                                  <p:stCondLst>
                                    <p:cond delay="0"/>
                                  </p:stCondLst>
                                  <p:childTnLst>
                                    <p:set>
                                      <p:cBhvr>
                                        <p:cTn id="6" dur="1" fill="hold">
                                          <p:stCondLst>
                                            <p:cond delay="0"/>
                                          </p:stCondLst>
                                        </p:cTn>
                                        <p:tgtEl>
                                          <p:spTgt spid="72706"/>
                                        </p:tgtEl>
                                        <p:attrNameLst>
                                          <p:attrName>style.visibility</p:attrName>
                                        </p:attrNameLst>
                                      </p:cBhvr>
                                      <p:to>
                                        <p:strVal val="visible"/>
                                      </p:to>
                                    </p:set>
                                    <p:animEffect transition="in" filter="fade">
                                      <p:cBhvr>
                                        <p:cTn id="7" dur="2000"/>
                                        <p:tgtEl>
                                          <p:spTgt spid="7270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2706"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468017" y="76200"/>
            <a:ext cx="4603678" cy="2895600"/>
          </a:xfrm>
        </p:spPr>
      </p:pic>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6199" y="786"/>
            <a:ext cx="4344937" cy="2894814"/>
          </a:xfrm>
          <a:prstGeom prst="rect">
            <a:avLst/>
          </a:prstGeom>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272379" y="2971800"/>
            <a:ext cx="6391275" cy="4286250"/>
          </a:xfrm>
          <a:prstGeom prst="rect">
            <a:avLst/>
          </a:prstGeom>
        </p:spPr>
      </p:pic>
    </p:spTree>
    <p:extLst>
      <p:ext uri="{BB962C8B-B14F-4D97-AF65-F5344CB8AC3E}">
        <p14:creationId xmlns:p14="http://schemas.microsoft.com/office/powerpoint/2010/main" val="18379190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990600" y="1295400"/>
            <a:ext cx="7010400" cy="685800"/>
          </a:xfrm>
        </p:spPr>
        <p:txBody>
          <a:bodyPr>
            <a:noAutofit/>
          </a:bodyPr>
          <a:lstStyle/>
          <a:p>
            <a:pPr eaLnBrk="1" hangingPunct="1"/>
            <a:r>
              <a:rPr lang="en-US" altLang="zh-CN" sz="2400" b="1" dirty="0" smtClean="0"/>
              <a:t>How can music create harmony</a:t>
            </a:r>
          </a:p>
        </p:txBody>
      </p:sp>
      <p:sp>
        <p:nvSpPr>
          <p:cNvPr id="11267" name="Rectangle 3"/>
          <p:cNvSpPr>
            <a:spLocks noGrp="1" noChangeArrowheads="1"/>
          </p:cNvSpPr>
          <p:nvPr>
            <p:ph type="body" idx="1"/>
          </p:nvPr>
        </p:nvSpPr>
        <p:spPr>
          <a:xfrm>
            <a:off x="1295400" y="2209800"/>
            <a:ext cx="7010400" cy="3581400"/>
          </a:xfrm>
        </p:spPr>
        <p:txBody>
          <a:bodyPr>
            <a:noAutofit/>
          </a:bodyPr>
          <a:lstStyle/>
          <a:p>
            <a:pPr eaLnBrk="1" hangingPunct="1"/>
            <a:r>
              <a:rPr lang="en-US" altLang="zh-CN" sz="2400" dirty="0" smtClean="0"/>
              <a:t>Music unties things and people together: Music unites; rituals differentiate</a:t>
            </a:r>
          </a:p>
          <a:p>
            <a:pPr eaLnBrk="1" hangingPunct="1"/>
            <a:r>
              <a:rPr lang="en-US" altLang="zh-CN" sz="2400" dirty="0" smtClean="0"/>
              <a:t>Music expresses the original state of the universe: music express the harmony of the universe, while rituals expresses the order of the universe</a:t>
            </a:r>
          </a:p>
          <a:p>
            <a:pPr eaLnBrk="1" hangingPunct="1"/>
            <a:r>
              <a:rPr lang="en-US" altLang="zh-CN" sz="2400" dirty="0" smtClean="0"/>
              <a:t>Music transforms human character</a:t>
            </a:r>
          </a:p>
          <a:p>
            <a:pPr eaLnBrk="1" hangingPunct="1"/>
            <a:endParaRPr lang="en-US" altLang="zh-CN" sz="2400" dirty="0" smtClean="0"/>
          </a:p>
        </p:txBody>
      </p:sp>
    </p:spTree>
    <p:extLst>
      <p:ext uri="{BB962C8B-B14F-4D97-AF65-F5344CB8AC3E}">
        <p14:creationId xmlns:p14="http://schemas.microsoft.com/office/powerpoint/2010/main" val="38036402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noAutofit/>
          </a:bodyPr>
          <a:lstStyle/>
          <a:p>
            <a:pPr eaLnBrk="1" hangingPunct="1"/>
            <a:r>
              <a:rPr lang="en-US" altLang="zh-CN" sz="1800" dirty="0"/>
              <a:t>2</a:t>
            </a:r>
            <a:r>
              <a:rPr lang="en-US" altLang="zh-CN" sz="1800" dirty="0" smtClean="0"/>
              <a:t>. Harmony means an orderly new combination of different elements</a:t>
            </a:r>
          </a:p>
        </p:txBody>
      </p:sp>
      <p:sp>
        <p:nvSpPr>
          <p:cNvPr id="12291" name="Rectangle 3"/>
          <p:cNvSpPr>
            <a:spLocks noGrp="1" noChangeArrowheads="1"/>
          </p:cNvSpPr>
          <p:nvPr>
            <p:ph type="body" idx="1"/>
          </p:nvPr>
        </p:nvSpPr>
        <p:spPr>
          <a:xfrm>
            <a:off x="762000" y="2209800"/>
            <a:ext cx="7620000" cy="3581400"/>
          </a:xfrm>
        </p:spPr>
        <p:txBody>
          <a:bodyPr>
            <a:normAutofit fontScale="70000" lnSpcReduction="20000"/>
          </a:bodyPr>
          <a:lstStyle/>
          <a:p>
            <a:pPr eaLnBrk="1" hangingPunct="1">
              <a:lnSpc>
                <a:spcPct val="90000"/>
              </a:lnSpc>
            </a:pPr>
            <a:r>
              <a:rPr lang="en-US" altLang="zh-CN" sz="2400" dirty="0" smtClean="0"/>
              <a:t>Harmony means an proper combination of different elements that form a new unity</a:t>
            </a:r>
          </a:p>
          <a:p>
            <a:pPr eaLnBrk="1" hangingPunct="1">
              <a:lnSpc>
                <a:spcPct val="90000"/>
              </a:lnSpc>
            </a:pPr>
            <a:endParaRPr lang="en-US" altLang="zh-CN" sz="2400" dirty="0" smtClean="0"/>
          </a:p>
          <a:p>
            <a:pPr eaLnBrk="1" hangingPunct="1">
              <a:lnSpc>
                <a:spcPct val="90000"/>
              </a:lnSpc>
            </a:pPr>
            <a:r>
              <a:rPr lang="en-US" altLang="zh-CN" sz="2400" dirty="0" smtClean="0"/>
              <a:t>Harmony is not simple ‘mixing up’, it is understood as a creative process</a:t>
            </a:r>
          </a:p>
          <a:p>
            <a:pPr eaLnBrk="1" hangingPunct="1">
              <a:lnSpc>
                <a:spcPct val="90000"/>
              </a:lnSpc>
            </a:pPr>
            <a:endParaRPr lang="en-US" altLang="zh-CN" sz="2400" dirty="0" smtClean="0"/>
          </a:p>
          <a:p>
            <a:pPr eaLnBrk="1" hangingPunct="1">
              <a:lnSpc>
                <a:spcPct val="90000"/>
              </a:lnSpc>
            </a:pPr>
            <a:r>
              <a:rPr lang="en-US" altLang="zh-CN" sz="2400" dirty="0" smtClean="0"/>
              <a:t>Harmonizing refers to mixing up different ingredients and </a:t>
            </a:r>
            <a:r>
              <a:rPr lang="en-US" altLang="zh-CN" sz="2400" dirty="0" err="1" smtClean="0"/>
              <a:t>flavours</a:t>
            </a:r>
            <a:r>
              <a:rPr lang="en-US" altLang="zh-CN" sz="2400" dirty="0" smtClean="0"/>
              <a:t> according to certain measure</a:t>
            </a:r>
          </a:p>
          <a:p>
            <a:pPr eaLnBrk="1" hangingPunct="1">
              <a:lnSpc>
                <a:spcPct val="90000"/>
              </a:lnSpc>
            </a:pPr>
            <a:endParaRPr lang="en-US" altLang="zh-CN" sz="2400" dirty="0" smtClean="0"/>
          </a:p>
          <a:p>
            <a:pPr eaLnBrk="1" hangingPunct="1">
              <a:lnSpc>
                <a:spcPct val="90000"/>
              </a:lnSpc>
            </a:pPr>
            <a:r>
              <a:rPr lang="en-US" altLang="zh-CN" sz="2400" dirty="0" smtClean="0"/>
              <a:t>To be harmonious is to produce, to transform and to enlarge</a:t>
            </a:r>
          </a:p>
          <a:p>
            <a:pPr eaLnBrk="1" hangingPunct="1">
              <a:lnSpc>
                <a:spcPct val="90000"/>
              </a:lnSpc>
            </a:pPr>
            <a:endParaRPr lang="en-US" altLang="zh-CN" sz="2400" dirty="0" smtClean="0"/>
          </a:p>
          <a:p>
            <a:pPr eaLnBrk="1" hangingPunct="1">
              <a:lnSpc>
                <a:spcPct val="90000"/>
              </a:lnSpc>
            </a:pPr>
            <a:r>
              <a:rPr lang="en-US" altLang="zh-CN" sz="2400" dirty="0" smtClean="0"/>
              <a:t>Harmony is consciously differentiated from identity. </a:t>
            </a:r>
          </a:p>
          <a:p>
            <a:pPr eaLnBrk="1" hangingPunct="1">
              <a:lnSpc>
                <a:spcPct val="90000"/>
              </a:lnSpc>
            </a:pPr>
            <a:endParaRPr lang="en-US" altLang="zh-CN" sz="2400" dirty="0"/>
          </a:p>
          <a:p>
            <a:pPr eaLnBrk="1" hangingPunct="1">
              <a:lnSpc>
                <a:spcPct val="90000"/>
              </a:lnSpc>
            </a:pPr>
            <a:r>
              <a:rPr lang="en-US" altLang="zh-CN" sz="2400" b="1" dirty="0" smtClean="0"/>
              <a:t>Identification of one thing with another is simply to replicate what one already has, while to be harmony with others is to produce something new</a:t>
            </a:r>
          </a:p>
        </p:txBody>
      </p:sp>
    </p:spTree>
    <p:extLst>
      <p:ext uri="{BB962C8B-B14F-4D97-AF65-F5344CB8AC3E}">
        <p14:creationId xmlns:p14="http://schemas.microsoft.com/office/powerpoint/2010/main" val="22530185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71600" y="1295400"/>
            <a:ext cx="6400800" cy="457200"/>
          </a:xfrm>
        </p:spPr>
        <p:txBody>
          <a:bodyPr>
            <a:normAutofit fontScale="90000"/>
          </a:bodyPr>
          <a:lstStyle/>
          <a:p>
            <a:r>
              <a:rPr lang="en-GB" sz="2000" b="1" dirty="0" smtClean="0"/>
              <a:t>The role of </a:t>
            </a:r>
            <a:r>
              <a:rPr lang="en-GB" sz="2000" b="1" dirty="0" err="1" smtClean="0"/>
              <a:t>Nvwa</a:t>
            </a:r>
            <a:r>
              <a:rPr lang="zh-CN" altLang="en-US" sz="2000" b="1" dirty="0" smtClean="0"/>
              <a:t>女娲</a:t>
            </a:r>
            <a:r>
              <a:rPr lang="en-GB" sz="2000" b="1" dirty="0" smtClean="0"/>
              <a:t> </a:t>
            </a:r>
            <a:r>
              <a:rPr lang="en-GB" sz="2000" b="1" dirty="0" smtClean="0"/>
              <a:t>and </a:t>
            </a:r>
            <a:r>
              <a:rPr lang="en-GB" sz="2000" b="1" dirty="0" err="1" smtClean="0"/>
              <a:t>Fuxi</a:t>
            </a:r>
            <a:r>
              <a:rPr lang="zh-CN" altLang="en-US" sz="2000" b="1" dirty="0" smtClean="0"/>
              <a:t>伏羲</a:t>
            </a:r>
            <a:r>
              <a:rPr lang="en-GB" sz="2000" b="1" dirty="0" smtClean="0"/>
              <a:t> </a:t>
            </a:r>
            <a:r>
              <a:rPr lang="en-GB" sz="2000" b="1" dirty="0" smtClean="0"/>
              <a:t>in the BOOK OF </a:t>
            </a:r>
            <a:r>
              <a:rPr lang="en-GB" sz="2000" b="1" i="1" dirty="0" err="1" smtClean="0"/>
              <a:t>hUAINANZI</a:t>
            </a:r>
            <a:r>
              <a:rPr lang="en-GB" sz="2000" b="1" i="1" dirty="0" smtClean="0"/>
              <a:t>, 1.2</a:t>
            </a:r>
            <a:endParaRPr lang="en-GB" sz="2000" b="1" i="1" dirty="0"/>
          </a:p>
        </p:txBody>
      </p:sp>
      <p:sp>
        <p:nvSpPr>
          <p:cNvPr id="3" name="Content Placeholder 2"/>
          <p:cNvSpPr>
            <a:spLocks noGrp="1"/>
          </p:cNvSpPr>
          <p:nvPr>
            <p:ph idx="1"/>
          </p:nvPr>
        </p:nvSpPr>
        <p:spPr>
          <a:xfrm>
            <a:off x="1371600" y="2209800"/>
            <a:ext cx="6705600" cy="3581400"/>
          </a:xfrm>
        </p:spPr>
        <p:txBody>
          <a:bodyPr>
            <a:normAutofit fontScale="92500" lnSpcReduction="10000"/>
          </a:bodyPr>
          <a:lstStyle/>
          <a:p>
            <a:r>
              <a:rPr lang="en-GB" dirty="0" smtClean="0"/>
              <a:t>The two August Lords of high antiquity (</a:t>
            </a:r>
            <a:r>
              <a:rPr lang="en-GB" dirty="0" err="1" smtClean="0"/>
              <a:t>Nuwa</a:t>
            </a:r>
            <a:r>
              <a:rPr lang="en-GB" dirty="0" smtClean="0"/>
              <a:t> and </a:t>
            </a:r>
            <a:r>
              <a:rPr lang="en-GB" dirty="0" err="1" smtClean="0"/>
              <a:t>Fuxi</a:t>
            </a:r>
            <a:r>
              <a:rPr lang="en-GB" dirty="0" smtClean="0"/>
              <a:t>) grasped the handle of the way and so were established in the </a:t>
            </a:r>
            <a:r>
              <a:rPr lang="en-GB" dirty="0" err="1" smtClean="0"/>
              <a:t>center</a:t>
            </a:r>
            <a:r>
              <a:rPr lang="en-GB" dirty="0" smtClean="0"/>
              <a:t>. </a:t>
            </a:r>
            <a:endParaRPr lang="en-GB" dirty="0" smtClean="0"/>
          </a:p>
          <a:p>
            <a:r>
              <a:rPr lang="en-GB" dirty="0" smtClean="0"/>
              <a:t>Their spirits mysteriously roamed together with all transformations and thereby pacified the four directions.</a:t>
            </a:r>
          </a:p>
          <a:p>
            <a:r>
              <a:rPr lang="en-GB" dirty="0" smtClean="0"/>
              <a:t>Hence they could revolve like the heavens and stand still like the earth.</a:t>
            </a:r>
          </a:p>
          <a:p>
            <a:r>
              <a:rPr lang="en-GB" dirty="0" smtClean="0"/>
              <a:t>Their potency: accorded with Heaven and Earth and Harmonized Yin-yang; delimited the four seasons and attuned the five phases. </a:t>
            </a:r>
          </a:p>
          <a:p>
            <a:r>
              <a:rPr lang="en-GB" dirty="0" smtClean="0"/>
              <a:t>(However) They aced non-actively and were united with the Dao. They spoke non-actively and were suffused by its Potency. </a:t>
            </a:r>
          </a:p>
        </p:txBody>
      </p:sp>
    </p:spTree>
    <p:extLst>
      <p:ext uri="{BB962C8B-B14F-4D97-AF65-F5344CB8AC3E}">
        <p14:creationId xmlns:p14="http://schemas.microsoft.com/office/powerpoint/2010/main" val="326104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52400" y="76200"/>
            <a:ext cx="2247900" cy="2714625"/>
          </a:xfrm>
        </p:spPr>
      </p:pic>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614541" y="-28280"/>
            <a:ext cx="2315718" cy="4839462"/>
          </a:xfrm>
          <a:prstGeom prst="rect">
            <a:avLst/>
          </a:prstGeom>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667000" y="76200"/>
            <a:ext cx="3493681" cy="3382518"/>
          </a:xfrm>
          <a:prstGeom prst="rect">
            <a:avLst/>
          </a:prstGeom>
        </p:spPr>
      </p:pic>
      <p:pic>
        <p:nvPicPr>
          <p:cNvPr id="7" name="Picture 6"/>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285" y="3581400"/>
            <a:ext cx="6391692" cy="2889657"/>
          </a:xfrm>
          <a:prstGeom prst="rect">
            <a:avLst/>
          </a:prstGeom>
        </p:spPr>
      </p:pic>
    </p:spTree>
    <p:extLst>
      <p:ext uri="{BB962C8B-B14F-4D97-AF65-F5344CB8AC3E}">
        <p14:creationId xmlns:p14="http://schemas.microsoft.com/office/powerpoint/2010/main" val="35649393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Harmony of Yin-yang</a:t>
            </a:r>
            <a:endParaRPr lang="en-GB" dirty="0"/>
          </a:p>
        </p:txBody>
      </p:sp>
      <p:sp>
        <p:nvSpPr>
          <p:cNvPr id="3" name="Content Placeholder 2"/>
          <p:cNvSpPr>
            <a:spLocks noGrp="1"/>
          </p:cNvSpPr>
          <p:nvPr>
            <p:ph idx="1"/>
          </p:nvPr>
        </p:nvSpPr>
        <p:spPr>
          <a:xfrm>
            <a:off x="1371600" y="1981200"/>
            <a:ext cx="6400800" cy="3505201"/>
          </a:xfrm>
        </p:spPr>
        <p:txBody>
          <a:bodyPr/>
          <a:lstStyle/>
          <a:p>
            <a:r>
              <a:rPr lang="en-GB" dirty="0" smtClean="0"/>
              <a:t>The nature of Yin-Yang is to be combined, mixed and intertwined.</a:t>
            </a:r>
          </a:p>
          <a:p>
            <a:r>
              <a:rPr lang="en-GB" dirty="0" smtClean="0"/>
              <a:t>Nothing in the universe is comprised only by yin or yang, but both. Even yang is partially yin, yin partially yang.</a:t>
            </a:r>
          </a:p>
          <a:p>
            <a:r>
              <a:rPr lang="en-GB" dirty="0" smtClean="0"/>
              <a:t>The earthly female yin plays a role in the formation and aligning of heaven; while heavenly male yang plays the equivalent role in the formation and aligning of earth.   </a:t>
            </a:r>
            <a:endParaRPr lang="en-GB" dirty="0"/>
          </a:p>
        </p:txBody>
      </p:sp>
    </p:spTree>
    <p:extLst>
      <p:ext uri="{BB962C8B-B14F-4D97-AF65-F5344CB8AC3E}">
        <p14:creationId xmlns:p14="http://schemas.microsoft.com/office/powerpoint/2010/main" val="314921288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normAutofit fontScale="90000"/>
          </a:bodyPr>
          <a:lstStyle/>
          <a:p>
            <a:pPr eaLnBrk="1" hangingPunct="1"/>
            <a:r>
              <a:rPr lang="en-US" altLang="zh-CN" smtClean="0"/>
              <a:t>Characteristics of Dualism and Polarism</a:t>
            </a:r>
          </a:p>
        </p:txBody>
      </p:sp>
      <p:sp>
        <p:nvSpPr>
          <p:cNvPr id="5123" name="Rectangle 3"/>
          <p:cNvSpPr>
            <a:spLocks noGrp="1" noChangeArrowheads="1"/>
          </p:cNvSpPr>
          <p:nvPr>
            <p:ph type="body" idx="1"/>
          </p:nvPr>
        </p:nvSpPr>
        <p:spPr/>
        <p:txBody>
          <a:bodyPr>
            <a:normAutofit fontScale="55000" lnSpcReduction="20000"/>
          </a:bodyPr>
          <a:lstStyle/>
          <a:p>
            <a:pPr eaLnBrk="1" hangingPunct="1"/>
            <a:r>
              <a:rPr lang="en-US" altLang="zh-CN" sz="2800" b="1" dirty="0" smtClean="0"/>
              <a:t>Dualism </a:t>
            </a:r>
            <a:r>
              <a:rPr lang="en-US" altLang="zh-CN" sz="2800" dirty="0" smtClean="0"/>
              <a:t>                              </a:t>
            </a:r>
            <a:r>
              <a:rPr lang="en-US" altLang="zh-CN" sz="2800" b="1" dirty="0" err="1" smtClean="0"/>
              <a:t>Polarism</a:t>
            </a:r>
            <a:endParaRPr lang="en-US" altLang="zh-CN" sz="2800" b="1" dirty="0" smtClean="0"/>
          </a:p>
          <a:p>
            <a:pPr eaLnBrk="1" hangingPunct="1"/>
            <a:r>
              <a:rPr lang="en-US" altLang="zh-CN" sz="2800" dirty="0" smtClean="0"/>
              <a:t>Opposition                     Interconnectedness</a:t>
            </a:r>
          </a:p>
          <a:p>
            <a:pPr eaLnBrk="1" hangingPunct="1"/>
            <a:r>
              <a:rPr lang="en-US" altLang="zh-CN" sz="2800" dirty="0" smtClean="0"/>
              <a:t>Independent                   Interdependent</a:t>
            </a:r>
          </a:p>
          <a:p>
            <a:pPr eaLnBrk="1" hangingPunct="1"/>
            <a:r>
              <a:rPr lang="en-US" altLang="zh-CN" sz="2800" dirty="0" err="1" smtClean="0"/>
              <a:t>Closedness</a:t>
            </a:r>
            <a:r>
              <a:rPr lang="en-US" altLang="zh-CN" sz="2800" dirty="0" smtClean="0"/>
              <a:t>                      Openness</a:t>
            </a:r>
          </a:p>
          <a:p>
            <a:pPr eaLnBrk="1" hangingPunct="1"/>
            <a:r>
              <a:rPr lang="en-US" altLang="zh-CN" sz="2800" dirty="0" smtClean="0"/>
              <a:t>Exclusive                        Mutuality</a:t>
            </a:r>
          </a:p>
          <a:p>
            <a:pPr eaLnBrk="1" hangingPunct="1"/>
            <a:r>
              <a:rPr lang="en-US" altLang="zh-CN" sz="2800" dirty="0" smtClean="0"/>
              <a:t>Differ things by kind      Differ things by                       </a:t>
            </a:r>
          </a:p>
          <a:p>
            <a:pPr eaLnBrk="1" hangingPunct="1">
              <a:buFontTx/>
              <a:buNone/>
            </a:pPr>
            <a:r>
              <a:rPr lang="en-US" altLang="zh-CN" sz="2800" dirty="0" smtClean="0"/>
              <a:t>                                            degree</a:t>
            </a:r>
          </a:p>
          <a:p>
            <a:pPr eaLnBrk="1" hangingPunct="1">
              <a:buFontTx/>
              <a:buNone/>
            </a:pPr>
            <a:r>
              <a:rPr lang="en-US" altLang="zh-CN" sz="2800" dirty="0" smtClean="0"/>
              <a:t>The world is transformed    the world is created</a:t>
            </a:r>
          </a:p>
        </p:txBody>
      </p:sp>
    </p:spTree>
    <p:extLst>
      <p:ext uri="{BB962C8B-B14F-4D97-AF65-F5344CB8AC3E}">
        <p14:creationId xmlns:p14="http://schemas.microsoft.com/office/powerpoint/2010/main" val="256641875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p:txBody>
          <a:bodyPr>
            <a:normAutofit fontScale="90000"/>
          </a:bodyPr>
          <a:lstStyle/>
          <a:p>
            <a:pPr eaLnBrk="1" hangingPunct="1"/>
            <a:r>
              <a:rPr lang="en-US" altLang="zh-CN" smtClean="0"/>
              <a:t>The Orders of Five Elements</a:t>
            </a:r>
          </a:p>
        </p:txBody>
      </p:sp>
      <p:sp>
        <p:nvSpPr>
          <p:cNvPr id="2051" name="Rectangle 3"/>
          <p:cNvSpPr>
            <a:spLocks noGrp="1" noChangeArrowheads="1"/>
          </p:cNvSpPr>
          <p:nvPr>
            <p:ph type="body" idx="1"/>
          </p:nvPr>
        </p:nvSpPr>
        <p:spPr/>
        <p:txBody>
          <a:bodyPr>
            <a:normAutofit fontScale="85000" lnSpcReduction="20000"/>
          </a:bodyPr>
          <a:lstStyle/>
          <a:p>
            <a:pPr eaLnBrk="1" hangingPunct="1">
              <a:lnSpc>
                <a:spcPct val="90000"/>
              </a:lnSpc>
            </a:pPr>
            <a:r>
              <a:rPr lang="en-US" altLang="zh-CN" sz="2400" b="1" dirty="0" smtClean="0"/>
              <a:t>Today’s order</a:t>
            </a:r>
            <a:r>
              <a:rPr lang="en-US" altLang="zh-CN" sz="2400" dirty="0" smtClean="0"/>
              <a:t>:  Metal, wood, water, Fire, Earth</a:t>
            </a:r>
          </a:p>
          <a:p>
            <a:pPr eaLnBrk="1" hangingPunct="1">
              <a:lnSpc>
                <a:spcPct val="90000"/>
              </a:lnSpc>
            </a:pPr>
            <a:r>
              <a:rPr lang="en-US" altLang="zh-CN" sz="2400" b="1" dirty="0" smtClean="0"/>
              <a:t>Evolutional Order</a:t>
            </a:r>
            <a:r>
              <a:rPr lang="en-US" altLang="zh-CN" sz="2400" dirty="0" smtClean="0"/>
              <a:t>: Water  fire   wood    metal   earth</a:t>
            </a:r>
          </a:p>
          <a:p>
            <a:pPr eaLnBrk="1" hangingPunct="1">
              <a:lnSpc>
                <a:spcPct val="90000"/>
              </a:lnSpc>
            </a:pPr>
            <a:r>
              <a:rPr lang="en-US" altLang="zh-CN" sz="2400" b="1" dirty="0" smtClean="0"/>
              <a:t>Mutual Producing Order</a:t>
            </a:r>
          </a:p>
          <a:p>
            <a:pPr eaLnBrk="1" hangingPunct="1">
              <a:lnSpc>
                <a:spcPct val="90000"/>
              </a:lnSpc>
            </a:pPr>
            <a:r>
              <a:rPr lang="en-US" altLang="zh-CN" sz="2000" dirty="0" smtClean="0"/>
              <a:t>Wood    Fire    Earth     Metal     Water     Wood</a:t>
            </a:r>
          </a:p>
          <a:p>
            <a:pPr eaLnBrk="1" hangingPunct="1">
              <a:lnSpc>
                <a:spcPct val="90000"/>
              </a:lnSpc>
            </a:pPr>
            <a:r>
              <a:rPr lang="en-US" altLang="zh-CN" sz="2000" dirty="0" smtClean="0"/>
              <a:t>Spring   Summer    Midyear     Autumn     Winter</a:t>
            </a:r>
          </a:p>
          <a:p>
            <a:pPr eaLnBrk="1" hangingPunct="1">
              <a:lnSpc>
                <a:spcPct val="90000"/>
              </a:lnSpc>
            </a:pPr>
            <a:r>
              <a:rPr lang="en-US" altLang="zh-CN" sz="2000" dirty="0" smtClean="0"/>
              <a:t>Morning   Noon     Midday     Afternoon    Night </a:t>
            </a:r>
          </a:p>
          <a:p>
            <a:pPr eaLnBrk="1" hangingPunct="1">
              <a:lnSpc>
                <a:spcPct val="90000"/>
              </a:lnSpc>
            </a:pPr>
            <a:r>
              <a:rPr lang="en-US" altLang="zh-CN" sz="2000" dirty="0" smtClean="0"/>
              <a:t>Green   Red    Yellow    White     Black</a:t>
            </a:r>
          </a:p>
          <a:p>
            <a:pPr eaLnBrk="1" hangingPunct="1">
              <a:lnSpc>
                <a:spcPct val="90000"/>
              </a:lnSpc>
            </a:pPr>
            <a:r>
              <a:rPr lang="en-US" altLang="zh-CN" sz="2000" dirty="0" smtClean="0"/>
              <a:t>East     South   Centre     West      North</a:t>
            </a:r>
          </a:p>
          <a:p>
            <a:pPr eaLnBrk="1" hangingPunct="1">
              <a:lnSpc>
                <a:spcPct val="90000"/>
              </a:lnSpc>
            </a:pPr>
            <a:r>
              <a:rPr lang="en-US" altLang="zh-CN" sz="2400" b="1" dirty="0" smtClean="0"/>
              <a:t>Mutual Conquest Order</a:t>
            </a:r>
          </a:p>
          <a:p>
            <a:pPr eaLnBrk="1" hangingPunct="1">
              <a:lnSpc>
                <a:spcPct val="90000"/>
              </a:lnSpc>
            </a:pPr>
            <a:r>
              <a:rPr lang="en-US" altLang="zh-CN" sz="2000" dirty="0" smtClean="0"/>
              <a:t>Earth    Wood       Metal     Fire     Water     Earth</a:t>
            </a:r>
          </a:p>
          <a:p>
            <a:pPr eaLnBrk="1" hangingPunct="1">
              <a:lnSpc>
                <a:spcPct val="90000"/>
              </a:lnSpc>
            </a:pPr>
            <a:r>
              <a:rPr lang="en-US" altLang="zh-CN" sz="2000" dirty="0" smtClean="0"/>
              <a:t>Works   Agriculture    interior    War   Justice    Works</a:t>
            </a:r>
          </a:p>
          <a:p>
            <a:pPr eaLnBrk="1" hangingPunct="1">
              <a:lnSpc>
                <a:spcPct val="90000"/>
              </a:lnSpc>
            </a:pPr>
            <a:endParaRPr lang="en-US" altLang="zh-CN" sz="2000" dirty="0" smtClean="0"/>
          </a:p>
        </p:txBody>
      </p:sp>
      <p:sp>
        <p:nvSpPr>
          <p:cNvPr id="2052" name="Line 4"/>
          <p:cNvSpPr>
            <a:spLocks noChangeShapeType="1"/>
          </p:cNvSpPr>
          <p:nvPr/>
        </p:nvSpPr>
        <p:spPr bwMode="auto">
          <a:xfrm>
            <a:off x="4343400" y="2895600"/>
            <a:ext cx="152400" cy="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053" name="Line 12"/>
          <p:cNvSpPr>
            <a:spLocks noChangeShapeType="1"/>
          </p:cNvSpPr>
          <p:nvPr/>
        </p:nvSpPr>
        <p:spPr bwMode="auto">
          <a:xfrm>
            <a:off x="4806885" y="2895600"/>
            <a:ext cx="152400" cy="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054" name="Line 16"/>
          <p:cNvSpPr>
            <a:spLocks noChangeShapeType="1"/>
          </p:cNvSpPr>
          <p:nvPr/>
        </p:nvSpPr>
        <p:spPr bwMode="auto">
          <a:xfrm>
            <a:off x="5562600" y="2895600"/>
            <a:ext cx="228600" cy="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055" name="Line 17"/>
          <p:cNvSpPr>
            <a:spLocks noChangeShapeType="1"/>
          </p:cNvSpPr>
          <p:nvPr/>
        </p:nvSpPr>
        <p:spPr bwMode="auto">
          <a:xfrm>
            <a:off x="6274324" y="2895600"/>
            <a:ext cx="228600" cy="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056" name="Line 18"/>
          <p:cNvSpPr>
            <a:spLocks noChangeShapeType="1"/>
          </p:cNvSpPr>
          <p:nvPr/>
        </p:nvSpPr>
        <p:spPr bwMode="auto">
          <a:xfrm>
            <a:off x="7086600" y="2904241"/>
            <a:ext cx="152400" cy="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057" name="Line 19"/>
          <p:cNvSpPr>
            <a:spLocks noChangeShapeType="1"/>
          </p:cNvSpPr>
          <p:nvPr/>
        </p:nvSpPr>
        <p:spPr bwMode="auto">
          <a:xfrm>
            <a:off x="2267932" y="3657600"/>
            <a:ext cx="152400" cy="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058" name="Line 20"/>
          <p:cNvSpPr>
            <a:spLocks noChangeShapeType="1"/>
          </p:cNvSpPr>
          <p:nvPr/>
        </p:nvSpPr>
        <p:spPr bwMode="auto">
          <a:xfrm>
            <a:off x="3200400" y="3655243"/>
            <a:ext cx="152400" cy="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059" name="Line 21"/>
          <p:cNvSpPr>
            <a:spLocks noChangeShapeType="1"/>
          </p:cNvSpPr>
          <p:nvPr/>
        </p:nvSpPr>
        <p:spPr bwMode="auto">
          <a:xfrm>
            <a:off x="4038600" y="3655243"/>
            <a:ext cx="381000" cy="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060" name="Line 22"/>
          <p:cNvSpPr>
            <a:spLocks noChangeShapeType="1"/>
          </p:cNvSpPr>
          <p:nvPr/>
        </p:nvSpPr>
        <p:spPr bwMode="auto">
          <a:xfrm>
            <a:off x="5029200" y="3634033"/>
            <a:ext cx="304800" cy="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061" name="Line 23"/>
          <p:cNvSpPr>
            <a:spLocks noChangeShapeType="1"/>
          </p:cNvSpPr>
          <p:nvPr/>
        </p:nvSpPr>
        <p:spPr bwMode="auto">
          <a:xfrm>
            <a:off x="2438400" y="3886200"/>
            <a:ext cx="228600" cy="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062" name="Line 25"/>
          <p:cNvSpPr>
            <a:spLocks noChangeShapeType="1"/>
          </p:cNvSpPr>
          <p:nvPr/>
        </p:nvSpPr>
        <p:spPr bwMode="auto">
          <a:xfrm>
            <a:off x="6019800" y="3851636"/>
            <a:ext cx="76200" cy="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063" name="Line 26"/>
          <p:cNvSpPr>
            <a:spLocks noChangeShapeType="1"/>
          </p:cNvSpPr>
          <p:nvPr/>
        </p:nvSpPr>
        <p:spPr bwMode="auto">
          <a:xfrm>
            <a:off x="3200400" y="3886200"/>
            <a:ext cx="228600" cy="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064" name="Line 27"/>
          <p:cNvSpPr>
            <a:spLocks noChangeShapeType="1"/>
          </p:cNvSpPr>
          <p:nvPr/>
        </p:nvSpPr>
        <p:spPr bwMode="auto">
          <a:xfrm>
            <a:off x="4114800" y="3868918"/>
            <a:ext cx="152400" cy="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065" name="Line 28"/>
          <p:cNvSpPr>
            <a:spLocks noChangeShapeType="1"/>
          </p:cNvSpPr>
          <p:nvPr/>
        </p:nvSpPr>
        <p:spPr bwMode="auto">
          <a:xfrm>
            <a:off x="5219700" y="3886200"/>
            <a:ext cx="228600" cy="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066" name="Line 30"/>
          <p:cNvSpPr>
            <a:spLocks noChangeShapeType="1"/>
          </p:cNvSpPr>
          <p:nvPr/>
        </p:nvSpPr>
        <p:spPr bwMode="auto">
          <a:xfrm>
            <a:off x="5943600" y="3634033"/>
            <a:ext cx="228600" cy="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067" name="Line 32"/>
          <p:cNvSpPr>
            <a:spLocks noChangeShapeType="1"/>
          </p:cNvSpPr>
          <p:nvPr/>
        </p:nvSpPr>
        <p:spPr bwMode="auto">
          <a:xfrm>
            <a:off x="2267932" y="3352800"/>
            <a:ext cx="152400" cy="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068" name="Line 33"/>
          <p:cNvSpPr>
            <a:spLocks noChangeShapeType="1"/>
          </p:cNvSpPr>
          <p:nvPr/>
        </p:nvSpPr>
        <p:spPr bwMode="auto">
          <a:xfrm>
            <a:off x="2759697" y="3352800"/>
            <a:ext cx="228600" cy="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069" name="Line 34"/>
          <p:cNvSpPr>
            <a:spLocks noChangeShapeType="1"/>
          </p:cNvSpPr>
          <p:nvPr/>
        </p:nvSpPr>
        <p:spPr bwMode="auto">
          <a:xfrm>
            <a:off x="3579043" y="3352800"/>
            <a:ext cx="152400" cy="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070" name="Line 35"/>
          <p:cNvSpPr>
            <a:spLocks noChangeShapeType="1"/>
          </p:cNvSpPr>
          <p:nvPr/>
        </p:nvSpPr>
        <p:spPr bwMode="auto">
          <a:xfrm>
            <a:off x="4267200" y="3352800"/>
            <a:ext cx="228600" cy="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071" name="Line 36"/>
          <p:cNvSpPr>
            <a:spLocks noChangeShapeType="1"/>
          </p:cNvSpPr>
          <p:nvPr/>
        </p:nvSpPr>
        <p:spPr bwMode="auto">
          <a:xfrm>
            <a:off x="4953000" y="3429000"/>
            <a:ext cx="304800" cy="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072" name="Line 40"/>
          <p:cNvSpPr>
            <a:spLocks noChangeShapeType="1"/>
          </p:cNvSpPr>
          <p:nvPr/>
        </p:nvSpPr>
        <p:spPr bwMode="auto">
          <a:xfrm>
            <a:off x="2267932" y="4876800"/>
            <a:ext cx="228600" cy="0"/>
          </a:xfrm>
          <a:prstGeom prst="line">
            <a:avLst/>
          </a:prstGeom>
          <a:noFill/>
          <a:ln w="9525">
            <a:solidFill>
              <a:schemeClr val="tx1"/>
            </a:solidFill>
            <a:round/>
            <a:headEnd type="triangle" w="med" len="me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073" name="Line 41"/>
          <p:cNvSpPr>
            <a:spLocks noChangeShapeType="1"/>
          </p:cNvSpPr>
          <p:nvPr/>
        </p:nvSpPr>
        <p:spPr bwMode="auto">
          <a:xfrm>
            <a:off x="2988297" y="4876800"/>
            <a:ext cx="304800" cy="0"/>
          </a:xfrm>
          <a:prstGeom prst="line">
            <a:avLst/>
          </a:prstGeom>
          <a:noFill/>
          <a:ln w="9525">
            <a:solidFill>
              <a:schemeClr val="tx1"/>
            </a:solidFill>
            <a:round/>
            <a:headEnd type="triangle" w="med" len="me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074" name="Line 42"/>
          <p:cNvSpPr>
            <a:spLocks noChangeShapeType="1"/>
          </p:cNvSpPr>
          <p:nvPr/>
        </p:nvSpPr>
        <p:spPr bwMode="auto">
          <a:xfrm>
            <a:off x="3886200" y="5486400"/>
            <a:ext cx="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075" name="Line 43"/>
          <p:cNvSpPr>
            <a:spLocks noChangeShapeType="1"/>
          </p:cNvSpPr>
          <p:nvPr/>
        </p:nvSpPr>
        <p:spPr bwMode="auto">
          <a:xfrm>
            <a:off x="3886200" y="4876014"/>
            <a:ext cx="152400" cy="0"/>
          </a:xfrm>
          <a:prstGeom prst="line">
            <a:avLst/>
          </a:prstGeom>
          <a:noFill/>
          <a:ln w="9525">
            <a:solidFill>
              <a:schemeClr val="tx1"/>
            </a:solidFill>
            <a:round/>
            <a:headEnd type="triangle" w="med" len="me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076" name="Line 44"/>
          <p:cNvSpPr>
            <a:spLocks noChangeShapeType="1"/>
          </p:cNvSpPr>
          <p:nvPr/>
        </p:nvSpPr>
        <p:spPr bwMode="auto">
          <a:xfrm>
            <a:off x="4495800" y="4800600"/>
            <a:ext cx="152400" cy="0"/>
          </a:xfrm>
          <a:prstGeom prst="line">
            <a:avLst/>
          </a:prstGeom>
          <a:noFill/>
          <a:ln w="9525">
            <a:solidFill>
              <a:schemeClr val="tx1"/>
            </a:solidFill>
            <a:round/>
            <a:headEnd type="triangle" w="med" len="me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077" name="Line 45"/>
          <p:cNvSpPr>
            <a:spLocks noChangeShapeType="1"/>
          </p:cNvSpPr>
          <p:nvPr/>
        </p:nvSpPr>
        <p:spPr bwMode="auto">
          <a:xfrm>
            <a:off x="5190241" y="4876014"/>
            <a:ext cx="228600" cy="0"/>
          </a:xfrm>
          <a:prstGeom prst="line">
            <a:avLst/>
          </a:prstGeom>
          <a:noFill/>
          <a:ln w="9525">
            <a:solidFill>
              <a:schemeClr val="tx1"/>
            </a:solidFill>
            <a:round/>
            <a:headEnd type="triangle" w="med" len="me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Tree>
    <p:extLst>
      <p:ext uri="{BB962C8B-B14F-4D97-AF65-F5344CB8AC3E}">
        <p14:creationId xmlns:p14="http://schemas.microsoft.com/office/powerpoint/2010/main" val="153524023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1371600" y="1100137"/>
            <a:ext cx="6400800" cy="644525"/>
          </a:xfrm>
        </p:spPr>
        <p:txBody>
          <a:bodyPr>
            <a:normAutofit/>
          </a:bodyPr>
          <a:lstStyle/>
          <a:p>
            <a:pPr eaLnBrk="1" hangingPunct="1"/>
            <a:r>
              <a:rPr lang="en-US" altLang="zh-CN" sz="1800" dirty="0" smtClean="0"/>
              <a:t>Diagram of Mutual Producing and Conquest of the Five Elements</a:t>
            </a:r>
          </a:p>
        </p:txBody>
      </p:sp>
      <p:sp>
        <p:nvSpPr>
          <p:cNvPr id="6147" name="Rectangle 3"/>
          <p:cNvSpPr>
            <a:spLocks noGrp="1" noChangeArrowheads="1"/>
          </p:cNvSpPr>
          <p:nvPr>
            <p:ph type="body" idx="1"/>
          </p:nvPr>
        </p:nvSpPr>
        <p:spPr/>
        <p:txBody>
          <a:bodyPr/>
          <a:lstStyle/>
          <a:p>
            <a:pPr eaLnBrk="1" hangingPunct="1"/>
            <a:endParaRPr lang="zh-CN" altLang="en-US" smtClean="0"/>
          </a:p>
        </p:txBody>
      </p:sp>
      <p:pic>
        <p:nvPicPr>
          <p:cNvPr id="6148" name="Picture 4" descr="C:\Documents and Settings\1234567890\My Documents\中国宗教照片\五行图.bmp"/>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09801" y="2248003"/>
            <a:ext cx="4502149" cy="33772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149" name="Text Box 5"/>
          <p:cNvSpPr txBox="1">
            <a:spLocks noChangeArrowheads="1"/>
          </p:cNvSpPr>
          <p:nvPr/>
        </p:nvSpPr>
        <p:spPr bwMode="auto">
          <a:xfrm>
            <a:off x="4403725" y="1793875"/>
            <a:ext cx="858838"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kumimoji="1" sz="2400">
                <a:solidFill>
                  <a:schemeClr val="tx1"/>
                </a:solidFill>
                <a:latin typeface="Times New Roman" panose="02020603050405020304" pitchFamily="18" charset="0"/>
                <a:ea typeface="宋体" panose="02010600030101010101" pitchFamily="2" charset="-122"/>
              </a:defRPr>
            </a:lvl1pPr>
            <a:lvl2pPr marL="742950" indent="-285750">
              <a:defRPr kumimoji="1" sz="2400">
                <a:solidFill>
                  <a:schemeClr val="tx1"/>
                </a:solidFill>
                <a:latin typeface="Times New Roman" panose="02020603050405020304" pitchFamily="18" charset="0"/>
                <a:ea typeface="宋体" panose="02010600030101010101" pitchFamily="2" charset="-122"/>
              </a:defRPr>
            </a:lvl2pPr>
            <a:lvl3pPr marL="1143000" indent="-228600">
              <a:defRPr kumimoji="1" sz="2400">
                <a:solidFill>
                  <a:schemeClr val="tx1"/>
                </a:solidFill>
                <a:latin typeface="Times New Roman" panose="02020603050405020304" pitchFamily="18" charset="0"/>
                <a:ea typeface="宋体" panose="02010600030101010101" pitchFamily="2" charset="-122"/>
              </a:defRPr>
            </a:lvl3pPr>
            <a:lvl4pPr marL="1600200" indent="-228600">
              <a:defRPr kumimoji="1" sz="2400">
                <a:solidFill>
                  <a:schemeClr val="tx1"/>
                </a:solidFill>
                <a:latin typeface="Times New Roman" panose="02020603050405020304" pitchFamily="18" charset="0"/>
                <a:ea typeface="宋体" panose="02010600030101010101" pitchFamily="2" charset="-122"/>
              </a:defRPr>
            </a:lvl4pPr>
            <a:lvl5pPr marL="2057400" indent="-228600">
              <a:defRPr kumimoji="1" sz="2400">
                <a:solidFill>
                  <a:schemeClr val="tx1"/>
                </a:solidFill>
                <a:latin typeface="Times New Roman" panose="02020603050405020304" pitchFamily="18" charset="0"/>
                <a:ea typeface="宋体" panose="02010600030101010101" pitchFamily="2" charset="-122"/>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ea typeface="宋体" panose="02010600030101010101" pitchFamily="2" charset="-122"/>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ea typeface="宋体" panose="02010600030101010101" pitchFamily="2" charset="-122"/>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ea typeface="宋体" panose="02010600030101010101" pitchFamily="2" charset="-122"/>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ea typeface="宋体" panose="02010600030101010101" pitchFamily="2" charset="-122"/>
              </a:defRPr>
            </a:lvl9pPr>
          </a:lstStyle>
          <a:p>
            <a:pPr eaLnBrk="1" hangingPunct="1"/>
            <a:r>
              <a:rPr lang="en-US" altLang="zh-CN" dirty="0"/>
              <a:t>metal</a:t>
            </a:r>
          </a:p>
        </p:txBody>
      </p:sp>
      <p:sp>
        <p:nvSpPr>
          <p:cNvPr id="6150" name="Text Box 7"/>
          <p:cNvSpPr txBox="1">
            <a:spLocks noChangeArrowheads="1"/>
          </p:cNvSpPr>
          <p:nvPr/>
        </p:nvSpPr>
        <p:spPr bwMode="auto">
          <a:xfrm>
            <a:off x="5851525" y="2936875"/>
            <a:ext cx="86042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kumimoji="1" sz="2400">
                <a:solidFill>
                  <a:schemeClr val="tx1"/>
                </a:solidFill>
                <a:latin typeface="Times New Roman" panose="02020603050405020304" pitchFamily="18" charset="0"/>
                <a:ea typeface="宋体" panose="02010600030101010101" pitchFamily="2" charset="-122"/>
              </a:defRPr>
            </a:lvl1pPr>
            <a:lvl2pPr marL="742950" indent="-285750">
              <a:defRPr kumimoji="1" sz="2400">
                <a:solidFill>
                  <a:schemeClr val="tx1"/>
                </a:solidFill>
                <a:latin typeface="Times New Roman" panose="02020603050405020304" pitchFamily="18" charset="0"/>
                <a:ea typeface="宋体" panose="02010600030101010101" pitchFamily="2" charset="-122"/>
              </a:defRPr>
            </a:lvl2pPr>
            <a:lvl3pPr marL="1143000" indent="-228600">
              <a:defRPr kumimoji="1" sz="2400">
                <a:solidFill>
                  <a:schemeClr val="tx1"/>
                </a:solidFill>
                <a:latin typeface="Times New Roman" panose="02020603050405020304" pitchFamily="18" charset="0"/>
                <a:ea typeface="宋体" panose="02010600030101010101" pitchFamily="2" charset="-122"/>
              </a:defRPr>
            </a:lvl3pPr>
            <a:lvl4pPr marL="1600200" indent="-228600">
              <a:defRPr kumimoji="1" sz="2400">
                <a:solidFill>
                  <a:schemeClr val="tx1"/>
                </a:solidFill>
                <a:latin typeface="Times New Roman" panose="02020603050405020304" pitchFamily="18" charset="0"/>
                <a:ea typeface="宋体" panose="02010600030101010101" pitchFamily="2" charset="-122"/>
              </a:defRPr>
            </a:lvl4pPr>
            <a:lvl5pPr marL="2057400" indent="-228600">
              <a:defRPr kumimoji="1" sz="2400">
                <a:solidFill>
                  <a:schemeClr val="tx1"/>
                </a:solidFill>
                <a:latin typeface="Times New Roman" panose="02020603050405020304" pitchFamily="18" charset="0"/>
                <a:ea typeface="宋体" panose="02010600030101010101" pitchFamily="2" charset="-122"/>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ea typeface="宋体" panose="02010600030101010101" pitchFamily="2" charset="-122"/>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ea typeface="宋体" panose="02010600030101010101" pitchFamily="2" charset="-122"/>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ea typeface="宋体" panose="02010600030101010101" pitchFamily="2" charset="-122"/>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ea typeface="宋体" panose="02010600030101010101" pitchFamily="2" charset="-122"/>
              </a:defRPr>
            </a:lvl9pPr>
          </a:lstStyle>
          <a:p>
            <a:pPr eaLnBrk="1" hangingPunct="1"/>
            <a:r>
              <a:rPr lang="en-US" altLang="zh-CN"/>
              <a:t>water</a:t>
            </a:r>
          </a:p>
        </p:txBody>
      </p:sp>
      <p:sp>
        <p:nvSpPr>
          <p:cNvPr id="6151" name="Text Box 8"/>
          <p:cNvSpPr txBox="1">
            <a:spLocks noChangeArrowheads="1"/>
          </p:cNvSpPr>
          <p:nvPr/>
        </p:nvSpPr>
        <p:spPr bwMode="auto">
          <a:xfrm>
            <a:off x="5241925" y="4460875"/>
            <a:ext cx="928688"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kumimoji="1" sz="2400">
                <a:solidFill>
                  <a:schemeClr val="tx1"/>
                </a:solidFill>
                <a:latin typeface="Times New Roman" panose="02020603050405020304" pitchFamily="18" charset="0"/>
                <a:ea typeface="宋体" panose="02010600030101010101" pitchFamily="2" charset="-122"/>
              </a:defRPr>
            </a:lvl1pPr>
            <a:lvl2pPr marL="742950" indent="-285750">
              <a:defRPr kumimoji="1" sz="2400">
                <a:solidFill>
                  <a:schemeClr val="tx1"/>
                </a:solidFill>
                <a:latin typeface="Times New Roman" panose="02020603050405020304" pitchFamily="18" charset="0"/>
                <a:ea typeface="宋体" panose="02010600030101010101" pitchFamily="2" charset="-122"/>
              </a:defRPr>
            </a:lvl2pPr>
            <a:lvl3pPr marL="1143000" indent="-228600">
              <a:defRPr kumimoji="1" sz="2400">
                <a:solidFill>
                  <a:schemeClr val="tx1"/>
                </a:solidFill>
                <a:latin typeface="Times New Roman" panose="02020603050405020304" pitchFamily="18" charset="0"/>
                <a:ea typeface="宋体" panose="02010600030101010101" pitchFamily="2" charset="-122"/>
              </a:defRPr>
            </a:lvl3pPr>
            <a:lvl4pPr marL="1600200" indent="-228600">
              <a:defRPr kumimoji="1" sz="2400">
                <a:solidFill>
                  <a:schemeClr val="tx1"/>
                </a:solidFill>
                <a:latin typeface="Times New Roman" panose="02020603050405020304" pitchFamily="18" charset="0"/>
                <a:ea typeface="宋体" panose="02010600030101010101" pitchFamily="2" charset="-122"/>
              </a:defRPr>
            </a:lvl4pPr>
            <a:lvl5pPr marL="2057400" indent="-228600">
              <a:defRPr kumimoji="1" sz="2400">
                <a:solidFill>
                  <a:schemeClr val="tx1"/>
                </a:solidFill>
                <a:latin typeface="Times New Roman" panose="02020603050405020304" pitchFamily="18" charset="0"/>
                <a:ea typeface="宋体" panose="02010600030101010101" pitchFamily="2" charset="-122"/>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ea typeface="宋体" panose="02010600030101010101" pitchFamily="2" charset="-122"/>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ea typeface="宋体" panose="02010600030101010101" pitchFamily="2" charset="-122"/>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ea typeface="宋体" panose="02010600030101010101" pitchFamily="2" charset="-122"/>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ea typeface="宋体" panose="02010600030101010101" pitchFamily="2" charset="-122"/>
              </a:defRPr>
            </a:lvl9pPr>
          </a:lstStyle>
          <a:p>
            <a:pPr eaLnBrk="1" hangingPunct="1"/>
            <a:r>
              <a:rPr lang="en-US" altLang="zh-CN"/>
              <a:t>Wood</a:t>
            </a:r>
          </a:p>
        </p:txBody>
      </p:sp>
      <p:sp>
        <p:nvSpPr>
          <p:cNvPr id="6152" name="Text Box 12"/>
          <p:cNvSpPr txBox="1">
            <a:spLocks noChangeArrowheads="1"/>
          </p:cNvSpPr>
          <p:nvPr/>
        </p:nvSpPr>
        <p:spPr bwMode="auto">
          <a:xfrm>
            <a:off x="2803525" y="4308475"/>
            <a:ext cx="674688"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kumimoji="1" sz="2400">
                <a:solidFill>
                  <a:schemeClr val="tx1"/>
                </a:solidFill>
                <a:latin typeface="Times New Roman" panose="02020603050405020304" pitchFamily="18" charset="0"/>
                <a:ea typeface="宋体" panose="02010600030101010101" pitchFamily="2" charset="-122"/>
              </a:defRPr>
            </a:lvl1pPr>
            <a:lvl2pPr marL="742950" indent="-285750">
              <a:defRPr kumimoji="1" sz="2400">
                <a:solidFill>
                  <a:schemeClr val="tx1"/>
                </a:solidFill>
                <a:latin typeface="Times New Roman" panose="02020603050405020304" pitchFamily="18" charset="0"/>
                <a:ea typeface="宋体" panose="02010600030101010101" pitchFamily="2" charset="-122"/>
              </a:defRPr>
            </a:lvl2pPr>
            <a:lvl3pPr marL="1143000" indent="-228600">
              <a:defRPr kumimoji="1" sz="2400">
                <a:solidFill>
                  <a:schemeClr val="tx1"/>
                </a:solidFill>
                <a:latin typeface="Times New Roman" panose="02020603050405020304" pitchFamily="18" charset="0"/>
                <a:ea typeface="宋体" panose="02010600030101010101" pitchFamily="2" charset="-122"/>
              </a:defRPr>
            </a:lvl3pPr>
            <a:lvl4pPr marL="1600200" indent="-228600">
              <a:defRPr kumimoji="1" sz="2400">
                <a:solidFill>
                  <a:schemeClr val="tx1"/>
                </a:solidFill>
                <a:latin typeface="Times New Roman" panose="02020603050405020304" pitchFamily="18" charset="0"/>
                <a:ea typeface="宋体" panose="02010600030101010101" pitchFamily="2" charset="-122"/>
              </a:defRPr>
            </a:lvl4pPr>
            <a:lvl5pPr marL="2057400" indent="-228600">
              <a:defRPr kumimoji="1" sz="2400">
                <a:solidFill>
                  <a:schemeClr val="tx1"/>
                </a:solidFill>
                <a:latin typeface="Times New Roman" panose="02020603050405020304" pitchFamily="18" charset="0"/>
                <a:ea typeface="宋体" panose="02010600030101010101" pitchFamily="2" charset="-122"/>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ea typeface="宋体" panose="02010600030101010101" pitchFamily="2" charset="-122"/>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ea typeface="宋体" panose="02010600030101010101" pitchFamily="2" charset="-122"/>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ea typeface="宋体" panose="02010600030101010101" pitchFamily="2" charset="-122"/>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ea typeface="宋体" panose="02010600030101010101" pitchFamily="2" charset="-122"/>
              </a:defRPr>
            </a:lvl9pPr>
          </a:lstStyle>
          <a:p>
            <a:pPr eaLnBrk="1" hangingPunct="1"/>
            <a:r>
              <a:rPr lang="en-US" altLang="zh-CN"/>
              <a:t>Fire</a:t>
            </a:r>
            <a:endParaRPr lang="zh-CN" altLang="en-US"/>
          </a:p>
        </p:txBody>
      </p:sp>
      <p:sp>
        <p:nvSpPr>
          <p:cNvPr id="6153" name="Text Box 13"/>
          <p:cNvSpPr txBox="1">
            <a:spLocks noChangeArrowheads="1"/>
          </p:cNvSpPr>
          <p:nvPr/>
        </p:nvSpPr>
        <p:spPr bwMode="auto">
          <a:xfrm>
            <a:off x="1889125" y="2936875"/>
            <a:ext cx="842963"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kumimoji="1" sz="2400">
                <a:solidFill>
                  <a:schemeClr val="tx1"/>
                </a:solidFill>
                <a:latin typeface="Times New Roman" panose="02020603050405020304" pitchFamily="18" charset="0"/>
                <a:ea typeface="宋体" panose="02010600030101010101" pitchFamily="2" charset="-122"/>
              </a:defRPr>
            </a:lvl1pPr>
            <a:lvl2pPr marL="742950" indent="-285750">
              <a:defRPr kumimoji="1" sz="2400">
                <a:solidFill>
                  <a:schemeClr val="tx1"/>
                </a:solidFill>
                <a:latin typeface="Times New Roman" panose="02020603050405020304" pitchFamily="18" charset="0"/>
                <a:ea typeface="宋体" panose="02010600030101010101" pitchFamily="2" charset="-122"/>
              </a:defRPr>
            </a:lvl2pPr>
            <a:lvl3pPr marL="1143000" indent="-228600">
              <a:defRPr kumimoji="1" sz="2400">
                <a:solidFill>
                  <a:schemeClr val="tx1"/>
                </a:solidFill>
                <a:latin typeface="Times New Roman" panose="02020603050405020304" pitchFamily="18" charset="0"/>
                <a:ea typeface="宋体" panose="02010600030101010101" pitchFamily="2" charset="-122"/>
              </a:defRPr>
            </a:lvl3pPr>
            <a:lvl4pPr marL="1600200" indent="-228600">
              <a:defRPr kumimoji="1" sz="2400">
                <a:solidFill>
                  <a:schemeClr val="tx1"/>
                </a:solidFill>
                <a:latin typeface="Times New Roman" panose="02020603050405020304" pitchFamily="18" charset="0"/>
                <a:ea typeface="宋体" panose="02010600030101010101" pitchFamily="2" charset="-122"/>
              </a:defRPr>
            </a:lvl4pPr>
            <a:lvl5pPr marL="2057400" indent="-228600">
              <a:defRPr kumimoji="1" sz="2400">
                <a:solidFill>
                  <a:schemeClr val="tx1"/>
                </a:solidFill>
                <a:latin typeface="Times New Roman" panose="02020603050405020304" pitchFamily="18" charset="0"/>
                <a:ea typeface="宋体" panose="02010600030101010101" pitchFamily="2" charset="-122"/>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ea typeface="宋体" panose="02010600030101010101" pitchFamily="2" charset="-122"/>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ea typeface="宋体" panose="02010600030101010101" pitchFamily="2" charset="-122"/>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ea typeface="宋体" panose="02010600030101010101" pitchFamily="2" charset="-122"/>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ea typeface="宋体" panose="02010600030101010101" pitchFamily="2" charset="-122"/>
              </a:defRPr>
            </a:lvl9pPr>
          </a:lstStyle>
          <a:p>
            <a:pPr eaLnBrk="1" hangingPunct="1"/>
            <a:r>
              <a:rPr lang="en-US" altLang="zh-CN"/>
              <a:t>Earth</a:t>
            </a:r>
          </a:p>
        </p:txBody>
      </p:sp>
      <p:sp>
        <p:nvSpPr>
          <p:cNvPr id="6154" name="Text Box 14"/>
          <p:cNvSpPr txBox="1">
            <a:spLocks noChangeArrowheads="1"/>
          </p:cNvSpPr>
          <p:nvPr/>
        </p:nvSpPr>
        <p:spPr bwMode="auto">
          <a:xfrm>
            <a:off x="1050924" y="5459413"/>
            <a:ext cx="6264275" cy="8309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defRPr kumimoji="1" sz="2400">
                <a:solidFill>
                  <a:schemeClr val="tx1"/>
                </a:solidFill>
                <a:latin typeface="Times New Roman" panose="02020603050405020304" pitchFamily="18" charset="0"/>
                <a:ea typeface="宋体" panose="02010600030101010101" pitchFamily="2" charset="-122"/>
              </a:defRPr>
            </a:lvl1pPr>
            <a:lvl2pPr marL="742950" indent="-285750">
              <a:defRPr kumimoji="1" sz="2400">
                <a:solidFill>
                  <a:schemeClr val="tx1"/>
                </a:solidFill>
                <a:latin typeface="Times New Roman" panose="02020603050405020304" pitchFamily="18" charset="0"/>
                <a:ea typeface="宋体" panose="02010600030101010101" pitchFamily="2" charset="-122"/>
              </a:defRPr>
            </a:lvl2pPr>
            <a:lvl3pPr marL="1143000" indent="-228600">
              <a:defRPr kumimoji="1" sz="2400">
                <a:solidFill>
                  <a:schemeClr val="tx1"/>
                </a:solidFill>
                <a:latin typeface="Times New Roman" panose="02020603050405020304" pitchFamily="18" charset="0"/>
                <a:ea typeface="宋体" panose="02010600030101010101" pitchFamily="2" charset="-122"/>
              </a:defRPr>
            </a:lvl3pPr>
            <a:lvl4pPr marL="1600200" indent="-228600">
              <a:defRPr kumimoji="1" sz="2400">
                <a:solidFill>
                  <a:schemeClr val="tx1"/>
                </a:solidFill>
                <a:latin typeface="Times New Roman" panose="02020603050405020304" pitchFamily="18" charset="0"/>
                <a:ea typeface="宋体" panose="02010600030101010101" pitchFamily="2" charset="-122"/>
              </a:defRPr>
            </a:lvl4pPr>
            <a:lvl5pPr marL="2057400" indent="-228600">
              <a:defRPr kumimoji="1" sz="2400">
                <a:solidFill>
                  <a:schemeClr val="tx1"/>
                </a:solidFill>
                <a:latin typeface="Times New Roman" panose="02020603050405020304" pitchFamily="18" charset="0"/>
                <a:ea typeface="宋体" panose="02010600030101010101" pitchFamily="2" charset="-122"/>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ea typeface="宋体" panose="02010600030101010101" pitchFamily="2" charset="-122"/>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ea typeface="宋体" panose="02010600030101010101" pitchFamily="2" charset="-122"/>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ea typeface="宋体" panose="02010600030101010101" pitchFamily="2" charset="-122"/>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ea typeface="宋体" panose="02010600030101010101" pitchFamily="2" charset="-122"/>
              </a:defRPr>
            </a:lvl9pPr>
          </a:lstStyle>
          <a:p>
            <a:pPr eaLnBrk="1" hangingPunct="1"/>
            <a:endParaRPr lang="en-US" altLang="zh-CN" sz="1600" dirty="0"/>
          </a:p>
          <a:p>
            <a:pPr eaLnBrk="1" hangingPunct="1"/>
            <a:r>
              <a:rPr lang="en-US" altLang="zh-CN" sz="1600" dirty="0"/>
              <a:t>The black arrows indicate the direction in which they produce one another</a:t>
            </a:r>
          </a:p>
          <a:p>
            <a:pPr eaLnBrk="1" hangingPunct="1"/>
            <a:r>
              <a:rPr lang="en-US" altLang="zh-CN" sz="1600" dirty="0"/>
              <a:t>The </a:t>
            </a:r>
            <a:r>
              <a:rPr lang="en-US" altLang="zh-CN" sz="1600" dirty="0" err="1"/>
              <a:t>colour</a:t>
            </a:r>
            <a:r>
              <a:rPr lang="en-US" altLang="zh-CN" sz="1600" dirty="0"/>
              <a:t> arrows indicate the direction in which they conquer on another</a:t>
            </a:r>
          </a:p>
        </p:txBody>
      </p:sp>
    </p:spTree>
    <p:extLst>
      <p:ext uri="{BB962C8B-B14F-4D97-AF65-F5344CB8AC3E}">
        <p14:creationId xmlns:p14="http://schemas.microsoft.com/office/powerpoint/2010/main" val="66416924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1371600" y="1295400"/>
            <a:ext cx="6400800" cy="609600"/>
          </a:xfrm>
        </p:spPr>
        <p:txBody>
          <a:bodyPr>
            <a:noAutofit/>
          </a:bodyPr>
          <a:lstStyle/>
          <a:p>
            <a:pPr eaLnBrk="1" hangingPunct="1"/>
            <a:r>
              <a:rPr lang="en-US" altLang="zh-CN" sz="2000" b="1" dirty="0" smtClean="0"/>
              <a:t>Harmony in Chinese Medicine</a:t>
            </a:r>
          </a:p>
        </p:txBody>
      </p:sp>
      <p:sp>
        <p:nvSpPr>
          <p:cNvPr id="11267" name="Rectangle 3"/>
          <p:cNvSpPr>
            <a:spLocks noGrp="1" noChangeArrowheads="1"/>
          </p:cNvSpPr>
          <p:nvPr>
            <p:ph type="body" idx="1"/>
          </p:nvPr>
        </p:nvSpPr>
        <p:spPr>
          <a:xfrm>
            <a:off x="914400" y="2133600"/>
            <a:ext cx="7162800" cy="3581400"/>
          </a:xfrm>
        </p:spPr>
        <p:txBody>
          <a:bodyPr>
            <a:normAutofit fontScale="77500" lnSpcReduction="20000"/>
          </a:bodyPr>
          <a:lstStyle/>
          <a:p>
            <a:pPr eaLnBrk="1" hangingPunct="1">
              <a:lnSpc>
                <a:spcPct val="90000"/>
              </a:lnSpc>
            </a:pPr>
            <a:r>
              <a:rPr lang="en-US" altLang="zh-CN" sz="2800" dirty="0" smtClean="0"/>
              <a:t>Harmony is at the center for Chinese medicine, in which human life is taken as the microcosm of the universe, and the universe as the macrocosm of human life</a:t>
            </a:r>
          </a:p>
          <a:p>
            <a:pPr eaLnBrk="1" hangingPunct="1">
              <a:lnSpc>
                <a:spcPct val="90000"/>
              </a:lnSpc>
            </a:pPr>
            <a:endParaRPr lang="en-US" altLang="zh-CN" sz="2800" dirty="0" smtClean="0"/>
          </a:p>
          <a:p>
            <a:pPr eaLnBrk="1" hangingPunct="1">
              <a:lnSpc>
                <a:spcPct val="90000"/>
              </a:lnSpc>
            </a:pPr>
            <a:r>
              <a:rPr lang="en-US" altLang="zh-CN" sz="2800" dirty="0" smtClean="0"/>
              <a:t>Human body is a harmony of yin-yang forces and five phases/elements. </a:t>
            </a:r>
          </a:p>
          <a:p>
            <a:pPr eaLnBrk="1" hangingPunct="1">
              <a:lnSpc>
                <a:spcPct val="90000"/>
              </a:lnSpc>
            </a:pPr>
            <a:endParaRPr lang="en-US" altLang="zh-CN" sz="2800" dirty="0" smtClean="0"/>
          </a:p>
          <a:p>
            <a:pPr eaLnBrk="1" hangingPunct="1">
              <a:lnSpc>
                <a:spcPct val="90000"/>
              </a:lnSpc>
            </a:pPr>
            <a:r>
              <a:rPr lang="en-US" altLang="zh-CN" sz="2800" dirty="0" smtClean="0"/>
              <a:t>The illness is cause by ‘being disharmony’ or ‘contrary to harmony’</a:t>
            </a:r>
          </a:p>
          <a:p>
            <a:pPr eaLnBrk="1" hangingPunct="1">
              <a:lnSpc>
                <a:spcPct val="90000"/>
              </a:lnSpc>
            </a:pPr>
            <a:endParaRPr lang="en-US" altLang="zh-CN" sz="2800" dirty="0" smtClean="0"/>
          </a:p>
          <a:p>
            <a:pPr eaLnBrk="1" hangingPunct="1">
              <a:lnSpc>
                <a:spcPct val="90000"/>
              </a:lnSpc>
            </a:pPr>
            <a:r>
              <a:rPr lang="en-US" altLang="zh-CN" sz="2800" dirty="0" smtClean="0"/>
              <a:t> The good health is the result of harmonizing of the balance of the yin force and yang force and the function of the five phases</a:t>
            </a:r>
          </a:p>
        </p:txBody>
      </p:sp>
    </p:spTree>
    <p:extLst>
      <p:ext uri="{BB962C8B-B14F-4D97-AF65-F5344CB8AC3E}">
        <p14:creationId xmlns:p14="http://schemas.microsoft.com/office/powerpoint/2010/main" val="155079990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1" fill="hold" grpId="0" nodeType="clickEffect">
                                  <p:stCondLst>
                                    <p:cond delay="0"/>
                                  </p:stCondLst>
                                  <p:childTnLst>
                                    <p:set>
                                      <p:cBhvr>
                                        <p:cTn id="6" dur="1" fill="hold">
                                          <p:stCondLst>
                                            <p:cond delay="0"/>
                                          </p:stCondLst>
                                        </p:cTn>
                                        <p:tgtEl>
                                          <p:spTgt spid="11267">
                                            <p:txEl>
                                              <p:pRg st="0" end="0"/>
                                            </p:txEl>
                                          </p:spTgt>
                                        </p:tgtEl>
                                        <p:attrNameLst>
                                          <p:attrName>style.visibility</p:attrName>
                                        </p:attrNameLst>
                                      </p:cBhvr>
                                      <p:to>
                                        <p:strVal val="visible"/>
                                      </p:to>
                                    </p:set>
                                    <p:anim calcmode="lin" valueType="num">
                                      <p:cBhvr additive="base">
                                        <p:cTn id="7" dur="500" fill="hold"/>
                                        <p:tgtEl>
                                          <p:spTgt spid="1126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1267">
                                            <p:txEl>
                                              <p:pRg st="0" end="0"/>
                                            </p:txEl>
                                          </p:spTgt>
                                        </p:tgtEl>
                                        <p:attrNameLst>
                                          <p:attrName>ppt_y</p:attrName>
                                        </p:attrNameLst>
                                      </p:cBhvr>
                                      <p:tavLst>
                                        <p:tav tm="0">
                                          <p:val>
                                            <p:strVal val="0-#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1" fill="hold" grpId="0" nodeType="clickEffect">
                                  <p:stCondLst>
                                    <p:cond delay="0"/>
                                  </p:stCondLst>
                                  <p:childTnLst>
                                    <p:set>
                                      <p:cBhvr>
                                        <p:cTn id="12" dur="1" fill="hold">
                                          <p:stCondLst>
                                            <p:cond delay="0"/>
                                          </p:stCondLst>
                                        </p:cTn>
                                        <p:tgtEl>
                                          <p:spTgt spid="11267">
                                            <p:txEl>
                                              <p:pRg st="2" end="2"/>
                                            </p:txEl>
                                          </p:spTgt>
                                        </p:tgtEl>
                                        <p:attrNameLst>
                                          <p:attrName>style.visibility</p:attrName>
                                        </p:attrNameLst>
                                      </p:cBhvr>
                                      <p:to>
                                        <p:strVal val="visible"/>
                                      </p:to>
                                    </p:set>
                                    <p:anim calcmode="lin" valueType="num">
                                      <p:cBhvr additive="base">
                                        <p:cTn id="13" dur="500" fill="hold"/>
                                        <p:tgtEl>
                                          <p:spTgt spid="11267">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1267">
                                            <p:txEl>
                                              <p:pRg st="2" end="2"/>
                                            </p:txEl>
                                          </p:spTgt>
                                        </p:tgtEl>
                                        <p:attrNameLst>
                                          <p:attrName>ppt_y</p:attrName>
                                        </p:attrNameLst>
                                      </p:cBhvr>
                                      <p:tavLst>
                                        <p:tav tm="0">
                                          <p:val>
                                            <p:strVal val="0-#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1" fill="hold" grpId="0" nodeType="clickEffect">
                                  <p:stCondLst>
                                    <p:cond delay="0"/>
                                  </p:stCondLst>
                                  <p:childTnLst>
                                    <p:set>
                                      <p:cBhvr>
                                        <p:cTn id="18" dur="1" fill="hold">
                                          <p:stCondLst>
                                            <p:cond delay="0"/>
                                          </p:stCondLst>
                                        </p:cTn>
                                        <p:tgtEl>
                                          <p:spTgt spid="11267">
                                            <p:txEl>
                                              <p:pRg st="4" end="4"/>
                                            </p:txEl>
                                          </p:spTgt>
                                        </p:tgtEl>
                                        <p:attrNameLst>
                                          <p:attrName>style.visibility</p:attrName>
                                        </p:attrNameLst>
                                      </p:cBhvr>
                                      <p:to>
                                        <p:strVal val="visible"/>
                                      </p:to>
                                    </p:set>
                                    <p:anim calcmode="lin" valueType="num">
                                      <p:cBhvr additive="base">
                                        <p:cTn id="19" dur="500" fill="hold"/>
                                        <p:tgtEl>
                                          <p:spTgt spid="11267">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1267">
                                            <p:txEl>
                                              <p:pRg st="4" end="4"/>
                                            </p:txEl>
                                          </p:spTgt>
                                        </p:tgtEl>
                                        <p:attrNameLst>
                                          <p:attrName>ppt_y</p:attrName>
                                        </p:attrNameLst>
                                      </p:cBhvr>
                                      <p:tavLst>
                                        <p:tav tm="0">
                                          <p:val>
                                            <p:strVal val="0-#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1" fill="hold" grpId="0" nodeType="clickEffect">
                                  <p:stCondLst>
                                    <p:cond delay="0"/>
                                  </p:stCondLst>
                                  <p:childTnLst>
                                    <p:set>
                                      <p:cBhvr>
                                        <p:cTn id="24" dur="1" fill="hold">
                                          <p:stCondLst>
                                            <p:cond delay="0"/>
                                          </p:stCondLst>
                                        </p:cTn>
                                        <p:tgtEl>
                                          <p:spTgt spid="11267">
                                            <p:txEl>
                                              <p:pRg st="6" end="6"/>
                                            </p:txEl>
                                          </p:spTgt>
                                        </p:tgtEl>
                                        <p:attrNameLst>
                                          <p:attrName>style.visibility</p:attrName>
                                        </p:attrNameLst>
                                      </p:cBhvr>
                                      <p:to>
                                        <p:strVal val="visible"/>
                                      </p:to>
                                    </p:set>
                                    <p:anim calcmode="lin" valueType="num">
                                      <p:cBhvr additive="base">
                                        <p:cTn id="25" dur="500" fill="hold"/>
                                        <p:tgtEl>
                                          <p:spTgt spid="11267">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1267">
                                            <p:txEl>
                                              <p:pRg st="6" end="6"/>
                                            </p:txEl>
                                          </p:spTgt>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7" grpId="0" build="p" autoUpdateAnimBg="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990600" y="1066800"/>
            <a:ext cx="7010400" cy="914400"/>
          </a:xfrm>
        </p:spPr>
        <p:txBody>
          <a:bodyPr>
            <a:noAutofit/>
          </a:bodyPr>
          <a:lstStyle/>
          <a:p>
            <a:pPr eaLnBrk="1" hangingPunct="1"/>
            <a:r>
              <a:rPr lang="en-US" altLang="zh-CN" sz="2800" b="1" dirty="0" smtClean="0"/>
              <a:t>Taoist Understanding of Harmony</a:t>
            </a:r>
          </a:p>
        </p:txBody>
      </p:sp>
      <p:sp>
        <p:nvSpPr>
          <p:cNvPr id="5123" name="Rectangle 3"/>
          <p:cNvSpPr>
            <a:spLocks noGrp="1" noChangeArrowheads="1"/>
          </p:cNvSpPr>
          <p:nvPr>
            <p:ph type="body" idx="1"/>
          </p:nvPr>
        </p:nvSpPr>
        <p:spPr>
          <a:xfrm>
            <a:off x="838200" y="2133600"/>
            <a:ext cx="7315200" cy="3657600"/>
          </a:xfrm>
        </p:spPr>
        <p:txBody>
          <a:bodyPr>
            <a:normAutofit fontScale="77500" lnSpcReduction="20000"/>
          </a:bodyPr>
          <a:lstStyle/>
          <a:p>
            <a:pPr eaLnBrk="1" hangingPunct="1">
              <a:lnSpc>
                <a:spcPct val="90000"/>
              </a:lnSpc>
              <a:buFontTx/>
              <a:buNone/>
            </a:pPr>
            <a:r>
              <a:rPr lang="en-US" altLang="zh-CN" sz="2400" dirty="0" smtClean="0"/>
              <a:t>Harmony is the final aim of Taoism. </a:t>
            </a:r>
          </a:p>
          <a:p>
            <a:pPr eaLnBrk="1" hangingPunct="1">
              <a:lnSpc>
                <a:spcPct val="90000"/>
              </a:lnSpc>
              <a:buFontTx/>
              <a:buNone/>
            </a:pPr>
            <a:endParaRPr lang="en-US" altLang="zh-CN" sz="2400" dirty="0" smtClean="0"/>
          </a:p>
          <a:p>
            <a:pPr eaLnBrk="1" hangingPunct="1">
              <a:lnSpc>
                <a:spcPct val="90000"/>
              </a:lnSpc>
              <a:buFontTx/>
              <a:buNone/>
            </a:pPr>
            <a:r>
              <a:rPr lang="en-US" altLang="zh-CN" sz="2400" dirty="0" smtClean="0"/>
              <a:t>For a Taoist, attaining to Tao or returning to the origin is what we should do, why? </a:t>
            </a:r>
          </a:p>
          <a:p>
            <a:pPr eaLnBrk="1" hangingPunct="1">
              <a:lnSpc>
                <a:spcPct val="90000"/>
              </a:lnSpc>
              <a:buFontTx/>
              <a:buNone/>
            </a:pPr>
            <a:r>
              <a:rPr lang="en-US" altLang="zh-CN" sz="2400" dirty="0" smtClean="0"/>
              <a:t>   </a:t>
            </a:r>
            <a:r>
              <a:rPr lang="en-US" altLang="zh-CN" sz="2200" dirty="0" smtClean="0"/>
              <a:t>(a)The Tao itself is perfect harmony, it is the one from which all things are produced</a:t>
            </a:r>
          </a:p>
          <a:p>
            <a:pPr eaLnBrk="1" hangingPunct="1">
              <a:lnSpc>
                <a:spcPct val="90000"/>
              </a:lnSpc>
              <a:buFontTx/>
              <a:buNone/>
            </a:pPr>
            <a:r>
              <a:rPr lang="en-US" altLang="zh-CN" sz="2200" dirty="0" smtClean="0"/>
              <a:t>   (b) The evolution from Tao is also a process of harmony: Tao      One        Two         Three         Myriad Things</a:t>
            </a:r>
          </a:p>
          <a:p>
            <a:pPr eaLnBrk="1" hangingPunct="1">
              <a:lnSpc>
                <a:spcPct val="90000"/>
              </a:lnSpc>
              <a:buFontTx/>
              <a:buNone/>
            </a:pPr>
            <a:r>
              <a:rPr lang="en-US" altLang="zh-CN" sz="2200" dirty="0" smtClean="0"/>
              <a:t>    (c) To cultivate Tao is to return from the phenomena to the  origin, from the surface to the essence ( the core of the existence), and from the temporal to the eternal</a:t>
            </a:r>
          </a:p>
          <a:p>
            <a:pPr eaLnBrk="1" hangingPunct="1">
              <a:lnSpc>
                <a:spcPct val="90000"/>
              </a:lnSpc>
              <a:buFontTx/>
              <a:buNone/>
            </a:pPr>
            <a:endParaRPr lang="en-US" altLang="zh-CN" sz="2400" dirty="0" smtClean="0"/>
          </a:p>
          <a:p>
            <a:pPr eaLnBrk="1" hangingPunct="1">
              <a:lnSpc>
                <a:spcPct val="90000"/>
              </a:lnSpc>
              <a:buFontTx/>
              <a:buNone/>
            </a:pPr>
            <a:r>
              <a:rPr lang="en-US" altLang="zh-CN" sz="2400" dirty="0" smtClean="0"/>
              <a:t>To do so, one must be one with nature or follow the natural way or being harmonious with the universe</a:t>
            </a:r>
          </a:p>
          <a:p>
            <a:pPr eaLnBrk="1" hangingPunct="1">
              <a:lnSpc>
                <a:spcPct val="90000"/>
              </a:lnSpc>
              <a:buFontTx/>
              <a:buNone/>
            </a:pPr>
            <a:r>
              <a:rPr lang="en-US" altLang="zh-CN" sz="2400" dirty="0" smtClean="0"/>
              <a:t>    </a:t>
            </a:r>
            <a:endParaRPr lang="zh-CN" altLang="en-US" sz="2400" dirty="0" smtClean="0"/>
          </a:p>
        </p:txBody>
      </p:sp>
      <p:sp>
        <p:nvSpPr>
          <p:cNvPr id="5124" name="Line 5"/>
          <p:cNvSpPr>
            <a:spLocks noChangeShapeType="1"/>
          </p:cNvSpPr>
          <p:nvPr/>
        </p:nvSpPr>
        <p:spPr bwMode="auto">
          <a:xfrm>
            <a:off x="6324600" y="3706305"/>
            <a:ext cx="304800" cy="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125" name="Line 6"/>
          <p:cNvSpPr>
            <a:spLocks noChangeShapeType="1"/>
          </p:cNvSpPr>
          <p:nvPr/>
        </p:nvSpPr>
        <p:spPr bwMode="auto">
          <a:xfrm flipV="1">
            <a:off x="7818748" y="3681952"/>
            <a:ext cx="381000" cy="16497"/>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126" name="Line 7"/>
          <p:cNvSpPr>
            <a:spLocks noChangeShapeType="1"/>
          </p:cNvSpPr>
          <p:nvPr/>
        </p:nvSpPr>
        <p:spPr bwMode="auto">
          <a:xfrm>
            <a:off x="1447800" y="3886200"/>
            <a:ext cx="381000" cy="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127" name="Line 8"/>
          <p:cNvSpPr>
            <a:spLocks noChangeShapeType="1"/>
          </p:cNvSpPr>
          <p:nvPr/>
        </p:nvSpPr>
        <p:spPr bwMode="auto">
          <a:xfrm>
            <a:off x="7010400" y="3706305"/>
            <a:ext cx="381000" cy="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Tree>
    <p:extLst>
      <p:ext uri="{BB962C8B-B14F-4D97-AF65-F5344CB8AC3E}">
        <p14:creationId xmlns:p14="http://schemas.microsoft.com/office/powerpoint/2010/main" val="34061446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a:xfrm>
            <a:off x="1143000" y="1066800"/>
            <a:ext cx="7086600" cy="838200"/>
          </a:xfrm>
        </p:spPr>
        <p:txBody>
          <a:bodyPr>
            <a:normAutofit fontScale="90000"/>
          </a:bodyPr>
          <a:lstStyle/>
          <a:p>
            <a:pPr eaLnBrk="1" hangingPunct="1"/>
            <a:r>
              <a:rPr lang="en-US" altLang="zh-CN" sz="3200" b="1" dirty="0" smtClean="0"/>
              <a:t>Tao as the metaphor of the harmony</a:t>
            </a:r>
            <a:endParaRPr lang="zh-CN" altLang="en-US" sz="3200" b="1" dirty="0" smtClean="0"/>
          </a:p>
        </p:txBody>
      </p:sp>
      <p:sp>
        <p:nvSpPr>
          <p:cNvPr id="15363" name="Rectangle 3"/>
          <p:cNvSpPr>
            <a:spLocks noGrp="1" noChangeArrowheads="1"/>
          </p:cNvSpPr>
          <p:nvPr>
            <p:ph type="body" idx="1"/>
          </p:nvPr>
        </p:nvSpPr>
        <p:spPr>
          <a:xfrm>
            <a:off x="838200" y="2057400"/>
            <a:ext cx="7391400" cy="3657600"/>
          </a:xfrm>
        </p:spPr>
        <p:txBody>
          <a:bodyPr>
            <a:normAutofit fontScale="70000" lnSpcReduction="20000"/>
          </a:bodyPr>
          <a:lstStyle/>
          <a:p>
            <a:pPr marL="533400" indent="-533400" algn="just" eaLnBrk="1" hangingPunct="1">
              <a:buFontTx/>
              <a:buNone/>
            </a:pPr>
            <a:r>
              <a:rPr lang="en-US" altLang="zh-CN" sz="2000" dirty="0" smtClean="0"/>
              <a:t>a. Tao is the basis of the harmony, because ‘The great </a:t>
            </a:r>
            <a:r>
              <a:rPr lang="en-US" altLang="zh-CN" sz="2000" dirty="0" err="1" smtClean="0"/>
              <a:t>tao</a:t>
            </a:r>
            <a:r>
              <a:rPr lang="en-US" altLang="zh-CN" sz="2000" dirty="0" smtClean="0"/>
              <a:t> flows everywhere’</a:t>
            </a:r>
          </a:p>
          <a:p>
            <a:pPr marL="533400" indent="-533400" algn="just" eaLnBrk="1" hangingPunct="1">
              <a:buFontTx/>
              <a:buNone/>
            </a:pPr>
            <a:r>
              <a:rPr lang="en-US" altLang="zh-CN" sz="2000" dirty="0" smtClean="0"/>
              <a:t>b. Harmony is a balance between two opposites, which are both embodiment of Tao: Yin and Yang, Heaven and earth, Great and small, east and West, life and death; ‘All ten thousand things carry the yin and embrace the yang. Through the blending of these vital forces, they achieve harmony.’(42)</a:t>
            </a:r>
          </a:p>
          <a:p>
            <a:pPr marL="533400" indent="-533400" algn="just" eaLnBrk="1" hangingPunct="1">
              <a:buFontTx/>
              <a:buNone/>
            </a:pPr>
            <a:r>
              <a:rPr lang="en-US" altLang="zh-CN" sz="2000" dirty="0" smtClean="0"/>
              <a:t>c. These two opposites are interdependent and interchangeable: such a s happiness and misery in Chapter 58;</a:t>
            </a:r>
          </a:p>
          <a:p>
            <a:pPr marL="533400" indent="-533400" algn="just" eaLnBrk="1" hangingPunct="1">
              <a:buFontTx/>
              <a:buNone/>
            </a:pPr>
            <a:r>
              <a:rPr lang="en-US" altLang="zh-CN" sz="2000" dirty="0" smtClean="0"/>
              <a:t>d. Tao and </a:t>
            </a:r>
            <a:r>
              <a:rPr lang="en-US" altLang="zh-CN" sz="2000" dirty="0" err="1" smtClean="0"/>
              <a:t>Te</a:t>
            </a:r>
            <a:r>
              <a:rPr lang="en-US" altLang="zh-CN" sz="2000" dirty="0" smtClean="0"/>
              <a:t> always appear to be contrary to its nature.</a:t>
            </a:r>
          </a:p>
          <a:p>
            <a:pPr marL="533400" indent="-533400" algn="just" eaLnBrk="1" hangingPunct="1">
              <a:buFontTx/>
              <a:buNone/>
            </a:pPr>
            <a:r>
              <a:rPr lang="en-US" altLang="zh-CN" sz="2000" dirty="0" smtClean="0"/>
              <a:t>e. Circular rather than linear movement characterizes the evolution of Tao. Its any movement when goes to extreme will return to its negative, so that the cosmos is moving but still keeps its balance and harmony. </a:t>
            </a:r>
          </a:p>
          <a:p>
            <a:pPr marL="533400" indent="-533400" eaLnBrk="1" hangingPunct="1"/>
            <a:endParaRPr lang="zh-CN" altLang="en-US" sz="2000" dirty="0" smtClean="0"/>
          </a:p>
          <a:p>
            <a:pPr marL="533400" indent="-533400" eaLnBrk="1" hangingPunct="1"/>
            <a:endParaRPr lang="zh-CN" altLang="en-US" sz="2800" dirty="0" smtClean="0"/>
          </a:p>
        </p:txBody>
      </p:sp>
    </p:spTree>
    <p:extLst>
      <p:ext uri="{BB962C8B-B14F-4D97-AF65-F5344CB8AC3E}">
        <p14:creationId xmlns:p14="http://schemas.microsoft.com/office/powerpoint/2010/main" val="371493118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a:xfrm>
            <a:off x="1295400" y="1066800"/>
            <a:ext cx="6705600" cy="457200"/>
          </a:xfrm>
        </p:spPr>
        <p:txBody>
          <a:bodyPr>
            <a:normAutofit/>
          </a:bodyPr>
          <a:lstStyle/>
          <a:p>
            <a:pPr eaLnBrk="1" hangingPunct="1"/>
            <a:r>
              <a:rPr lang="en-US" altLang="zh-CN" sz="1400" b="1" dirty="0" smtClean="0"/>
              <a:t>The Cosmological Significance of Harmony</a:t>
            </a:r>
          </a:p>
        </p:txBody>
      </p:sp>
      <p:sp>
        <p:nvSpPr>
          <p:cNvPr id="15363" name="Rectangle 3"/>
          <p:cNvSpPr>
            <a:spLocks noGrp="1" noChangeArrowheads="1"/>
          </p:cNvSpPr>
          <p:nvPr>
            <p:ph type="body" idx="1"/>
          </p:nvPr>
        </p:nvSpPr>
        <p:spPr>
          <a:xfrm>
            <a:off x="990600" y="1676400"/>
            <a:ext cx="7239000" cy="4114800"/>
          </a:xfrm>
        </p:spPr>
        <p:txBody>
          <a:bodyPr>
            <a:normAutofit fontScale="92500" lnSpcReduction="20000"/>
          </a:bodyPr>
          <a:lstStyle/>
          <a:p>
            <a:pPr eaLnBrk="1" hangingPunct="1">
              <a:lnSpc>
                <a:spcPct val="90000"/>
              </a:lnSpc>
            </a:pPr>
            <a:r>
              <a:rPr lang="en-US" altLang="zh-CN" sz="2000" dirty="0" smtClean="0"/>
              <a:t>The cosmos is a harmonious unity, every thing has it own proper position and value in the cosmos</a:t>
            </a:r>
          </a:p>
          <a:p>
            <a:pPr eaLnBrk="1" hangingPunct="1">
              <a:lnSpc>
                <a:spcPct val="90000"/>
              </a:lnSpc>
            </a:pPr>
            <a:r>
              <a:rPr lang="en-US" altLang="zh-CN" sz="2000" b="1" dirty="0" smtClean="0"/>
              <a:t>The harmonious world is not created by some creator or God</a:t>
            </a:r>
            <a:r>
              <a:rPr lang="zh-CN" altLang="en-US" sz="2000" b="1" dirty="0"/>
              <a:t>：</a:t>
            </a:r>
            <a:endParaRPr lang="en-US" altLang="zh-CN" sz="2000" b="1" dirty="0" smtClean="0"/>
          </a:p>
          <a:p>
            <a:pPr eaLnBrk="1" hangingPunct="1">
              <a:lnSpc>
                <a:spcPct val="90000"/>
              </a:lnSpc>
            </a:pPr>
            <a:r>
              <a:rPr lang="en-US" altLang="zh-CN" sz="1800" dirty="0" smtClean="0"/>
              <a:t>(1) all things or beings come from the same source, share the same basic elements, and driven by the same forces and will return to the same source somehow and some time</a:t>
            </a:r>
          </a:p>
          <a:p>
            <a:pPr eaLnBrk="1" hangingPunct="1">
              <a:lnSpc>
                <a:spcPct val="90000"/>
              </a:lnSpc>
            </a:pPr>
            <a:r>
              <a:rPr lang="en-US" altLang="zh-CN" sz="1800" dirty="0" smtClean="0"/>
              <a:t>(2)The sameness in source and destiny decide that there is no fundamental conflict between things and between humans and things</a:t>
            </a:r>
          </a:p>
          <a:p>
            <a:pPr eaLnBrk="1" hangingPunct="1">
              <a:lnSpc>
                <a:spcPct val="90000"/>
              </a:lnSpc>
            </a:pPr>
            <a:r>
              <a:rPr lang="en-US" altLang="zh-CN" sz="1800" dirty="0" smtClean="0"/>
              <a:t>(3) All existing beings and things are administrated according to certain principles, which nobody and even no god can possible violate</a:t>
            </a:r>
          </a:p>
          <a:p>
            <a:pPr eaLnBrk="1" hangingPunct="1">
              <a:lnSpc>
                <a:spcPct val="90000"/>
              </a:lnSpc>
            </a:pPr>
            <a:r>
              <a:rPr lang="en-US" altLang="zh-CN" sz="2800" dirty="0" smtClean="0"/>
              <a:t> </a:t>
            </a:r>
            <a:r>
              <a:rPr lang="en-US" altLang="zh-CN" sz="2000" b="1" dirty="0" smtClean="0"/>
              <a:t>The cosmos as the whole is formed and moved by its self-transformation</a:t>
            </a:r>
          </a:p>
          <a:p>
            <a:pPr eaLnBrk="1" hangingPunct="1">
              <a:lnSpc>
                <a:spcPct val="90000"/>
              </a:lnSpc>
            </a:pPr>
            <a:r>
              <a:rPr lang="en-US" altLang="zh-CN" sz="1800" dirty="0" smtClean="0"/>
              <a:t>The harmony of cosmos is not a static state, but a harmonious process in endless movement</a:t>
            </a:r>
          </a:p>
          <a:p>
            <a:pPr eaLnBrk="1" hangingPunct="1">
              <a:lnSpc>
                <a:spcPct val="90000"/>
              </a:lnSpc>
            </a:pPr>
            <a:r>
              <a:rPr lang="en-US" altLang="zh-CN" sz="1800" dirty="0" smtClean="0"/>
              <a:t>The movement does not interrupt the harmonious cosmos because it is not linear but cyclical, a movement will return to its beginning</a:t>
            </a:r>
          </a:p>
          <a:p>
            <a:pPr eaLnBrk="1" hangingPunct="1">
              <a:lnSpc>
                <a:spcPct val="90000"/>
              </a:lnSpc>
            </a:pPr>
            <a:r>
              <a:rPr lang="en-US" altLang="zh-CN" sz="2400" dirty="0" smtClean="0"/>
              <a:t> </a:t>
            </a:r>
            <a:r>
              <a:rPr lang="en-US" altLang="zh-CN" sz="2000" dirty="0" smtClean="0"/>
              <a:t>the cyclical movement and organism of the cosmos are the key for it to be harmonious</a:t>
            </a:r>
          </a:p>
        </p:txBody>
      </p:sp>
    </p:spTree>
    <p:extLst>
      <p:ext uri="{BB962C8B-B14F-4D97-AF65-F5344CB8AC3E}">
        <p14:creationId xmlns:p14="http://schemas.microsoft.com/office/powerpoint/2010/main" val="126363355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grpId="0" nodeType="clickEffect">
                                  <p:stCondLst>
                                    <p:cond delay="0"/>
                                  </p:stCondLst>
                                  <p:childTnLst>
                                    <p:set>
                                      <p:cBhvr>
                                        <p:cTn id="6" dur="1" fill="hold">
                                          <p:stCondLst>
                                            <p:cond delay="0"/>
                                          </p:stCondLst>
                                        </p:cTn>
                                        <p:tgtEl>
                                          <p:spTgt spid="15363">
                                            <p:txEl>
                                              <p:pRg st="0" end="0"/>
                                            </p:txEl>
                                          </p:spTgt>
                                        </p:tgtEl>
                                        <p:attrNameLst>
                                          <p:attrName>style.visibility</p:attrName>
                                        </p:attrNameLst>
                                      </p:cBhvr>
                                      <p:to>
                                        <p:strVal val="visible"/>
                                      </p:to>
                                    </p:set>
                                    <p:animEffect transition="in" filter="dissolve">
                                      <p:cBhvr>
                                        <p:cTn id="7" dur="500"/>
                                        <p:tgtEl>
                                          <p:spTgt spid="1536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15363">
                                            <p:txEl>
                                              <p:pRg st="1" end="1"/>
                                            </p:txEl>
                                          </p:spTgt>
                                        </p:tgtEl>
                                        <p:attrNameLst>
                                          <p:attrName>style.visibility</p:attrName>
                                        </p:attrNameLst>
                                      </p:cBhvr>
                                      <p:to>
                                        <p:strVal val="visible"/>
                                      </p:to>
                                    </p:set>
                                    <p:animEffect transition="in" filter="dissolve">
                                      <p:cBhvr>
                                        <p:cTn id="12" dur="500"/>
                                        <p:tgtEl>
                                          <p:spTgt spid="15363">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15363">
                                            <p:txEl>
                                              <p:pRg st="2" end="2"/>
                                            </p:txEl>
                                          </p:spTgt>
                                        </p:tgtEl>
                                        <p:attrNameLst>
                                          <p:attrName>style.visibility</p:attrName>
                                        </p:attrNameLst>
                                      </p:cBhvr>
                                      <p:to>
                                        <p:strVal val="visible"/>
                                      </p:to>
                                    </p:set>
                                    <p:animEffect transition="in" filter="dissolve">
                                      <p:cBhvr>
                                        <p:cTn id="17" dur="500"/>
                                        <p:tgtEl>
                                          <p:spTgt spid="15363">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9" presetClass="entr" presetSubtype="0" fill="hold" grpId="0" nodeType="clickEffect">
                                  <p:stCondLst>
                                    <p:cond delay="0"/>
                                  </p:stCondLst>
                                  <p:childTnLst>
                                    <p:set>
                                      <p:cBhvr>
                                        <p:cTn id="21" dur="1" fill="hold">
                                          <p:stCondLst>
                                            <p:cond delay="0"/>
                                          </p:stCondLst>
                                        </p:cTn>
                                        <p:tgtEl>
                                          <p:spTgt spid="15363">
                                            <p:txEl>
                                              <p:pRg st="3" end="3"/>
                                            </p:txEl>
                                          </p:spTgt>
                                        </p:tgtEl>
                                        <p:attrNameLst>
                                          <p:attrName>style.visibility</p:attrName>
                                        </p:attrNameLst>
                                      </p:cBhvr>
                                      <p:to>
                                        <p:strVal val="visible"/>
                                      </p:to>
                                    </p:set>
                                    <p:animEffect transition="in" filter="dissolve">
                                      <p:cBhvr>
                                        <p:cTn id="22" dur="500"/>
                                        <p:tgtEl>
                                          <p:spTgt spid="15363">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9" presetClass="entr" presetSubtype="0" fill="hold" grpId="0" nodeType="clickEffect">
                                  <p:stCondLst>
                                    <p:cond delay="0"/>
                                  </p:stCondLst>
                                  <p:childTnLst>
                                    <p:set>
                                      <p:cBhvr>
                                        <p:cTn id="26" dur="1" fill="hold">
                                          <p:stCondLst>
                                            <p:cond delay="0"/>
                                          </p:stCondLst>
                                        </p:cTn>
                                        <p:tgtEl>
                                          <p:spTgt spid="15363">
                                            <p:txEl>
                                              <p:pRg st="4" end="4"/>
                                            </p:txEl>
                                          </p:spTgt>
                                        </p:tgtEl>
                                        <p:attrNameLst>
                                          <p:attrName>style.visibility</p:attrName>
                                        </p:attrNameLst>
                                      </p:cBhvr>
                                      <p:to>
                                        <p:strVal val="visible"/>
                                      </p:to>
                                    </p:set>
                                    <p:animEffect transition="in" filter="dissolve">
                                      <p:cBhvr>
                                        <p:cTn id="27" dur="500"/>
                                        <p:tgtEl>
                                          <p:spTgt spid="15363">
                                            <p:txEl>
                                              <p:pRg st="4" end="4"/>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9" presetClass="entr" presetSubtype="0" fill="hold" grpId="0" nodeType="clickEffect">
                                  <p:stCondLst>
                                    <p:cond delay="0"/>
                                  </p:stCondLst>
                                  <p:childTnLst>
                                    <p:set>
                                      <p:cBhvr>
                                        <p:cTn id="31" dur="1" fill="hold">
                                          <p:stCondLst>
                                            <p:cond delay="0"/>
                                          </p:stCondLst>
                                        </p:cTn>
                                        <p:tgtEl>
                                          <p:spTgt spid="15363">
                                            <p:txEl>
                                              <p:pRg st="5" end="5"/>
                                            </p:txEl>
                                          </p:spTgt>
                                        </p:tgtEl>
                                        <p:attrNameLst>
                                          <p:attrName>style.visibility</p:attrName>
                                        </p:attrNameLst>
                                      </p:cBhvr>
                                      <p:to>
                                        <p:strVal val="visible"/>
                                      </p:to>
                                    </p:set>
                                    <p:animEffect transition="in" filter="dissolve">
                                      <p:cBhvr>
                                        <p:cTn id="32" dur="500"/>
                                        <p:tgtEl>
                                          <p:spTgt spid="15363">
                                            <p:txEl>
                                              <p:pRg st="5" end="5"/>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9" presetClass="entr" presetSubtype="0" fill="hold" grpId="0" nodeType="clickEffect">
                                  <p:stCondLst>
                                    <p:cond delay="0"/>
                                  </p:stCondLst>
                                  <p:childTnLst>
                                    <p:set>
                                      <p:cBhvr>
                                        <p:cTn id="36" dur="1" fill="hold">
                                          <p:stCondLst>
                                            <p:cond delay="0"/>
                                          </p:stCondLst>
                                        </p:cTn>
                                        <p:tgtEl>
                                          <p:spTgt spid="15363">
                                            <p:txEl>
                                              <p:pRg st="6" end="6"/>
                                            </p:txEl>
                                          </p:spTgt>
                                        </p:tgtEl>
                                        <p:attrNameLst>
                                          <p:attrName>style.visibility</p:attrName>
                                        </p:attrNameLst>
                                      </p:cBhvr>
                                      <p:to>
                                        <p:strVal val="visible"/>
                                      </p:to>
                                    </p:set>
                                    <p:animEffect transition="in" filter="dissolve">
                                      <p:cBhvr>
                                        <p:cTn id="37" dur="500"/>
                                        <p:tgtEl>
                                          <p:spTgt spid="15363">
                                            <p:txEl>
                                              <p:pRg st="6" end="6"/>
                                            </p:txEl>
                                          </p:spTgt>
                                        </p:tgtEl>
                                      </p:cBhvr>
                                    </p:animEffect>
                                  </p:childTnLst>
                                </p:cTn>
                              </p:par>
                            </p:childTnLst>
                          </p:cTn>
                        </p:par>
                      </p:childTnLst>
                    </p:cTn>
                  </p:par>
                  <p:par>
                    <p:cTn id="38" fill="hold" nodeType="clickPar">
                      <p:stCondLst>
                        <p:cond delay="indefinite"/>
                      </p:stCondLst>
                      <p:childTnLst>
                        <p:par>
                          <p:cTn id="39" fill="hold" nodeType="withGroup">
                            <p:stCondLst>
                              <p:cond delay="0"/>
                            </p:stCondLst>
                            <p:childTnLst>
                              <p:par>
                                <p:cTn id="40" presetID="9" presetClass="entr" presetSubtype="0" fill="hold" grpId="0" nodeType="clickEffect">
                                  <p:stCondLst>
                                    <p:cond delay="0"/>
                                  </p:stCondLst>
                                  <p:childTnLst>
                                    <p:set>
                                      <p:cBhvr>
                                        <p:cTn id="41" dur="1" fill="hold">
                                          <p:stCondLst>
                                            <p:cond delay="0"/>
                                          </p:stCondLst>
                                        </p:cTn>
                                        <p:tgtEl>
                                          <p:spTgt spid="15363">
                                            <p:txEl>
                                              <p:pRg st="7" end="7"/>
                                            </p:txEl>
                                          </p:spTgt>
                                        </p:tgtEl>
                                        <p:attrNameLst>
                                          <p:attrName>style.visibility</p:attrName>
                                        </p:attrNameLst>
                                      </p:cBhvr>
                                      <p:to>
                                        <p:strVal val="visible"/>
                                      </p:to>
                                    </p:set>
                                    <p:animEffect transition="in" filter="dissolve">
                                      <p:cBhvr>
                                        <p:cTn id="42" dur="500"/>
                                        <p:tgtEl>
                                          <p:spTgt spid="15363">
                                            <p:txEl>
                                              <p:pRg st="7" end="7"/>
                                            </p:txEl>
                                          </p:spTgt>
                                        </p:tgtEl>
                                      </p:cBhvr>
                                    </p:animEffect>
                                  </p:childTnLst>
                                </p:cTn>
                              </p:par>
                            </p:childTnLst>
                          </p:cTn>
                        </p:par>
                      </p:childTnLst>
                    </p:cTn>
                  </p:par>
                  <p:par>
                    <p:cTn id="43" fill="hold" nodeType="clickPar">
                      <p:stCondLst>
                        <p:cond delay="indefinite"/>
                      </p:stCondLst>
                      <p:childTnLst>
                        <p:par>
                          <p:cTn id="44" fill="hold" nodeType="withGroup">
                            <p:stCondLst>
                              <p:cond delay="0"/>
                            </p:stCondLst>
                            <p:childTnLst>
                              <p:par>
                                <p:cTn id="45" presetID="9" presetClass="entr" presetSubtype="0" fill="hold" grpId="0" nodeType="clickEffect">
                                  <p:stCondLst>
                                    <p:cond delay="0"/>
                                  </p:stCondLst>
                                  <p:childTnLst>
                                    <p:set>
                                      <p:cBhvr>
                                        <p:cTn id="46" dur="1" fill="hold">
                                          <p:stCondLst>
                                            <p:cond delay="0"/>
                                          </p:stCondLst>
                                        </p:cTn>
                                        <p:tgtEl>
                                          <p:spTgt spid="15363">
                                            <p:txEl>
                                              <p:pRg st="8" end="8"/>
                                            </p:txEl>
                                          </p:spTgt>
                                        </p:tgtEl>
                                        <p:attrNameLst>
                                          <p:attrName>style.visibility</p:attrName>
                                        </p:attrNameLst>
                                      </p:cBhvr>
                                      <p:to>
                                        <p:strVal val="visible"/>
                                      </p:to>
                                    </p:set>
                                    <p:animEffect transition="in" filter="dissolve">
                                      <p:cBhvr>
                                        <p:cTn id="47" dur="500"/>
                                        <p:tgtEl>
                                          <p:spTgt spid="1536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363" grpId="0" build="p" autoUpdateAnimBg="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normAutofit fontScale="90000"/>
          </a:bodyPr>
          <a:lstStyle/>
          <a:p>
            <a:pPr eaLnBrk="1" hangingPunct="1"/>
            <a:r>
              <a:rPr lang="en-GB" altLang="zh-CN" sz="3100" b="1" smtClean="0">
                <a:ea typeface="宋体" panose="02010600030101010101" pitchFamily="2" charset="-122"/>
              </a:rPr>
              <a:t>Harmony in terms of metaphysics</a:t>
            </a:r>
            <a:endParaRPr lang="zh-CN" altLang="en-US" sz="3100" b="1" smtClean="0">
              <a:ea typeface="宋体" panose="02010600030101010101" pitchFamily="2" charset="-122"/>
            </a:endParaRPr>
          </a:p>
        </p:txBody>
      </p:sp>
      <p:sp>
        <p:nvSpPr>
          <p:cNvPr id="24579" name="Rectangle 3"/>
          <p:cNvSpPr>
            <a:spLocks noGrp="1" noChangeArrowheads="1"/>
          </p:cNvSpPr>
          <p:nvPr>
            <p:ph type="body" idx="1"/>
          </p:nvPr>
        </p:nvSpPr>
        <p:spPr>
          <a:xfrm>
            <a:off x="1447800" y="2209800"/>
            <a:ext cx="6477000" cy="3505200"/>
          </a:xfrm>
        </p:spPr>
        <p:txBody>
          <a:bodyPr>
            <a:normAutofit fontScale="70000" lnSpcReduction="20000"/>
          </a:bodyPr>
          <a:lstStyle/>
          <a:p>
            <a:pPr eaLnBrk="1" hangingPunct="1"/>
            <a:r>
              <a:rPr lang="en-GB" altLang="zh-CN" sz="2700" b="1" dirty="0" smtClean="0">
                <a:ea typeface="宋体" panose="02010600030101010101" pitchFamily="2" charset="-122"/>
              </a:rPr>
              <a:t>In terms of metaphysics</a:t>
            </a:r>
            <a:r>
              <a:rPr lang="en-GB" altLang="zh-CN" sz="2800" dirty="0" smtClean="0">
                <a:ea typeface="宋体" panose="02010600030101010101" pitchFamily="2" charset="-122"/>
              </a:rPr>
              <a:t>, </a:t>
            </a:r>
          </a:p>
          <a:p>
            <a:pPr eaLnBrk="1" hangingPunct="1"/>
            <a:r>
              <a:rPr lang="en-GB" altLang="zh-CN" sz="2800" dirty="0" smtClean="0">
                <a:ea typeface="宋体" panose="02010600030101010101" pitchFamily="2" charset="-122"/>
              </a:rPr>
              <a:t>a harmonious relation between </a:t>
            </a:r>
            <a:r>
              <a:rPr lang="en-GB" altLang="zh-CN" sz="2800" u="sng" dirty="0" smtClean="0">
                <a:solidFill>
                  <a:schemeClr val="hlink"/>
                </a:solidFill>
                <a:ea typeface="宋体" panose="02010600030101010101" pitchFamily="2" charset="-122"/>
              </a:rPr>
              <a:t>Heaven and humans</a:t>
            </a:r>
            <a:r>
              <a:rPr lang="en-GB" altLang="zh-CN" sz="2800" dirty="0" smtClean="0">
                <a:ea typeface="宋体" panose="02010600030101010101" pitchFamily="2" charset="-122"/>
              </a:rPr>
              <a:t> refers to </a:t>
            </a:r>
          </a:p>
          <a:p>
            <a:pPr eaLnBrk="1" hangingPunct="1"/>
            <a:r>
              <a:rPr lang="en-GB" altLang="zh-CN" sz="2800" b="1" dirty="0" smtClean="0">
                <a:ea typeface="宋体" panose="02010600030101010101" pitchFamily="2" charset="-122"/>
              </a:rPr>
              <a:t>harmony </a:t>
            </a:r>
            <a:endParaRPr lang="en-GB" altLang="zh-CN" sz="2800" b="1" dirty="0" smtClean="0">
              <a:ea typeface="宋体" panose="02010600030101010101" pitchFamily="2" charset="-122"/>
            </a:endParaRPr>
          </a:p>
          <a:p>
            <a:pPr eaLnBrk="1" hangingPunct="1"/>
            <a:r>
              <a:rPr lang="en-GB" altLang="zh-CN" sz="2800" dirty="0" smtClean="0">
                <a:ea typeface="宋体" panose="02010600030101010101" pitchFamily="2" charset="-122"/>
              </a:rPr>
              <a:t>between </a:t>
            </a:r>
            <a:r>
              <a:rPr lang="en-GB" altLang="zh-CN" sz="2800" b="1" u="sng" dirty="0" smtClean="0">
                <a:ea typeface="宋体" panose="02010600030101010101" pitchFamily="2" charset="-122"/>
              </a:rPr>
              <a:t>spirit</a:t>
            </a:r>
            <a:r>
              <a:rPr lang="en-GB" altLang="zh-CN" sz="2800" u="sng" dirty="0" smtClean="0">
                <a:ea typeface="宋体" panose="02010600030101010101" pitchFamily="2" charset="-122"/>
              </a:rPr>
              <a:t> </a:t>
            </a:r>
            <a:r>
              <a:rPr lang="en-GB" altLang="zh-CN" sz="2800" dirty="0" smtClean="0">
                <a:ea typeface="宋体" panose="02010600030101010101" pitchFamily="2" charset="-122"/>
              </a:rPr>
              <a:t>and</a:t>
            </a:r>
            <a:r>
              <a:rPr lang="en-GB" altLang="zh-CN" sz="2800" u="sng" dirty="0" smtClean="0">
                <a:ea typeface="宋体" panose="02010600030101010101" pitchFamily="2" charset="-122"/>
              </a:rPr>
              <a:t> </a:t>
            </a:r>
            <a:r>
              <a:rPr lang="en-GB" altLang="zh-CN" sz="2800" b="1" u="sng" dirty="0" smtClean="0">
                <a:ea typeface="宋体" panose="02010600030101010101" pitchFamily="2" charset="-122"/>
              </a:rPr>
              <a:t>material</a:t>
            </a:r>
            <a:r>
              <a:rPr lang="en-GB" altLang="zh-CN" sz="2800" u="sng" dirty="0" smtClean="0">
                <a:ea typeface="宋体" panose="02010600030101010101" pitchFamily="2" charset="-122"/>
              </a:rPr>
              <a:t>,</a:t>
            </a:r>
            <a:r>
              <a:rPr lang="en-GB" altLang="zh-CN" sz="2800" dirty="0" smtClean="0">
                <a:ea typeface="宋体" panose="02010600030101010101" pitchFamily="2" charset="-122"/>
              </a:rPr>
              <a:t> </a:t>
            </a:r>
          </a:p>
          <a:p>
            <a:pPr eaLnBrk="1" hangingPunct="1"/>
            <a:r>
              <a:rPr lang="en-GB" altLang="zh-CN" sz="2800" dirty="0" smtClean="0">
                <a:ea typeface="宋体" panose="02010600030101010101" pitchFamily="2" charset="-122"/>
              </a:rPr>
              <a:t>between </a:t>
            </a:r>
            <a:r>
              <a:rPr lang="en-GB" altLang="zh-CN" sz="2800" u="sng" dirty="0" smtClean="0">
                <a:solidFill>
                  <a:schemeClr val="accent1"/>
                </a:solidFill>
                <a:ea typeface="宋体" panose="02010600030101010101" pitchFamily="2" charset="-122"/>
              </a:rPr>
              <a:t>form </a:t>
            </a:r>
            <a:r>
              <a:rPr lang="en-GB" altLang="zh-CN" sz="2800" dirty="0" smtClean="0">
                <a:ea typeface="宋体" panose="02010600030101010101" pitchFamily="2" charset="-122"/>
              </a:rPr>
              <a:t>and</a:t>
            </a:r>
            <a:r>
              <a:rPr lang="en-GB" altLang="zh-CN" sz="2800" u="sng" dirty="0" smtClean="0">
                <a:solidFill>
                  <a:schemeClr val="accent1"/>
                </a:solidFill>
                <a:ea typeface="宋体" panose="02010600030101010101" pitchFamily="2" charset="-122"/>
              </a:rPr>
              <a:t> matter</a:t>
            </a:r>
            <a:r>
              <a:rPr lang="en-GB" altLang="zh-CN" sz="2800" dirty="0" smtClean="0">
                <a:ea typeface="宋体" panose="02010600030101010101" pitchFamily="2" charset="-122"/>
              </a:rPr>
              <a:t>, </a:t>
            </a:r>
          </a:p>
          <a:p>
            <a:pPr eaLnBrk="1" hangingPunct="1"/>
            <a:r>
              <a:rPr lang="en-GB" altLang="zh-CN" sz="2800" dirty="0" smtClean="0">
                <a:ea typeface="宋体" panose="02010600030101010101" pitchFamily="2" charset="-122"/>
              </a:rPr>
              <a:t>between </a:t>
            </a:r>
            <a:r>
              <a:rPr lang="en-GB" altLang="zh-CN" sz="2800" b="1" u="sng" dirty="0" smtClean="0">
                <a:solidFill>
                  <a:schemeClr val="bg2"/>
                </a:solidFill>
                <a:ea typeface="宋体" panose="02010600030101010101" pitchFamily="2" charset="-122"/>
              </a:rPr>
              <a:t>mind</a:t>
            </a:r>
            <a:r>
              <a:rPr lang="en-GB" altLang="zh-CN" sz="2800" u="sng" dirty="0" smtClean="0">
                <a:solidFill>
                  <a:schemeClr val="bg2"/>
                </a:solidFill>
                <a:ea typeface="宋体" panose="02010600030101010101" pitchFamily="2" charset="-122"/>
              </a:rPr>
              <a:t> </a:t>
            </a:r>
            <a:r>
              <a:rPr lang="en-GB" altLang="zh-CN" sz="2800" dirty="0" smtClean="0">
                <a:ea typeface="宋体" panose="02010600030101010101" pitchFamily="2" charset="-122"/>
              </a:rPr>
              <a:t>and</a:t>
            </a:r>
            <a:r>
              <a:rPr lang="en-GB" altLang="zh-CN" sz="2800" u="sng" dirty="0" smtClean="0">
                <a:solidFill>
                  <a:schemeClr val="bg2"/>
                </a:solidFill>
                <a:ea typeface="宋体" panose="02010600030101010101" pitchFamily="2" charset="-122"/>
              </a:rPr>
              <a:t> </a:t>
            </a:r>
            <a:r>
              <a:rPr lang="en-GB" altLang="zh-CN" sz="2800" b="1" u="sng" dirty="0" smtClean="0">
                <a:solidFill>
                  <a:schemeClr val="bg2"/>
                </a:solidFill>
                <a:ea typeface="宋体" panose="02010600030101010101" pitchFamily="2" charset="-122"/>
              </a:rPr>
              <a:t>body</a:t>
            </a:r>
            <a:r>
              <a:rPr lang="en-GB" altLang="zh-CN" sz="2800" dirty="0" smtClean="0">
                <a:ea typeface="宋体" panose="02010600030101010101" pitchFamily="2" charset="-122"/>
              </a:rPr>
              <a:t>, and </a:t>
            </a:r>
          </a:p>
          <a:p>
            <a:pPr eaLnBrk="1" hangingPunct="1"/>
            <a:r>
              <a:rPr lang="en-GB" altLang="zh-CN" sz="2800" dirty="0" smtClean="0">
                <a:ea typeface="宋体" panose="02010600030101010101" pitchFamily="2" charset="-122"/>
              </a:rPr>
              <a:t>between the </a:t>
            </a:r>
            <a:r>
              <a:rPr lang="en-GB" altLang="zh-CN" sz="2800" u="sng" dirty="0" smtClean="0">
                <a:solidFill>
                  <a:srgbClr val="3333FF"/>
                </a:solidFill>
                <a:ea typeface="宋体" panose="02010600030101010101" pitchFamily="2" charset="-122"/>
              </a:rPr>
              <a:t>one /the universal </a:t>
            </a:r>
            <a:r>
              <a:rPr lang="en-GB" altLang="zh-CN" sz="2800" dirty="0" smtClean="0">
                <a:ea typeface="宋体" panose="02010600030101010101" pitchFamily="2" charset="-122"/>
              </a:rPr>
              <a:t>and </a:t>
            </a:r>
            <a:r>
              <a:rPr lang="en-GB" altLang="zh-CN" sz="2800" u="sng" dirty="0" smtClean="0">
                <a:solidFill>
                  <a:srgbClr val="3333FF"/>
                </a:solidFill>
                <a:ea typeface="宋体" panose="02010600030101010101" pitchFamily="2" charset="-122"/>
              </a:rPr>
              <a:t>the many/the particular. </a:t>
            </a:r>
          </a:p>
          <a:p>
            <a:pPr eaLnBrk="1" hangingPunct="1"/>
            <a:endParaRPr lang="zh-CN" altLang="en-US" dirty="0" smtClean="0">
              <a:ea typeface="宋体" panose="02010600030101010101" pitchFamily="2" charset="-122"/>
            </a:endParaRPr>
          </a:p>
        </p:txBody>
      </p:sp>
    </p:spTree>
    <p:extLst>
      <p:ext uri="{BB962C8B-B14F-4D97-AF65-F5344CB8AC3E}">
        <p14:creationId xmlns:p14="http://schemas.microsoft.com/office/powerpoint/2010/main" val="4090253281"/>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normAutofit fontScale="90000"/>
          </a:bodyPr>
          <a:lstStyle/>
          <a:p>
            <a:pPr eaLnBrk="1" hangingPunct="1"/>
            <a:r>
              <a:rPr lang="en-GB" altLang="zh-CN" sz="3500" b="1" smtClean="0">
                <a:ea typeface="宋体" panose="02010600030101010101" pitchFamily="2" charset="-122"/>
              </a:rPr>
              <a:t>Harmony in a religious sense</a:t>
            </a:r>
            <a:endParaRPr lang="zh-CN" altLang="en-US" sz="3500" b="1" smtClean="0">
              <a:ea typeface="宋体" panose="02010600030101010101" pitchFamily="2" charset="-122"/>
            </a:endParaRPr>
          </a:p>
        </p:txBody>
      </p:sp>
      <p:sp>
        <p:nvSpPr>
          <p:cNvPr id="25603" name="Rectangle 3"/>
          <p:cNvSpPr>
            <a:spLocks noGrp="1" noChangeArrowheads="1"/>
          </p:cNvSpPr>
          <p:nvPr>
            <p:ph type="body" idx="1"/>
          </p:nvPr>
        </p:nvSpPr>
        <p:spPr>
          <a:xfrm>
            <a:off x="914400" y="2209800"/>
            <a:ext cx="7315200" cy="3581400"/>
          </a:xfrm>
        </p:spPr>
        <p:txBody>
          <a:bodyPr>
            <a:normAutofit fontScale="85000" lnSpcReduction="20000"/>
          </a:bodyPr>
          <a:lstStyle/>
          <a:p>
            <a:pPr eaLnBrk="1" hangingPunct="1">
              <a:lnSpc>
                <a:spcPct val="90000"/>
              </a:lnSpc>
            </a:pPr>
            <a:r>
              <a:rPr lang="en-GB" altLang="zh-CN" sz="2800" dirty="0" smtClean="0">
                <a:ea typeface="宋体" panose="02010600030101010101" pitchFamily="2" charset="-122"/>
              </a:rPr>
              <a:t>In the religious sense, harmony indicates a continual process </a:t>
            </a:r>
          </a:p>
          <a:p>
            <a:pPr eaLnBrk="1" hangingPunct="1">
              <a:lnSpc>
                <a:spcPct val="90000"/>
              </a:lnSpc>
            </a:pPr>
            <a:endParaRPr lang="en-GB" altLang="zh-CN" sz="2800" dirty="0" smtClean="0">
              <a:ea typeface="宋体" panose="02010600030101010101" pitchFamily="2" charset="-122"/>
            </a:endParaRPr>
          </a:p>
          <a:p>
            <a:pPr eaLnBrk="1" hangingPunct="1">
              <a:lnSpc>
                <a:spcPct val="90000"/>
              </a:lnSpc>
            </a:pPr>
            <a:r>
              <a:rPr lang="en-GB" altLang="zh-CN" sz="2800" dirty="0" smtClean="0">
                <a:ea typeface="宋体" panose="02010600030101010101" pitchFamily="2" charset="-122"/>
              </a:rPr>
              <a:t>between</a:t>
            </a:r>
            <a:r>
              <a:rPr lang="en-GB" altLang="zh-CN" sz="2800" u="sng" dirty="0" smtClean="0">
                <a:ea typeface="宋体" panose="02010600030101010101" pitchFamily="2" charset="-122"/>
              </a:rPr>
              <a:t> </a:t>
            </a:r>
            <a:r>
              <a:rPr lang="en-GB" altLang="zh-CN" sz="2800" u="sng" dirty="0" smtClean="0">
                <a:solidFill>
                  <a:srgbClr val="FF0066"/>
                </a:solidFill>
                <a:ea typeface="宋体" panose="02010600030101010101" pitchFamily="2" charset="-122"/>
              </a:rPr>
              <a:t>this life </a:t>
            </a:r>
            <a:r>
              <a:rPr lang="en-GB" altLang="zh-CN" sz="2800" dirty="0" smtClean="0">
                <a:ea typeface="宋体" panose="02010600030101010101" pitchFamily="2" charset="-122"/>
              </a:rPr>
              <a:t>and</a:t>
            </a:r>
            <a:r>
              <a:rPr lang="en-GB" altLang="zh-CN" sz="2800" u="sng" dirty="0" smtClean="0">
                <a:solidFill>
                  <a:srgbClr val="FF0066"/>
                </a:solidFill>
                <a:ea typeface="宋体" panose="02010600030101010101" pitchFamily="2" charset="-122"/>
              </a:rPr>
              <a:t> the life hereafter</a:t>
            </a:r>
            <a:r>
              <a:rPr lang="en-GB" altLang="zh-CN" sz="2800" dirty="0" smtClean="0">
                <a:ea typeface="宋体" panose="02010600030101010101" pitchFamily="2" charset="-122"/>
              </a:rPr>
              <a:t>, </a:t>
            </a:r>
          </a:p>
          <a:p>
            <a:pPr eaLnBrk="1" hangingPunct="1">
              <a:lnSpc>
                <a:spcPct val="90000"/>
              </a:lnSpc>
            </a:pPr>
            <a:endParaRPr lang="en-GB" altLang="zh-CN" sz="2800" dirty="0" smtClean="0">
              <a:ea typeface="宋体" panose="02010600030101010101" pitchFamily="2" charset="-122"/>
            </a:endParaRPr>
          </a:p>
          <a:p>
            <a:pPr eaLnBrk="1" hangingPunct="1">
              <a:lnSpc>
                <a:spcPct val="90000"/>
              </a:lnSpc>
            </a:pPr>
            <a:r>
              <a:rPr lang="en-GB" altLang="zh-CN" sz="2800" dirty="0" smtClean="0">
                <a:ea typeface="宋体" panose="02010600030101010101" pitchFamily="2" charset="-122"/>
              </a:rPr>
              <a:t>between the </a:t>
            </a:r>
            <a:r>
              <a:rPr lang="en-GB" altLang="zh-CN" sz="2800" u="sng" dirty="0" smtClean="0">
                <a:solidFill>
                  <a:srgbClr val="990099"/>
                </a:solidFill>
                <a:ea typeface="宋体" panose="02010600030101010101" pitchFamily="2" charset="-122"/>
              </a:rPr>
              <a:t>divine </a:t>
            </a:r>
            <a:r>
              <a:rPr lang="en-GB" altLang="zh-CN" sz="2800" dirty="0" smtClean="0">
                <a:ea typeface="宋体" panose="02010600030101010101" pitchFamily="2" charset="-122"/>
              </a:rPr>
              <a:t>and</a:t>
            </a:r>
            <a:r>
              <a:rPr lang="en-GB" altLang="zh-CN" sz="2800" u="sng" dirty="0" smtClean="0">
                <a:solidFill>
                  <a:srgbClr val="990099"/>
                </a:solidFill>
                <a:ea typeface="宋体" panose="02010600030101010101" pitchFamily="2" charset="-122"/>
              </a:rPr>
              <a:t> the secular</a:t>
            </a:r>
            <a:r>
              <a:rPr lang="en-GB" altLang="zh-CN" sz="2800" dirty="0" smtClean="0">
                <a:ea typeface="宋体" panose="02010600030101010101" pitchFamily="2" charset="-122"/>
              </a:rPr>
              <a:t>, and </a:t>
            </a:r>
          </a:p>
          <a:p>
            <a:pPr eaLnBrk="1" hangingPunct="1">
              <a:lnSpc>
                <a:spcPct val="90000"/>
              </a:lnSpc>
            </a:pPr>
            <a:endParaRPr lang="en-GB" altLang="zh-CN" sz="2800" dirty="0" smtClean="0">
              <a:ea typeface="宋体" panose="02010600030101010101" pitchFamily="2" charset="-122"/>
            </a:endParaRPr>
          </a:p>
          <a:p>
            <a:pPr eaLnBrk="1" hangingPunct="1">
              <a:lnSpc>
                <a:spcPct val="90000"/>
              </a:lnSpc>
            </a:pPr>
            <a:r>
              <a:rPr lang="en-GB" altLang="zh-CN" sz="2800" dirty="0" smtClean="0">
                <a:ea typeface="宋体" panose="02010600030101010101" pitchFamily="2" charset="-122"/>
              </a:rPr>
              <a:t>Between the </a:t>
            </a:r>
            <a:r>
              <a:rPr lang="en-GB" altLang="zh-CN" sz="2800" b="1" dirty="0" smtClean="0">
                <a:ea typeface="宋体" panose="02010600030101010101" pitchFamily="2" charset="-122"/>
              </a:rPr>
              <a:t>lived</a:t>
            </a:r>
            <a:r>
              <a:rPr lang="en-GB" altLang="zh-CN" sz="2800" dirty="0" smtClean="0">
                <a:ea typeface="宋体" panose="02010600030101010101" pitchFamily="2" charset="-122"/>
              </a:rPr>
              <a:t>/ </a:t>
            </a:r>
            <a:r>
              <a:rPr lang="en-GB" altLang="zh-CN" sz="2800" dirty="0" smtClean="0">
                <a:solidFill>
                  <a:srgbClr val="FF0000"/>
                </a:solidFill>
                <a:ea typeface="宋体" panose="02010600030101010101" pitchFamily="2" charset="-122"/>
              </a:rPr>
              <a:t>later generation </a:t>
            </a:r>
            <a:r>
              <a:rPr lang="en-GB" altLang="zh-CN" sz="2800" dirty="0" smtClean="0">
                <a:ea typeface="宋体" panose="02010600030101010101" pitchFamily="2" charset="-122"/>
              </a:rPr>
              <a:t>and the </a:t>
            </a:r>
            <a:r>
              <a:rPr lang="en-GB" altLang="zh-CN" sz="2800" b="1" dirty="0" smtClean="0">
                <a:ea typeface="宋体" panose="02010600030101010101" pitchFamily="2" charset="-122"/>
              </a:rPr>
              <a:t>dead</a:t>
            </a:r>
            <a:r>
              <a:rPr lang="en-GB" altLang="zh-CN" sz="2800" dirty="0" smtClean="0">
                <a:ea typeface="宋体" panose="02010600030101010101" pitchFamily="2" charset="-122"/>
              </a:rPr>
              <a:t>/ </a:t>
            </a:r>
            <a:r>
              <a:rPr lang="en-GB" altLang="zh-CN" sz="2800" dirty="0" smtClean="0">
                <a:solidFill>
                  <a:srgbClr val="FF0000"/>
                </a:solidFill>
                <a:ea typeface="宋体" panose="02010600030101010101" pitchFamily="2" charset="-122"/>
              </a:rPr>
              <a:t>ancestor</a:t>
            </a:r>
          </a:p>
          <a:p>
            <a:pPr eaLnBrk="1" hangingPunct="1">
              <a:lnSpc>
                <a:spcPct val="90000"/>
              </a:lnSpc>
            </a:pPr>
            <a:endParaRPr lang="en-GB" altLang="zh-CN" sz="2800" dirty="0" smtClean="0">
              <a:ea typeface="宋体" panose="02010600030101010101" pitchFamily="2" charset="-122"/>
            </a:endParaRPr>
          </a:p>
          <a:p>
            <a:pPr eaLnBrk="1" hangingPunct="1">
              <a:lnSpc>
                <a:spcPct val="90000"/>
              </a:lnSpc>
            </a:pPr>
            <a:r>
              <a:rPr lang="en-GB" altLang="zh-CN" sz="2800" dirty="0" smtClean="0">
                <a:ea typeface="宋体" panose="02010600030101010101" pitchFamily="2" charset="-122"/>
              </a:rPr>
              <a:t>between the </a:t>
            </a:r>
            <a:r>
              <a:rPr lang="en-GB" altLang="zh-CN" sz="2800" u="sng" dirty="0" smtClean="0">
                <a:solidFill>
                  <a:srgbClr val="993300"/>
                </a:solidFill>
                <a:ea typeface="宋体" panose="02010600030101010101" pitchFamily="2" charset="-122"/>
              </a:rPr>
              <a:t>heavenly principles </a:t>
            </a:r>
            <a:r>
              <a:rPr lang="en-GB" altLang="zh-CN" sz="2800" dirty="0" smtClean="0">
                <a:ea typeface="宋体" panose="02010600030101010101" pitchFamily="2" charset="-122"/>
              </a:rPr>
              <a:t>and </a:t>
            </a:r>
            <a:r>
              <a:rPr lang="en-GB" altLang="zh-CN" sz="2800" u="sng" dirty="0" smtClean="0">
                <a:solidFill>
                  <a:srgbClr val="993300"/>
                </a:solidFill>
                <a:ea typeface="宋体" panose="02010600030101010101" pitchFamily="2" charset="-122"/>
              </a:rPr>
              <a:t>human </a:t>
            </a:r>
            <a:r>
              <a:rPr lang="en-GB" altLang="zh-CN" sz="2800" u="sng" dirty="0" err="1" smtClean="0">
                <a:solidFill>
                  <a:srgbClr val="993300"/>
                </a:solidFill>
                <a:ea typeface="宋体" panose="02010600030101010101" pitchFamily="2" charset="-122"/>
              </a:rPr>
              <a:t>behavious</a:t>
            </a:r>
            <a:endParaRPr lang="zh-CN" altLang="en-US" sz="2800" u="sng" dirty="0" smtClean="0">
              <a:solidFill>
                <a:srgbClr val="993300"/>
              </a:solidFill>
              <a:ea typeface="宋体" panose="02010600030101010101" pitchFamily="2" charset="-122"/>
            </a:endParaRPr>
          </a:p>
        </p:txBody>
      </p:sp>
    </p:spTree>
    <p:extLst>
      <p:ext uri="{BB962C8B-B14F-4D97-AF65-F5344CB8AC3E}">
        <p14:creationId xmlns:p14="http://schemas.microsoft.com/office/powerpoint/2010/main" val="2292902849"/>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p:txBody>
          <a:bodyPr>
            <a:normAutofit fontScale="90000"/>
          </a:bodyPr>
          <a:lstStyle/>
          <a:p>
            <a:pPr eaLnBrk="1" hangingPunct="1"/>
            <a:r>
              <a:rPr lang="en-GB" altLang="zh-CN" sz="3100" b="1" smtClean="0">
                <a:ea typeface="宋体" panose="02010600030101010101" pitchFamily="2" charset="-122"/>
              </a:rPr>
              <a:t>Harmony in the area of naturalism</a:t>
            </a:r>
            <a:endParaRPr lang="zh-CN" altLang="en-US" sz="3100" b="1" smtClean="0">
              <a:ea typeface="宋体" panose="02010600030101010101" pitchFamily="2" charset="-122"/>
            </a:endParaRPr>
          </a:p>
        </p:txBody>
      </p:sp>
      <p:sp>
        <p:nvSpPr>
          <p:cNvPr id="26627" name="Rectangle 3"/>
          <p:cNvSpPr>
            <a:spLocks noGrp="1" noChangeArrowheads="1"/>
          </p:cNvSpPr>
          <p:nvPr>
            <p:ph type="body" idx="1"/>
          </p:nvPr>
        </p:nvSpPr>
        <p:spPr/>
        <p:txBody>
          <a:bodyPr>
            <a:normAutofit fontScale="85000" lnSpcReduction="20000"/>
          </a:bodyPr>
          <a:lstStyle/>
          <a:p>
            <a:pPr eaLnBrk="1" hangingPunct="1">
              <a:lnSpc>
                <a:spcPct val="90000"/>
              </a:lnSpc>
            </a:pPr>
            <a:r>
              <a:rPr lang="en-GB" altLang="zh-CN" sz="2800" b="1" dirty="0" smtClean="0">
                <a:ea typeface="宋体" panose="02010600030101010101" pitchFamily="2" charset="-122"/>
              </a:rPr>
              <a:t>In the area of naturalism</a:t>
            </a:r>
            <a:r>
              <a:rPr lang="en-GB" altLang="zh-CN" sz="2800" dirty="0" smtClean="0">
                <a:ea typeface="宋体" panose="02010600030101010101" pitchFamily="2" charset="-122"/>
              </a:rPr>
              <a:t>, harmony points to the unity </a:t>
            </a:r>
          </a:p>
          <a:p>
            <a:pPr eaLnBrk="1" hangingPunct="1">
              <a:lnSpc>
                <a:spcPct val="90000"/>
              </a:lnSpc>
            </a:pPr>
            <a:endParaRPr lang="en-GB" altLang="zh-CN" sz="2800" dirty="0" smtClean="0">
              <a:ea typeface="宋体" panose="02010600030101010101" pitchFamily="2" charset="-122"/>
            </a:endParaRPr>
          </a:p>
          <a:p>
            <a:pPr eaLnBrk="1" hangingPunct="1">
              <a:lnSpc>
                <a:spcPct val="90000"/>
              </a:lnSpc>
            </a:pPr>
            <a:r>
              <a:rPr lang="en-GB" altLang="zh-CN" sz="2800" dirty="0" smtClean="0">
                <a:ea typeface="宋体" panose="02010600030101010101" pitchFamily="2" charset="-122"/>
              </a:rPr>
              <a:t>between </a:t>
            </a:r>
            <a:r>
              <a:rPr lang="en-GB" altLang="zh-CN" sz="2800" u="sng" dirty="0" smtClean="0">
                <a:ea typeface="宋体" panose="02010600030101010101" pitchFamily="2" charset="-122"/>
              </a:rPr>
              <a:t>humans </a:t>
            </a:r>
            <a:r>
              <a:rPr lang="en-GB" altLang="zh-CN" sz="2800" dirty="0" smtClean="0">
                <a:ea typeface="宋体" panose="02010600030101010101" pitchFamily="2" charset="-122"/>
              </a:rPr>
              <a:t>and</a:t>
            </a:r>
            <a:r>
              <a:rPr lang="en-GB" altLang="zh-CN" sz="2800" u="sng" dirty="0" smtClean="0">
                <a:ea typeface="宋体" panose="02010600030101010101" pitchFamily="2" charset="-122"/>
              </a:rPr>
              <a:t> Nature</a:t>
            </a:r>
            <a:r>
              <a:rPr lang="en-GB" altLang="zh-CN" sz="2800" dirty="0" smtClean="0">
                <a:ea typeface="宋体" panose="02010600030101010101" pitchFamily="2" charset="-122"/>
              </a:rPr>
              <a:t>, </a:t>
            </a:r>
          </a:p>
          <a:p>
            <a:pPr eaLnBrk="1" hangingPunct="1">
              <a:lnSpc>
                <a:spcPct val="90000"/>
              </a:lnSpc>
            </a:pPr>
            <a:endParaRPr lang="en-GB" altLang="zh-CN" sz="2800" dirty="0" smtClean="0">
              <a:ea typeface="宋体" panose="02010600030101010101" pitchFamily="2" charset="-122"/>
            </a:endParaRPr>
          </a:p>
          <a:p>
            <a:pPr eaLnBrk="1" hangingPunct="1">
              <a:lnSpc>
                <a:spcPct val="90000"/>
              </a:lnSpc>
            </a:pPr>
            <a:r>
              <a:rPr lang="en-GB" altLang="zh-CN" sz="2800" dirty="0" smtClean="0">
                <a:ea typeface="宋体" panose="02010600030101010101" pitchFamily="2" charset="-122"/>
              </a:rPr>
              <a:t>between </a:t>
            </a:r>
            <a:r>
              <a:rPr lang="en-GB" altLang="zh-CN" sz="2800" u="sng" dirty="0" smtClean="0">
                <a:solidFill>
                  <a:schemeClr val="bg2"/>
                </a:solidFill>
                <a:ea typeface="宋体" panose="02010600030101010101" pitchFamily="2" charset="-122"/>
              </a:rPr>
              <a:t>beings (the living) </a:t>
            </a:r>
            <a:r>
              <a:rPr lang="en-GB" altLang="zh-CN" sz="2800" dirty="0" smtClean="0">
                <a:ea typeface="宋体" panose="02010600030101010101" pitchFamily="2" charset="-122"/>
              </a:rPr>
              <a:t>and</a:t>
            </a:r>
            <a:r>
              <a:rPr lang="en-GB" altLang="zh-CN" sz="2800" u="sng" dirty="0" smtClean="0">
                <a:solidFill>
                  <a:schemeClr val="bg2"/>
                </a:solidFill>
                <a:ea typeface="宋体" panose="02010600030101010101" pitchFamily="2" charset="-122"/>
              </a:rPr>
              <a:t> the things (the existence),</a:t>
            </a:r>
            <a:r>
              <a:rPr lang="en-GB" altLang="zh-CN" sz="2800" dirty="0" smtClean="0">
                <a:ea typeface="宋体" panose="02010600030101010101" pitchFamily="2" charset="-122"/>
              </a:rPr>
              <a:t> and </a:t>
            </a:r>
          </a:p>
          <a:p>
            <a:pPr eaLnBrk="1" hangingPunct="1">
              <a:lnSpc>
                <a:spcPct val="90000"/>
              </a:lnSpc>
            </a:pPr>
            <a:endParaRPr lang="en-GB" altLang="zh-CN" sz="2800" dirty="0" smtClean="0">
              <a:ea typeface="宋体" panose="02010600030101010101" pitchFamily="2" charset="-122"/>
            </a:endParaRPr>
          </a:p>
          <a:p>
            <a:pPr eaLnBrk="1" hangingPunct="1">
              <a:lnSpc>
                <a:spcPct val="90000"/>
              </a:lnSpc>
            </a:pPr>
            <a:r>
              <a:rPr lang="en-GB" altLang="zh-CN" sz="2800" dirty="0" smtClean="0">
                <a:ea typeface="宋体" panose="02010600030101010101" pitchFamily="2" charset="-122"/>
              </a:rPr>
              <a:t>between the </a:t>
            </a:r>
            <a:r>
              <a:rPr lang="en-GB" altLang="zh-CN" sz="2800" u="sng" dirty="0" smtClean="0">
                <a:solidFill>
                  <a:schemeClr val="tx2"/>
                </a:solidFill>
                <a:ea typeface="宋体" panose="02010600030101010101" pitchFamily="2" charset="-122"/>
              </a:rPr>
              <a:t>social </a:t>
            </a:r>
            <a:r>
              <a:rPr lang="en-GB" altLang="zh-CN" sz="2800" dirty="0" smtClean="0">
                <a:ea typeface="宋体" panose="02010600030101010101" pitchFamily="2" charset="-122"/>
              </a:rPr>
              <a:t>and</a:t>
            </a:r>
            <a:r>
              <a:rPr lang="en-GB" altLang="zh-CN" sz="2800" u="sng" dirty="0" smtClean="0">
                <a:solidFill>
                  <a:schemeClr val="tx2"/>
                </a:solidFill>
                <a:ea typeface="宋体" panose="02010600030101010101" pitchFamily="2" charset="-122"/>
              </a:rPr>
              <a:t> the natural.</a:t>
            </a:r>
            <a:endParaRPr lang="zh-CN" altLang="en-US" sz="2800" u="sng" dirty="0" smtClean="0">
              <a:solidFill>
                <a:schemeClr val="tx2"/>
              </a:solidFill>
              <a:ea typeface="宋体" panose="02010600030101010101" pitchFamily="2" charset="-122"/>
            </a:endParaRPr>
          </a:p>
        </p:txBody>
      </p:sp>
    </p:spTree>
    <p:extLst>
      <p:ext uri="{BB962C8B-B14F-4D97-AF65-F5344CB8AC3E}">
        <p14:creationId xmlns:p14="http://schemas.microsoft.com/office/powerpoint/2010/main" val="1715484848"/>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a:xfrm>
            <a:off x="990600" y="990600"/>
            <a:ext cx="7086600" cy="762000"/>
          </a:xfrm>
        </p:spPr>
        <p:txBody>
          <a:bodyPr>
            <a:normAutofit/>
          </a:bodyPr>
          <a:lstStyle/>
          <a:p>
            <a:pPr eaLnBrk="1" hangingPunct="1"/>
            <a:r>
              <a:rPr lang="en-GB" altLang="zh-CN" sz="1600" dirty="0" smtClean="0">
                <a:ea typeface="宋体" panose="02010600030101010101" pitchFamily="2" charset="-122"/>
              </a:rPr>
              <a:t>Three Confucian Resolution of Human Conflict </a:t>
            </a:r>
          </a:p>
        </p:txBody>
      </p:sp>
      <p:sp>
        <p:nvSpPr>
          <p:cNvPr id="28675" name="Rectangle 3"/>
          <p:cNvSpPr>
            <a:spLocks noGrp="1" noChangeArrowheads="1"/>
          </p:cNvSpPr>
          <p:nvPr>
            <p:ph type="body" idx="1"/>
          </p:nvPr>
        </p:nvSpPr>
        <p:spPr>
          <a:xfrm>
            <a:off x="914400" y="1981200"/>
            <a:ext cx="7162800" cy="3810000"/>
          </a:xfrm>
        </p:spPr>
        <p:txBody>
          <a:bodyPr>
            <a:normAutofit/>
          </a:bodyPr>
          <a:lstStyle/>
          <a:p>
            <a:pPr eaLnBrk="1" hangingPunct="1">
              <a:lnSpc>
                <a:spcPct val="90000"/>
              </a:lnSpc>
            </a:pPr>
            <a:r>
              <a:rPr lang="en-GB" altLang="zh-CN" sz="2100" dirty="0" smtClean="0">
                <a:ea typeface="宋体" panose="02010600030101010101" pitchFamily="2" charset="-122"/>
              </a:rPr>
              <a:t>Within the human realm, the Confucian resolution of conflict concentrates on three kinds of relationship. </a:t>
            </a:r>
          </a:p>
          <a:p>
            <a:pPr eaLnBrk="1" hangingPunct="1">
              <a:lnSpc>
                <a:spcPct val="90000"/>
              </a:lnSpc>
            </a:pPr>
            <a:r>
              <a:rPr lang="en-GB" altLang="zh-CN" sz="2100" dirty="0" smtClean="0">
                <a:ea typeface="宋体" panose="02010600030101010101" pitchFamily="2" charset="-122"/>
              </a:rPr>
              <a:t>Firstly</a:t>
            </a:r>
            <a:r>
              <a:rPr lang="en-GB" altLang="zh-CN" sz="2100" dirty="0" smtClean="0">
                <a:ea typeface="宋体" panose="02010600030101010101" pitchFamily="2" charset="-122"/>
              </a:rPr>
              <a:t>, it searches for peace and harmony </a:t>
            </a:r>
            <a:r>
              <a:rPr lang="en-GB" altLang="zh-CN" sz="2100" b="1" dirty="0" smtClean="0">
                <a:ea typeface="宋体" panose="02010600030101010101" pitchFamily="2" charset="-122"/>
              </a:rPr>
              <a:t>between the self </a:t>
            </a:r>
            <a:r>
              <a:rPr lang="en-GB" altLang="zh-CN" sz="2100" dirty="0" smtClean="0">
                <a:ea typeface="宋体" panose="02010600030101010101" pitchFamily="2" charset="-122"/>
              </a:rPr>
              <a:t>and </a:t>
            </a:r>
            <a:r>
              <a:rPr lang="en-GB" altLang="zh-CN" sz="2100" b="1" dirty="0" smtClean="0">
                <a:ea typeface="宋体" panose="02010600030101010101" pitchFamily="2" charset="-122"/>
              </a:rPr>
              <a:t>others</a:t>
            </a:r>
            <a:r>
              <a:rPr lang="en-GB" altLang="zh-CN" sz="2100" dirty="0" smtClean="0">
                <a:ea typeface="宋体" panose="02010600030101010101" pitchFamily="2" charset="-122"/>
              </a:rPr>
              <a:t> by working on </a:t>
            </a:r>
            <a:r>
              <a:rPr lang="en-GB" altLang="zh-CN" sz="2100" u="sng" dirty="0" smtClean="0">
                <a:ea typeface="宋体" panose="02010600030101010101" pitchFamily="2" charset="-122"/>
              </a:rPr>
              <a:t>human nature</a:t>
            </a:r>
            <a:r>
              <a:rPr lang="en-GB" altLang="zh-CN" sz="2100" dirty="0" smtClean="0">
                <a:ea typeface="宋体" panose="02010600030101010101" pitchFamily="2" charset="-122"/>
              </a:rPr>
              <a:t>, calling for cultivating one’s virtues consciously. </a:t>
            </a:r>
          </a:p>
          <a:p>
            <a:pPr eaLnBrk="1" hangingPunct="1">
              <a:lnSpc>
                <a:spcPct val="90000"/>
              </a:lnSpc>
            </a:pPr>
            <a:r>
              <a:rPr lang="en-GB" altLang="zh-CN" sz="2100" dirty="0" smtClean="0">
                <a:ea typeface="宋体" panose="02010600030101010101" pitchFamily="2" charset="-122"/>
              </a:rPr>
              <a:t>Secondly</a:t>
            </a:r>
            <a:r>
              <a:rPr lang="en-GB" altLang="zh-CN" sz="2100" dirty="0" smtClean="0">
                <a:ea typeface="宋体" panose="02010600030101010101" pitchFamily="2" charset="-122"/>
              </a:rPr>
              <a:t>, it seeks to </a:t>
            </a:r>
            <a:r>
              <a:rPr lang="en-GB" altLang="zh-CN" sz="2100" b="1" dirty="0" smtClean="0">
                <a:ea typeface="宋体" panose="02010600030101010101" pitchFamily="2" charset="-122"/>
              </a:rPr>
              <a:t>harmonise family relationships</a:t>
            </a:r>
            <a:r>
              <a:rPr lang="en-GB" altLang="zh-CN" sz="2100" dirty="0" smtClean="0">
                <a:ea typeface="宋体" panose="02010600030101010101" pitchFamily="2" charset="-122"/>
              </a:rPr>
              <a:t> through </a:t>
            </a:r>
            <a:r>
              <a:rPr lang="en-GB" altLang="zh-CN" sz="2100" u="sng" dirty="0" smtClean="0">
                <a:ea typeface="宋体" panose="02010600030101010101" pitchFamily="2" charset="-122"/>
              </a:rPr>
              <a:t>cultivating</a:t>
            </a:r>
            <a:r>
              <a:rPr lang="en-GB" altLang="zh-CN" sz="2100" dirty="0" smtClean="0">
                <a:ea typeface="宋体" panose="02010600030101010101" pitchFamily="2" charset="-122"/>
              </a:rPr>
              <a:t> the sense of </a:t>
            </a:r>
            <a:r>
              <a:rPr lang="en-GB" altLang="zh-CN" sz="2100" u="sng" dirty="0" smtClean="0">
                <a:ea typeface="宋体" panose="02010600030101010101" pitchFamily="2" charset="-122"/>
              </a:rPr>
              <a:t>mutual responsibilities</a:t>
            </a:r>
            <a:r>
              <a:rPr lang="en-GB" altLang="zh-CN" sz="2100" dirty="0" smtClean="0">
                <a:ea typeface="宋体" panose="02010600030101010101" pitchFamily="2" charset="-122"/>
              </a:rPr>
              <a:t> between </a:t>
            </a:r>
            <a:r>
              <a:rPr lang="en-GB" altLang="zh-CN" sz="2100" b="1" dirty="0" smtClean="0">
                <a:ea typeface="宋体" panose="02010600030101010101" pitchFamily="2" charset="-122"/>
              </a:rPr>
              <a:t>family</a:t>
            </a:r>
            <a:r>
              <a:rPr lang="en-GB" altLang="zh-CN" sz="2100" dirty="0" smtClean="0">
                <a:ea typeface="宋体" panose="02010600030101010101" pitchFamily="2" charset="-122"/>
              </a:rPr>
              <a:t> and </a:t>
            </a:r>
            <a:r>
              <a:rPr lang="en-GB" altLang="zh-CN" sz="2100" b="1" dirty="0" smtClean="0">
                <a:ea typeface="宋体" panose="02010600030101010101" pitchFamily="2" charset="-122"/>
              </a:rPr>
              <a:t>members</a:t>
            </a:r>
            <a:r>
              <a:rPr lang="en-GB" altLang="zh-CN" sz="2100" dirty="0" smtClean="0">
                <a:ea typeface="宋体" panose="02010600030101010101" pitchFamily="2" charset="-122"/>
              </a:rPr>
              <a:t>. </a:t>
            </a:r>
          </a:p>
          <a:p>
            <a:pPr eaLnBrk="1" hangingPunct="1">
              <a:lnSpc>
                <a:spcPct val="90000"/>
              </a:lnSpc>
            </a:pPr>
            <a:r>
              <a:rPr lang="en-GB" altLang="zh-CN" sz="2100" dirty="0" smtClean="0">
                <a:ea typeface="宋体" panose="02010600030101010101" pitchFamily="2" charset="-122"/>
              </a:rPr>
              <a:t>Thirdly</a:t>
            </a:r>
            <a:r>
              <a:rPr lang="en-GB" altLang="zh-CN" sz="2100" dirty="0" smtClean="0">
                <a:ea typeface="宋体" panose="02010600030101010101" pitchFamily="2" charset="-122"/>
              </a:rPr>
              <a:t>, it looks for a way to </a:t>
            </a:r>
            <a:r>
              <a:rPr lang="en-GB" altLang="zh-CN" sz="2100" b="1" dirty="0" smtClean="0">
                <a:ea typeface="宋体" panose="02010600030101010101" pitchFamily="2" charset="-122"/>
              </a:rPr>
              <a:t>diminish the possibility of violent conflict</a:t>
            </a:r>
            <a:r>
              <a:rPr lang="en-GB" altLang="zh-CN" sz="2100" dirty="0" smtClean="0">
                <a:ea typeface="宋体" panose="02010600030101010101" pitchFamily="2" charset="-122"/>
              </a:rPr>
              <a:t> by establishing a </a:t>
            </a:r>
            <a:r>
              <a:rPr lang="en-GB" altLang="zh-CN" sz="2100" u="sng" dirty="0" smtClean="0">
                <a:ea typeface="宋体" panose="02010600030101010101" pitchFamily="2" charset="-122"/>
              </a:rPr>
              <a:t>humane government</a:t>
            </a:r>
            <a:r>
              <a:rPr lang="en-GB" altLang="zh-CN" sz="2100" dirty="0" smtClean="0">
                <a:ea typeface="宋体" panose="02010600030101010101" pitchFamily="2" charset="-122"/>
              </a:rPr>
              <a:t> in which virtues overwhelm </a:t>
            </a:r>
            <a:r>
              <a:rPr lang="en-GB" altLang="zh-CN" sz="2100" b="1" dirty="0" smtClean="0">
                <a:ea typeface="宋体" panose="02010600030101010101" pitchFamily="2" charset="-122"/>
              </a:rPr>
              <a:t>selfish contention</a:t>
            </a:r>
            <a:r>
              <a:rPr lang="en-GB" altLang="zh-CN" sz="2100" dirty="0" smtClean="0">
                <a:ea typeface="宋体" panose="02010600030101010101" pitchFamily="2" charset="-122"/>
              </a:rPr>
              <a:t>. </a:t>
            </a:r>
          </a:p>
        </p:txBody>
      </p:sp>
    </p:spTree>
    <p:extLst>
      <p:ext uri="{BB962C8B-B14F-4D97-AF65-F5344CB8AC3E}">
        <p14:creationId xmlns:p14="http://schemas.microsoft.com/office/powerpoint/2010/main" val="3969241568"/>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altLang="zh-CN" sz="2000" dirty="0" smtClean="0"/>
              <a:t>change</a:t>
            </a:r>
            <a:r>
              <a:rPr lang="zh-CN" altLang="en-US" sz="2000" dirty="0" smtClean="0"/>
              <a:t>和</a:t>
            </a:r>
            <a:r>
              <a:rPr lang="en-US" altLang="zh-CN" sz="2000" dirty="0" smtClean="0"/>
              <a:t>to</a:t>
            </a:r>
            <a:r>
              <a:rPr lang="zh-CN" altLang="en-US" sz="2000" dirty="0" smtClean="0"/>
              <a:t>合</a:t>
            </a:r>
            <a:r>
              <a:rPr lang="en-US" altLang="zh-CN" sz="2000" dirty="0" smtClean="0"/>
              <a:t>by Han Confucian Dong </a:t>
            </a:r>
            <a:r>
              <a:rPr lang="en-US" altLang="zh-CN" sz="2000" dirty="0" err="1" smtClean="0"/>
              <a:t>Zhongshu</a:t>
            </a:r>
            <a:endParaRPr lang="en-GB" sz="2000" dirty="0"/>
          </a:p>
        </p:txBody>
      </p:sp>
      <p:sp>
        <p:nvSpPr>
          <p:cNvPr id="3" name="Content Placeholder 2"/>
          <p:cNvSpPr>
            <a:spLocks noGrp="1"/>
          </p:cNvSpPr>
          <p:nvPr>
            <p:ph idx="1"/>
          </p:nvPr>
        </p:nvSpPr>
        <p:spPr>
          <a:xfrm>
            <a:off x="1219200" y="2286000"/>
            <a:ext cx="6934200" cy="3505200"/>
          </a:xfrm>
        </p:spPr>
        <p:txBody>
          <a:bodyPr>
            <a:normAutofit fontScale="85000" lnSpcReduction="10000"/>
          </a:bodyPr>
          <a:lstStyle/>
          <a:p>
            <a:r>
              <a:rPr lang="en-US" dirty="0" smtClean="0"/>
              <a:t>Dong replaces the word for the ‘harmony’</a:t>
            </a:r>
            <a:r>
              <a:rPr lang="zh-CN" altLang="en-US" dirty="0" smtClean="0"/>
              <a:t>和 </a:t>
            </a:r>
            <a:r>
              <a:rPr lang="en-US" altLang="zh-CN" dirty="0" smtClean="0"/>
              <a:t>of yin and yang with word for ‘an imposed unity’</a:t>
            </a:r>
            <a:r>
              <a:rPr lang="zh-CN" altLang="en-US" dirty="0" smtClean="0"/>
              <a:t>合 </a:t>
            </a:r>
            <a:r>
              <a:rPr lang="en-US" altLang="zh-CN" dirty="0" smtClean="0"/>
              <a:t>of yin and yang.</a:t>
            </a:r>
          </a:p>
          <a:p>
            <a:r>
              <a:rPr lang="en-US" dirty="0" smtClean="0"/>
              <a:t>As such, he shifts the focus point of the relationship between yin-yang from harmony to unity. </a:t>
            </a:r>
          </a:p>
          <a:p>
            <a:r>
              <a:rPr lang="en-US" dirty="0" smtClean="0"/>
              <a:t>…..</a:t>
            </a:r>
          </a:p>
          <a:p>
            <a:r>
              <a:rPr lang="en-US" dirty="0" smtClean="0"/>
              <a:t>Dong fulfilled the social need for unitary ideology for sustaining the unification by formulating a cosmologically grounded principle of hierarchy that validates keeping everything in its proper place as determined and controlled by the imperial order.  </a:t>
            </a:r>
          </a:p>
          <a:p>
            <a:r>
              <a:rPr lang="en-US" sz="1300" dirty="0" smtClean="0"/>
              <a:t>Wang, R.R, ‘Dong </a:t>
            </a:r>
            <a:r>
              <a:rPr lang="en-US" sz="1300" dirty="0" err="1" smtClean="0"/>
              <a:t>Zhongshu’s</a:t>
            </a:r>
            <a:r>
              <a:rPr lang="en-US" sz="1300" dirty="0" smtClean="0"/>
              <a:t> transformation of ‘yin-yang’ Theory and Contesting of Gender Identity’, in </a:t>
            </a:r>
            <a:r>
              <a:rPr lang="en-US" sz="1300" i="1" dirty="0" smtClean="0"/>
              <a:t>Philosophy East and West </a:t>
            </a:r>
            <a:r>
              <a:rPr lang="en-US" sz="1300" dirty="0" smtClean="0"/>
              <a:t>(55(2) pp.209-231) 2005, P.216</a:t>
            </a:r>
            <a:endParaRPr lang="en-GB" sz="1300" dirty="0"/>
          </a:p>
        </p:txBody>
      </p:sp>
    </p:spTree>
    <p:extLst>
      <p:ext uri="{BB962C8B-B14F-4D97-AF65-F5344CB8AC3E}">
        <p14:creationId xmlns:p14="http://schemas.microsoft.com/office/powerpoint/2010/main" val="321571406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1371600" y="1295400"/>
            <a:ext cx="6705600" cy="685800"/>
          </a:xfrm>
        </p:spPr>
        <p:txBody>
          <a:bodyPr>
            <a:noAutofit/>
          </a:bodyPr>
          <a:lstStyle/>
          <a:p>
            <a:pPr eaLnBrk="1" hangingPunct="1"/>
            <a:r>
              <a:rPr lang="en-US" altLang="zh-CN" sz="2000" dirty="0" smtClean="0"/>
              <a:t>Harmony and order</a:t>
            </a:r>
            <a:r>
              <a:rPr lang="zh-CN" altLang="en-US" sz="2000" dirty="0" smtClean="0"/>
              <a:t> </a:t>
            </a:r>
            <a:r>
              <a:rPr lang="en-US" altLang="zh-CN" sz="2000" dirty="0" smtClean="0"/>
              <a:t>in</a:t>
            </a:r>
            <a:r>
              <a:rPr lang="zh-CN" altLang="en-US" sz="2000" dirty="0" smtClean="0"/>
              <a:t> </a:t>
            </a:r>
            <a:r>
              <a:rPr lang="en-US" altLang="zh-CN" sz="2000" dirty="0" smtClean="0"/>
              <a:t>Confucianism</a:t>
            </a:r>
          </a:p>
        </p:txBody>
      </p:sp>
      <p:sp>
        <p:nvSpPr>
          <p:cNvPr id="6147" name="Rectangle 3"/>
          <p:cNvSpPr>
            <a:spLocks noGrp="1" noChangeArrowheads="1"/>
          </p:cNvSpPr>
          <p:nvPr>
            <p:ph type="body" idx="1"/>
          </p:nvPr>
        </p:nvSpPr>
        <p:spPr>
          <a:xfrm>
            <a:off x="1219200" y="2209800"/>
            <a:ext cx="7010400" cy="3581400"/>
          </a:xfrm>
        </p:spPr>
        <p:txBody>
          <a:bodyPr>
            <a:normAutofit fontScale="92500" lnSpcReduction="20000"/>
          </a:bodyPr>
          <a:lstStyle/>
          <a:p>
            <a:pPr eaLnBrk="1" hangingPunct="1">
              <a:lnSpc>
                <a:spcPct val="90000"/>
              </a:lnSpc>
            </a:pPr>
            <a:r>
              <a:rPr lang="en-US" altLang="zh-CN" sz="2400" dirty="0" smtClean="0"/>
              <a:t>Chinese takes ‘Order’ as heaven’s only law</a:t>
            </a:r>
          </a:p>
          <a:p>
            <a:pPr eaLnBrk="1" hangingPunct="1">
              <a:lnSpc>
                <a:spcPct val="90000"/>
              </a:lnSpc>
            </a:pPr>
            <a:r>
              <a:rPr lang="en-US" altLang="zh-CN" sz="2400" dirty="0" smtClean="0"/>
              <a:t>The Chinese believe that disorder itself is evil and chaos</a:t>
            </a:r>
          </a:p>
          <a:p>
            <a:pPr eaLnBrk="1" hangingPunct="1">
              <a:lnSpc>
                <a:spcPct val="90000"/>
              </a:lnSpc>
            </a:pPr>
            <a:r>
              <a:rPr lang="en-US" altLang="zh-CN" sz="2400" dirty="0" smtClean="0"/>
              <a:t>Thus, Order is taken to be essential in the formation of the cosmos—natural order</a:t>
            </a:r>
          </a:p>
          <a:p>
            <a:pPr eaLnBrk="1" hangingPunct="1">
              <a:lnSpc>
                <a:spcPct val="90000"/>
              </a:lnSpc>
            </a:pPr>
            <a:endParaRPr lang="en-US" altLang="zh-CN" sz="2400" dirty="0" smtClean="0"/>
          </a:p>
          <a:p>
            <a:pPr eaLnBrk="1" hangingPunct="1">
              <a:lnSpc>
                <a:spcPct val="90000"/>
              </a:lnSpc>
            </a:pPr>
            <a:r>
              <a:rPr lang="en-US" altLang="zh-CN" sz="2400" dirty="0" smtClean="0"/>
              <a:t>However, social order must be formed by cultivation and education. Social order would be a reflection of the natural order. Confucius strongly objected the order made from punishment and cruel government </a:t>
            </a:r>
          </a:p>
          <a:p>
            <a:pPr eaLnBrk="1" hangingPunct="1">
              <a:lnSpc>
                <a:spcPct val="90000"/>
              </a:lnSpc>
            </a:pPr>
            <a:endParaRPr lang="en-US" altLang="zh-CN" sz="2400" dirty="0" smtClean="0"/>
          </a:p>
          <a:p>
            <a:pPr eaLnBrk="1" hangingPunct="1">
              <a:lnSpc>
                <a:spcPct val="90000"/>
              </a:lnSpc>
            </a:pPr>
            <a:r>
              <a:rPr lang="en-US" altLang="zh-CN" sz="2400" dirty="0" smtClean="0"/>
              <a:t>Since order is the only heavenly law, while harmony the fundamental principle of the universe, therefore, order is the most important content of order</a:t>
            </a:r>
          </a:p>
        </p:txBody>
      </p:sp>
    </p:spTree>
    <p:extLst>
      <p:ext uri="{BB962C8B-B14F-4D97-AF65-F5344CB8AC3E}">
        <p14:creationId xmlns:p14="http://schemas.microsoft.com/office/powerpoint/2010/main" val="215872137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1371600" y="1295400"/>
            <a:ext cx="6400800" cy="422275"/>
          </a:xfrm>
        </p:spPr>
        <p:txBody>
          <a:bodyPr>
            <a:normAutofit/>
          </a:bodyPr>
          <a:lstStyle/>
          <a:p>
            <a:pPr eaLnBrk="1" hangingPunct="1"/>
            <a:r>
              <a:rPr lang="en-US" altLang="zh-CN" sz="2000" dirty="0" smtClean="0"/>
              <a:t>The ancient diagram of </a:t>
            </a:r>
            <a:r>
              <a:rPr lang="en-US" altLang="zh-CN" sz="2000" dirty="0" err="1" smtClean="0"/>
              <a:t>Taiji</a:t>
            </a:r>
            <a:endParaRPr lang="en-US" altLang="zh-CN" sz="2000" dirty="0" smtClean="0"/>
          </a:p>
        </p:txBody>
      </p:sp>
      <p:sp>
        <p:nvSpPr>
          <p:cNvPr id="5123" name="Oval 4"/>
          <p:cNvSpPr>
            <a:spLocks noChangeArrowheads="1"/>
          </p:cNvSpPr>
          <p:nvPr/>
        </p:nvSpPr>
        <p:spPr bwMode="auto">
          <a:xfrm>
            <a:off x="3733800" y="2209800"/>
            <a:ext cx="914400" cy="914400"/>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kumimoji="1" sz="3200">
                <a:solidFill>
                  <a:schemeClr val="tx1"/>
                </a:solidFill>
                <a:latin typeface="Times New Roman" panose="02020603050405020304" pitchFamily="18" charset="0"/>
                <a:ea typeface="宋体" panose="02010600030101010101" pitchFamily="2" charset="-122"/>
              </a:defRPr>
            </a:lvl1pPr>
            <a:lvl2pPr marL="742950" indent="-285750">
              <a:spcBef>
                <a:spcPct val="20000"/>
              </a:spcBef>
              <a:buChar char="–"/>
              <a:defRPr kumimoji="1" sz="2800">
                <a:solidFill>
                  <a:schemeClr val="tx1"/>
                </a:solidFill>
                <a:latin typeface="Times New Roman" panose="02020603050405020304" pitchFamily="18" charset="0"/>
                <a:ea typeface="宋体" panose="02010600030101010101" pitchFamily="2" charset="-122"/>
              </a:defRPr>
            </a:lvl2pPr>
            <a:lvl3pPr marL="1143000" indent="-228600">
              <a:spcBef>
                <a:spcPct val="20000"/>
              </a:spcBef>
              <a:buChar char="•"/>
              <a:defRPr kumimoji="1" sz="2400">
                <a:solidFill>
                  <a:schemeClr val="tx1"/>
                </a:solidFill>
                <a:latin typeface="Times New Roman" panose="02020603050405020304" pitchFamily="18" charset="0"/>
                <a:ea typeface="宋体" panose="02010600030101010101" pitchFamily="2" charset="-122"/>
              </a:defRPr>
            </a:lvl3pPr>
            <a:lvl4pPr marL="1600200" indent="-228600">
              <a:spcBef>
                <a:spcPct val="20000"/>
              </a:spcBef>
              <a:buChar char="–"/>
              <a:defRPr kumimoji="1" sz="2000">
                <a:solidFill>
                  <a:schemeClr val="tx1"/>
                </a:solidFill>
                <a:latin typeface="Times New Roman" panose="02020603050405020304" pitchFamily="18" charset="0"/>
                <a:ea typeface="宋体" panose="02010600030101010101" pitchFamily="2" charset="-122"/>
              </a:defRPr>
            </a:lvl4pPr>
            <a:lvl5pPr marL="2057400" indent="-228600">
              <a:spcBef>
                <a:spcPct val="20000"/>
              </a:spcBef>
              <a:buChar char="»"/>
              <a:defRPr kumimoji="1" sz="2000">
                <a:solidFill>
                  <a:schemeClr val="tx1"/>
                </a:solidFill>
                <a:latin typeface="Times New Roman" panose="02020603050405020304" pitchFamily="18" charset="0"/>
                <a:ea typeface="宋体" panose="02010600030101010101" pitchFamily="2" charset="-122"/>
              </a:defRPr>
            </a:lvl5pPr>
            <a:lvl6pPr marL="2514600" indent="-228600" eaLnBrk="0" fontAlgn="base" hangingPunct="0">
              <a:spcBef>
                <a:spcPct val="20000"/>
              </a:spcBef>
              <a:spcAft>
                <a:spcPct val="0"/>
              </a:spcAft>
              <a:buChar char="»"/>
              <a:defRPr kumimoji="1" sz="2000">
                <a:solidFill>
                  <a:schemeClr val="tx1"/>
                </a:solidFill>
                <a:latin typeface="Times New Roman" panose="02020603050405020304" pitchFamily="18" charset="0"/>
                <a:ea typeface="宋体" panose="02010600030101010101" pitchFamily="2" charset="-122"/>
              </a:defRPr>
            </a:lvl6pPr>
            <a:lvl7pPr marL="2971800" indent="-228600" eaLnBrk="0" fontAlgn="base" hangingPunct="0">
              <a:spcBef>
                <a:spcPct val="20000"/>
              </a:spcBef>
              <a:spcAft>
                <a:spcPct val="0"/>
              </a:spcAft>
              <a:buChar char="»"/>
              <a:defRPr kumimoji="1" sz="2000">
                <a:solidFill>
                  <a:schemeClr val="tx1"/>
                </a:solidFill>
                <a:latin typeface="Times New Roman" panose="02020603050405020304" pitchFamily="18" charset="0"/>
                <a:ea typeface="宋体" panose="02010600030101010101" pitchFamily="2" charset="-122"/>
              </a:defRPr>
            </a:lvl7pPr>
            <a:lvl8pPr marL="3429000" indent="-228600" eaLnBrk="0" fontAlgn="base" hangingPunct="0">
              <a:spcBef>
                <a:spcPct val="20000"/>
              </a:spcBef>
              <a:spcAft>
                <a:spcPct val="0"/>
              </a:spcAft>
              <a:buChar char="»"/>
              <a:defRPr kumimoji="1" sz="2000">
                <a:solidFill>
                  <a:schemeClr val="tx1"/>
                </a:solidFill>
                <a:latin typeface="Times New Roman" panose="02020603050405020304" pitchFamily="18" charset="0"/>
                <a:ea typeface="宋体" panose="02010600030101010101" pitchFamily="2" charset="-122"/>
              </a:defRPr>
            </a:lvl8pPr>
            <a:lvl9pPr marL="3886200" indent="-228600" eaLnBrk="0" fontAlgn="base" hangingPunct="0">
              <a:spcBef>
                <a:spcPct val="20000"/>
              </a:spcBef>
              <a:spcAft>
                <a:spcPct val="0"/>
              </a:spcAft>
              <a:buChar char="»"/>
              <a:defRPr kumimoji="1" sz="2000">
                <a:solidFill>
                  <a:schemeClr val="tx1"/>
                </a:solidFill>
                <a:latin typeface="Times New Roman" panose="02020603050405020304" pitchFamily="18" charset="0"/>
                <a:ea typeface="宋体" panose="02010600030101010101" pitchFamily="2" charset="-122"/>
              </a:defRPr>
            </a:lvl9pPr>
          </a:lstStyle>
          <a:p>
            <a:pPr algn="ctr" eaLnBrk="1" hangingPunct="1">
              <a:spcBef>
                <a:spcPct val="0"/>
              </a:spcBef>
              <a:buFontTx/>
              <a:buNone/>
            </a:pPr>
            <a:r>
              <a:rPr lang="en-US" altLang="zh-CN" sz="2400"/>
              <a:t>yang</a:t>
            </a:r>
          </a:p>
        </p:txBody>
      </p:sp>
      <p:sp>
        <p:nvSpPr>
          <p:cNvPr id="5124" name="Text Box 6"/>
          <p:cNvSpPr txBox="1">
            <a:spLocks noChangeArrowheads="1"/>
          </p:cNvSpPr>
          <p:nvPr/>
        </p:nvSpPr>
        <p:spPr bwMode="auto">
          <a:xfrm>
            <a:off x="2590800" y="2327275"/>
            <a:ext cx="1268413"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kumimoji="1" sz="3200">
                <a:solidFill>
                  <a:schemeClr val="tx1"/>
                </a:solidFill>
                <a:latin typeface="Times New Roman" panose="02020603050405020304" pitchFamily="18" charset="0"/>
                <a:ea typeface="宋体" panose="02010600030101010101" pitchFamily="2" charset="-122"/>
              </a:defRPr>
            </a:lvl1pPr>
            <a:lvl2pPr marL="742950" indent="-285750">
              <a:spcBef>
                <a:spcPct val="20000"/>
              </a:spcBef>
              <a:buChar char="–"/>
              <a:defRPr kumimoji="1" sz="2800">
                <a:solidFill>
                  <a:schemeClr val="tx1"/>
                </a:solidFill>
                <a:latin typeface="Times New Roman" panose="02020603050405020304" pitchFamily="18" charset="0"/>
                <a:ea typeface="宋体" panose="02010600030101010101" pitchFamily="2" charset="-122"/>
              </a:defRPr>
            </a:lvl2pPr>
            <a:lvl3pPr marL="1143000" indent="-228600">
              <a:spcBef>
                <a:spcPct val="20000"/>
              </a:spcBef>
              <a:buChar char="•"/>
              <a:defRPr kumimoji="1" sz="2400">
                <a:solidFill>
                  <a:schemeClr val="tx1"/>
                </a:solidFill>
                <a:latin typeface="Times New Roman" panose="02020603050405020304" pitchFamily="18" charset="0"/>
                <a:ea typeface="宋体" panose="02010600030101010101" pitchFamily="2" charset="-122"/>
              </a:defRPr>
            </a:lvl3pPr>
            <a:lvl4pPr marL="1600200" indent="-228600">
              <a:spcBef>
                <a:spcPct val="20000"/>
              </a:spcBef>
              <a:buChar char="–"/>
              <a:defRPr kumimoji="1" sz="2000">
                <a:solidFill>
                  <a:schemeClr val="tx1"/>
                </a:solidFill>
                <a:latin typeface="Times New Roman" panose="02020603050405020304" pitchFamily="18" charset="0"/>
                <a:ea typeface="宋体" panose="02010600030101010101" pitchFamily="2" charset="-122"/>
              </a:defRPr>
            </a:lvl4pPr>
            <a:lvl5pPr marL="2057400" indent="-228600">
              <a:spcBef>
                <a:spcPct val="20000"/>
              </a:spcBef>
              <a:buChar char="»"/>
              <a:defRPr kumimoji="1" sz="2000">
                <a:solidFill>
                  <a:schemeClr val="tx1"/>
                </a:solidFill>
                <a:latin typeface="Times New Roman" panose="02020603050405020304" pitchFamily="18" charset="0"/>
                <a:ea typeface="宋体" panose="02010600030101010101" pitchFamily="2" charset="-122"/>
              </a:defRPr>
            </a:lvl5pPr>
            <a:lvl6pPr marL="2514600" indent="-228600" eaLnBrk="0" fontAlgn="base" hangingPunct="0">
              <a:spcBef>
                <a:spcPct val="20000"/>
              </a:spcBef>
              <a:spcAft>
                <a:spcPct val="0"/>
              </a:spcAft>
              <a:buChar char="»"/>
              <a:defRPr kumimoji="1" sz="2000">
                <a:solidFill>
                  <a:schemeClr val="tx1"/>
                </a:solidFill>
                <a:latin typeface="Times New Roman" panose="02020603050405020304" pitchFamily="18" charset="0"/>
                <a:ea typeface="宋体" panose="02010600030101010101" pitchFamily="2" charset="-122"/>
              </a:defRPr>
            </a:lvl6pPr>
            <a:lvl7pPr marL="2971800" indent="-228600" eaLnBrk="0" fontAlgn="base" hangingPunct="0">
              <a:spcBef>
                <a:spcPct val="20000"/>
              </a:spcBef>
              <a:spcAft>
                <a:spcPct val="0"/>
              </a:spcAft>
              <a:buChar char="»"/>
              <a:defRPr kumimoji="1" sz="2000">
                <a:solidFill>
                  <a:schemeClr val="tx1"/>
                </a:solidFill>
                <a:latin typeface="Times New Roman" panose="02020603050405020304" pitchFamily="18" charset="0"/>
                <a:ea typeface="宋体" panose="02010600030101010101" pitchFamily="2" charset="-122"/>
              </a:defRPr>
            </a:lvl7pPr>
            <a:lvl8pPr marL="3429000" indent="-228600" eaLnBrk="0" fontAlgn="base" hangingPunct="0">
              <a:spcBef>
                <a:spcPct val="20000"/>
              </a:spcBef>
              <a:spcAft>
                <a:spcPct val="0"/>
              </a:spcAft>
              <a:buChar char="»"/>
              <a:defRPr kumimoji="1" sz="2000">
                <a:solidFill>
                  <a:schemeClr val="tx1"/>
                </a:solidFill>
                <a:latin typeface="Times New Roman" panose="02020603050405020304" pitchFamily="18" charset="0"/>
                <a:ea typeface="宋体" panose="02010600030101010101" pitchFamily="2" charset="-122"/>
              </a:defRPr>
            </a:lvl8pPr>
            <a:lvl9pPr marL="3886200" indent="-228600" eaLnBrk="0" fontAlgn="base" hangingPunct="0">
              <a:spcBef>
                <a:spcPct val="20000"/>
              </a:spcBef>
              <a:spcAft>
                <a:spcPct val="0"/>
              </a:spcAft>
              <a:buChar char="»"/>
              <a:defRPr kumimoji="1" sz="2000">
                <a:solidFill>
                  <a:schemeClr val="tx1"/>
                </a:solidFill>
                <a:latin typeface="Times New Roman" panose="02020603050405020304" pitchFamily="18" charset="0"/>
                <a:ea typeface="宋体" panose="02010600030101010101" pitchFamily="2" charset="-122"/>
              </a:defRPr>
            </a:lvl9pPr>
          </a:lstStyle>
          <a:p>
            <a:pPr eaLnBrk="1" hangingPunct="1">
              <a:spcBef>
                <a:spcPct val="0"/>
              </a:spcBef>
              <a:buFontTx/>
              <a:buNone/>
            </a:pPr>
            <a:r>
              <a:rPr lang="en-US" altLang="zh-CN" sz="2400"/>
              <a:t>Head</a:t>
            </a:r>
          </a:p>
        </p:txBody>
      </p:sp>
      <p:sp>
        <p:nvSpPr>
          <p:cNvPr id="5125" name="Rectangle 9"/>
          <p:cNvSpPr>
            <a:spLocks noGrp="1" noChangeArrowheads="1"/>
          </p:cNvSpPr>
          <p:nvPr>
            <p:ph type="body" idx="1"/>
          </p:nvPr>
        </p:nvSpPr>
        <p:spPr>
          <a:xfrm>
            <a:off x="1143000" y="2133600"/>
            <a:ext cx="7162800" cy="3505200"/>
          </a:xfrm>
        </p:spPr>
        <p:txBody>
          <a:bodyPr/>
          <a:lstStyle/>
          <a:p>
            <a:pPr eaLnBrk="1" hangingPunct="1">
              <a:spcBef>
                <a:spcPct val="0"/>
              </a:spcBef>
              <a:buFontTx/>
              <a:buNone/>
            </a:pPr>
            <a:endParaRPr lang="en-US" altLang="zh-CN" sz="2400" dirty="0" smtClean="0"/>
          </a:p>
        </p:txBody>
      </p:sp>
      <p:sp>
        <p:nvSpPr>
          <p:cNvPr id="5126" name="Text Box 10"/>
          <p:cNvSpPr txBox="1">
            <a:spLocks noChangeArrowheads="1"/>
          </p:cNvSpPr>
          <p:nvPr/>
        </p:nvSpPr>
        <p:spPr bwMode="auto">
          <a:xfrm>
            <a:off x="4784725" y="2403475"/>
            <a:ext cx="111442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kumimoji="1" sz="3200">
                <a:solidFill>
                  <a:schemeClr val="tx1"/>
                </a:solidFill>
                <a:latin typeface="Times New Roman" panose="02020603050405020304" pitchFamily="18" charset="0"/>
                <a:ea typeface="宋体" panose="02010600030101010101" pitchFamily="2" charset="-122"/>
              </a:defRPr>
            </a:lvl1pPr>
            <a:lvl2pPr marL="742950" indent="-285750">
              <a:spcBef>
                <a:spcPct val="20000"/>
              </a:spcBef>
              <a:buChar char="–"/>
              <a:defRPr kumimoji="1" sz="2800">
                <a:solidFill>
                  <a:schemeClr val="tx1"/>
                </a:solidFill>
                <a:latin typeface="Times New Roman" panose="02020603050405020304" pitchFamily="18" charset="0"/>
                <a:ea typeface="宋体" panose="02010600030101010101" pitchFamily="2" charset="-122"/>
              </a:defRPr>
            </a:lvl2pPr>
            <a:lvl3pPr marL="1143000" indent="-228600">
              <a:spcBef>
                <a:spcPct val="20000"/>
              </a:spcBef>
              <a:buChar char="•"/>
              <a:defRPr kumimoji="1" sz="2400">
                <a:solidFill>
                  <a:schemeClr val="tx1"/>
                </a:solidFill>
                <a:latin typeface="Times New Roman" panose="02020603050405020304" pitchFamily="18" charset="0"/>
                <a:ea typeface="宋体" panose="02010600030101010101" pitchFamily="2" charset="-122"/>
              </a:defRPr>
            </a:lvl3pPr>
            <a:lvl4pPr marL="1600200" indent="-228600">
              <a:spcBef>
                <a:spcPct val="20000"/>
              </a:spcBef>
              <a:buChar char="–"/>
              <a:defRPr kumimoji="1" sz="2000">
                <a:solidFill>
                  <a:schemeClr val="tx1"/>
                </a:solidFill>
                <a:latin typeface="Times New Roman" panose="02020603050405020304" pitchFamily="18" charset="0"/>
                <a:ea typeface="宋体" panose="02010600030101010101" pitchFamily="2" charset="-122"/>
              </a:defRPr>
            </a:lvl4pPr>
            <a:lvl5pPr marL="2057400" indent="-228600">
              <a:spcBef>
                <a:spcPct val="20000"/>
              </a:spcBef>
              <a:buChar char="»"/>
              <a:defRPr kumimoji="1" sz="2000">
                <a:solidFill>
                  <a:schemeClr val="tx1"/>
                </a:solidFill>
                <a:latin typeface="Times New Roman" panose="02020603050405020304" pitchFamily="18" charset="0"/>
                <a:ea typeface="宋体" panose="02010600030101010101" pitchFamily="2" charset="-122"/>
              </a:defRPr>
            </a:lvl5pPr>
            <a:lvl6pPr marL="2514600" indent="-228600" eaLnBrk="0" fontAlgn="base" hangingPunct="0">
              <a:spcBef>
                <a:spcPct val="20000"/>
              </a:spcBef>
              <a:spcAft>
                <a:spcPct val="0"/>
              </a:spcAft>
              <a:buChar char="»"/>
              <a:defRPr kumimoji="1" sz="2000">
                <a:solidFill>
                  <a:schemeClr val="tx1"/>
                </a:solidFill>
                <a:latin typeface="Times New Roman" panose="02020603050405020304" pitchFamily="18" charset="0"/>
                <a:ea typeface="宋体" panose="02010600030101010101" pitchFamily="2" charset="-122"/>
              </a:defRPr>
            </a:lvl6pPr>
            <a:lvl7pPr marL="2971800" indent="-228600" eaLnBrk="0" fontAlgn="base" hangingPunct="0">
              <a:spcBef>
                <a:spcPct val="20000"/>
              </a:spcBef>
              <a:spcAft>
                <a:spcPct val="0"/>
              </a:spcAft>
              <a:buChar char="»"/>
              <a:defRPr kumimoji="1" sz="2000">
                <a:solidFill>
                  <a:schemeClr val="tx1"/>
                </a:solidFill>
                <a:latin typeface="Times New Roman" panose="02020603050405020304" pitchFamily="18" charset="0"/>
                <a:ea typeface="宋体" panose="02010600030101010101" pitchFamily="2" charset="-122"/>
              </a:defRPr>
            </a:lvl7pPr>
            <a:lvl8pPr marL="3429000" indent="-228600" eaLnBrk="0" fontAlgn="base" hangingPunct="0">
              <a:spcBef>
                <a:spcPct val="20000"/>
              </a:spcBef>
              <a:spcAft>
                <a:spcPct val="0"/>
              </a:spcAft>
              <a:buChar char="»"/>
              <a:defRPr kumimoji="1" sz="2000">
                <a:solidFill>
                  <a:schemeClr val="tx1"/>
                </a:solidFill>
                <a:latin typeface="Times New Roman" panose="02020603050405020304" pitchFamily="18" charset="0"/>
                <a:ea typeface="宋体" panose="02010600030101010101" pitchFamily="2" charset="-122"/>
              </a:defRPr>
            </a:lvl8pPr>
            <a:lvl9pPr marL="3886200" indent="-228600" eaLnBrk="0" fontAlgn="base" hangingPunct="0">
              <a:spcBef>
                <a:spcPct val="20000"/>
              </a:spcBef>
              <a:spcAft>
                <a:spcPct val="0"/>
              </a:spcAft>
              <a:buChar char="»"/>
              <a:defRPr kumimoji="1" sz="2000">
                <a:solidFill>
                  <a:schemeClr val="tx1"/>
                </a:solidFill>
                <a:latin typeface="Times New Roman" panose="02020603050405020304" pitchFamily="18" charset="0"/>
                <a:ea typeface="宋体" panose="02010600030101010101" pitchFamily="2" charset="-122"/>
              </a:defRPr>
            </a:lvl9pPr>
          </a:lstStyle>
          <a:p>
            <a:pPr eaLnBrk="1" hangingPunct="1">
              <a:spcBef>
                <a:spcPct val="0"/>
              </a:spcBef>
              <a:buFontTx/>
              <a:buNone/>
            </a:pPr>
            <a:r>
              <a:rPr lang="en-US" altLang="zh-CN" sz="2400"/>
              <a:t>Heaven</a:t>
            </a:r>
          </a:p>
        </p:txBody>
      </p:sp>
      <p:sp>
        <p:nvSpPr>
          <p:cNvPr id="5127" name="Line 11"/>
          <p:cNvSpPr>
            <a:spLocks noChangeShapeType="1"/>
          </p:cNvSpPr>
          <p:nvPr/>
        </p:nvSpPr>
        <p:spPr bwMode="auto">
          <a:xfrm>
            <a:off x="4267200" y="3048000"/>
            <a:ext cx="0" cy="5334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128" name="Oval 12"/>
          <p:cNvSpPr>
            <a:spLocks noChangeArrowheads="1"/>
          </p:cNvSpPr>
          <p:nvPr/>
        </p:nvSpPr>
        <p:spPr bwMode="auto">
          <a:xfrm>
            <a:off x="3886200" y="3505200"/>
            <a:ext cx="914400" cy="914400"/>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kumimoji="1" sz="3200">
                <a:solidFill>
                  <a:schemeClr val="tx1"/>
                </a:solidFill>
                <a:latin typeface="Times New Roman" panose="02020603050405020304" pitchFamily="18" charset="0"/>
                <a:ea typeface="宋体" panose="02010600030101010101" pitchFamily="2" charset="-122"/>
              </a:defRPr>
            </a:lvl1pPr>
            <a:lvl2pPr marL="742950" indent="-285750">
              <a:spcBef>
                <a:spcPct val="20000"/>
              </a:spcBef>
              <a:buChar char="–"/>
              <a:defRPr kumimoji="1" sz="2800">
                <a:solidFill>
                  <a:schemeClr val="tx1"/>
                </a:solidFill>
                <a:latin typeface="Times New Roman" panose="02020603050405020304" pitchFamily="18" charset="0"/>
                <a:ea typeface="宋体" panose="02010600030101010101" pitchFamily="2" charset="-122"/>
              </a:defRPr>
            </a:lvl2pPr>
            <a:lvl3pPr marL="1143000" indent="-228600">
              <a:spcBef>
                <a:spcPct val="20000"/>
              </a:spcBef>
              <a:buChar char="•"/>
              <a:defRPr kumimoji="1" sz="2400">
                <a:solidFill>
                  <a:schemeClr val="tx1"/>
                </a:solidFill>
                <a:latin typeface="Times New Roman" panose="02020603050405020304" pitchFamily="18" charset="0"/>
                <a:ea typeface="宋体" panose="02010600030101010101" pitchFamily="2" charset="-122"/>
              </a:defRPr>
            </a:lvl3pPr>
            <a:lvl4pPr marL="1600200" indent="-228600">
              <a:spcBef>
                <a:spcPct val="20000"/>
              </a:spcBef>
              <a:buChar char="–"/>
              <a:defRPr kumimoji="1" sz="2000">
                <a:solidFill>
                  <a:schemeClr val="tx1"/>
                </a:solidFill>
                <a:latin typeface="Times New Roman" panose="02020603050405020304" pitchFamily="18" charset="0"/>
                <a:ea typeface="宋体" panose="02010600030101010101" pitchFamily="2" charset="-122"/>
              </a:defRPr>
            </a:lvl4pPr>
            <a:lvl5pPr marL="2057400" indent="-228600">
              <a:spcBef>
                <a:spcPct val="20000"/>
              </a:spcBef>
              <a:buChar char="»"/>
              <a:defRPr kumimoji="1" sz="2000">
                <a:solidFill>
                  <a:schemeClr val="tx1"/>
                </a:solidFill>
                <a:latin typeface="Times New Roman" panose="02020603050405020304" pitchFamily="18" charset="0"/>
                <a:ea typeface="宋体" panose="02010600030101010101" pitchFamily="2" charset="-122"/>
              </a:defRPr>
            </a:lvl5pPr>
            <a:lvl6pPr marL="2514600" indent="-228600" eaLnBrk="0" fontAlgn="base" hangingPunct="0">
              <a:spcBef>
                <a:spcPct val="20000"/>
              </a:spcBef>
              <a:spcAft>
                <a:spcPct val="0"/>
              </a:spcAft>
              <a:buChar char="»"/>
              <a:defRPr kumimoji="1" sz="2000">
                <a:solidFill>
                  <a:schemeClr val="tx1"/>
                </a:solidFill>
                <a:latin typeface="Times New Roman" panose="02020603050405020304" pitchFamily="18" charset="0"/>
                <a:ea typeface="宋体" panose="02010600030101010101" pitchFamily="2" charset="-122"/>
              </a:defRPr>
            </a:lvl6pPr>
            <a:lvl7pPr marL="2971800" indent="-228600" eaLnBrk="0" fontAlgn="base" hangingPunct="0">
              <a:spcBef>
                <a:spcPct val="20000"/>
              </a:spcBef>
              <a:spcAft>
                <a:spcPct val="0"/>
              </a:spcAft>
              <a:buChar char="»"/>
              <a:defRPr kumimoji="1" sz="2000">
                <a:solidFill>
                  <a:schemeClr val="tx1"/>
                </a:solidFill>
                <a:latin typeface="Times New Roman" panose="02020603050405020304" pitchFamily="18" charset="0"/>
                <a:ea typeface="宋体" panose="02010600030101010101" pitchFamily="2" charset="-122"/>
              </a:defRPr>
            </a:lvl7pPr>
            <a:lvl8pPr marL="3429000" indent="-228600" eaLnBrk="0" fontAlgn="base" hangingPunct="0">
              <a:spcBef>
                <a:spcPct val="20000"/>
              </a:spcBef>
              <a:spcAft>
                <a:spcPct val="0"/>
              </a:spcAft>
              <a:buChar char="»"/>
              <a:defRPr kumimoji="1" sz="2000">
                <a:solidFill>
                  <a:schemeClr val="tx1"/>
                </a:solidFill>
                <a:latin typeface="Times New Roman" panose="02020603050405020304" pitchFamily="18" charset="0"/>
                <a:ea typeface="宋体" panose="02010600030101010101" pitchFamily="2" charset="-122"/>
              </a:defRPr>
            </a:lvl8pPr>
            <a:lvl9pPr marL="3886200" indent="-228600" eaLnBrk="0" fontAlgn="base" hangingPunct="0">
              <a:spcBef>
                <a:spcPct val="20000"/>
              </a:spcBef>
              <a:spcAft>
                <a:spcPct val="0"/>
              </a:spcAft>
              <a:buChar char="»"/>
              <a:defRPr kumimoji="1" sz="2000">
                <a:solidFill>
                  <a:schemeClr val="tx1"/>
                </a:solidFill>
                <a:latin typeface="Times New Roman" panose="02020603050405020304" pitchFamily="18" charset="0"/>
                <a:ea typeface="宋体" panose="02010600030101010101" pitchFamily="2" charset="-122"/>
              </a:defRPr>
            </a:lvl9pPr>
          </a:lstStyle>
          <a:p>
            <a:pPr algn="ctr" eaLnBrk="1" hangingPunct="1">
              <a:spcBef>
                <a:spcPct val="0"/>
              </a:spcBef>
              <a:buFontTx/>
              <a:buNone/>
            </a:pPr>
            <a:r>
              <a:rPr lang="en-US" altLang="zh-CN" sz="2400"/>
              <a:t>Qi</a:t>
            </a:r>
          </a:p>
        </p:txBody>
      </p:sp>
      <p:sp>
        <p:nvSpPr>
          <p:cNvPr id="5129" name="Text Box 14"/>
          <p:cNvSpPr txBox="1">
            <a:spLocks noChangeArrowheads="1"/>
          </p:cNvSpPr>
          <p:nvPr/>
        </p:nvSpPr>
        <p:spPr bwMode="auto">
          <a:xfrm>
            <a:off x="2574925" y="3470275"/>
            <a:ext cx="1376363" cy="11874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kumimoji="1" sz="3200">
                <a:solidFill>
                  <a:schemeClr val="tx1"/>
                </a:solidFill>
                <a:latin typeface="Times New Roman" panose="02020603050405020304" pitchFamily="18" charset="0"/>
                <a:ea typeface="宋体" panose="02010600030101010101" pitchFamily="2" charset="-122"/>
              </a:defRPr>
            </a:lvl1pPr>
            <a:lvl2pPr marL="742950" indent="-285750">
              <a:spcBef>
                <a:spcPct val="20000"/>
              </a:spcBef>
              <a:buChar char="–"/>
              <a:defRPr kumimoji="1" sz="2800">
                <a:solidFill>
                  <a:schemeClr val="tx1"/>
                </a:solidFill>
                <a:latin typeface="Times New Roman" panose="02020603050405020304" pitchFamily="18" charset="0"/>
                <a:ea typeface="宋体" panose="02010600030101010101" pitchFamily="2" charset="-122"/>
              </a:defRPr>
            </a:lvl2pPr>
            <a:lvl3pPr marL="1143000" indent="-228600">
              <a:spcBef>
                <a:spcPct val="20000"/>
              </a:spcBef>
              <a:buChar char="•"/>
              <a:defRPr kumimoji="1" sz="2400">
                <a:solidFill>
                  <a:schemeClr val="tx1"/>
                </a:solidFill>
                <a:latin typeface="Times New Roman" panose="02020603050405020304" pitchFamily="18" charset="0"/>
                <a:ea typeface="宋体" panose="02010600030101010101" pitchFamily="2" charset="-122"/>
              </a:defRPr>
            </a:lvl3pPr>
            <a:lvl4pPr marL="1600200" indent="-228600">
              <a:spcBef>
                <a:spcPct val="20000"/>
              </a:spcBef>
              <a:buChar char="–"/>
              <a:defRPr kumimoji="1" sz="2000">
                <a:solidFill>
                  <a:schemeClr val="tx1"/>
                </a:solidFill>
                <a:latin typeface="Times New Roman" panose="02020603050405020304" pitchFamily="18" charset="0"/>
                <a:ea typeface="宋体" panose="02010600030101010101" pitchFamily="2" charset="-122"/>
              </a:defRPr>
            </a:lvl4pPr>
            <a:lvl5pPr marL="2057400" indent="-228600">
              <a:spcBef>
                <a:spcPct val="20000"/>
              </a:spcBef>
              <a:buChar char="»"/>
              <a:defRPr kumimoji="1" sz="2000">
                <a:solidFill>
                  <a:schemeClr val="tx1"/>
                </a:solidFill>
                <a:latin typeface="Times New Roman" panose="02020603050405020304" pitchFamily="18" charset="0"/>
                <a:ea typeface="宋体" panose="02010600030101010101" pitchFamily="2" charset="-122"/>
              </a:defRPr>
            </a:lvl5pPr>
            <a:lvl6pPr marL="2514600" indent="-228600" eaLnBrk="0" fontAlgn="base" hangingPunct="0">
              <a:spcBef>
                <a:spcPct val="20000"/>
              </a:spcBef>
              <a:spcAft>
                <a:spcPct val="0"/>
              </a:spcAft>
              <a:buChar char="»"/>
              <a:defRPr kumimoji="1" sz="2000">
                <a:solidFill>
                  <a:schemeClr val="tx1"/>
                </a:solidFill>
                <a:latin typeface="Times New Roman" panose="02020603050405020304" pitchFamily="18" charset="0"/>
                <a:ea typeface="宋体" panose="02010600030101010101" pitchFamily="2" charset="-122"/>
              </a:defRPr>
            </a:lvl6pPr>
            <a:lvl7pPr marL="2971800" indent="-228600" eaLnBrk="0" fontAlgn="base" hangingPunct="0">
              <a:spcBef>
                <a:spcPct val="20000"/>
              </a:spcBef>
              <a:spcAft>
                <a:spcPct val="0"/>
              </a:spcAft>
              <a:buChar char="»"/>
              <a:defRPr kumimoji="1" sz="2000">
                <a:solidFill>
                  <a:schemeClr val="tx1"/>
                </a:solidFill>
                <a:latin typeface="Times New Roman" panose="02020603050405020304" pitchFamily="18" charset="0"/>
                <a:ea typeface="宋体" panose="02010600030101010101" pitchFamily="2" charset="-122"/>
              </a:defRPr>
            </a:lvl7pPr>
            <a:lvl8pPr marL="3429000" indent="-228600" eaLnBrk="0" fontAlgn="base" hangingPunct="0">
              <a:spcBef>
                <a:spcPct val="20000"/>
              </a:spcBef>
              <a:spcAft>
                <a:spcPct val="0"/>
              </a:spcAft>
              <a:buChar char="»"/>
              <a:defRPr kumimoji="1" sz="2000">
                <a:solidFill>
                  <a:schemeClr val="tx1"/>
                </a:solidFill>
                <a:latin typeface="Times New Roman" panose="02020603050405020304" pitchFamily="18" charset="0"/>
                <a:ea typeface="宋体" panose="02010600030101010101" pitchFamily="2" charset="-122"/>
              </a:defRPr>
            </a:lvl8pPr>
            <a:lvl9pPr marL="3886200" indent="-228600" eaLnBrk="0" fontAlgn="base" hangingPunct="0">
              <a:spcBef>
                <a:spcPct val="20000"/>
              </a:spcBef>
              <a:spcAft>
                <a:spcPct val="0"/>
              </a:spcAft>
              <a:buChar char="»"/>
              <a:defRPr kumimoji="1" sz="2000">
                <a:solidFill>
                  <a:schemeClr val="tx1"/>
                </a:solidFill>
                <a:latin typeface="Times New Roman" panose="02020603050405020304" pitchFamily="18" charset="0"/>
                <a:ea typeface="宋体" panose="02010600030101010101" pitchFamily="2" charset="-122"/>
              </a:defRPr>
            </a:lvl9pPr>
          </a:lstStyle>
          <a:p>
            <a:pPr eaLnBrk="1" hangingPunct="1">
              <a:spcBef>
                <a:spcPct val="0"/>
              </a:spcBef>
              <a:buFontTx/>
              <a:buNone/>
            </a:pPr>
            <a:r>
              <a:rPr lang="en-US" altLang="zh-CN" sz="2400" dirty="0"/>
              <a:t>Cinnabar </a:t>
            </a:r>
          </a:p>
          <a:p>
            <a:pPr eaLnBrk="1" hangingPunct="1">
              <a:spcBef>
                <a:spcPct val="0"/>
              </a:spcBef>
              <a:buFontTx/>
              <a:buNone/>
            </a:pPr>
            <a:r>
              <a:rPr lang="en-US" altLang="zh-CN" sz="2400" dirty="0"/>
              <a:t>Field</a:t>
            </a:r>
          </a:p>
          <a:p>
            <a:pPr eaLnBrk="1" hangingPunct="1">
              <a:spcBef>
                <a:spcPct val="0"/>
              </a:spcBef>
              <a:buFontTx/>
              <a:buNone/>
            </a:pPr>
            <a:endParaRPr lang="en-US" altLang="zh-CN" sz="2400" dirty="0"/>
          </a:p>
        </p:txBody>
      </p:sp>
      <p:sp>
        <p:nvSpPr>
          <p:cNvPr id="5130" name="Line 18"/>
          <p:cNvSpPr>
            <a:spLocks noChangeShapeType="1"/>
          </p:cNvSpPr>
          <p:nvPr/>
        </p:nvSpPr>
        <p:spPr bwMode="auto">
          <a:xfrm>
            <a:off x="4800600" y="3886200"/>
            <a:ext cx="381000" cy="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131" name="Text Box 19"/>
          <p:cNvSpPr txBox="1">
            <a:spLocks noChangeArrowheads="1"/>
          </p:cNvSpPr>
          <p:nvPr/>
        </p:nvSpPr>
        <p:spPr bwMode="auto">
          <a:xfrm>
            <a:off x="5318125" y="3394075"/>
            <a:ext cx="2162175" cy="822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kumimoji="1" sz="3200">
                <a:solidFill>
                  <a:schemeClr val="tx1"/>
                </a:solidFill>
                <a:latin typeface="Times New Roman" panose="02020603050405020304" pitchFamily="18" charset="0"/>
                <a:ea typeface="宋体" panose="02010600030101010101" pitchFamily="2" charset="-122"/>
              </a:defRPr>
            </a:lvl1pPr>
            <a:lvl2pPr marL="742950" indent="-285750">
              <a:spcBef>
                <a:spcPct val="20000"/>
              </a:spcBef>
              <a:buChar char="–"/>
              <a:defRPr kumimoji="1" sz="2800">
                <a:solidFill>
                  <a:schemeClr val="tx1"/>
                </a:solidFill>
                <a:latin typeface="Times New Roman" panose="02020603050405020304" pitchFamily="18" charset="0"/>
                <a:ea typeface="宋体" panose="02010600030101010101" pitchFamily="2" charset="-122"/>
              </a:defRPr>
            </a:lvl2pPr>
            <a:lvl3pPr marL="1143000" indent="-228600">
              <a:spcBef>
                <a:spcPct val="20000"/>
              </a:spcBef>
              <a:buChar char="•"/>
              <a:defRPr kumimoji="1" sz="2400">
                <a:solidFill>
                  <a:schemeClr val="tx1"/>
                </a:solidFill>
                <a:latin typeface="Times New Roman" panose="02020603050405020304" pitchFamily="18" charset="0"/>
                <a:ea typeface="宋体" panose="02010600030101010101" pitchFamily="2" charset="-122"/>
              </a:defRPr>
            </a:lvl3pPr>
            <a:lvl4pPr marL="1600200" indent="-228600">
              <a:spcBef>
                <a:spcPct val="20000"/>
              </a:spcBef>
              <a:buChar char="–"/>
              <a:defRPr kumimoji="1" sz="2000">
                <a:solidFill>
                  <a:schemeClr val="tx1"/>
                </a:solidFill>
                <a:latin typeface="Times New Roman" panose="02020603050405020304" pitchFamily="18" charset="0"/>
                <a:ea typeface="宋体" panose="02010600030101010101" pitchFamily="2" charset="-122"/>
              </a:defRPr>
            </a:lvl4pPr>
            <a:lvl5pPr marL="2057400" indent="-228600">
              <a:spcBef>
                <a:spcPct val="20000"/>
              </a:spcBef>
              <a:buChar char="»"/>
              <a:defRPr kumimoji="1" sz="2000">
                <a:solidFill>
                  <a:schemeClr val="tx1"/>
                </a:solidFill>
                <a:latin typeface="Times New Roman" panose="02020603050405020304" pitchFamily="18" charset="0"/>
                <a:ea typeface="宋体" panose="02010600030101010101" pitchFamily="2" charset="-122"/>
              </a:defRPr>
            </a:lvl5pPr>
            <a:lvl6pPr marL="2514600" indent="-228600" eaLnBrk="0" fontAlgn="base" hangingPunct="0">
              <a:spcBef>
                <a:spcPct val="20000"/>
              </a:spcBef>
              <a:spcAft>
                <a:spcPct val="0"/>
              </a:spcAft>
              <a:buChar char="»"/>
              <a:defRPr kumimoji="1" sz="2000">
                <a:solidFill>
                  <a:schemeClr val="tx1"/>
                </a:solidFill>
                <a:latin typeface="Times New Roman" panose="02020603050405020304" pitchFamily="18" charset="0"/>
                <a:ea typeface="宋体" panose="02010600030101010101" pitchFamily="2" charset="-122"/>
              </a:defRPr>
            </a:lvl6pPr>
            <a:lvl7pPr marL="2971800" indent="-228600" eaLnBrk="0" fontAlgn="base" hangingPunct="0">
              <a:spcBef>
                <a:spcPct val="20000"/>
              </a:spcBef>
              <a:spcAft>
                <a:spcPct val="0"/>
              </a:spcAft>
              <a:buChar char="»"/>
              <a:defRPr kumimoji="1" sz="2000">
                <a:solidFill>
                  <a:schemeClr val="tx1"/>
                </a:solidFill>
                <a:latin typeface="Times New Roman" panose="02020603050405020304" pitchFamily="18" charset="0"/>
                <a:ea typeface="宋体" panose="02010600030101010101" pitchFamily="2" charset="-122"/>
              </a:defRPr>
            </a:lvl7pPr>
            <a:lvl8pPr marL="3429000" indent="-228600" eaLnBrk="0" fontAlgn="base" hangingPunct="0">
              <a:spcBef>
                <a:spcPct val="20000"/>
              </a:spcBef>
              <a:spcAft>
                <a:spcPct val="0"/>
              </a:spcAft>
              <a:buChar char="»"/>
              <a:defRPr kumimoji="1" sz="2000">
                <a:solidFill>
                  <a:schemeClr val="tx1"/>
                </a:solidFill>
                <a:latin typeface="Times New Roman" panose="02020603050405020304" pitchFamily="18" charset="0"/>
                <a:ea typeface="宋体" panose="02010600030101010101" pitchFamily="2" charset="-122"/>
              </a:defRPr>
            </a:lvl8pPr>
            <a:lvl9pPr marL="3886200" indent="-228600" eaLnBrk="0" fontAlgn="base" hangingPunct="0">
              <a:spcBef>
                <a:spcPct val="20000"/>
              </a:spcBef>
              <a:spcAft>
                <a:spcPct val="0"/>
              </a:spcAft>
              <a:buChar char="»"/>
              <a:defRPr kumimoji="1" sz="2000">
                <a:solidFill>
                  <a:schemeClr val="tx1"/>
                </a:solidFill>
                <a:latin typeface="Times New Roman" panose="02020603050405020304" pitchFamily="18" charset="0"/>
                <a:ea typeface="宋体" panose="02010600030101010101" pitchFamily="2" charset="-122"/>
              </a:defRPr>
            </a:lvl9pPr>
          </a:lstStyle>
          <a:p>
            <a:pPr eaLnBrk="1" hangingPunct="1">
              <a:spcBef>
                <a:spcPct val="0"/>
              </a:spcBef>
              <a:buFontTx/>
              <a:buNone/>
            </a:pPr>
            <a:r>
              <a:rPr lang="en-US" altLang="zh-CN" sz="2400"/>
              <a:t>Taiji, </a:t>
            </a:r>
          </a:p>
          <a:p>
            <a:pPr eaLnBrk="1" hangingPunct="1">
              <a:spcBef>
                <a:spcPct val="0"/>
              </a:spcBef>
              <a:buFontTx/>
              <a:buNone/>
            </a:pPr>
            <a:r>
              <a:rPr lang="en-US" altLang="zh-CN" sz="2400"/>
              <a:t>the centred Man</a:t>
            </a:r>
          </a:p>
        </p:txBody>
      </p:sp>
      <p:sp>
        <p:nvSpPr>
          <p:cNvPr id="5132" name="Line 21"/>
          <p:cNvSpPr>
            <a:spLocks noChangeShapeType="1"/>
          </p:cNvSpPr>
          <p:nvPr/>
        </p:nvSpPr>
        <p:spPr bwMode="auto">
          <a:xfrm flipH="1">
            <a:off x="3429000" y="4267200"/>
            <a:ext cx="533400" cy="3048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133" name="Line 22"/>
          <p:cNvSpPr>
            <a:spLocks noChangeShapeType="1"/>
          </p:cNvSpPr>
          <p:nvPr/>
        </p:nvSpPr>
        <p:spPr bwMode="auto">
          <a:xfrm>
            <a:off x="4724400" y="4191000"/>
            <a:ext cx="609600" cy="3810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134" name="Oval 23"/>
          <p:cNvSpPr>
            <a:spLocks noChangeArrowheads="1"/>
          </p:cNvSpPr>
          <p:nvPr/>
        </p:nvSpPr>
        <p:spPr bwMode="auto">
          <a:xfrm>
            <a:off x="2667000" y="4419600"/>
            <a:ext cx="914400" cy="914400"/>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kumimoji="1" sz="3200">
                <a:solidFill>
                  <a:schemeClr val="tx1"/>
                </a:solidFill>
                <a:latin typeface="Times New Roman" panose="02020603050405020304" pitchFamily="18" charset="0"/>
                <a:ea typeface="宋体" panose="02010600030101010101" pitchFamily="2" charset="-122"/>
              </a:defRPr>
            </a:lvl1pPr>
            <a:lvl2pPr marL="742950" indent="-285750">
              <a:spcBef>
                <a:spcPct val="20000"/>
              </a:spcBef>
              <a:buChar char="–"/>
              <a:defRPr kumimoji="1" sz="2800">
                <a:solidFill>
                  <a:schemeClr val="tx1"/>
                </a:solidFill>
                <a:latin typeface="Times New Roman" panose="02020603050405020304" pitchFamily="18" charset="0"/>
                <a:ea typeface="宋体" panose="02010600030101010101" pitchFamily="2" charset="-122"/>
              </a:defRPr>
            </a:lvl2pPr>
            <a:lvl3pPr marL="1143000" indent="-228600">
              <a:spcBef>
                <a:spcPct val="20000"/>
              </a:spcBef>
              <a:buChar char="•"/>
              <a:defRPr kumimoji="1" sz="2400">
                <a:solidFill>
                  <a:schemeClr val="tx1"/>
                </a:solidFill>
                <a:latin typeface="Times New Roman" panose="02020603050405020304" pitchFamily="18" charset="0"/>
                <a:ea typeface="宋体" panose="02010600030101010101" pitchFamily="2" charset="-122"/>
              </a:defRPr>
            </a:lvl3pPr>
            <a:lvl4pPr marL="1600200" indent="-228600">
              <a:spcBef>
                <a:spcPct val="20000"/>
              </a:spcBef>
              <a:buChar char="–"/>
              <a:defRPr kumimoji="1" sz="2000">
                <a:solidFill>
                  <a:schemeClr val="tx1"/>
                </a:solidFill>
                <a:latin typeface="Times New Roman" panose="02020603050405020304" pitchFamily="18" charset="0"/>
                <a:ea typeface="宋体" panose="02010600030101010101" pitchFamily="2" charset="-122"/>
              </a:defRPr>
            </a:lvl4pPr>
            <a:lvl5pPr marL="2057400" indent="-228600">
              <a:spcBef>
                <a:spcPct val="20000"/>
              </a:spcBef>
              <a:buChar char="»"/>
              <a:defRPr kumimoji="1" sz="2000">
                <a:solidFill>
                  <a:schemeClr val="tx1"/>
                </a:solidFill>
                <a:latin typeface="Times New Roman" panose="02020603050405020304" pitchFamily="18" charset="0"/>
                <a:ea typeface="宋体" panose="02010600030101010101" pitchFamily="2" charset="-122"/>
              </a:defRPr>
            </a:lvl5pPr>
            <a:lvl6pPr marL="2514600" indent="-228600" eaLnBrk="0" fontAlgn="base" hangingPunct="0">
              <a:spcBef>
                <a:spcPct val="20000"/>
              </a:spcBef>
              <a:spcAft>
                <a:spcPct val="0"/>
              </a:spcAft>
              <a:buChar char="»"/>
              <a:defRPr kumimoji="1" sz="2000">
                <a:solidFill>
                  <a:schemeClr val="tx1"/>
                </a:solidFill>
                <a:latin typeface="Times New Roman" panose="02020603050405020304" pitchFamily="18" charset="0"/>
                <a:ea typeface="宋体" panose="02010600030101010101" pitchFamily="2" charset="-122"/>
              </a:defRPr>
            </a:lvl6pPr>
            <a:lvl7pPr marL="2971800" indent="-228600" eaLnBrk="0" fontAlgn="base" hangingPunct="0">
              <a:spcBef>
                <a:spcPct val="20000"/>
              </a:spcBef>
              <a:spcAft>
                <a:spcPct val="0"/>
              </a:spcAft>
              <a:buChar char="»"/>
              <a:defRPr kumimoji="1" sz="2000">
                <a:solidFill>
                  <a:schemeClr val="tx1"/>
                </a:solidFill>
                <a:latin typeface="Times New Roman" panose="02020603050405020304" pitchFamily="18" charset="0"/>
                <a:ea typeface="宋体" panose="02010600030101010101" pitchFamily="2" charset="-122"/>
              </a:defRPr>
            </a:lvl7pPr>
            <a:lvl8pPr marL="3429000" indent="-228600" eaLnBrk="0" fontAlgn="base" hangingPunct="0">
              <a:spcBef>
                <a:spcPct val="20000"/>
              </a:spcBef>
              <a:spcAft>
                <a:spcPct val="0"/>
              </a:spcAft>
              <a:buChar char="»"/>
              <a:defRPr kumimoji="1" sz="2000">
                <a:solidFill>
                  <a:schemeClr val="tx1"/>
                </a:solidFill>
                <a:latin typeface="Times New Roman" panose="02020603050405020304" pitchFamily="18" charset="0"/>
                <a:ea typeface="宋体" panose="02010600030101010101" pitchFamily="2" charset="-122"/>
              </a:defRPr>
            </a:lvl8pPr>
            <a:lvl9pPr marL="3886200" indent="-228600" eaLnBrk="0" fontAlgn="base" hangingPunct="0">
              <a:spcBef>
                <a:spcPct val="20000"/>
              </a:spcBef>
              <a:spcAft>
                <a:spcPct val="0"/>
              </a:spcAft>
              <a:buChar char="»"/>
              <a:defRPr kumimoji="1" sz="2000">
                <a:solidFill>
                  <a:schemeClr val="tx1"/>
                </a:solidFill>
                <a:latin typeface="Times New Roman" panose="02020603050405020304" pitchFamily="18" charset="0"/>
                <a:ea typeface="宋体" panose="02010600030101010101" pitchFamily="2" charset="-122"/>
              </a:defRPr>
            </a:lvl9pPr>
          </a:lstStyle>
          <a:p>
            <a:pPr algn="ctr" eaLnBrk="1" hangingPunct="1">
              <a:spcBef>
                <a:spcPct val="0"/>
              </a:spcBef>
              <a:buFontTx/>
              <a:buNone/>
            </a:pPr>
            <a:r>
              <a:rPr lang="en-US" altLang="zh-CN" sz="2400"/>
              <a:t>Yin</a:t>
            </a:r>
          </a:p>
        </p:txBody>
      </p:sp>
      <p:sp>
        <p:nvSpPr>
          <p:cNvPr id="5135" name="Oval 24"/>
          <p:cNvSpPr>
            <a:spLocks noChangeArrowheads="1"/>
          </p:cNvSpPr>
          <p:nvPr/>
        </p:nvSpPr>
        <p:spPr bwMode="auto">
          <a:xfrm>
            <a:off x="5029200" y="4419600"/>
            <a:ext cx="914400" cy="914400"/>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kumimoji="1" sz="3200">
                <a:solidFill>
                  <a:schemeClr val="tx1"/>
                </a:solidFill>
                <a:latin typeface="Times New Roman" panose="02020603050405020304" pitchFamily="18" charset="0"/>
                <a:ea typeface="宋体" panose="02010600030101010101" pitchFamily="2" charset="-122"/>
              </a:defRPr>
            </a:lvl1pPr>
            <a:lvl2pPr marL="742950" indent="-285750">
              <a:spcBef>
                <a:spcPct val="20000"/>
              </a:spcBef>
              <a:buChar char="–"/>
              <a:defRPr kumimoji="1" sz="2800">
                <a:solidFill>
                  <a:schemeClr val="tx1"/>
                </a:solidFill>
                <a:latin typeface="Times New Roman" panose="02020603050405020304" pitchFamily="18" charset="0"/>
                <a:ea typeface="宋体" panose="02010600030101010101" pitchFamily="2" charset="-122"/>
              </a:defRPr>
            </a:lvl2pPr>
            <a:lvl3pPr marL="1143000" indent="-228600">
              <a:spcBef>
                <a:spcPct val="20000"/>
              </a:spcBef>
              <a:buChar char="•"/>
              <a:defRPr kumimoji="1" sz="2400">
                <a:solidFill>
                  <a:schemeClr val="tx1"/>
                </a:solidFill>
                <a:latin typeface="Times New Roman" panose="02020603050405020304" pitchFamily="18" charset="0"/>
                <a:ea typeface="宋体" panose="02010600030101010101" pitchFamily="2" charset="-122"/>
              </a:defRPr>
            </a:lvl3pPr>
            <a:lvl4pPr marL="1600200" indent="-228600">
              <a:spcBef>
                <a:spcPct val="20000"/>
              </a:spcBef>
              <a:buChar char="–"/>
              <a:defRPr kumimoji="1" sz="2000">
                <a:solidFill>
                  <a:schemeClr val="tx1"/>
                </a:solidFill>
                <a:latin typeface="Times New Roman" panose="02020603050405020304" pitchFamily="18" charset="0"/>
                <a:ea typeface="宋体" panose="02010600030101010101" pitchFamily="2" charset="-122"/>
              </a:defRPr>
            </a:lvl4pPr>
            <a:lvl5pPr marL="2057400" indent="-228600">
              <a:spcBef>
                <a:spcPct val="20000"/>
              </a:spcBef>
              <a:buChar char="»"/>
              <a:defRPr kumimoji="1" sz="2000">
                <a:solidFill>
                  <a:schemeClr val="tx1"/>
                </a:solidFill>
                <a:latin typeface="Times New Roman" panose="02020603050405020304" pitchFamily="18" charset="0"/>
                <a:ea typeface="宋体" panose="02010600030101010101" pitchFamily="2" charset="-122"/>
              </a:defRPr>
            </a:lvl5pPr>
            <a:lvl6pPr marL="2514600" indent="-228600" eaLnBrk="0" fontAlgn="base" hangingPunct="0">
              <a:spcBef>
                <a:spcPct val="20000"/>
              </a:spcBef>
              <a:spcAft>
                <a:spcPct val="0"/>
              </a:spcAft>
              <a:buChar char="»"/>
              <a:defRPr kumimoji="1" sz="2000">
                <a:solidFill>
                  <a:schemeClr val="tx1"/>
                </a:solidFill>
                <a:latin typeface="Times New Roman" panose="02020603050405020304" pitchFamily="18" charset="0"/>
                <a:ea typeface="宋体" panose="02010600030101010101" pitchFamily="2" charset="-122"/>
              </a:defRPr>
            </a:lvl6pPr>
            <a:lvl7pPr marL="2971800" indent="-228600" eaLnBrk="0" fontAlgn="base" hangingPunct="0">
              <a:spcBef>
                <a:spcPct val="20000"/>
              </a:spcBef>
              <a:spcAft>
                <a:spcPct val="0"/>
              </a:spcAft>
              <a:buChar char="»"/>
              <a:defRPr kumimoji="1" sz="2000">
                <a:solidFill>
                  <a:schemeClr val="tx1"/>
                </a:solidFill>
                <a:latin typeface="Times New Roman" panose="02020603050405020304" pitchFamily="18" charset="0"/>
                <a:ea typeface="宋体" panose="02010600030101010101" pitchFamily="2" charset="-122"/>
              </a:defRPr>
            </a:lvl7pPr>
            <a:lvl8pPr marL="3429000" indent="-228600" eaLnBrk="0" fontAlgn="base" hangingPunct="0">
              <a:spcBef>
                <a:spcPct val="20000"/>
              </a:spcBef>
              <a:spcAft>
                <a:spcPct val="0"/>
              </a:spcAft>
              <a:buChar char="»"/>
              <a:defRPr kumimoji="1" sz="2000">
                <a:solidFill>
                  <a:schemeClr val="tx1"/>
                </a:solidFill>
                <a:latin typeface="Times New Roman" panose="02020603050405020304" pitchFamily="18" charset="0"/>
                <a:ea typeface="宋体" panose="02010600030101010101" pitchFamily="2" charset="-122"/>
              </a:defRPr>
            </a:lvl8pPr>
            <a:lvl9pPr marL="3886200" indent="-228600" eaLnBrk="0" fontAlgn="base" hangingPunct="0">
              <a:spcBef>
                <a:spcPct val="20000"/>
              </a:spcBef>
              <a:spcAft>
                <a:spcPct val="0"/>
              </a:spcAft>
              <a:buChar char="»"/>
              <a:defRPr kumimoji="1" sz="2000">
                <a:solidFill>
                  <a:schemeClr val="tx1"/>
                </a:solidFill>
                <a:latin typeface="Times New Roman" panose="02020603050405020304" pitchFamily="18" charset="0"/>
                <a:ea typeface="宋体" panose="02010600030101010101" pitchFamily="2" charset="-122"/>
              </a:defRPr>
            </a:lvl9pPr>
          </a:lstStyle>
          <a:p>
            <a:pPr algn="ctr" eaLnBrk="1" hangingPunct="1">
              <a:spcBef>
                <a:spcPct val="0"/>
              </a:spcBef>
              <a:buFontTx/>
              <a:buNone/>
            </a:pPr>
            <a:r>
              <a:rPr lang="en-US" altLang="zh-CN" sz="2400"/>
              <a:t>Yin</a:t>
            </a:r>
          </a:p>
        </p:txBody>
      </p:sp>
      <p:sp>
        <p:nvSpPr>
          <p:cNvPr id="5136" name="Text Box 27"/>
          <p:cNvSpPr txBox="1">
            <a:spLocks noChangeArrowheads="1"/>
          </p:cNvSpPr>
          <p:nvPr/>
        </p:nvSpPr>
        <p:spPr bwMode="auto">
          <a:xfrm>
            <a:off x="2133601" y="5451475"/>
            <a:ext cx="685800" cy="4001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spcBef>
                <a:spcPct val="20000"/>
              </a:spcBef>
              <a:buChar char="•"/>
              <a:defRPr kumimoji="1" sz="3200">
                <a:solidFill>
                  <a:schemeClr val="tx1"/>
                </a:solidFill>
                <a:latin typeface="Times New Roman" panose="02020603050405020304" pitchFamily="18" charset="0"/>
                <a:ea typeface="宋体" panose="02010600030101010101" pitchFamily="2" charset="-122"/>
              </a:defRPr>
            </a:lvl1pPr>
            <a:lvl2pPr marL="742950" indent="-285750">
              <a:spcBef>
                <a:spcPct val="20000"/>
              </a:spcBef>
              <a:buChar char="–"/>
              <a:defRPr kumimoji="1" sz="2800">
                <a:solidFill>
                  <a:schemeClr val="tx1"/>
                </a:solidFill>
                <a:latin typeface="Times New Roman" panose="02020603050405020304" pitchFamily="18" charset="0"/>
                <a:ea typeface="宋体" panose="02010600030101010101" pitchFamily="2" charset="-122"/>
              </a:defRPr>
            </a:lvl2pPr>
            <a:lvl3pPr marL="1143000" indent="-228600">
              <a:spcBef>
                <a:spcPct val="20000"/>
              </a:spcBef>
              <a:buChar char="•"/>
              <a:defRPr kumimoji="1" sz="2400">
                <a:solidFill>
                  <a:schemeClr val="tx1"/>
                </a:solidFill>
                <a:latin typeface="Times New Roman" panose="02020603050405020304" pitchFamily="18" charset="0"/>
                <a:ea typeface="宋体" panose="02010600030101010101" pitchFamily="2" charset="-122"/>
              </a:defRPr>
            </a:lvl3pPr>
            <a:lvl4pPr marL="1600200" indent="-228600">
              <a:spcBef>
                <a:spcPct val="20000"/>
              </a:spcBef>
              <a:buChar char="–"/>
              <a:defRPr kumimoji="1" sz="2000">
                <a:solidFill>
                  <a:schemeClr val="tx1"/>
                </a:solidFill>
                <a:latin typeface="Times New Roman" panose="02020603050405020304" pitchFamily="18" charset="0"/>
                <a:ea typeface="宋体" panose="02010600030101010101" pitchFamily="2" charset="-122"/>
              </a:defRPr>
            </a:lvl4pPr>
            <a:lvl5pPr marL="2057400" indent="-228600">
              <a:spcBef>
                <a:spcPct val="20000"/>
              </a:spcBef>
              <a:buChar char="»"/>
              <a:defRPr kumimoji="1" sz="2000">
                <a:solidFill>
                  <a:schemeClr val="tx1"/>
                </a:solidFill>
                <a:latin typeface="Times New Roman" panose="02020603050405020304" pitchFamily="18" charset="0"/>
                <a:ea typeface="宋体" panose="02010600030101010101" pitchFamily="2" charset="-122"/>
              </a:defRPr>
            </a:lvl5pPr>
            <a:lvl6pPr marL="2514600" indent="-228600" eaLnBrk="0" fontAlgn="base" hangingPunct="0">
              <a:spcBef>
                <a:spcPct val="20000"/>
              </a:spcBef>
              <a:spcAft>
                <a:spcPct val="0"/>
              </a:spcAft>
              <a:buChar char="»"/>
              <a:defRPr kumimoji="1" sz="2000">
                <a:solidFill>
                  <a:schemeClr val="tx1"/>
                </a:solidFill>
                <a:latin typeface="Times New Roman" panose="02020603050405020304" pitchFamily="18" charset="0"/>
                <a:ea typeface="宋体" panose="02010600030101010101" pitchFamily="2" charset="-122"/>
              </a:defRPr>
            </a:lvl6pPr>
            <a:lvl7pPr marL="2971800" indent="-228600" eaLnBrk="0" fontAlgn="base" hangingPunct="0">
              <a:spcBef>
                <a:spcPct val="20000"/>
              </a:spcBef>
              <a:spcAft>
                <a:spcPct val="0"/>
              </a:spcAft>
              <a:buChar char="»"/>
              <a:defRPr kumimoji="1" sz="2000">
                <a:solidFill>
                  <a:schemeClr val="tx1"/>
                </a:solidFill>
                <a:latin typeface="Times New Roman" panose="02020603050405020304" pitchFamily="18" charset="0"/>
                <a:ea typeface="宋体" panose="02010600030101010101" pitchFamily="2" charset="-122"/>
              </a:defRPr>
            </a:lvl7pPr>
            <a:lvl8pPr marL="3429000" indent="-228600" eaLnBrk="0" fontAlgn="base" hangingPunct="0">
              <a:spcBef>
                <a:spcPct val="20000"/>
              </a:spcBef>
              <a:spcAft>
                <a:spcPct val="0"/>
              </a:spcAft>
              <a:buChar char="»"/>
              <a:defRPr kumimoji="1" sz="2000">
                <a:solidFill>
                  <a:schemeClr val="tx1"/>
                </a:solidFill>
                <a:latin typeface="Times New Roman" panose="02020603050405020304" pitchFamily="18" charset="0"/>
                <a:ea typeface="宋体" panose="02010600030101010101" pitchFamily="2" charset="-122"/>
              </a:defRPr>
            </a:lvl8pPr>
            <a:lvl9pPr marL="3886200" indent="-228600" eaLnBrk="0" fontAlgn="base" hangingPunct="0">
              <a:spcBef>
                <a:spcPct val="20000"/>
              </a:spcBef>
              <a:spcAft>
                <a:spcPct val="0"/>
              </a:spcAft>
              <a:buChar char="»"/>
              <a:defRPr kumimoji="1" sz="2000">
                <a:solidFill>
                  <a:schemeClr val="tx1"/>
                </a:solidFill>
                <a:latin typeface="Times New Roman" panose="02020603050405020304" pitchFamily="18" charset="0"/>
                <a:ea typeface="宋体" panose="02010600030101010101" pitchFamily="2" charset="-122"/>
              </a:defRPr>
            </a:lvl9pPr>
          </a:lstStyle>
          <a:p>
            <a:pPr eaLnBrk="1" hangingPunct="1">
              <a:spcBef>
                <a:spcPct val="0"/>
              </a:spcBef>
              <a:buFontTx/>
              <a:buNone/>
            </a:pPr>
            <a:r>
              <a:rPr lang="en-US" altLang="zh-CN" sz="2000" dirty="0"/>
              <a:t>Foot</a:t>
            </a:r>
          </a:p>
        </p:txBody>
      </p:sp>
      <p:sp>
        <p:nvSpPr>
          <p:cNvPr id="5137" name="Text Box 28"/>
          <p:cNvSpPr txBox="1">
            <a:spLocks noChangeArrowheads="1"/>
          </p:cNvSpPr>
          <p:nvPr/>
        </p:nvSpPr>
        <p:spPr bwMode="auto">
          <a:xfrm>
            <a:off x="5394325" y="5299075"/>
            <a:ext cx="842963"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kumimoji="1" sz="3200">
                <a:solidFill>
                  <a:schemeClr val="tx1"/>
                </a:solidFill>
                <a:latin typeface="Times New Roman" panose="02020603050405020304" pitchFamily="18" charset="0"/>
                <a:ea typeface="宋体" panose="02010600030101010101" pitchFamily="2" charset="-122"/>
              </a:defRPr>
            </a:lvl1pPr>
            <a:lvl2pPr marL="742950" indent="-285750">
              <a:spcBef>
                <a:spcPct val="20000"/>
              </a:spcBef>
              <a:buChar char="–"/>
              <a:defRPr kumimoji="1" sz="2800">
                <a:solidFill>
                  <a:schemeClr val="tx1"/>
                </a:solidFill>
                <a:latin typeface="Times New Roman" panose="02020603050405020304" pitchFamily="18" charset="0"/>
                <a:ea typeface="宋体" panose="02010600030101010101" pitchFamily="2" charset="-122"/>
              </a:defRPr>
            </a:lvl2pPr>
            <a:lvl3pPr marL="1143000" indent="-228600">
              <a:spcBef>
                <a:spcPct val="20000"/>
              </a:spcBef>
              <a:buChar char="•"/>
              <a:defRPr kumimoji="1" sz="2400">
                <a:solidFill>
                  <a:schemeClr val="tx1"/>
                </a:solidFill>
                <a:latin typeface="Times New Roman" panose="02020603050405020304" pitchFamily="18" charset="0"/>
                <a:ea typeface="宋体" panose="02010600030101010101" pitchFamily="2" charset="-122"/>
              </a:defRPr>
            </a:lvl3pPr>
            <a:lvl4pPr marL="1600200" indent="-228600">
              <a:spcBef>
                <a:spcPct val="20000"/>
              </a:spcBef>
              <a:buChar char="–"/>
              <a:defRPr kumimoji="1" sz="2000">
                <a:solidFill>
                  <a:schemeClr val="tx1"/>
                </a:solidFill>
                <a:latin typeface="Times New Roman" panose="02020603050405020304" pitchFamily="18" charset="0"/>
                <a:ea typeface="宋体" panose="02010600030101010101" pitchFamily="2" charset="-122"/>
              </a:defRPr>
            </a:lvl4pPr>
            <a:lvl5pPr marL="2057400" indent="-228600">
              <a:spcBef>
                <a:spcPct val="20000"/>
              </a:spcBef>
              <a:buChar char="»"/>
              <a:defRPr kumimoji="1" sz="2000">
                <a:solidFill>
                  <a:schemeClr val="tx1"/>
                </a:solidFill>
                <a:latin typeface="Times New Roman" panose="02020603050405020304" pitchFamily="18" charset="0"/>
                <a:ea typeface="宋体" panose="02010600030101010101" pitchFamily="2" charset="-122"/>
              </a:defRPr>
            </a:lvl5pPr>
            <a:lvl6pPr marL="2514600" indent="-228600" eaLnBrk="0" fontAlgn="base" hangingPunct="0">
              <a:spcBef>
                <a:spcPct val="20000"/>
              </a:spcBef>
              <a:spcAft>
                <a:spcPct val="0"/>
              </a:spcAft>
              <a:buChar char="»"/>
              <a:defRPr kumimoji="1" sz="2000">
                <a:solidFill>
                  <a:schemeClr val="tx1"/>
                </a:solidFill>
                <a:latin typeface="Times New Roman" panose="02020603050405020304" pitchFamily="18" charset="0"/>
                <a:ea typeface="宋体" panose="02010600030101010101" pitchFamily="2" charset="-122"/>
              </a:defRPr>
            </a:lvl6pPr>
            <a:lvl7pPr marL="2971800" indent="-228600" eaLnBrk="0" fontAlgn="base" hangingPunct="0">
              <a:spcBef>
                <a:spcPct val="20000"/>
              </a:spcBef>
              <a:spcAft>
                <a:spcPct val="0"/>
              </a:spcAft>
              <a:buChar char="»"/>
              <a:defRPr kumimoji="1" sz="2000">
                <a:solidFill>
                  <a:schemeClr val="tx1"/>
                </a:solidFill>
                <a:latin typeface="Times New Roman" panose="02020603050405020304" pitchFamily="18" charset="0"/>
                <a:ea typeface="宋体" panose="02010600030101010101" pitchFamily="2" charset="-122"/>
              </a:defRPr>
            </a:lvl7pPr>
            <a:lvl8pPr marL="3429000" indent="-228600" eaLnBrk="0" fontAlgn="base" hangingPunct="0">
              <a:spcBef>
                <a:spcPct val="20000"/>
              </a:spcBef>
              <a:spcAft>
                <a:spcPct val="0"/>
              </a:spcAft>
              <a:buChar char="»"/>
              <a:defRPr kumimoji="1" sz="2000">
                <a:solidFill>
                  <a:schemeClr val="tx1"/>
                </a:solidFill>
                <a:latin typeface="Times New Roman" panose="02020603050405020304" pitchFamily="18" charset="0"/>
                <a:ea typeface="宋体" panose="02010600030101010101" pitchFamily="2" charset="-122"/>
              </a:defRPr>
            </a:lvl8pPr>
            <a:lvl9pPr marL="3886200" indent="-228600" eaLnBrk="0" fontAlgn="base" hangingPunct="0">
              <a:spcBef>
                <a:spcPct val="20000"/>
              </a:spcBef>
              <a:spcAft>
                <a:spcPct val="0"/>
              </a:spcAft>
              <a:buChar char="»"/>
              <a:defRPr kumimoji="1" sz="2000">
                <a:solidFill>
                  <a:schemeClr val="tx1"/>
                </a:solidFill>
                <a:latin typeface="Times New Roman" panose="02020603050405020304" pitchFamily="18" charset="0"/>
                <a:ea typeface="宋体" panose="02010600030101010101" pitchFamily="2" charset="-122"/>
              </a:defRPr>
            </a:lvl9pPr>
          </a:lstStyle>
          <a:p>
            <a:pPr eaLnBrk="1" hangingPunct="1">
              <a:spcBef>
                <a:spcPct val="0"/>
              </a:spcBef>
              <a:buFontTx/>
              <a:buNone/>
            </a:pPr>
            <a:r>
              <a:rPr lang="en-US" altLang="zh-CN" sz="2400"/>
              <a:t>Earth</a:t>
            </a:r>
          </a:p>
        </p:txBody>
      </p:sp>
    </p:spTree>
    <p:extLst>
      <p:ext uri="{BB962C8B-B14F-4D97-AF65-F5344CB8AC3E}">
        <p14:creationId xmlns:p14="http://schemas.microsoft.com/office/powerpoint/2010/main" val="206915461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p:cNvSpPr>
            <a:spLocks noGrp="1"/>
          </p:cNvSpPr>
          <p:nvPr>
            <p:ph type="title"/>
          </p:nvPr>
        </p:nvSpPr>
        <p:spPr/>
        <p:txBody>
          <a:bodyPr/>
          <a:lstStyle/>
          <a:p>
            <a:endParaRPr lang="en-GB" altLang="en-US" smtClean="0"/>
          </a:p>
        </p:txBody>
      </p:sp>
      <p:pic>
        <p:nvPicPr>
          <p:cNvPr id="8195"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323850" y="549275"/>
            <a:ext cx="5124450" cy="6470650"/>
          </a:xfrm>
        </p:spPr>
      </p:pic>
      <p:pic>
        <p:nvPicPr>
          <p:cNvPr id="8196" name="Picture 4"/>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5434013" y="122238"/>
            <a:ext cx="3703637" cy="68976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10640171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295400" y="1295400"/>
            <a:ext cx="6705600" cy="685800"/>
          </a:xfrm>
        </p:spPr>
        <p:txBody>
          <a:bodyPr>
            <a:noAutofit/>
          </a:bodyPr>
          <a:lstStyle/>
          <a:p>
            <a:pPr eaLnBrk="1" hangingPunct="1"/>
            <a:r>
              <a:rPr lang="en-US" altLang="zh-CN" sz="2400" dirty="0" smtClean="0"/>
              <a:t>Confucian Understanding of Harmony</a:t>
            </a:r>
          </a:p>
        </p:txBody>
      </p:sp>
      <p:sp>
        <p:nvSpPr>
          <p:cNvPr id="12291" name="Rectangle 3"/>
          <p:cNvSpPr>
            <a:spLocks noGrp="1" noChangeArrowheads="1"/>
          </p:cNvSpPr>
          <p:nvPr>
            <p:ph type="body" idx="1"/>
          </p:nvPr>
        </p:nvSpPr>
        <p:spPr>
          <a:xfrm>
            <a:off x="914400" y="2209800"/>
            <a:ext cx="7391400" cy="3505200"/>
          </a:xfrm>
        </p:spPr>
        <p:txBody>
          <a:bodyPr>
            <a:normAutofit fontScale="85000" lnSpcReduction="20000"/>
          </a:bodyPr>
          <a:lstStyle/>
          <a:p>
            <a:pPr eaLnBrk="1" hangingPunct="1"/>
            <a:r>
              <a:rPr lang="en-US" altLang="zh-CN" sz="2400" dirty="0" smtClean="0"/>
              <a:t>Confucianism takes harmony to be a central concept in its ethics and carried harmony into the heart of politics</a:t>
            </a:r>
          </a:p>
          <a:p>
            <a:pPr eaLnBrk="1" hangingPunct="1"/>
            <a:r>
              <a:rPr lang="en-US" altLang="zh-CN" sz="2400" dirty="0" smtClean="0"/>
              <a:t>The fundamental question for Confucian masters is how to rebuild the grand peace or Great Unity (</a:t>
            </a:r>
            <a:r>
              <a:rPr lang="zh-CN" altLang="en-US" sz="2400" dirty="0" smtClean="0"/>
              <a:t>大同)</a:t>
            </a:r>
          </a:p>
          <a:p>
            <a:pPr eaLnBrk="1" hangingPunct="1"/>
            <a:r>
              <a:rPr lang="en-US" altLang="zh-CN" sz="2400" dirty="0" smtClean="0"/>
              <a:t>What they have in mind is a harmonious society in which all human beings are brothers and all things are companions</a:t>
            </a:r>
          </a:p>
          <a:p>
            <a:pPr eaLnBrk="1" hangingPunct="1"/>
            <a:r>
              <a:rPr lang="en-US" altLang="zh-CN" sz="2400" dirty="0" smtClean="0"/>
              <a:t>The value of the most important notion ‘ritual’ for the Confucianism is none other than creating or maintaining harmony</a:t>
            </a:r>
          </a:p>
        </p:txBody>
      </p:sp>
    </p:spTree>
    <p:extLst>
      <p:ext uri="{BB962C8B-B14F-4D97-AF65-F5344CB8AC3E}">
        <p14:creationId xmlns:p14="http://schemas.microsoft.com/office/powerpoint/2010/main" val="293470378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animEffect transition="in" filter="wipe(left)">
                                      <p:cBhvr>
                                        <p:cTn id="7" dur="500"/>
                                        <p:tgtEl>
                                          <p:spTgt spid="12291">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12291">
                                            <p:txEl>
                                              <p:pRg st="1" end="1"/>
                                            </p:txEl>
                                          </p:spTgt>
                                        </p:tgtEl>
                                        <p:attrNameLst>
                                          <p:attrName>style.visibility</p:attrName>
                                        </p:attrNameLst>
                                      </p:cBhvr>
                                      <p:to>
                                        <p:strVal val="visible"/>
                                      </p:to>
                                    </p:set>
                                    <p:animEffect transition="in" filter="wipe(left)">
                                      <p:cBhvr>
                                        <p:cTn id="12" dur="500"/>
                                        <p:tgtEl>
                                          <p:spTgt spid="12291">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12291">
                                            <p:txEl>
                                              <p:pRg st="2" end="2"/>
                                            </p:txEl>
                                          </p:spTgt>
                                        </p:tgtEl>
                                        <p:attrNameLst>
                                          <p:attrName>style.visibility</p:attrName>
                                        </p:attrNameLst>
                                      </p:cBhvr>
                                      <p:to>
                                        <p:strVal val="visible"/>
                                      </p:to>
                                    </p:set>
                                    <p:animEffect transition="in" filter="wipe(left)">
                                      <p:cBhvr>
                                        <p:cTn id="17" dur="500"/>
                                        <p:tgtEl>
                                          <p:spTgt spid="12291">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12291">
                                            <p:txEl>
                                              <p:pRg st="3" end="3"/>
                                            </p:txEl>
                                          </p:spTgt>
                                        </p:tgtEl>
                                        <p:attrNameLst>
                                          <p:attrName>style.visibility</p:attrName>
                                        </p:attrNameLst>
                                      </p:cBhvr>
                                      <p:to>
                                        <p:strVal val="visible"/>
                                      </p:to>
                                    </p:set>
                                    <p:animEffect transition="in" filter="wipe(left)">
                                      <p:cBhvr>
                                        <p:cTn id="22" dur="500"/>
                                        <p:tgtEl>
                                          <p:spTgt spid="12291">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1" grpId="0" build="p" autoUpdateAnimBg="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990600" y="1295400"/>
            <a:ext cx="7086600" cy="685800"/>
          </a:xfrm>
        </p:spPr>
        <p:txBody>
          <a:bodyPr>
            <a:noAutofit/>
          </a:bodyPr>
          <a:lstStyle/>
          <a:p>
            <a:pPr eaLnBrk="1" hangingPunct="1"/>
            <a:r>
              <a:rPr lang="en-US" altLang="zh-CN" sz="1400" b="1" dirty="0" smtClean="0"/>
              <a:t>3. Harmony is an inner state, in which all feelings and emotions are properly expressed</a:t>
            </a:r>
          </a:p>
        </p:txBody>
      </p:sp>
      <p:sp>
        <p:nvSpPr>
          <p:cNvPr id="13315" name="Rectangle 3"/>
          <p:cNvSpPr>
            <a:spLocks noGrp="1" noChangeArrowheads="1"/>
          </p:cNvSpPr>
          <p:nvPr>
            <p:ph type="body" idx="1"/>
          </p:nvPr>
        </p:nvSpPr>
        <p:spPr>
          <a:xfrm>
            <a:off x="1333500" y="2286000"/>
            <a:ext cx="6896100" cy="3429000"/>
          </a:xfrm>
        </p:spPr>
        <p:txBody>
          <a:bodyPr>
            <a:normAutofit fontScale="70000" lnSpcReduction="20000"/>
          </a:bodyPr>
          <a:lstStyle/>
          <a:p>
            <a:pPr eaLnBrk="1" hangingPunct="1"/>
            <a:r>
              <a:rPr lang="en-US" altLang="zh-CN" sz="2000" dirty="0" smtClean="0"/>
              <a:t>Harmony is the proper expression of people’s emotion</a:t>
            </a:r>
          </a:p>
          <a:p>
            <a:pPr eaLnBrk="1" hangingPunct="1"/>
            <a:endParaRPr lang="en-US" altLang="zh-CN" sz="2000" dirty="0" smtClean="0"/>
          </a:p>
          <a:p>
            <a:pPr eaLnBrk="1" hangingPunct="1"/>
            <a:r>
              <a:rPr lang="en-US" altLang="zh-CN" sz="2000" dirty="0" smtClean="0"/>
              <a:t>The proper way of expression of emotion= middle way (</a:t>
            </a:r>
            <a:r>
              <a:rPr lang="zh-CN" altLang="en-US" sz="2000" dirty="0" smtClean="0"/>
              <a:t>中道论</a:t>
            </a:r>
            <a:r>
              <a:rPr lang="en-US" altLang="zh-CN" sz="2000" dirty="0" smtClean="0"/>
              <a:t>Buddhism</a:t>
            </a:r>
            <a:r>
              <a:rPr lang="zh-CN" altLang="en-US" sz="2000" dirty="0" smtClean="0"/>
              <a:t>；中庸</a:t>
            </a:r>
            <a:r>
              <a:rPr lang="en-US" altLang="zh-CN" sz="2000" dirty="0" smtClean="0"/>
              <a:t>Confucianism</a:t>
            </a:r>
            <a:r>
              <a:rPr lang="zh-CN" altLang="en-US" sz="2000" dirty="0" smtClean="0"/>
              <a:t>；致中和</a:t>
            </a:r>
            <a:r>
              <a:rPr lang="en-US" altLang="zh-CN" sz="2000" dirty="0" smtClean="0"/>
              <a:t>)</a:t>
            </a:r>
          </a:p>
          <a:p>
            <a:pPr eaLnBrk="1" hangingPunct="1"/>
            <a:r>
              <a:rPr lang="en-US" altLang="zh-CN" sz="2000" dirty="0" smtClean="0"/>
              <a:t> </a:t>
            </a:r>
          </a:p>
          <a:p>
            <a:r>
              <a:rPr lang="en-US" altLang="zh-CN" sz="2000" dirty="0" smtClean="0"/>
              <a:t>Express one’s emotion in proper time, not too early, not too late</a:t>
            </a:r>
            <a:r>
              <a:rPr lang="zh-CN" altLang="en-US" sz="2000" dirty="0" smtClean="0"/>
              <a:t>； </a:t>
            </a:r>
            <a:r>
              <a:rPr lang="en-US" altLang="zh-CN" sz="2000" dirty="0" smtClean="0"/>
              <a:t>an not in </a:t>
            </a:r>
            <a:r>
              <a:rPr lang="en-US" altLang="zh-CN" sz="2000" dirty="0"/>
              <a:t>a extreme way: not too strong not too soft</a:t>
            </a:r>
          </a:p>
          <a:p>
            <a:pPr eaLnBrk="1" hangingPunct="1"/>
            <a:endParaRPr lang="en-US" altLang="zh-CN" sz="2000" dirty="0" smtClean="0"/>
          </a:p>
          <a:p>
            <a:pPr eaLnBrk="1" hangingPunct="1"/>
            <a:r>
              <a:rPr lang="en-US" altLang="zh-CN" sz="2000" dirty="0" smtClean="0"/>
              <a:t>Therefore, harmony is a virtue: </a:t>
            </a:r>
            <a:r>
              <a:rPr lang="zh-CN" altLang="en-US" sz="2000" dirty="0" smtClean="0"/>
              <a:t>不得中行而与人，必得狂狷。狂者进取，狷者有所不为也。（论语，子路）</a:t>
            </a:r>
            <a:endParaRPr lang="en-US" altLang="zh-CN" sz="2000" dirty="0" smtClean="0"/>
          </a:p>
          <a:p>
            <a:pPr eaLnBrk="1" hangingPunct="1"/>
            <a:endParaRPr lang="en-US" altLang="zh-CN" dirty="0" smtClean="0"/>
          </a:p>
        </p:txBody>
      </p:sp>
    </p:spTree>
    <p:extLst>
      <p:ext uri="{BB962C8B-B14F-4D97-AF65-F5344CB8AC3E}">
        <p14:creationId xmlns:p14="http://schemas.microsoft.com/office/powerpoint/2010/main" val="214408439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a:xfrm>
            <a:off x="1066800" y="1066800"/>
            <a:ext cx="6934200" cy="762000"/>
          </a:xfrm>
        </p:spPr>
        <p:txBody>
          <a:bodyPr>
            <a:noAutofit/>
          </a:bodyPr>
          <a:lstStyle/>
          <a:p>
            <a:pPr eaLnBrk="1" hangingPunct="1"/>
            <a:r>
              <a:rPr lang="en-US" altLang="zh-CN" sz="1600" dirty="0"/>
              <a:t>4</a:t>
            </a:r>
            <a:r>
              <a:rPr lang="en-US" altLang="zh-CN" sz="1600" dirty="0" smtClean="0"/>
              <a:t>. Harmony is essential for the peaceful life of individual, the family and the state</a:t>
            </a:r>
          </a:p>
        </p:txBody>
      </p:sp>
      <p:sp>
        <p:nvSpPr>
          <p:cNvPr id="14339" name="Rectangle 3"/>
          <p:cNvSpPr>
            <a:spLocks noGrp="1" noChangeArrowheads="1"/>
          </p:cNvSpPr>
          <p:nvPr>
            <p:ph type="body" idx="1"/>
          </p:nvPr>
        </p:nvSpPr>
        <p:spPr>
          <a:xfrm>
            <a:off x="1295400" y="2209800"/>
            <a:ext cx="7086600" cy="3429000"/>
          </a:xfrm>
        </p:spPr>
        <p:txBody>
          <a:bodyPr>
            <a:normAutofit fontScale="77500" lnSpcReduction="20000"/>
          </a:bodyPr>
          <a:lstStyle/>
          <a:p>
            <a:pPr eaLnBrk="1" hangingPunct="1">
              <a:lnSpc>
                <a:spcPct val="90000"/>
              </a:lnSpc>
            </a:pPr>
            <a:r>
              <a:rPr lang="en-US" altLang="zh-CN" sz="2800" dirty="0" smtClean="0"/>
              <a:t>Confucian understands virtue as the foundation of peace and order</a:t>
            </a:r>
          </a:p>
          <a:p>
            <a:pPr eaLnBrk="1" hangingPunct="1">
              <a:lnSpc>
                <a:spcPct val="90000"/>
              </a:lnSpc>
            </a:pPr>
            <a:endParaRPr lang="en-US" altLang="zh-CN" sz="2800" dirty="0" smtClean="0"/>
          </a:p>
          <a:p>
            <a:pPr eaLnBrk="1" hangingPunct="1">
              <a:lnSpc>
                <a:spcPct val="90000"/>
              </a:lnSpc>
            </a:pPr>
            <a:r>
              <a:rPr lang="en-US" altLang="zh-CN" sz="2800" dirty="0" smtClean="0"/>
              <a:t>Harmony is a virtue</a:t>
            </a:r>
          </a:p>
          <a:p>
            <a:pPr eaLnBrk="1" hangingPunct="1">
              <a:lnSpc>
                <a:spcPct val="90000"/>
              </a:lnSpc>
            </a:pPr>
            <a:r>
              <a:rPr lang="en-US" altLang="zh-CN" sz="2800" dirty="0" smtClean="0"/>
              <a:t>So that harmony is the essential for the peaceful life of individual and the order of family and state</a:t>
            </a:r>
          </a:p>
          <a:p>
            <a:pPr eaLnBrk="1" hangingPunct="1">
              <a:lnSpc>
                <a:spcPct val="90000"/>
              </a:lnSpc>
            </a:pPr>
            <a:r>
              <a:rPr lang="en-US" altLang="zh-CN" sz="2800" dirty="0" smtClean="0"/>
              <a:t>Harmony is closely related to natural order, politics, ethics and daily life</a:t>
            </a:r>
          </a:p>
          <a:p>
            <a:pPr eaLnBrk="1" hangingPunct="1">
              <a:lnSpc>
                <a:spcPct val="90000"/>
              </a:lnSpc>
            </a:pPr>
            <a:endParaRPr lang="en-US" altLang="zh-CN" sz="2800" dirty="0" smtClean="0"/>
          </a:p>
          <a:p>
            <a:pPr eaLnBrk="1" hangingPunct="1">
              <a:lnSpc>
                <a:spcPct val="90000"/>
              </a:lnSpc>
            </a:pPr>
            <a:r>
              <a:rPr lang="en-US" altLang="zh-CN" sz="2800" dirty="0" smtClean="0"/>
              <a:t>Central harmony means that harmony is central to all existence and all activity and underlies peace, order and human </a:t>
            </a:r>
            <a:r>
              <a:rPr lang="en-US" altLang="zh-CN" sz="2800" dirty="0" err="1" smtClean="0"/>
              <a:t>flourshing</a:t>
            </a:r>
            <a:endParaRPr lang="en-US" altLang="zh-CN" sz="2800" dirty="0" smtClean="0"/>
          </a:p>
        </p:txBody>
      </p:sp>
    </p:spTree>
    <p:extLst>
      <p:ext uri="{BB962C8B-B14F-4D97-AF65-F5344CB8AC3E}">
        <p14:creationId xmlns:p14="http://schemas.microsoft.com/office/powerpoint/2010/main" val="354041732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a:xfrm>
            <a:off x="1371600" y="1066800"/>
            <a:ext cx="6553200" cy="914400"/>
          </a:xfrm>
        </p:spPr>
        <p:txBody>
          <a:bodyPr>
            <a:noAutofit/>
          </a:bodyPr>
          <a:lstStyle/>
          <a:p>
            <a:pPr eaLnBrk="1" hangingPunct="1"/>
            <a:r>
              <a:rPr lang="en-US" altLang="zh-CN" sz="1800" dirty="0" smtClean="0"/>
              <a:t>5. harmony as the important contents and the primary aim of education</a:t>
            </a:r>
          </a:p>
        </p:txBody>
      </p:sp>
      <p:sp>
        <p:nvSpPr>
          <p:cNvPr id="15363" name="Rectangle 3"/>
          <p:cNvSpPr>
            <a:spLocks noGrp="1" noChangeArrowheads="1"/>
          </p:cNvSpPr>
          <p:nvPr>
            <p:ph type="body" idx="1"/>
          </p:nvPr>
        </p:nvSpPr>
        <p:spPr>
          <a:xfrm>
            <a:off x="1371600" y="2286000"/>
            <a:ext cx="6705600" cy="3429000"/>
          </a:xfrm>
        </p:spPr>
        <p:txBody>
          <a:bodyPr>
            <a:normAutofit fontScale="77500" lnSpcReduction="20000"/>
          </a:bodyPr>
          <a:lstStyle/>
          <a:p>
            <a:pPr eaLnBrk="1" hangingPunct="1"/>
            <a:r>
              <a:rPr lang="en-US" altLang="zh-CN" sz="2800" dirty="0" smtClean="0"/>
              <a:t>Confucian’s education is not simply to teach and to remember, it is more a moral training and personal experience</a:t>
            </a:r>
          </a:p>
          <a:p>
            <a:pPr eaLnBrk="1" hangingPunct="1"/>
            <a:r>
              <a:rPr lang="en-US" altLang="zh-CN" sz="2800" dirty="0" smtClean="0"/>
              <a:t>Regular the emotion of people and educated them with harmony is the content of education</a:t>
            </a:r>
          </a:p>
          <a:p>
            <a:pPr eaLnBrk="1" hangingPunct="1"/>
            <a:r>
              <a:rPr lang="en-US" altLang="zh-CN" sz="2800" dirty="0" smtClean="0"/>
              <a:t>To realize harmony in personal cultivation and political governing are the aims of education</a:t>
            </a:r>
          </a:p>
        </p:txBody>
      </p:sp>
    </p:spTree>
    <p:extLst>
      <p:ext uri="{BB962C8B-B14F-4D97-AF65-F5344CB8AC3E}">
        <p14:creationId xmlns:p14="http://schemas.microsoft.com/office/powerpoint/2010/main" val="189420562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normAutofit/>
          </a:bodyPr>
          <a:lstStyle/>
          <a:p>
            <a:pPr eaLnBrk="1" hangingPunct="1"/>
            <a:r>
              <a:rPr lang="en-US" altLang="zh-CN" sz="1800" dirty="0"/>
              <a:t>6</a:t>
            </a:r>
            <a:r>
              <a:rPr lang="en-US" altLang="zh-CN" sz="1800" dirty="0" smtClean="0"/>
              <a:t>. Harmony is the way to sincerity and enlightenment</a:t>
            </a:r>
          </a:p>
        </p:txBody>
      </p:sp>
      <p:sp>
        <p:nvSpPr>
          <p:cNvPr id="16387" name="Rectangle 3"/>
          <p:cNvSpPr>
            <a:spLocks noGrp="1" noChangeArrowheads="1"/>
          </p:cNvSpPr>
          <p:nvPr>
            <p:ph type="body" idx="1"/>
          </p:nvPr>
        </p:nvSpPr>
        <p:spPr>
          <a:xfrm>
            <a:off x="1143000" y="2286000"/>
            <a:ext cx="7010400" cy="3352800"/>
          </a:xfrm>
        </p:spPr>
        <p:txBody>
          <a:bodyPr>
            <a:normAutofit fontScale="85000" lnSpcReduction="20000"/>
          </a:bodyPr>
          <a:lstStyle/>
          <a:p>
            <a:pPr eaLnBrk="1" hangingPunct="1">
              <a:lnSpc>
                <a:spcPct val="90000"/>
              </a:lnSpc>
            </a:pPr>
            <a:r>
              <a:rPr lang="en-US" altLang="zh-CN" sz="2800" dirty="0" smtClean="0"/>
              <a:t>Sincerity and enlightenment do not lie in differentiation between humans and heaven, but in their harmony and unity</a:t>
            </a:r>
          </a:p>
          <a:p>
            <a:pPr eaLnBrk="1" hangingPunct="1">
              <a:lnSpc>
                <a:spcPct val="90000"/>
              </a:lnSpc>
            </a:pPr>
            <a:endParaRPr lang="en-US" altLang="zh-CN" sz="2800" dirty="0" smtClean="0"/>
          </a:p>
          <a:p>
            <a:pPr eaLnBrk="1" hangingPunct="1">
              <a:lnSpc>
                <a:spcPct val="90000"/>
              </a:lnSpc>
            </a:pPr>
            <a:r>
              <a:rPr lang="en-US" altLang="zh-CN" sz="2800" dirty="0" smtClean="0"/>
              <a:t>Neo-Confucians take harmony not only as a central concept, but also as the spirit animating Confucian doctrines and the vitality empowering Confucian practices</a:t>
            </a:r>
          </a:p>
          <a:p>
            <a:pPr eaLnBrk="1" hangingPunct="1">
              <a:lnSpc>
                <a:spcPct val="90000"/>
              </a:lnSpc>
            </a:pPr>
            <a:r>
              <a:rPr lang="en-US" altLang="zh-CN" sz="2800" dirty="0" smtClean="0"/>
              <a:t>Confucians believe that harmony is the underlying principle of all relationships and the reason why all virtues can be fully realized</a:t>
            </a:r>
          </a:p>
        </p:txBody>
      </p:sp>
    </p:spTree>
    <p:extLst>
      <p:ext uri="{BB962C8B-B14F-4D97-AF65-F5344CB8AC3E}">
        <p14:creationId xmlns:p14="http://schemas.microsoft.com/office/powerpoint/2010/main" val="414309651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990600" y="1295400"/>
            <a:ext cx="6781800" cy="685800"/>
          </a:xfrm>
        </p:spPr>
        <p:txBody>
          <a:bodyPr>
            <a:noAutofit/>
          </a:bodyPr>
          <a:lstStyle/>
          <a:p>
            <a:pPr eaLnBrk="1" hangingPunct="1"/>
            <a:r>
              <a:rPr lang="en-US" altLang="zh-CN" sz="2400" b="1" dirty="0" smtClean="0"/>
              <a:t>Three principles of harmony</a:t>
            </a:r>
          </a:p>
        </p:txBody>
      </p:sp>
      <p:sp>
        <p:nvSpPr>
          <p:cNvPr id="7171" name="Rectangle 3"/>
          <p:cNvSpPr>
            <a:spLocks noGrp="1" noChangeArrowheads="1"/>
          </p:cNvSpPr>
          <p:nvPr>
            <p:ph type="body" idx="1"/>
          </p:nvPr>
        </p:nvSpPr>
        <p:spPr/>
        <p:txBody>
          <a:bodyPr/>
          <a:lstStyle/>
          <a:p>
            <a:pPr eaLnBrk="1" hangingPunct="1">
              <a:lnSpc>
                <a:spcPct val="90000"/>
              </a:lnSpc>
            </a:pPr>
            <a:r>
              <a:rPr lang="en-US" altLang="zh-CN" smtClean="0"/>
              <a:t>The principle of harmony between Tian and human beings</a:t>
            </a:r>
          </a:p>
          <a:p>
            <a:pPr eaLnBrk="1" hangingPunct="1">
              <a:lnSpc>
                <a:spcPct val="90000"/>
              </a:lnSpc>
            </a:pPr>
            <a:endParaRPr lang="en-US" altLang="zh-CN" smtClean="0"/>
          </a:p>
          <a:p>
            <a:pPr eaLnBrk="1" hangingPunct="1">
              <a:lnSpc>
                <a:spcPct val="90000"/>
              </a:lnSpc>
            </a:pPr>
            <a:r>
              <a:rPr lang="en-US" altLang="zh-CN" smtClean="0"/>
              <a:t>The principle of harmony between the ancestor and the descendant</a:t>
            </a:r>
          </a:p>
          <a:p>
            <a:pPr eaLnBrk="1" hangingPunct="1">
              <a:lnSpc>
                <a:spcPct val="90000"/>
              </a:lnSpc>
            </a:pPr>
            <a:endParaRPr lang="en-US" altLang="zh-CN" smtClean="0"/>
          </a:p>
          <a:p>
            <a:pPr eaLnBrk="1" hangingPunct="1">
              <a:lnSpc>
                <a:spcPct val="90000"/>
              </a:lnSpc>
            </a:pPr>
            <a:r>
              <a:rPr lang="en-US" altLang="zh-CN" smtClean="0"/>
              <a:t>The principle of harmony between the sage and the common people</a:t>
            </a:r>
          </a:p>
        </p:txBody>
      </p:sp>
    </p:spTree>
    <p:extLst>
      <p:ext uri="{BB962C8B-B14F-4D97-AF65-F5344CB8AC3E}">
        <p14:creationId xmlns:p14="http://schemas.microsoft.com/office/powerpoint/2010/main" val="111515794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normAutofit/>
          </a:bodyPr>
          <a:lstStyle/>
          <a:p>
            <a:pPr eaLnBrk="1" hangingPunct="1"/>
            <a:r>
              <a:rPr lang="en-US" altLang="zh-CN" sz="1600" dirty="0" smtClean="0"/>
              <a:t>The first principle: harmony between Tian and human beings</a:t>
            </a:r>
          </a:p>
        </p:txBody>
      </p:sp>
      <p:sp>
        <p:nvSpPr>
          <p:cNvPr id="8195" name="Rectangle 3"/>
          <p:cNvSpPr>
            <a:spLocks noGrp="1" noChangeArrowheads="1"/>
          </p:cNvSpPr>
          <p:nvPr>
            <p:ph type="body" idx="1"/>
          </p:nvPr>
        </p:nvSpPr>
        <p:spPr/>
        <p:txBody>
          <a:bodyPr/>
          <a:lstStyle/>
          <a:p>
            <a:pPr eaLnBrk="1" hangingPunct="1"/>
            <a:r>
              <a:rPr lang="en-US" altLang="zh-CN" smtClean="0"/>
              <a:t>Why harmony between tian and human as the first principle?</a:t>
            </a:r>
          </a:p>
          <a:p>
            <a:pPr eaLnBrk="1" hangingPunct="1"/>
            <a:r>
              <a:rPr lang="en-US" altLang="zh-CN" smtClean="0"/>
              <a:t>The meaning of Tian</a:t>
            </a:r>
          </a:p>
          <a:p>
            <a:pPr eaLnBrk="1" hangingPunct="1"/>
            <a:r>
              <a:rPr lang="en-US" altLang="zh-CN" smtClean="0"/>
              <a:t>The manifestations of the harmony between Tian and human beings</a:t>
            </a:r>
          </a:p>
        </p:txBody>
      </p:sp>
    </p:spTree>
    <p:extLst>
      <p:ext uri="{BB962C8B-B14F-4D97-AF65-F5344CB8AC3E}">
        <p14:creationId xmlns:p14="http://schemas.microsoft.com/office/powerpoint/2010/main" val="324727187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990600" y="1295400"/>
            <a:ext cx="7086600" cy="685800"/>
          </a:xfrm>
        </p:spPr>
        <p:txBody>
          <a:bodyPr>
            <a:noAutofit/>
          </a:bodyPr>
          <a:lstStyle/>
          <a:p>
            <a:pPr eaLnBrk="1" hangingPunct="1"/>
            <a:r>
              <a:rPr lang="en-US" altLang="zh-CN" sz="1800" dirty="0" smtClean="0"/>
              <a:t>Confucian understandings of Harmony between Tian and Human being</a:t>
            </a:r>
          </a:p>
        </p:txBody>
      </p:sp>
      <p:sp>
        <p:nvSpPr>
          <p:cNvPr id="13315" name="Rectangle 3"/>
          <p:cNvSpPr>
            <a:spLocks noGrp="1" noChangeArrowheads="1"/>
          </p:cNvSpPr>
          <p:nvPr>
            <p:ph type="body" idx="1"/>
          </p:nvPr>
        </p:nvSpPr>
        <p:spPr/>
        <p:txBody>
          <a:bodyPr>
            <a:normAutofit fontScale="85000" lnSpcReduction="20000"/>
          </a:bodyPr>
          <a:lstStyle/>
          <a:p>
            <a:pPr eaLnBrk="1" hangingPunct="1">
              <a:lnSpc>
                <a:spcPct val="90000"/>
              </a:lnSpc>
            </a:pPr>
            <a:r>
              <a:rPr lang="en-GB" altLang="zh-CN" sz="2400" b="1" smtClean="0"/>
              <a:t>(1)natural harmony: </a:t>
            </a:r>
            <a:r>
              <a:rPr lang="en-GB" altLang="zh-CN" sz="2400" smtClean="0"/>
              <a:t>a harmonious state of the world in which humans live and behave, which provides humanity with enjoyment, peace and order </a:t>
            </a:r>
          </a:p>
          <a:p>
            <a:pPr eaLnBrk="1" hangingPunct="1">
              <a:lnSpc>
                <a:spcPct val="90000"/>
              </a:lnSpc>
            </a:pPr>
            <a:endParaRPr lang="en-GB" altLang="zh-CN" sz="2400" smtClean="0"/>
          </a:p>
          <a:p>
            <a:pPr eaLnBrk="1" hangingPunct="1">
              <a:lnSpc>
                <a:spcPct val="90000"/>
              </a:lnSpc>
            </a:pPr>
            <a:r>
              <a:rPr lang="en-GB" altLang="zh-CN" sz="2400" smtClean="0"/>
              <a:t>(2)</a:t>
            </a:r>
            <a:r>
              <a:rPr lang="en-GB" altLang="zh-CN" sz="2400" b="1" smtClean="0"/>
              <a:t>religious harmony:</a:t>
            </a:r>
            <a:r>
              <a:rPr lang="en-GB" altLang="zh-CN" sz="2400" smtClean="0"/>
              <a:t> a continuous relationship between the spiritual and the human, the mind and the body, the form and the matter, the traditional and the present, which gives humanity the sense of continuity, eternity and security  </a:t>
            </a:r>
          </a:p>
          <a:p>
            <a:pPr eaLnBrk="1" hangingPunct="1">
              <a:lnSpc>
                <a:spcPct val="90000"/>
              </a:lnSpc>
            </a:pPr>
            <a:r>
              <a:rPr lang="en-GB" altLang="zh-CN" sz="2400" smtClean="0"/>
              <a:t>(3) </a:t>
            </a:r>
            <a:r>
              <a:rPr lang="en-GB" altLang="zh-CN" sz="2400" b="1" smtClean="0"/>
              <a:t>moral: order from virtues of the superior, harmony from education peace from good heart: </a:t>
            </a:r>
            <a:r>
              <a:rPr lang="en-GB" altLang="zh-CN" sz="2400" smtClean="0"/>
              <a:t>the mutual transformation of the eternal and the temporal, the infinite and the finite, the sacred and the secular, provides motivation for people to act in the life</a:t>
            </a:r>
          </a:p>
          <a:p>
            <a:pPr eaLnBrk="1" hangingPunct="1">
              <a:lnSpc>
                <a:spcPct val="90000"/>
              </a:lnSpc>
            </a:pPr>
            <a:endParaRPr lang="zh-CN" altLang="en-US" sz="2800" smtClean="0"/>
          </a:p>
        </p:txBody>
      </p:sp>
    </p:spTree>
    <p:extLst>
      <p:ext uri="{BB962C8B-B14F-4D97-AF65-F5344CB8AC3E}">
        <p14:creationId xmlns:p14="http://schemas.microsoft.com/office/powerpoint/2010/main" val="126000133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normAutofit/>
          </a:bodyPr>
          <a:lstStyle/>
          <a:p>
            <a:pPr eaLnBrk="1" hangingPunct="1"/>
            <a:r>
              <a:rPr lang="en-US" altLang="zh-CN" sz="1600" dirty="0" smtClean="0"/>
              <a:t>Harmony between the ancestor and the descendant(The second principle )</a:t>
            </a:r>
          </a:p>
        </p:txBody>
      </p:sp>
      <p:sp>
        <p:nvSpPr>
          <p:cNvPr id="20483" name="Rectangle 3"/>
          <p:cNvSpPr>
            <a:spLocks noGrp="1" noChangeArrowheads="1"/>
          </p:cNvSpPr>
          <p:nvPr>
            <p:ph type="body" idx="1"/>
          </p:nvPr>
        </p:nvSpPr>
        <p:spPr/>
        <p:txBody>
          <a:bodyPr/>
          <a:lstStyle/>
          <a:p>
            <a:pPr eaLnBrk="1" hangingPunct="1">
              <a:lnSpc>
                <a:spcPct val="90000"/>
              </a:lnSpc>
            </a:pPr>
            <a:r>
              <a:rPr lang="en-GB" altLang="zh-CN" dirty="0" smtClean="0"/>
              <a:t>Ancestral worship is the root of all religions(Hebert Spencer )</a:t>
            </a:r>
            <a:r>
              <a:rPr lang="en-US" altLang="zh-CN" dirty="0" smtClean="0"/>
              <a:t> </a:t>
            </a:r>
          </a:p>
          <a:p>
            <a:pPr eaLnBrk="1" hangingPunct="1">
              <a:lnSpc>
                <a:spcPct val="90000"/>
              </a:lnSpc>
            </a:pPr>
            <a:r>
              <a:rPr lang="en-GB" altLang="zh-CN" dirty="0" smtClean="0"/>
              <a:t>Ancestor worship: </a:t>
            </a:r>
            <a:r>
              <a:rPr lang="en-GB" altLang="zh-CN" sz="2400" dirty="0" smtClean="0"/>
              <a:t>The family occupies a central position in Chinese culture, and glorifying one’s ancestors is not only the greatest duty but also the greatest honour for a Confucian.</a:t>
            </a:r>
            <a:r>
              <a:rPr lang="en-GB" altLang="zh-CN" dirty="0" smtClean="0"/>
              <a:t> </a:t>
            </a:r>
          </a:p>
          <a:p>
            <a:pPr eaLnBrk="1" hangingPunct="1">
              <a:lnSpc>
                <a:spcPct val="90000"/>
              </a:lnSpc>
            </a:pPr>
            <a:r>
              <a:rPr lang="en-GB" altLang="zh-CN" dirty="0" smtClean="0"/>
              <a:t> In ancient China, the ancestral Temple was usually the site for religious affairs as well as the political matters</a:t>
            </a:r>
            <a:r>
              <a:rPr lang="en-US" altLang="zh-CN" dirty="0" smtClean="0"/>
              <a:t> </a:t>
            </a:r>
            <a:endParaRPr lang="zh-CN" altLang="en-US" dirty="0" smtClean="0"/>
          </a:p>
        </p:txBody>
      </p:sp>
    </p:spTree>
    <p:extLst>
      <p:ext uri="{BB962C8B-B14F-4D97-AF65-F5344CB8AC3E}">
        <p14:creationId xmlns:p14="http://schemas.microsoft.com/office/powerpoint/2010/main" val="72672782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normAutofit fontScale="90000"/>
          </a:bodyPr>
          <a:lstStyle/>
          <a:p>
            <a:pPr eaLnBrk="1" hangingPunct="1"/>
            <a:r>
              <a:rPr lang="en-US" altLang="zh-CN" smtClean="0"/>
              <a:t>Worship of ancestors</a:t>
            </a:r>
          </a:p>
        </p:txBody>
      </p:sp>
      <p:sp>
        <p:nvSpPr>
          <p:cNvPr id="25603" name="Rectangle 3"/>
          <p:cNvSpPr>
            <a:spLocks noGrp="1" noChangeArrowheads="1"/>
          </p:cNvSpPr>
          <p:nvPr>
            <p:ph type="body" idx="1"/>
          </p:nvPr>
        </p:nvSpPr>
        <p:spPr/>
        <p:txBody>
          <a:bodyPr>
            <a:normAutofit fontScale="77500" lnSpcReduction="20000"/>
          </a:bodyPr>
          <a:lstStyle/>
          <a:p>
            <a:pPr eaLnBrk="1" hangingPunct="1">
              <a:lnSpc>
                <a:spcPct val="90000"/>
              </a:lnSpc>
            </a:pPr>
            <a:r>
              <a:rPr lang="en-GB" altLang="zh-CN" sz="2400" smtClean="0"/>
              <a:t>Death was not viewed as a total end of life, but a transformation from family to their residence in Heaven and earth</a:t>
            </a:r>
            <a:r>
              <a:rPr lang="en-US" altLang="zh-CN" sz="2400" smtClean="0"/>
              <a:t> </a:t>
            </a:r>
            <a:endParaRPr lang="zh-CN" altLang="en-GB" sz="2400" smtClean="0"/>
          </a:p>
          <a:p>
            <a:pPr eaLnBrk="1" hangingPunct="1">
              <a:lnSpc>
                <a:spcPct val="90000"/>
              </a:lnSpc>
            </a:pPr>
            <a:r>
              <a:rPr lang="en-GB" altLang="zh-CN" sz="2400" smtClean="0"/>
              <a:t>To consult the spirit of the dead, to worship the ancestors and to praise the great achievements of the ancients were given prominent emphasis in Confucian classics.</a:t>
            </a:r>
          </a:p>
          <a:p>
            <a:pPr eaLnBrk="1" hangingPunct="1">
              <a:lnSpc>
                <a:spcPct val="90000"/>
              </a:lnSpc>
            </a:pPr>
            <a:r>
              <a:rPr lang="en-GB" altLang="zh-CN" sz="2400" smtClean="0"/>
              <a:t>The ancestors were believed to be not only alive but also powerful in determining the destiny and welfare of the living community. </a:t>
            </a:r>
          </a:p>
          <a:p>
            <a:pPr eaLnBrk="1" hangingPunct="1">
              <a:lnSpc>
                <a:spcPct val="90000"/>
              </a:lnSpc>
            </a:pPr>
            <a:r>
              <a:rPr lang="en-GB" altLang="zh-CN" sz="2400" smtClean="0"/>
              <a:t>It is believed that if not provided with proper sacrifices, and if not informed periodically about the situation of the family’s affairs, the ancestors would return as ghosts and punish their</a:t>
            </a:r>
            <a:r>
              <a:rPr lang="en-GB" altLang="zh-CN" sz="2800" smtClean="0"/>
              <a:t> </a:t>
            </a:r>
            <a:r>
              <a:rPr lang="en-GB" altLang="zh-CN" sz="2400" smtClean="0"/>
              <a:t>descendants. </a:t>
            </a:r>
          </a:p>
          <a:p>
            <a:pPr eaLnBrk="1" hangingPunct="1">
              <a:lnSpc>
                <a:spcPct val="90000"/>
              </a:lnSpc>
            </a:pPr>
            <a:endParaRPr lang="zh-CN" altLang="en-US" sz="2400" smtClean="0"/>
          </a:p>
        </p:txBody>
      </p:sp>
    </p:spTree>
    <p:extLst>
      <p:ext uri="{BB962C8B-B14F-4D97-AF65-F5344CB8AC3E}">
        <p14:creationId xmlns:p14="http://schemas.microsoft.com/office/powerpoint/2010/main" val="55527408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p:txBody>
          <a:bodyPr>
            <a:normAutofit/>
          </a:bodyPr>
          <a:lstStyle/>
          <a:p>
            <a:pPr eaLnBrk="1" hangingPunct="1"/>
            <a:r>
              <a:rPr lang="en-US" altLang="zh-CN" sz="1600" dirty="0" smtClean="0"/>
              <a:t>Ancestor worship and Confucian understanding of immortality </a:t>
            </a:r>
          </a:p>
        </p:txBody>
      </p:sp>
      <p:sp>
        <p:nvSpPr>
          <p:cNvPr id="27651" name="Rectangle 3"/>
          <p:cNvSpPr>
            <a:spLocks noGrp="1" noChangeArrowheads="1"/>
          </p:cNvSpPr>
          <p:nvPr>
            <p:ph type="body" idx="1"/>
          </p:nvPr>
        </p:nvSpPr>
        <p:spPr/>
        <p:txBody>
          <a:bodyPr>
            <a:normAutofit fontScale="77500" lnSpcReduction="20000"/>
          </a:bodyPr>
          <a:lstStyle/>
          <a:p>
            <a:pPr eaLnBrk="1" hangingPunct="1">
              <a:lnSpc>
                <a:spcPct val="90000"/>
              </a:lnSpc>
            </a:pPr>
            <a:r>
              <a:rPr lang="en-GB" altLang="zh-CN" sz="2800" smtClean="0"/>
              <a:t>Every person is immortal, but in so far as that he lives on in his offering.</a:t>
            </a:r>
          </a:p>
          <a:p>
            <a:pPr eaLnBrk="1" hangingPunct="1">
              <a:lnSpc>
                <a:spcPct val="90000"/>
              </a:lnSpc>
            </a:pPr>
            <a:r>
              <a:rPr lang="en-GB" altLang="zh-CN" sz="2800" smtClean="0"/>
              <a:t>However, in Confucianism,  the sense of eternity is lies not in the life of the individual, but in the collective life of human beings. The eternal can only be achieving by the continuity of the family. The Confucian family is made of chain relating ancestors and descendants. In the family, each generations is treated as a necessary like of this chain, and every job is considered a contribution to the huge enter prise which was opened by the ancestors and is further developed by their successors</a:t>
            </a:r>
            <a:r>
              <a:rPr lang="en-US" altLang="zh-CN" sz="2800" smtClean="0"/>
              <a:t> </a:t>
            </a:r>
            <a:endParaRPr lang="en-GB" altLang="zh-CN" sz="2800" smtClean="0"/>
          </a:p>
        </p:txBody>
      </p:sp>
    </p:spTree>
    <p:extLst>
      <p:ext uri="{BB962C8B-B14F-4D97-AF65-F5344CB8AC3E}">
        <p14:creationId xmlns:p14="http://schemas.microsoft.com/office/powerpoint/2010/main" val="285553455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990600" y="1143000"/>
            <a:ext cx="7010400" cy="838200"/>
          </a:xfrm>
        </p:spPr>
        <p:txBody>
          <a:bodyPr>
            <a:noAutofit/>
          </a:bodyPr>
          <a:lstStyle/>
          <a:p>
            <a:pPr eaLnBrk="1" hangingPunct="1"/>
            <a:r>
              <a:rPr lang="en-US" altLang="zh-CN" sz="2800" b="1" dirty="0" smtClean="0"/>
              <a:t>Harmony in the Popular Religion</a:t>
            </a:r>
          </a:p>
        </p:txBody>
      </p:sp>
      <p:sp>
        <p:nvSpPr>
          <p:cNvPr id="8195" name="Rectangle 3"/>
          <p:cNvSpPr>
            <a:spLocks noGrp="1" noChangeArrowheads="1"/>
          </p:cNvSpPr>
          <p:nvPr>
            <p:ph type="body" idx="1"/>
          </p:nvPr>
        </p:nvSpPr>
        <p:spPr>
          <a:xfrm>
            <a:off x="1295400" y="2362200"/>
            <a:ext cx="6781800" cy="3352800"/>
          </a:xfrm>
        </p:spPr>
        <p:txBody>
          <a:bodyPr/>
          <a:lstStyle/>
          <a:p>
            <a:pPr eaLnBrk="1" hangingPunct="1"/>
            <a:r>
              <a:rPr lang="en-US" altLang="zh-CN" dirty="0" smtClean="0"/>
              <a:t>In popular religion, harmony is deified as two gods holding lotus flowers (</a:t>
            </a:r>
            <a:r>
              <a:rPr lang="zh-CN" altLang="en-US" dirty="0" smtClean="0"/>
              <a:t>荷</a:t>
            </a:r>
            <a:r>
              <a:rPr lang="zh-CN" altLang="en-US" dirty="0" smtClean="0"/>
              <a:t>)</a:t>
            </a:r>
            <a:r>
              <a:rPr lang="en-US" altLang="zh-CN" dirty="0" smtClean="0"/>
              <a:t>(cold mountain</a:t>
            </a:r>
            <a:r>
              <a:rPr lang="zh-CN" altLang="en-US" dirty="0" smtClean="0"/>
              <a:t>寒山</a:t>
            </a:r>
            <a:r>
              <a:rPr lang="en-US" altLang="zh-CN" dirty="0" smtClean="0"/>
              <a:t> and pick up</a:t>
            </a:r>
            <a:r>
              <a:rPr lang="zh-CN" altLang="en-US" dirty="0" smtClean="0"/>
              <a:t>拾得</a:t>
            </a:r>
            <a:r>
              <a:rPr lang="en-US" altLang="zh-CN" dirty="0" smtClean="0"/>
              <a:t>)</a:t>
            </a:r>
            <a:endParaRPr lang="zh-CN" altLang="en-US" dirty="0" smtClean="0"/>
          </a:p>
          <a:p>
            <a:pPr eaLnBrk="1" hangingPunct="1"/>
            <a:r>
              <a:rPr lang="en-US" altLang="zh-CN" dirty="0" smtClean="0"/>
              <a:t>They are intended to bless harmonious marriage and family, or protect family fortune from evil power</a:t>
            </a:r>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639050" y="4278085"/>
            <a:ext cx="1504950" cy="2579914"/>
          </a:xfrm>
          <a:prstGeom prst="rect">
            <a:avLst/>
          </a:prstGeom>
        </p:spPr>
      </p:pic>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557854" y="4507194"/>
            <a:ext cx="3015418" cy="2121693"/>
          </a:xfrm>
          <a:prstGeom prst="rect">
            <a:avLst/>
          </a:prstGeom>
        </p:spPr>
      </p:pic>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858181" y="4466633"/>
            <a:ext cx="2633896" cy="2202817"/>
          </a:xfrm>
          <a:prstGeom prst="rect">
            <a:avLst/>
          </a:prstGeom>
        </p:spPr>
      </p:pic>
      <p:pic>
        <p:nvPicPr>
          <p:cNvPr id="5" name="Picture 4"/>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88422" y="4049358"/>
            <a:ext cx="1669759" cy="2656115"/>
          </a:xfrm>
          <a:prstGeom prst="rect">
            <a:avLst/>
          </a:prstGeom>
        </p:spPr>
      </p:pic>
    </p:spTree>
    <p:extLst>
      <p:ext uri="{BB962C8B-B14F-4D97-AF65-F5344CB8AC3E}">
        <p14:creationId xmlns:p14="http://schemas.microsoft.com/office/powerpoint/2010/main" val="103518237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71600" y="1295400"/>
            <a:ext cx="6400800" cy="533400"/>
          </a:xfrm>
        </p:spPr>
        <p:txBody>
          <a:bodyPr>
            <a:normAutofit fontScale="90000"/>
          </a:bodyPr>
          <a:lstStyle/>
          <a:p>
            <a:r>
              <a:rPr lang="zh-CN" altLang="en-US" dirty="0" smtClean="0"/>
              <a:t>寒山与拾得</a:t>
            </a:r>
            <a:endParaRPr lang="en-GB" dirty="0"/>
          </a:p>
        </p:txBody>
      </p:sp>
      <p:sp>
        <p:nvSpPr>
          <p:cNvPr id="3" name="Content Placeholder 2"/>
          <p:cNvSpPr>
            <a:spLocks noGrp="1"/>
          </p:cNvSpPr>
          <p:nvPr>
            <p:ph idx="1"/>
          </p:nvPr>
        </p:nvSpPr>
        <p:spPr>
          <a:xfrm>
            <a:off x="914400" y="2209800"/>
            <a:ext cx="7391400" cy="3505200"/>
          </a:xfrm>
        </p:spPr>
        <p:txBody>
          <a:bodyPr>
            <a:normAutofit fontScale="55000" lnSpcReduction="20000"/>
          </a:bodyPr>
          <a:lstStyle/>
          <a:p>
            <a:r>
              <a:rPr lang="zh-CN" altLang="en-US" dirty="0"/>
              <a:t>昔日</a:t>
            </a:r>
            <a:r>
              <a:rPr lang="zh-CN" altLang="en-US" dirty="0">
                <a:hlinkClick r:id="rId2"/>
              </a:rPr>
              <a:t>寒山问拾得</a:t>
            </a:r>
            <a:r>
              <a:rPr lang="zh-CN" altLang="en-US" dirty="0"/>
              <a:t>曰：</a:t>
            </a:r>
            <a:r>
              <a:rPr lang="zh-CN" altLang="en-US" dirty="0"/>
              <a:t/>
            </a:r>
            <a:br>
              <a:rPr lang="zh-CN" altLang="en-US" dirty="0"/>
            </a:br>
            <a:r>
              <a:rPr lang="zh-CN" altLang="en-US" dirty="0"/>
              <a:t>　　“世间有人谤我、欺我、辱我、笑我、轻我、贱我、恶我、骗我，如何处置乎？”</a:t>
            </a:r>
            <a:r>
              <a:rPr lang="zh-CN" altLang="en-US" dirty="0"/>
              <a:t/>
            </a:r>
            <a:br>
              <a:rPr lang="zh-CN" altLang="en-US" dirty="0"/>
            </a:br>
            <a:r>
              <a:rPr lang="zh-CN" altLang="en-US" dirty="0"/>
              <a:t>　　拾得曰</a:t>
            </a:r>
            <a:r>
              <a:rPr lang="zh-CN" altLang="en-US" dirty="0" smtClean="0"/>
              <a:t>：</a:t>
            </a:r>
            <a:r>
              <a:rPr lang="zh-CN" altLang="en-US" dirty="0"/>
              <a:t>　　“只是忍他、让他、由他、避他、耐他、敬他、不要理他，再待几年，你且看他。”</a:t>
            </a:r>
            <a:r>
              <a:rPr lang="zh-CN" altLang="en-US" dirty="0"/>
              <a:t/>
            </a:r>
            <a:br>
              <a:rPr lang="zh-CN" altLang="en-US" dirty="0"/>
            </a:br>
            <a:r>
              <a:rPr lang="zh-CN" altLang="en-US" dirty="0"/>
              <a:t>　　寒山云：“还有甚诀，可以躲得？”</a:t>
            </a:r>
            <a:r>
              <a:rPr lang="zh-CN" altLang="en-US" dirty="0"/>
              <a:t/>
            </a:r>
            <a:br>
              <a:rPr lang="zh-CN" altLang="en-US" dirty="0"/>
            </a:br>
            <a:r>
              <a:rPr lang="zh-CN" altLang="en-US" dirty="0"/>
              <a:t>　　</a:t>
            </a:r>
            <a:endParaRPr lang="en-US" altLang="zh-CN" dirty="0" smtClean="0"/>
          </a:p>
          <a:p>
            <a:r>
              <a:rPr lang="zh-CN" altLang="en-US" dirty="0" smtClean="0"/>
              <a:t>拾</a:t>
            </a:r>
            <a:r>
              <a:rPr lang="zh-CN" altLang="en-US" dirty="0"/>
              <a:t>得云：“我曾看过弥勒菩萨偈，你现听我念偈曰：</a:t>
            </a:r>
            <a:r>
              <a:rPr lang="zh-CN" altLang="en-US" dirty="0"/>
              <a:t/>
            </a:r>
            <a:br>
              <a:rPr lang="zh-CN" altLang="en-US" dirty="0"/>
            </a:br>
            <a:r>
              <a:rPr lang="zh-CN" altLang="en-US" dirty="0"/>
              <a:t>  老拙穿衲袄，　淡饭腹中饱</a:t>
            </a:r>
            <a:r>
              <a:rPr lang="zh-CN" altLang="en-US" dirty="0" smtClean="0"/>
              <a:t>；</a:t>
            </a:r>
            <a:r>
              <a:rPr lang="zh-CN" altLang="en-US" dirty="0"/>
              <a:t>　　补破好遮寒，　万事随缘了</a:t>
            </a:r>
            <a:r>
              <a:rPr lang="zh-CN" altLang="en-US" dirty="0" smtClean="0"/>
              <a:t>，</a:t>
            </a:r>
            <a:r>
              <a:rPr lang="zh-CN" altLang="en-US" dirty="0"/>
              <a:t>　　有人骂老拙，　老拙只说好</a:t>
            </a:r>
            <a:r>
              <a:rPr lang="zh-CN" altLang="en-US" dirty="0" smtClean="0"/>
              <a:t>；</a:t>
            </a:r>
            <a:r>
              <a:rPr lang="zh-CN" altLang="en-US" dirty="0"/>
              <a:t>　　有人打老拙，　老拙自睡倒</a:t>
            </a:r>
            <a:r>
              <a:rPr lang="zh-CN" altLang="en-US" dirty="0" smtClean="0"/>
              <a:t>。</a:t>
            </a:r>
            <a:r>
              <a:rPr lang="zh-CN" altLang="en-US" dirty="0"/>
              <a:t>　　涕唾在面上，　随他自干了</a:t>
            </a:r>
            <a:r>
              <a:rPr lang="zh-CN" altLang="en-US" dirty="0" smtClean="0"/>
              <a:t>；</a:t>
            </a:r>
            <a:r>
              <a:rPr lang="zh-CN" altLang="en-US" dirty="0"/>
              <a:t>　　我也省力气，　他也无烦恼</a:t>
            </a:r>
            <a:r>
              <a:rPr lang="zh-CN" altLang="en-US" dirty="0" smtClean="0"/>
              <a:t>。</a:t>
            </a:r>
            <a:r>
              <a:rPr lang="zh-CN" altLang="en-US" dirty="0"/>
              <a:t>　　这样波罗蜜，　便是妙中宝</a:t>
            </a:r>
            <a:r>
              <a:rPr lang="zh-CN" altLang="en-US" dirty="0" smtClean="0"/>
              <a:t>；</a:t>
            </a:r>
            <a:r>
              <a:rPr lang="zh-CN" altLang="en-US" dirty="0"/>
              <a:t>　　若知这消息，　何愁道不了</a:t>
            </a:r>
            <a:r>
              <a:rPr lang="zh-CN" altLang="en-US" dirty="0" smtClean="0"/>
              <a:t>。</a:t>
            </a:r>
            <a:r>
              <a:rPr lang="zh-CN" altLang="en-US" dirty="0"/>
              <a:t>　　人弱心不弱，　人贫道不贫</a:t>
            </a:r>
            <a:r>
              <a:rPr lang="zh-CN" altLang="en-US" dirty="0" smtClean="0"/>
              <a:t>；</a:t>
            </a:r>
            <a:r>
              <a:rPr lang="zh-CN" altLang="en-US" dirty="0"/>
              <a:t>　　一心要修行，　常在道中办</a:t>
            </a:r>
            <a:r>
              <a:rPr lang="zh-CN" altLang="en-US" dirty="0" smtClean="0"/>
              <a:t>。</a:t>
            </a:r>
            <a:r>
              <a:rPr lang="zh-CN" altLang="en-US" dirty="0"/>
              <a:t>　　世人爱荣华，　我却不待见</a:t>
            </a:r>
            <a:r>
              <a:rPr lang="zh-CN" altLang="en-US" dirty="0" smtClean="0"/>
              <a:t>；</a:t>
            </a:r>
            <a:r>
              <a:rPr lang="zh-CN" altLang="en-US" dirty="0"/>
              <a:t>　　名利总成空，　贪心无足厌</a:t>
            </a:r>
            <a:r>
              <a:rPr lang="zh-CN" altLang="en-US" dirty="0" smtClean="0"/>
              <a:t>。</a:t>
            </a:r>
            <a:r>
              <a:rPr lang="zh-CN" altLang="en-US" dirty="0"/>
              <a:t>　　堆金积如山，　难买无常限</a:t>
            </a:r>
            <a:r>
              <a:rPr lang="zh-CN" altLang="en-US" dirty="0" smtClean="0"/>
              <a:t>；</a:t>
            </a:r>
            <a:r>
              <a:rPr lang="zh-CN" altLang="en-US" dirty="0"/>
              <a:t>　　子贡他能言，　周公有神算</a:t>
            </a:r>
            <a:r>
              <a:rPr lang="zh-CN" altLang="en-US" dirty="0" smtClean="0"/>
              <a:t>。</a:t>
            </a:r>
            <a:r>
              <a:rPr lang="zh-CN" altLang="en-US" dirty="0"/>
              <a:t>　　孔明大智谋，　</a:t>
            </a:r>
            <a:r>
              <a:rPr lang="zh-CN" altLang="en-US" dirty="0">
                <a:hlinkClick r:id="rId3"/>
              </a:rPr>
              <a:t>樊哙</a:t>
            </a:r>
            <a:r>
              <a:rPr lang="zh-CN" altLang="en-US" dirty="0"/>
              <a:t>救主难</a:t>
            </a:r>
            <a:r>
              <a:rPr lang="zh-CN" altLang="en-US" dirty="0" smtClean="0"/>
              <a:t>；</a:t>
            </a:r>
            <a:r>
              <a:rPr lang="zh-CN" altLang="en-US" dirty="0"/>
              <a:t>　　</a:t>
            </a:r>
            <a:r>
              <a:rPr lang="zh-CN" altLang="en-US" dirty="0">
                <a:hlinkClick r:id="rId4"/>
              </a:rPr>
              <a:t>韩信</a:t>
            </a:r>
            <a:r>
              <a:rPr lang="zh-CN" altLang="en-US" dirty="0"/>
              <a:t>功劳大，　临死只一剑</a:t>
            </a:r>
            <a:r>
              <a:rPr lang="zh-CN" altLang="en-US" dirty="0" smtClean="0"/>
              <a:t>。</a:t>
            </a:r>
            <a:r>
              <a:rPr lang="zh-CN" altLang="en-US" dirty="0"/>
              <a:t>　　古今多少人，　哪个活几千</a:t>
            </a:r>
            <a:r>
              <a:rPr lang="zh-CN" altLang="en-US" dirty="0" smtClean="0"/>
              <a:t>；</a:t>
            </a:r>
            <a:r>
              <a:rPr lang="zh-CN" altLang="en-US" dirty="0"/>
              <a:t>　　这个逞英雄，　那个做好汉</a:t>
            </a:r>
            <a:r>
              <a:rPr lang="zh-CN" altLang="en-US" dirty="0" smtClean="0"/>
              <a:t>。</a:t>
            </a:r>
            <a:r>
              <a:rPr lang="zh-CN" altLang="en-US" dirty="0"/>
              <a:t>　　看看两鬓白，　年年容颜变</a:t>
            </a:r>
            <a:r>
              <a:rPr lang="zh-CN" altLang="en-US" dirty="0" smtClean="0"/>
              <a:t>；</a:t>
            </a:r>
            <a:r>
              <a:rPr lang="zh-CN" altLang="en-US" dirty="0"/>
              <a:t>　　日夜如穿梭，　光阴似射箭</a:t>
            </a:r>
            <a:r>
              <a:rPr lang="zh-CN" altLang="en-US" dirty="0" smtClean="0"/>
              <a:t>。</a:t>
            </a:r>
            <a:r>
              <a:rPr lang="zh-CN" altLang="en-US" dirty="0"/>
              <a:t>　　不久病来侵，　低头暗嗟叹</a:t>
            </a:r>
            <a:r>
              <a:rPr lang="zh-CN" altLang="en-US" dirty="0" smtClean="0"/>
              <a:t>；</a:t>
            </a:r>
            <a:r>
              <a:rPr lang="zh-CN" altLang="en-US" dirty="0"/>
              <a:t>　　自想少年时，　不把修行办</a:t>
            </a:r>
            <a:r>
              <a:rPr lang="zh-CN" altLang="en-US" dirty="0" smtClean="0"/>
              <a:t>。</a:t>
            </a:r>
            <a:r>
              <a:rPr lang="zh-CN" altLang="en-US" dirty="0"/>
              <a:t>　　得病想回头，　阎王无转限</a:t>
            </a:r>
            <a:r>
              <a:rPr lang="zh-CN" altLang="en-US" dirty="0" smtClean="0"/>
              <a:t>；</a:t>
            </a:r>
            <a:r>
              <a:rPr lang="zh-CN" altLang="en-US" dirty="0"/>
              <a:t>　　三寸气断后，　拿只那个办</a:t>
            </a:r>
            <a:r>
              <a:rPr lang="zh-CN" altLang="en-US" dirty="0" smtClean="0"/>
              <a:t>。</a:t>
            </a:r>
            <a:r>
              <a:rPr lang="zh-CN" altLang="en-US" dirty="0"/>
              <a:t>　　也不论是非，　也不把家办</a:t>
            </a:r>
            <a:r>
              <a:rPr lang="zh-CN" altLang="en-US" dirty="0" smtClean="0"/>
              <a:t>；</a:t>
            </a:r>
            <a:r>
              <a:rPr lang="zh-CN" altLang="en-US" dirty="0"/>
              <a:t>　　也不争人我，　也不做好汉</a:t>
            </a:r>
            <a:r>
              <a:rPr lang="zh-CN" altLang="en-US" dirty="0" smtClean="0"/>
              <a:t>。</a:t>
            </a:r>
            <a:r>
              <a:rPr lang="zh-CN" altLang="en-US" dirty="0"/>
              <a:t>　　骂着也不信，　问着如哑汉</a:t>
            </a:r>
            <a:r>
              <a:rPr lang="zh-CN" altLang="en-US" dirty="0" smtClean="0"/>
              <a:t>；</a:t>
            </a:r>
            <a:r>
              <a:rPr lang="zh-CN" altLang="en-US" dirty="0"/>
              <a:t>　　打着也不理，　推着浑身转</a:t>
            </a:r>
            <a:r>
              <a:rPr lang="zh-CN" altLang="en-US" dirty="0" smtClean="0"/>
              <a:t>。</a:t>
            </a:r>
            <a:r>
              <a:rPr lang="zh-CN" altLang="en-US" dirty="0"/>
              <a:t>　　也不怕人笑，　也不做人面</a:t>
            </a:r>
            <a:r>
              <a:rPr lang="zh-CN" altLang="en-US" dirty="0" smtClean="0"/>
              <a:t>；</a:t>
            </a:r>
            <a:r>
              <a:rPr lang="zh-CN" altLang="en-US" dirty="0"/>
              <a:t>　　儿女哭蹄蹄，　再也不得见</a:t>
            </a:r>
            <a:r>
              <a:rPr lang="zh-CN" altLang="en-US" dirty="0" smtClean="0"/>
              <a:t>。</a:t>
            </a:r>
            <a:r>
              <a:rPr lang="zh-CN" altLang="en-US" dirty="0"/>
              <a:t>　　好个争名利，　须把荒郊伴</a:t>
            </a:r>
            <a:r>
              <a:rPr lang="zh-CN" altLang="en-US" dirty="0" smtClean="0"/>
              <a:t>；</a:t>
            </a:r>
            <a:r>
              <a:rPr lang="zh-CN" altLang="en-US" dirty="0"/>
              <a:t>　　我看世上人，　都是粗扯淡</a:t>
            </a:r>
            <a:r>
              <a:rPr lang="zh-CN" altLang="en-US" dirty="0" smtClean="0"/>
              <a:t>。</a:t>
            </a:r>
            <a:r>
              <a:rPr lang="zh-CN" altLang="en-US" dirty="0"/>
              <a:t>　　劝君即回头，　单把修行干</a:t>
            </a:r>
            <a:r>
              <a:rPr lang="zh-CN" altLang="en-US" dirty="0" smtClean="0"/>
              <a:t>；</a:t>
            </a:r>
            <a:r>
              <a:rPr lang="zh-CN" altLang="en-US" dirty="0"/>
              <a:t>　　做个大丈夫，　一刀截两断</a:t>
            </a:r>
            <a:r>
              <a:rPr lang="zh-CN" altLang="en-US" dirty="0" smtClean="0"/>
              <a:t>。</a:t>
            </a:r>
            <a:r>
              <a:rPr lang="zh-CN" altLang="en-US" dirty="0"/>
              <a:t>　　跳出红火坑，　做个清凉汉</a:t>
            </a:r>
            <a:r>
              <a:rPr lang="zh-CN" altLang="en-US" dirty="0" smtClean="0"/>
              <a:t>；</a:t>
            </a:r>
            <a:r>
              <a:rPr lang="zh-CN" altLang="en-US" dirty="0"/>
              <a:t>　　悟得真常理，　日月为邻伴。”</a:t>
            </a:r>
            <a:endParaRPr lang="en-GB" dirty="0"/>
          </a:p>
        </p:txBody>
      </p:sp>
    </p:spTree>
    <p:extLst>
      <p:ext uri="{BB962C8B-B14F-4D97-AF65-F5344CB8AC3E}">
        <p14:creationId xmlns:p14="http://schemas.microsoft.com/office/powerpoint/2010/main" val="1560771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uture">
  <a:themeElements>
    <a:clrScheme name="Couture">
      <a:dk1>
        <a:sysClr val="windowText" lastClr="000000"/>
      </a:dk1>
      <a:lt1>
        <a:sysClr val="window" lastClr="FFFFFF"/>
      </a:lt1>
      <a:dk2>
        <a:srgbClr val="37302A"/>
      </a:dk2>
      <a:lt2>
        <a:srgbClr val="D0CCB9"/>
      </a:lt2>
      <a:accent1>
        <a:srgbClr val="9E8E5C"/>
      </a:accent1>
      <a:accent2>
        <a:srgbClr val="A09781"/>
      </a:accent2>
      <a:accent3>
        <a:srgbClr val="85776D"/>
      </a:accent3>
      <a:accent4>
        <a:srgbClr val="AEAFA9"/>
      </a:accent4>
      <a:accent5>
        <a:srgbClr val="8D878B"/>
      </a:accent5>
      <a:accent6>
        <a:srgbClr val="6B6149"/>
      </a:accent6>
      <a:hlink>
        <a:srgbClr val="B6A272"/>
      </a:hlink>
      <a:folHlink>
        <a:srgbClr val="8A784F"/>
      </a:folHlink>
    </a:clrScheme>
    <a:fontScheme name="Black Tie">
      <a:majorFont>
        <a:latin typeface="Garamond"/>
        <a:ea typeface=""/>
        <a:cs typeface=""/>
        <a:font script="Grek" typeface="Constantia"/>
        <a:font script="Cyrl" typeface="Constantia"/>
        <a:font script="Jpan" typeface="ＭＳ Ｐ明朝"/>
        <a:font script="Hang" typeface="궁서"/>
        <a:font script="Hans" typeface="仿宋"/>
        <a:font script="Hant" typeface="標楷體"/>
        <a:font script="Arab" typeface="Times New Roman"/>
        <a:font script="Hebr" typeface="Times New Roman"/>
        <a:font script="Thai" typeface="Angsan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aramond"/>
        <a:ea typeface=""/>
        <a:cs typeface=""/>
        <a:font script="Grek" typeface="Constantia"/>
        <a:font script="Cyrl" typeface="Constantia"/>
        <a:font script="Jpan" typeface="ＭＳ Ｐ明朝"/>
        <a:font script="Hang" typeface="궁서"/>
        <a:font script="Hans" typeface="仿宋"/>
        <a:font script="Hant" typeface="標楷體"/>
        <a:font script="Arab" typeface="Times New Roman"/>
        <a:font script="Hebr" typeface="Times New Roman"/>
        <a:font script="Thai" typeface="Angsan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Couture">
      <a:fillStyleLst>
        <a:solidFill>
          <a:schemeClr val="phClr"/>
        </a:solidFill>
        <a:solidFill>
          <a:schemeClr val="phClr">
            <a:tint val="65000"/>
          </a:schemeClr>
        </a:solidFill>
        <a:solidFill>
          <a:schemeClr val="phClr">
            <a:shade val="80000"/>
            <a:satMod val="18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9050" h="31750" prst="coolSlant"/>
          </a:sp3d>
        </a:effectStyle>
      </a:effectStyleLst>
      <a:bgFillStyleLst>
        <a:solidFill>
          <a:schemeClr val="phClr"/>
        </a:solidFill>
        <a:gradFill rotWithShape="1">
          <a:gsLst>
            <a:gs pos="0">
              <a:schemeClr val="phClr">
                <a:tint val="70000"/>
              </a:schemeClr>
            </a:gs>
            <a:gs pos="100000">
              <a:schemeClr val="phClr">
                <a:shade val="80000"/>
              </a:schemeClr>
            </a:gs>
          </a:gsLst>
          <a:path path="circle">
            <a:fillToRect l="50000" t="100000" r="100000" b="100000"/>
          </a:path>
        </a:gradFill>
        <a:blipFill rotWithShape="1">
          <a:blip xmlns:r="http://schemas.openxmlformats.org/officeDocument/2006/relationships" r:embed="rId1">
            <a:duotone>
              <a:schemeClr val="phClr">
                <a:shade val="30000"/>
                <a:satMod val="200000"/>
              </a:schemeClr>
              <a:schemeClr val="phClr">
                <a:tint val="20000"/>
              </a:schemeClr>
            </a:duotone>
          </a:blip>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Couture</Template>
  <TotalTime>15315</TotalTime>
  <Words>2754</Words>
  <Application>Microsoft Office PowerPoint</Application>
  <PresentationFormat>On-screen Show (4:3)</PresentationFormat>
  <Paragraphs>234</Paragraphs>
  <Slides>39</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39</vt:i4>
      </vt:variant>
    </vt:vector>
  </HeadingPairs>
  <TitlesOfParts>
    <vt:vector size="47" baseType="lpstr">
      <vt:lpstr>宋体</vt:lpstr>
      <vt:lpstr>仿宋</vt:lpstr>
      <vt:lpstr>Arial</vt:lpstr>
      <vt:lpstr>Calibri</vt:lpstr>
      <vt:lpstr>Garamond</vt:lpstr>
      <vt:lpstr>Times New Roman</vt:lpstr>
      <vt:lpstr>Wingdings</vt:lpstr>
      <vt:lpstr>Couture</vt:lpstr>
      <vt:lpstr>Session 10</vt:lpstr>
      <vt:lpstr>Harmony is the supreme ideal and basic element of Chinese religion</vt:lpstr>
      <vt:lpstr>meanings of Harmony </vt:lpstr>
      <vt:lpstr>1.Harmony is derived from music</vt:lpstr>
      <vt:lpstr>Harmony composed by Yue (music) and He </vt:lpstr>
      <vt:lpstr>PowerPoint Presentation</vt:lpstr>
      <vt:lpstr>How can music create harmony</vt:lpstr>
      <vt:lpstr>2. Harmony means an orderly new combination of different elements</vt:lpstr>
      <vt:lpstr>The role of Nvwa女娲 and Fuxi伏羲 in the BOOK OF hUAINANZI, 1.2</vt:lpstr>
      <vt:lpstr>PowerPoint Presentation</vt:lpstr>
      <vt:lpstr>Harmony of Yin-yang</vt:lpstr>
      <vt:lpstr>Characteristics of Dualism and Polarism</vt:lpstr>
      <vt:lpstr>The Orders of Five Elements</vt:lpstr>
      <vt:lpstr>Diagram of Mutual Producing and Conquest of the Five Elements</vt:lpstr>
      <vt:lpstr>Harmony in Chinese Medicine</vt:lpstr>
      <vt:lpstr>Taoist Understanding of Harmony</vt:lpstr>
      <vt:lpstr>Tao as the metaphor of the harmony</vt:lpstr>
      <vt:lpstr>The Cosmological Significance of Harmony</vt:lpstr>
      <vt:lpstr>Harmony in terms of metaphysics</vt:lpstr>
      <vt:lpstr>Harmony in a religious sense</vt:lpstr>
      <vt:lpstr>Harmony in the area of naturalism</vt:lpstr>
      <vt:lpstr>Three Confucian Resolution of Human Conflict </vt:lpstr>
      <vt:lpstr>change和to合by Han Confucian Dong Zhongshu</vt:lpstr>
      <vt:lpstr>Harmony and order in Confucianism</vt:lpstr>
      <vt:lpstr>The ancient diagram of Taiji</vt:lpstr>
      <vt:lpstr>PowerPoint Presentation</vt:lpstr>
      <vt:lpstr>Confucian Understanding of Harmony</vt:lpstr>
      <vt:lpstr>3. Harmony is an inner state, in which all feelings and emotions are properly expressed</vt:lpstr>
      <vt:lpstr>4. Harmony is essential for the peaceful life of individual, the family and the state</vt:lpstr>
      <vt:lpstr>5. harmony as the important contents and the primary aim of education</vt:lpstr>
      <vt:lpstr>6. Harmony is the way to sincerity and enlightenment</vt:lpstr>
      <vt:lpstr>Three principles of harmony</vt:lpstr>
      <vt:lpstr>The first principle: harmony between Tian and human beings</vt:lpstr>
      <vt:lpstr>Confucian understandings of Harmony between Tian and Human being</vt:lpstr>
      <vt:lpstr>Harmony between the ancestor and the descendant(The second principle )</vt:lpstr>
      <vt:lpstr>Worship of ancestors</vt:lpstr>
      <vt:lpstr>Ancestor worship and Confucian understanding of immortality </vt:lpstr>
      <vt:lpstr>Harmony in the Popular Religion</vt:lpstr>
      <vt:lpstr>寒山与拾得</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Village- Global Village – City –Urbanism: Ancient China</dc:title>
  <dc:creator>Yanxia Zhao</dc:creator>
  <cp:lastModifiedBy>Yanxia Zhao</cp:lastModifiedBy>
  <cp:revision>120</cp:revision>
  <dcterms:created xsi:type="dcterms:W3CDTF">2006-08-16T00:00:00Z</dcterms:created>
  <dcterms:modified xsi:type="dcterms:W3CDTF">2019-04-03T08:38:02Z</dcterms:modified>
</cp:coreProperties>
</file>