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Canva Sans" panose="020B0503030501040103" pitchFamily="34" charset="0"/>
      <p:regular r:id="rId13"/>
    </p:embeddedFont>
    <p:embeddedFont>
      <p:font typeface="Canva Sans Bold" panose="020B0803030501040103" pitchFamily="34" charset="0"/>
      <p:regular r:id="rId14"/>
      <p:bold r:id="rId15"/>
    </p:embeddedFont>
    <p:embeddedFont>
      <p:font typeface="Montserrat" pitchFamily="2" charset="77"/>
      <p:regular r:id="rId16"/>
      <p:bold r:id="rId17"/>
      <p:italic r:id="rId18"/>
      <p:boldItalic r:id="rId19"/>
    </p:embeddedFont>
    <p:embeddedFont>
      <p:font typeface="Montserrat Bold" pitchFamily="2" charset="77"/>
      <p:regular r:id="rId20"/>
      <p:bold r:id="rId21"/>
    </p:embeddedFont>
    <p:embeddedFont>
      <p:font typeface="Montserrat Ultra-Bold" pitchFamily="2" charset="77"/>
      <p:regular r:id="rId22"/>
      <p:bold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59" autoAdjust="0"/>
    <p:restoredTop sz="84062" autoAdjust="0"/>
  </p:normalViewPr>
  <p:slideViewPr>
    <p:cSldViewPr>
      <p:cViewPr varScale="1">
        <p:scale>
          <a:sx n="61" d="100"/>
          <a:sy n="61" d="100"/>
        </p:scale>
        <p:origin x="1536" y="2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12.11.2024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As a therapy assistant practitioner there are many leadership skills, I would need to apply to a situation such as this. These include:</a:t>
            </a:r>
          </a:p>
          <a:p>
            <a:endParaRPr lang="en-US" dirty="0"/>
          </a:p>
          <a:p>
            <a:r>
              <a:rPr lang="en-US" dirty="0"/>
              <a:t>Adaptability/flexibility: being able to adapt to a new situation that is presented - logically think about what task may entail and how I could adapt my working day to accommodate the task that is being asked of me</a:t>
            </a:r>
          </a:p>
          <a:p>
            <a:endParaRPr lang="en-US" dirty="0"/>
          </a:p>
          <a:p>
            <a:r>
              <a:rPr lang="en-US" dirty="0"/>
              <a:t>Effective communication skills: where appropriate be able to confidently voice any concerns or be confident to get clarification if unsure of anything and also communicate your ability to do what is being asked and the potential implications it may have </a:t>
            </a:r>
          </a:p>
          <a:p>
            <a:endParaRPr lang="en-US" dirty="0"/>
          </a:p>
          <a:p>
            <a:r>
              <a:rPr lang="en-US" dirty="0"/>
              <a:t>Delegation: delegate tasks to the wider team - this could be asking ward staff such as DAs to screen patients, asking team coordinator to facilitate in admin duties where appropriate</a:t>
            </a:r>
          </a:p>
          <a:p>
            <a:endParaRPr lang="en-US" dirty="0"/>
          </a:p>
          <a:p>
            <a:r>
              <a:rPr lang="en-US" dirty="0" err="1"/>
              <a:t>Prioritisation</a:t>
            </a:r>
            <a:r>
              <a:rPr lang="en-US" dirty="0"/>
              <a:t>: having the skills and knowledge of patient caseload and complex needs of patients re-arrange and </a:t>
            </a:r>
            <a:r>
              <a:rPr lang="en-US" dirty="0" err="1"/>
              <a:t>prioritise</a:t>
            </a:r>
            <a:r>
              <a:rPr lang="en-US" dirty="0"/>
              <a:t> appropriately and safely communicating where appropriate with team</a:t>
            </a:r>
          </a:p>
          <a:p>
            <a:endParaRPr lang="en-US" dirty="0"/>
          </a:p>
          <a:p>
            <a:r>
              <a:rPr lang="en-US" dirty="0"/>
              <a:t>Resilience: see this task as an opportunity to develop skills and demonstrate what I am capable of. Is this task possible? Can I be more effective - working in a different way. Embracing the challenges of the task. </a:t>
            </a:r>
          </a:p>
          <a:p>
            <a:endParaRPr lang="en-US" dirty="0"/>
          </a:p>
          <a:p>
            <a:r>
              <a:rPr lang="en-US" dirty="0"/>
              <a:t>Accountability: accountable to AHPs - but also being accountable for the decisions I have made in relation to </a:t>
            </a:r>
            <a:r>
              <a:rPr lang="en-US" dirty="0" err="1"/>
              <a:t>prioritising</a:t>
            </a:r>
            <a:r>
              <a:rPr lang="en-US" dirty="0"/>
              <a:t> caseload, screening decisions and allocation and having reasoning behind why I did or did not see a patient as a result of the task of increasing my caseload.</a:t>
            </a:r>
          </a:p>
          <a:p>
            <a:endParaRPr lang="en-US" dirty="0"/>
          </a:p>
          <a:p>
            <a:r>
              <a:rPr lang="en-US" dirty="0"/>
              <a:t>Reflection: actively reflecting on the task and how well or what could be done differently </a:t>
            </a:r>
          </a:p>
          <a:p>
            <a:endParaRPr lang="en-US" dirty="0"/>
          </a:p>
          <a:p>
            <a:r>
              <a:rPr lang="en-US" dirty="0"/>
              <a:t>Reference: NHS Wales Code of Conduct for Healthcare Support Workers 2024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implications of increasing my caseload would be that I would be challenged professionally as patients are complex and building that knowledge and skill set can have a positive effect on my </a:t>
            </a:r>
            <a:r>
              <a:rPr lang="en-US" dirty="0" err="1"/>
              <a:t>develop,ent</a:t>
            </a:r>
            <a:r>
              <a:rPr lang="en-US" dirty="0"/>
              <a:t>.</a:t>
            </a:r>
          </a:p>
          <a:p>
            <a:r>
              <a:rPr lang="en-US" dirty="0"/>
              <a:t> </a:t>
            </a:r>
          </a:p>
          <a:p>
            <a:r>
              <a:rPr lang="en-US" dirty="0"/>
              <a:t>It could potentially compromise time with patients due to having to see more patients it could result in spending less time, not investigating deeply on screening in identifying needs could be missed – however it could also mean I become more effective in using my time with patients.</a:t>
            </a:r>
          </a:p>
          <a:p>
            <a:endParaRPr lang="en-US" dirty="0"/>
          </a:p>
          <a:p>
            <a:r>
              <a:rPr lang="en-US" dirty="0"/>
              <a:t>It could have a negative impact on my ability to work effectively and increasing stress levels, this is supported by </a:t>
            </a:r>
            <a:r>
              <a:rPr lang="en-US" dirty="0" err="1"/>
              <a:t>Bruggen</a:t>
            </a:r>
            <a:r>
              <a:rPr lang="en-US" dirty="0"/>
              <a:t> (2015) where they noted that workload has a direct impact on performance alongside a recent report conducted by the Health and Social Care committee (2022) commissioned by the House of Commons which highlighted that increased workload has a detrimental effect on the workforce with increased stress levels leading to burnout. </a:t>
            </a:r>
          </a:p>
          <a:p>
            <a:endParaRPr lang="en-US" dirty="0"/>
          </a:p>
          <a:p>
            <a:r>
              <a:rPr lang="en-US" dirty="0"/>
              <a:t>However, in contrast it could also provide an opportunity to develop my clinical skills and further my development as a therapy assistant practitioner this is supported by Kovacs and </a:t>
            </a:r>
            <a:r>
              <a:rPr lang="en-US" dirty="0" err="1"/>
              <a:t>Legarde</a:t>
            </a:r>
            <a:r>
              <a:rPr lang="en-US" dirty="0"/>
              <a:t> (2022) who state in their research that increases in workload could actually lead to healthcare workers becoming more conscientious and focused on tasks in hand providing effective care for patients and in turn providing a positive patient experience.</a:t>
            </a:r>
          </a:p>
          <a:p>
            <a:endParaRPr lang="en-US" dirty="0"/>
          </a:p>
          <a:p>
            <a:r>
              <a:rPr lang="en-US" dirty="0"/>
              <a:t>One thing to note is that I am relatively new to post in a newly created position and therefore still very much in the infancy of my post and an increase in caseload could very much lead to an unmet need for patients and as reported by Rosenburg et al, (2023) an unmet need in healthcare could potentially lead to poor health outcomes, this is further supported by a report produced by Royal College of Physicians, (2023) which focused specifically on acute oncology patients and with an increased caseload the implications for these patients could be a risk of patient not seeing a specialist sooner, resulting in a longer stay or if discharged an increase risk of readmission.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increase in caseload does provide me with the opportunity to streamline the screening process I currently undertake and </a:t>
            </a:r>
            <a:r>
              <a:rPr lang="en-US" dirty="0" err="1"/>
              <a:t>prioritise</a:t>
            </a:r>
            <a:r>
              <a:rPr lang="en-US" dirty="0"/>
              <a:t> patients on my caseload to ensure I work within my capacity as noted by Kovacs and </a:t>
            </a:r>
            <a:r>
              <a:rPr lang="en-US" dirty="0" err="1"/>
              <a:t>Legarde</a:t>
            </a:r>
            <a:r>
              <a:rPr lang="en-US" dirty="0"/>
              <a:t>, (2022) increase in caseload can actually encourage a more focused approach from staff and therefore having a positive impact on patient experience. </a:t>
            </a:r>
          </a:p>
          <a:p>
            <a:endParaRPr lang="en-US" dirty="0"/>
          </a:p>
          <a:p>
            <a:r>
              <a:rPr lang="en-US" dirty="0"/>
              <a:t>However, it is important to highlight the contraindications of this task and note that acute oncology patients' cases can be  complex and require specialist care, and it is important sufficient time is spent with them in relation to their care to ensure the care they receive is equitable and meets their needs - this is supported by report released in 2023 by the Royal College of Physicians regarding acute oncology care in Wales.</a:t>
            </a:r>
          </a:p>
          <a:p>
            <a:endParaRPr lang="en-US" dirty="0"/>
          </a:p>
          <a:p>
            <a:r>
              <a:rPr lang="en-US" dirty="0"/>
              <a:t>In addition to this patients are usually admitted through accident and emergency and requires a timely response - if my caseload has grown it limits my capacity to see these new patients resulting in negative impact on my performance (</a:t>
            </a:r>
            <a:r>
              <a:rPr lang="en-US" dirty="0" err="1"/>
              <a:t>Bruggen</a:t>
            </a:r>
            <a:r>
              <a:rPr lang="en-US" dirty="0"/>
              <a:t>, 2015) and the  possibility of patients not being screened sufficiently or at all (Brice et al, 2021), if they are discharged this could result in a readmission to A&amp;E as needs are not identified and it is causing complications (Royal College of Physicians, 2023).</a:t>
            </a:r>
          </a:p>
          <a:p>
            <a:endParaRPr lang="en-US" dirty="0"/>
          </a:p>
          <a:p>
            <a:r>
              <a:rPr lang="en-US" dirty="0"/>
              <a:t>Increasing my caseload and developing my clinical skills it would result in me interacting and communicating further with ward staff - more so than I do already - this provides the opportunity for me to develop a deeper knowledge and skill set from colleagues which can only support patients and ensure they receive equitable care this is supported by research conducted by Schmutz, Meier, and Manser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As part of this development of my role taking on an increased caseload and its effectiveness is to undertake a clinical audit the reason behind this is that they are valuable tool to evaluate and help improve the quality of service (Abu-</a:t>
            </a:r>
            <a:r>
              <a:rPr lang="en-US" dirty="0" err="1"/>
              <a:t>Jeyyab</a:t>
            </a:r>
            <a:r>
              <a:rPr lang="en-US" dirty="0"/>
              <a:t> et al, 2024). It is important to look at the data to see if procedures and patient flow is being managed effectively across the service and it is essential to monitor this and explored further. This could be part of a Plan to Do Study Act (PDSA) cycle as this allows for a structured testing of whether these changes improve quality of services (Taylor et al, 2014).</a:t>
            </a:r>
          </a:p>
          <a:p>
            <a:endParaRPr lang="en-US" dirty="0"/>
          </a:p>
          <a:p>
            <a:r>
              <a:rPr lang="en-US" dirty="0"/>
              <a:t>Another area of data that could be a valuable source to collect would be patient experience - it is important to ensure when collecting this data as our patients are particularly vulnerable it is important that it does lead to service improvement. Research conducted by Doyle, Lennox and Bell (2013) identified that there was a positive correlation between clinical effectiveness and patient safety highlighting the importance and validity of patient experience.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Taking on an increased caseload and allows me to develop more specialist knowledge within acute oncology - taking on more of a responsibility with a patient and learning more of how each therapy supports patients alongside their diagnosis and developing more practical skills. In addition to this I will need to be confident in my decision making skills when both screening patients and when following them up on their progress and where to go next (within my remit).</a:t>
            </a:r>
          </a:p>
          <a:p>
            <a:endParaRPr lang="en-US"/>
          </a:p>
          <a:p>
            <a:r>
              <a:rPr lang="en-US"/>
              <a:t>It can enhance my communication skills - to be involved in their care patients require all the information to make informed choices and decisions regarding their care and this is vitally important within the field of acute oncology as their condition or treatment could impact them going forward - however it is important to be able to convey this information to patients in a compassionate way with clear concise information (NHS England, 2024) </a:t>
            </a:r>
          </a:p>
          <a:p>
            <a:endParaRPr lang="en-US"/>
          </a:p>
          <a:p>
            <a:r>
              <a:rPr lang="en-US"/>
              <a:t>How I respond this task builds my resilience; how I react and manage this challenge and developing strategies to manage this new situation and have confidence in my decision making (Macmillan, 2024)</a:t>
            </a:r>
          </a:p>
          <a:p>
            <a:endParaRPr lang="en-US"/>
          </a:p>
          <a:p>
            <a:r>
              <a:rPr lang="en-US"/>
              <a:t>Lastly, time management skills are going to be essential - within acute oncology we tend to spend a long time with patients if needed. I will need to judge how to prioritise who I see and when and also adapt if I spend longer with another patient due to unforeseen circumstances.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1813305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sv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2.svg"/><Relationship Id="rId13" Type="http://schemas.openxmlformats.org/officeDocument/2006/relationships/image" Target="../media/image17.png"/><Relationship Id="rId3" Type="http://schemas.openxmlformats.org/officeDocument/2006/relationships/image" Target="../media/image11.png"/><Relationship Id="rId7" Type="http://schemas.openxmlformats.org/officeDocument/2006/relationships/image" Target="../media/image1.png"/><Relationship Id="rId12" Type="http://schemas.openxmlformats.org/officeDocument/2006/relationships/image" Target="../media/image16.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image" Target="../media/image15.png"/><Relationship Id="rId5" Type="http://schemas.openxmlformats.org/officeDocument/2006/relationships/image" Target="../media/image6.png"/><Relationship Id="rId10" Type="http://schemas.openxmlformats.org/officeDocument/2006/relationships/image" Target="../media/image14.svg"/><Relationship Id="rId4" Type="http://schemas.openxmlformats.org/officeDocument/2006/relationships/image" Target="../media/image12.svg"/><Relationship Id="rId9" Type="http://schemas.openxmlformats.org/officeDocument/2006/relationships/image" Target="../media/image13.png"/><Relationship Id="rId14" Type="http://schemas.openxmlformats.org/officeDocument/2006/relationships/image" Target="../media/image18.svg"/></Relationships>
</file>

<file path=ppt/slides/_rels/slide4.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19.png"/><Relationship Id="rId7"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2.svg"/><Relationship Id="rId4" Type="http://schemas.openxmlformats.org/officeDocument/2006/relationships/image" Target="../media/image20.sv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2.sv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22.jpeg"/><Relationship Id="rId7" Type="http://schemas.openxmlformats.org/officeDocument/2006/relationships/image" Target="../media/image7.svg"/><Relationship Id="rId12"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26.svg"/><Relationship Id="rId5" Type="http://schemas.openxmlformats.org/officeDocument/2006/relationships/image" Target="../media/image2.svg"/><Relationship Id="rId15" Type="http://schemas.openxmlformats.org/officeDocument/2006/relationships/image" Target="../media/image30.svg"/><Relationship Id="rId10" Type="http://schemas.openxmlformats.org/officeDocument/2006/relationships/image" Target="../media/image25.png"/><Relationship Id="rId4" Type="http://schemas.openxmlformats.org/officeDocument/2006/relationships/image" Target="../media/image1.png"/><Relationship Id="rId9" Type="http://schemas.openxmlformats.org/officeDocument/2006/relationships/image" Target="../media/image24.svg"/><Relationship Id="rId14"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32.gif"/><Relationship Id="rId5" Type="http://schemas.openxmlformats.org/officeDocument/2006/relationships/image" Target="../media/image2.sv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grpSp>
        <p:nvGrpSpPr>
          <p:cNvPr id="2" name="Group 2"/>
          <p:cNvGrpSpPr/>
          <p:nvPr/>
        </p:nvGrpSpPr>
        <p:grpSpPr>
          <a:xfrm>
            <a:off x="11932323" y="4817929"/>
            <a:ext cx="6355677" cy="5469071"/>
            <a:chOff x="0" y="0"/>
            <a:chExt cx="1673923" cy="1440414"/>
          </a:xfrm>
        </p:grpSpPr>
        <p:sp>
          <p:nvSpPr>
            <p:cNvPr id="3" name="Freeform 3"/>
            <p:cNvSpPr/>
            <p:nvPr/>
          </p:nvSpPr>
          <p:spPr>
            <a:xfrm>
              <a:off x="0" y="0"/>
              <a:ext cx="1673923" cy="1440414"/>
            </a:xfrm>
            <a:custGeom>
              <a:avLst/>
              <a:gdLst/>
              <a:ahLst/>
              <a:cxnLst/>
              <a:rect l="l" t="t" r="r" b="b"/>
              <a:pathLst>
                <a:path w="1673923" h="1440414">
                  <a:moveTo>
                    <a:pt x="0" y="0"/>
                  </a:moveTo>
                  <a:lnTo>
                    <a:pt x="1673923" y="0"/>
                  </a:lnTo>
                  <a:lnTo>
                    <a:pt x="1673923" y="1440414"/>
                  </a:lnTo>
                  <a:lnTo>
                    <a:pt x="0" y="1440414"/>
                  </a:lnTo>
                  <a:close/>
                </a:path>
              </a:pathLst>
            </a:custGeom>
            <a:solidFill>
              <a:srgbClr val="216C53"/>
            </a:solidFill>
          </p:spPr>
          <p:txBody>
            <a:bodyPr/>
            <a:lstStyle/>
            <a:p>
              <a:endParaRPr lang="en-GB" noProof="0" dirty="0"/>
            </a:p>
          </p:txBody>
        </p:sp>
        <p:sp>
          <p:nvSpPr>
            <p:cNvPr id="4" name="TextBox 4"/>
            <p:cNvSpPr txBox="1"/>
            <p:nvPr/>
          </p:nvSpPr>
          <p:spPr>
            <a:xfrm>
              <a:off x="0" y="-66675"/>
              <a:ext cx="1673923" cy="1507089"/>
            </a:xfrm>
            <a:prstGeom prst="rect">
              <a:avLst/>
            </a:prstGeom>
          </p:spPr>
          <p:txBody>
            <a:bodyPr lIns="50800" tIns="50800" rIns="50800" bIns="50800" rtlCol="0" anchor="ctr"/>
            <a:lstStyle/>
            <a:p>
              <a:pPr algn="ctr">
                <a:lnSpc>
                  <a:spcPts val="3175"/>
                </a:lnSpc>
              </a:pPr>
              <a:endParaRPr lang="en-GB" noProof="0" dirty="0"/>
            </a:p>
          </p:txBody>
        </p:sp>
      </p:grpSp>
      <p:sp>
        <p:nvSpPr>
          <p:cNvPr id="5" name="AutoShape 5"/>
          <p:cNvSpPr/>
          <p:nvPr/>
        </p:nvSpPr>
        <p:spPr>
          <a:xfrm>
            <a:off x="1498218" y="9048282"/>
            <a:ext cx="7645782" cy="0"/>
          </a:xfrm>
          <a:prstGeom prst="line">
            <a:avLst/>
          </a:prstGeom>
          <a:ln w="19050" cap="flat">
            <a:solidFill>
              <a:srgbClr val="33866A"/>
            </a:solidFill>
            <a:prstDash val="solid"/>
            <a:headEnd type="none" w="sm" len="sm"/>
            <a:tailEnd type="none" w="sm" len="sm"/>
          </a:ln>
        </p:spPr>
        <p:txBody>
          <a:bodyPr/>
          <a:lstStyle/>
          <a:p>
            <a:endParaRPr lang="en-GB" noProof="0" dirty="0"/>
          </a:p>
        </p:txBody>
      </p:sp>
      <p:sp>
        <p:nvSpPr>
          <p:cNvPr id="6" name="Freeform 6"/>
          <p:cNvSpPr/>
          <p:nvPr/>
        </p:nvSpPr>
        <p:spPr>
          <a:xfrm rot="-5400000">
            <a:off x="0" y="9048282"/>
            <a:ext cx="1238718" cy="1238718"/>
          </a:xfrm>
          <a:custGeom>
            <a:avLst/>
            <a:gdLst/>
            <a:ahLst/>
            <a:cxnLst/>
            <a:rect l="l" t="t" r="r" b="b"/>
            <a:pathLst>
              <a:path w="1238718" h="1238718">
                <a:moveTo>
                  <a:pt x="0" y="0"/>
                </a:moveTo>
                <a:lnTo>
                  <a:pt x="1238718" y="0"/>
                </a:lnTo>
                <a:lnTo>
                  <a:pt x="1238718" y="1238718"/>
                </a:lnTo>
                <a:lnTo>
                  <a:pt x="0" y="123871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7" name="Freeform 7"/>
          <p:cNvSpPr/>
          <p:nvPr/>
        </p:nvSpPr>
        <p:spPr>
          <a:xfrm rot="-5400000" flipH="1" flipV="1">
            <a:off x="17049282" y="0"/>
            <a:ext cx="1238718" cy="1238718"/>
          </a:xfrm>
          <a:custGeom>
            <a:avLst/>
            <a:gdLst/>
            <a:ahLst/>
            <a:cxnLst/>
            <a:rect l="l" t="t" r="r" b="b"/>
            <a:pathLst>
              <a:path w="1238718" h="1238718">
                <a:moveTo>
                  <a:pt x="1238718" y="1238718"/>
                </a:moveTo>
                <a:lnTo>
                  <a:pt x="0" y="1238718"/>
                </a:lnTo>
                <a:lnTo>
                  <a:pt x="0" y="0"/>
                </a:lnTo>
                <a:lnTo>
                  <a:pt x="1238718" y="0"/>
                </a:lnTo>
                <a:lnTo>
                  <a:pt x="1238718" y="1238718"/>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noProof="0" dirty="0"/>
          </a:p>
        </p:txBody>
      </p:sp>
      <p:grpSp>
        <p:nvGrpSpPr>
          <p:cNvPr id="8" name="Group 8"/>
          <p:cNvGrpSpPr/>
          <p:nvPr/>
        </p:nvGrpSpPr>
        <p:grpSpPr>
          <a:xfrm>
            <a:off x="1286343" y="1238718"/>
            <a:ext cx="1040784" cy="1040784"/>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16C53"/>
            </a:solidFill>
          </p:spPr>
          <p:txBody>
            <a:bodyPr/>
            <a:lstStyle/>
            <a:p>
              <a:endParaRPr lang="en-GB" noProof="0" dirty="0"/>
            </a:p>
          </p:txBody>
        </p:sp>
        <p:sp>
          <p:nvSpPr>
            <p:cNvPr id="10" name="TextBox 10"/>
            <p:cNvSpPr txBox="1"/>
            <p:nvPr/>
          </p:nvSpPr>
          <p:spPr>
            <a:xfrm>
              <a:off x="76200" y="9525"/>
              <a:ext cx="660400" cy="727075"/>
            </a:xfrm>
            <a:prstGeom prst="rect">
              <a:avLst/>
            </a:prstGeom>
          </p:spPr>
          <p:txBody>
            <a:bodyPr lIns="50800" tIns="50800" rIns="50800" bIns="50800" rtlCol="0" anchor="ctr"/>
            <a:lstStyle/>
            <a:p>
              <a:pPr algn="ctr">
                <a:lnSpc>
                  <a:spcPts val="3175"/>
                </a:lnSpc>
              </a:pPr>
              <a:endParaRPr lang="en-GB" noProof="0" dirty="0"/>
            </a:p>
          </p:txBody>
        </p:sp>
      </p:grpSp>
      <p:sp>
        <p:nvSpPr>
          <p:cNvPr id="11" name="Freeform 11"/>
          <p:cNvSpPr/>
          <p:nvPr/>
        </p:nvSpPr>
        <p:spPr>
          <a:xfrm rot="5400000">
            <a:off x="1545155" y="1497530"/>
            <a:ext cx="523158" cy="523158"/>
          </a:xfrm>
          <a:custGeom>
            <a:avLst/>
            <a:gdLst/>
            <a:ahLst/>
            <a:cxnLst/>
            <a:rect l="l" t="t" r="r" b="b"/>
            <a:pathLst>
              <a:path w="523158" h="523158">
                <a:moveTo>
                  <a:pt x="0" y="0"/>
                </a:moveTo>
                <a:lnTo>
                  <a:pt x="523159" y="0"/>
                </a:lnTo>
                <a:lnTo>
                  <a:pt x="523159" y="523159"/>
                </a:lnTo>
                <a:lnTo>
                  <a:pt x="0" y="52315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2" name="Freeform 12"/>
          <p:cNvSpPr/>
          <p:nvPr/>
        </p:nvSpPr>
        <p:spPr>
          <a:xfrm>
            <a:off x="11311294" y="930913"/>
            <a:ext cx="5737988" cy="5825369"/>
          </a:xfrm>
          <a:custGeom>
            <a:avLst/>
            <a:gdLst/>
            <a:ahLst/>
            <a:cxnLst/>
            <a:rect l="l" t="t" r="r" b="b"/>
            <a:pathLst>
              <a:path w="5737988" h="5825369">
                <a:moveTo>
                  <a:pt x="0" y="0"/>
                </a:moveTo>
                <a:lnTo>
                  <a:pt x="5737988" y="0"/>
                </a:lnTo>
                <a:lnTo>
                  <a:pt x="5737988" y="5825369"/>
                </a:lnTo>
                <a:lnTo>
                  <a:pt x="0" y="5825369"/>
                </a:lnTo>
                <a:lnTo>
                  <a:pt x="0" y="0"/>
                </a:lnTo>
                <a:close/>
              </a:path>
            </a:pathLst>
          </a:custGeom>
          <a:blipFill>
            <a:blip r:embed="rId6"/>
            <a:stretch>
              <a:fillRect/>
            </a:stretch>
          </a:blipFill>
        </p:spPr>
        <p:txBody>
          <a:bodyPr/>
          <a:lstStyle/>
          <a:p>
            <a:endParaRPr lang="en-GB" noProof="0" dirty="0"/>
          </a:p>
        </p:txBody>
      </p:sp>
      <p:sp>
        <p:nvSpPr>
          <p:cNvPr id="13" name="TextBox 13"/>
          <p:cNvSpPr txBox="1"/>
          <p:nvPr/>
        </p:nvSpPr>
        <p:spPr>
          <a:xfrm>
            <a:off x="1238718" y="3451077"/>
            <a:ext cx="8543336" cy="2431043"/>
          </a:xfrm>
          <a:prstGeom prst="rect">
            <a:avLst/>
          </a:prstGeom>
        </p:spPr>
        <p:txBody>
          <a:bodyPr lIns="0" tIns="0" rIns="0" bIns="0" rtlCol="0" anchor="t">
            <a:spAutoFit/>
          </a:bodyPr>
          <a:lstStyle/>
          <a:p>
            <a:pPr algn="l">
              <a:lnSpc>
                <a:spcPts val="3842"/>
              </a:lnSpc>
            </a:pPr>
            <a:r>
              <a:rPr lang="en-GB" sz="3341" b="1" spc="163" noProof="0" dirty="0">
                <a:solidFill>
                  <a:srgbClr val="216C53"/>
                </a:solidFill>
                <a:latin typeface="Montserrat Bold"/>
                <a:ea typeface="Montserrat Bold"/>
                <a:cs typeface="Montserrat Bold"/>
                <a:sym typeface="Montserrat Bold"/>
              </a:rPr>
              <a:t>A DEMONSTRATION OF LEADERSHIP SKILLS WITHIN YOUR ROLE AS A THERAPY ASSISTANT PRACTITIONER, IN RESPONSE TO INCREASED CASELOAD.</a:t>
            </a:r>
          </a:p>
        </p:txBody>
      </p:sp>
      <p:sp>
        <p:nvSpPr>
          <p:cNvPr id="14" name="TextBox 14"/>
          <p:cNvSpPr txBox="1"/>
          <p:nvPr/>
        </p:nvSpPr>
        <p:spPr>
          <a:xfrm>
            <a:off x="1238718" y="6670557"/>
            <a:ext cx="7385558" cy="1343538"/>
          </a:xfrm>
          <a:prstGeom prst="rect">
            <a:avLst/>
          </a:prstGeom>
        </p:spPr>
        <p:txBody>
          <a:bodyPr lIns="0" tIns="0" rIns="0" bIns="0" rtlCol="0" anchor="t">
            <a:spAutoFit/>
          </a:bodyPr>
          <a:lstStyle/>
          <a:p>
            <a:pPr algn="l">
              <a:lnSpc>
                <a:spcPts val="3652"/>
              </a:lnSpc>
            </a:pPr>
            <a:r>
              <a:rPr lang="en-GB" sz="2297" noProof="0" dirty="0">
                <a:solidFill>
                  <a:srgbClr val="216C53"/>
                </a:solidFill>
                <a:latin typeface="Montserrat"/>
                <a:ea typeface="Montserrat"/>
                <a:cs typeface="Montserrat"/>
                <a:sym typeface="Montserrat"/>
              </a:rPr>
              <a:t>You have been asked to increase the number of referrals within your working week. Explain how you plan to achieve this.</a:t>
            </a:r>
          </a:p>
        </p:txBody>
      </p:sp>
      <p:sp>
        <p:nvSpPr>
          <p:cNvPr id="15" name="TextBox 15"/>
          <p:cNvSpPr txBox="1"/>
          <p:nvPr/>
        </p:nvSpPr>
        <p:spPr>
          <a:xfrm>
            <a:off x="2734988" y="1022301"/>
            <a:ext cx="6031758" cy="796381"/>
          </a:xfrm>
          <a:prstGeom prst="rect">
            <a:avLst/>
          </a:prstGeom>
        </p:spPr>
        <p:txBody>
          <a:bodyPr lIns="0" tIns="0" rIns="0" bIns="0" rtlCol="0" anchor="t">
            <a:spAutoFit/>
          </a:bodyPr>
          <a:lstStyle/>
          <a:p>
            <a:pPr algn="l">
              <a:lnSpc>
                <a:spcPts val="6505"/>
              </a:lnSpc>
              <a:spcBef>
                <a:spcPct val="0"/>
              </a:spcBef>
            </a:pPr>
            <a:r>
              <a:rPr lang="en-GB" sz="4646" b="1" spc="227" noProof="0" dirty="0">
                <a:solidFill>
                  <a:srgbClr val="216C53"/>
                </a:solidFill>
                <a:latin typeface="Montserrat Ultra-Bold"/>
                <a:ea typeface="Montserrat Ultra-Bold"/>
                <a:cs typeface="Montserrat Ultra-Bold"/>
                <a:sym typeface="Montserrat Ultra-Bold"/>
              </a:rPr>
              <a:t>KERRY O’BRIEN</a:t>
            </a:r>
          </a:p>
        </p:txBody>
      </p:sp>
      <p:sp>
        <p:nvSpPr>
          <p:cNvPr id="16" name="TextBox 16"/>
          <p:cNvSpPr txBox="1"/>
          <p:nvPr/>
        </p:nvSpPr>
        <p:spPr>
          <a:xfrm>
            <a:off x="2734988" y="1751586"/>
            <a:ext cx="6409012" cy="1225454"/>
          </a:xfrm>
          <a:prstGeom prst="rect">
            <a:avLst/>
          </a:prstGeom>
        </p:spPr>
        <p:txBody>
          <a:bodyPr lIns="0" tIns="0" rIns="0" bIns="0" rtlCol="0" anchor="t">
            <a:spAutoFit/>
          </a:bodyPr>
          <a:lstStyle/>
          <a:p>
            <a:pPr algn="l">
              <a:lnSpc>
                <a:spcPts val="4960"/>
              </a:lnSpc>
              <a:spcBef>
                <a:spcPct val="0"/>
              </a:spcBef>
            </a:pPr>
            <a:r>
              <a:rPr lang="en-GB" sz="3543" spc="173" noProof="0" dirty="0">
                <a:solidFill>
                  <a:srgbClr val="216C53"/>
                </a:solidFill>
                <a:latin typeface="Montserrat"/>
                <a:ea typeface="Montserrat"/>
                <a:cs typeface="Montserrat"/>
                <a:sym typeface="Montserrat"/>
              </a:rPr>
              <a:t>Acute Oncology Therapy Assistant Practitioner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grpSp>
        <p:nvGrpSpPr>
          <p:cNvPr id="2" name="Group 2"/>
          <p:cNvGrpSpPr/>
          <p:nvPr/>
        </p:nvGrpSpPr>
        <p:grpSpPr>
          <a:xfrm>
            <a:off x="0" y="3210343"/>
            <a:ext cx="18288000" cy="7076657"/>
            <a:chOff x="0" y="0"/>
            <a:chExt cx="4816593" cy="1863811"/>
          </a:xfrm>
        </p:grpSpPr>
        <p:sp>
          <p:nvSpPr>
            <p:cNvPr id="3" name="Freeform 3"/>
            <p:cNvSpPr/>
            <p:nvPr/>
          </p:nvSpPr>
          <p:spPr>
            <a:xfrm>
              <a:off x="0" y="0"/>
              <a:ext cx="4816592" cy="1863811"/>
            </a:xfrm>
            <a:custGeom>
              <a:avLst/>
              <a:gdLst/>
              <a:ahLst/>
              <a:cxnLst/>
              <a:rect l="l" t="t" r="r" b="b"/>
              <a:pathLst>
                <a:path w="4816592" h="1863811">
                  <a:moveTo>
                    <a:pt x="0" y="0"/>
                  </a:moveTo>
                  <a:lnTo>
                    <a:pt x="4816592" y="0"/>
                  </a:lnTo>
                  <a:lnTo>
                    <a:pt x="4816592" y="1863811"/>
                  </a:lnTo>
                  <a:lnTo>
                    <a:pt x="0" y="1863811"/>
                  </a:lnTo>
                  <a:close/>
                </a:path>
              </a:pathLst>
            </a:custGeom>
            <a:solidFill>
              <a:srgbClr val="216C53"/>
            </a:solidFill>
          </p:spPr>
          <p:txBody>
            <a:bodyPr/>
            <a:lstStyle/>
            <a:p>
              <a:endParaRPr lang="en-GB" noProof="0" dirty="0"/>
            </a:p>
          </p:txBody>
        </p:sp>
        <p:sp>
          <p:nvSpPr>
            <p:cNvPr id="4" name="TextBox 4"/>
            <p:cNvSpPr txBox="1"/>
            <p:nvPr/>
          </p:nvSpPr>
          <p:spPr>
            <a:xfrm>
              <a:off x="0" y="-38100"/>
              <a:ext cx="4816593" cy="1901911"/>
            </a:xfrm>
            <a:prstGeom prst="rect">
              <a:avLst/>
            </a:prstGeom>
          </p:spPr>
          <p:txBody>
            <a:bodyPr lIns="50800" tIns="50800" rIns="50800" bIns="50800" rtlCol="0" anchor="ctr"/>
            <a:lstStyle/>
            <a:p>
              <a:pPr algn="ctr">
                <a:lnSpc>
                  <a:spcPts val="2659"/>
                </a:lnSpc>
              </a:pPr>
              <a:endParaRPr lang="en-GB" noProof="0" dirty="0"/>
            </a:p>
          </p:txBody>
        </p:sp>
      </p:grpSp>
      <p:sp>
        <p:nvSpPr>
          <p:cNvPr id="5" name="TextBox 5"/>
          <p:cNvSpPr txBox="1"/>
          <p:nvPr/>
        </p:nvSpPr>
        <p:spPr>
          <a:xfrm>
            <a:off x="382027" y="505059"/>
            <a:ext cx="17523946" cy="1899720"/>
          </a:xfrm>
          <a:prstGeom prst="rect">
            <a:avLst/>
          </a:prstGeom>
        </p:spPr>
        <p:txBody>
          <a:bodyPr lIns="0" tIns="0" rIns="0" bIns="0" rtlCol="0" anchor="t">
            <a:spAutoFit/>
          </a:bodyPr>
          <a:lstStyle/>
          <a:p>
            <a:pPr algn="ctr">
              <a:lnSpc>
                <a:spcPts val="7641"/>
              </a:lnSpc>
              <a:spcBef>
                <a:spcPct val="0"/>
              </a:spcBef>
            </a:pPr>
            <a:r>
              <a:rPr lang="en-GB" sz="5457" b="1" spc="267" noProof="0" dirty="0">
                <a:solidFill>
                  <a:srgbClr val="216C53"/>
                </a:solidFill>
                <a:latin typeface="Montserrat Bold"/>
                <a:ea typeface="Montserrat Bold"/>
                <a:cs typeface="Montserrat Bold"/>
                <a:sym typeface="Montserrat Bold"/>
              </a:rPr>
              <a:t>EXPLAIN THE LEADERSHIP SKILLS YOU WILL NEED TO APPLY</a:t>
            </a:r>
          </a:p>
        </p:txBody>
      </p:sp>
      <p:sp>
        <p:nvSpPr>
          <p:cNvPr id="6" name="Freeform 6"/>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7" name="Freeform 7"/>
          <p:cNvSpPr/>
          <p:nvPr/>
        </p:nvSpPr>
        <p:spPr>
          <a:xfrm rot="-5400000" flipV="1">
            <a:off x="16884502" y="8883502"/>
            <a:ext cx="1403498" cy="1403498"/>
          </a:xfrm>
          <a:custGeom>
            <a:avLst/>
            <a:gdLst/>
            <a:ahLst/>
            <a:cxnLst/>
            <a:rect l="l" t="t" r="r" b="b"/>
            <a:pathLst>
              <a:path w="1403498" h="1403498">
                <a:moveTo>
                  <a:pt x="0" y="1403498"/>
                </a:moveTo>
                <a:lnTo>
                  <a:pt x="1403498" y="1403498"/>
                </a:lnTo>
                <a:lnTo>
                  <a:pt x="1403498" y="0"/>
                </a:lnTo>
                <a:lnTo>
                  <a:pt x="0" y="0"/>
                </a:lnTo>
                <a:lnTo>
                  <a:pt x="0" y="1403498"/>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noProof="0" dirty="0"/>
          </a:p>
        </p:txBody>
      </p:sp>
      <p:sp>
        <p:nvSpPr>
          <p:cNvPr id="8" name="TextBox 8"/>
          <p:cNvSpPr txBox="1"/>
          <p:nvPr/>
        </p:nvSpPr>
        <p:spPr>
          <a:xfrm>
            <a:off x="382027" y="3532654"/>
            <a:ext cx="17675510" cy="7427290"/>
          </a:xfrm>
          <a:prstGeom prst="rect">
            <a:avLst/>
          </a:prstGeom>
        </p:spPr>
        <p:txBody>
          <a:bodyPr lIns="0" tIns="0" rIns="0" bIns="0" rtlCol="0" anchor="t">
            <a:spAutoFit/>
          </a:bodyPr>
          <a:lstStyle/>
          <a:p>
            <a:pPr algn="l">
              <a:lnSpc>
                <a:spcPts val="7279"/>
              </a:lnSpc>
            </a:pPr>
            <a:r>
              <a:rPr lang="en-GB" sz="5199" b="1" noProof="0" dirty="0">
                <a:solidFill>
                  <a:srgbClr val="FFFFFF"/>
                </a:solidFill>
                <a:latin typeface="Canva Sans Bold"/>
                <a:ea typeface="Canva Sans Bold"/>
                <a:cs typeface="Canva Sans Bold"/>
                <a:sym typeface="Canva Sans Bold"/>
              </a:rPr>
              <a:t>   Adaptability/Flexibility</a:t>
            </a:r>
          </a:p>
          <a:p>
            <a:pPr algn="l">
              <a:lnSpc>
                <a:spcPts val="7279"/>
              </a:lnSpc>
            </a:pPr>
            <a:r>
              <a:rPr lang="en-GB" sz="5199" b="1" noProof="0" dirty="0">
                <a:solidFill>
                  <a:srgbClr val="FFFFFF"/>
                </a:solidFill>
                <a:latin typeface="Canva Sans Bold"/>
                <a:ea typeface="Canva Sans Bold"/>
                <a:cs typeface="Canva Sans Bold"/>
                <a:sym typeface="Canva Sans Bold"/>
              </a:rPr>
              <a:t>   Effective communication skills</a:t>
            </a:r>
          </a:p>
          <a:p>
            <a:pPr algn="l">
              <a:lnSpc>
                <a:spcPts val="7279"/>
              </a:lnSpc>
            </a:pPr>
            <a:r>
              <a:rPr lang="en-GB" sz="5199" b="1" noProof="0" dirty="0">
                <a:solidFill>
                  <a:srgbClr val="FFFFFF"/>
                </a:solidFill>
                <a:latin typeface="Canva Sans Bold"/>
                <a:ea typeface="Canva Sans Bold"/>
                <a:cs typeface="Canva Sans Bold"/>
                <a:sym typeface="Canva Sans Bold"/>
              </a:rPr>
              <a:t>   Delegation</a:t>
            </a:r>
          </a:p>
          <a:p>
            <a:pPr algn="l">
              <a:lnSpc>
                <a:spcPts val="7279"/>
              </a:lnSpc>
            </a:pPr>
            <a:r>
              <a:rPr lang="en-GB" sz="5199" b="1" noProof="0" dirty="0">
                <a:solidFill>
                  <a:srgbClr val="FFFFFF"/>
                </a:solidFill>
                <a:latin typeface="Canva Sans Bold"/>
                <a:ea typeface="Canva Sans Bold"/>
                <a:cs typeface="Canva Sans Bold"/>
                <a:sym typeface="Canva Sans Bold"/>
              </a:rPr>
              <a:t>   Prioritisation</a:t>
            </a:r>
          </a:p>
          <a:p>
            <a:pPr algn="l">
              <a:lnSpc>
                <a:spcPts val="7279"/>
              </a:lnSpc>
            </a:pPr>
            <a:r>
              <a:rPr lang="en-GB" sz="5199" b="1" noProof="0" dirty="0">
                <a:solidFill>
                  <a:srgbClr val="FFFFFF"/>
                </a:solidFill>
                <a:latin typeface="Canva Sans Bold"/>
                <a:ea typeface="Canva Sans Bold"/>
                <a:cs typeface="Canva Sans Bold"/>
                <a:sym typeface="Canva Sans Bold"/>
              </a:rPr>
              <a:t>   Resilience</a:t>
            </a:r>
          </a:p>
          <a:p>
            <a:pPr algn="l">
              <a:lnSpc>
                <a:spcPts val="7279"/>
              </a:lnSpc>
            </a:pPr>
            <a:r>
              <a:rPr lang="en-GB" sz="5199" b="1" noProof="0" dirty="0">
                <a:solidFill>
                  <a:srgbClr val="FFFFFF"/>
                </a:solidFill>
                <a:latin typeface="Canva Sans Bold"/>
                <a:ea typeface="Canva Sans Bold"/>
                <a:cs typeface="Canva Sans Bold"/>
                <a:sym typeface="Canva Sans Bold"/>
              </a:rPr>
              <a:t>   Accountability </a:t>
            </a:r>
          </a:p>
          <a:p>
            <a:pPr algn="l">
              <a:lnSpc>
                <a:spcPts val="7279"/>
              </a:lnSpc>
            </a:pPr>
            <a:r>
              <a:rPr lang="en-GB" sz="5199" b="1" dirty="0">
                <a:solidFill>
                  <a:srgbClr val="FFFFFF"/>
                </a:solidFill>
                <a:latin typeface="Canva Sans Bold"/>
                <a:ea typeface="Canva Sans Bold"/>
                <a:cs typeface="Canva Sans Bold"/>
                <a:sym typeface="Canva Sans Bold"/>
              </a:rPr>
              <a:t>   Reflection</a:t>
            </a:r>
            <a:endParaRPr lang="en-GB" sz="5199" b="1" noProof="0" dirty="0">
              <a:solidFill>
                <a:srgbClr val="FFFFFF"/>
              </a:solidFill>
              <a:latin typeface="Canva Sans Bold"/>
              <a:ea typeface="Canva Sans Bold"/>
              <a:cs typeface="Canva Sans Bold"/>
              <a:sym typeface="Canva Sans Bold"/>
            </a:endParaRPr>
          </a:p>
          <a:p>
            <a:pPr algn="l">
              <a:lnSpc>
                <a:spcPts val="7279"/>
              </a:lnSpc>
            </a:pPr>
            <a:endParaRPr lang="en-GB" sz="5199" b="1" noProof="0" dirty="0">
              <a:solidFill>
                <a:srgbClr val="FFFFFF"/>
              </a:solidFill>
              <a:latin typeface="Canva Sans Bold"/>
              <a:ea typeface="Canva Sans Bold"/>
              <a:cs typeface="Canva Sans Bold"/>
              <a:sym typeface="Canva Sans Bold"/>
            </a:endParaRPr>
          </a:p>
        </p:txBody>
      </p:sp>
      <p:sp>
        <p:nvSpPr>
          <p:cNvPr id="9" name="Freeform 9"/>
          <p:cNvSpPr/>
          <p:nvPr/>
        </p:nvSpPr>
        <p:spPr>
          <a:xfrm>
            <a:off x="114392" y="3809222"/>
            <a:ext cx="535271" cy="521220"/>
          </a:xfrm>
          <a:custGeom>
            <a:avLst/>
            <a:gdLst/>
            <a:ahLst/>
            <a:cxnLst/>
            <a:rect l="l" t="t" r="r" b="b"/>
            <a:pathLst>
              <a:path w="535271" h="521220">
                <a:moveTo>
                  <a:pt x="0" y="0"/>
                </a:moveTo>
                <a:lnTo>
                  <a:pt x="535270" y="0"/>
                </a:lnTo>
                <a:lnTo>
                  <a:pt x="535270" y="521220"/>
                </a:lnTo>
                <a:lnTo>
                  <a:pt x="0" y="5212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10" name="Freeform 10"/>
          <p:cNvSpPr/>
          <p:nvPr/>
        </p:nvSpPr>
        <p:spPr>
          <a:xfrm>
            <a:off x="114392" y="4622280"/>
            <a:ext cx="535271" cy="521220"/>
          </a:xfrm>
          <a:custGeom>
            <a:avLst/>
            <a:gdLst/>
            <a:ahLst/>
            <a:cxnLst/>
            <a:rect l="l" t="t" r="r" b="b"/>
            <a:pathLst>
              <a:path w="535271" h="521220">
                <a:moveTo>
                  <a:pt x="0" y="0"/>
                </a:moveTo>
                <a:lnTo>
                  <a:pt x="535270" y="0"/>
                </a:lnTo>
                <a:lnTo>
                  <a:pt x="535270" y="521220"/>
                </a:lnTo>
                <a:lnTo>
                  <a:pt x="0" y="5212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11" name="Freeform 11"/>
          <p:cNvSpPr/>
          <p:nvPr/>
        </p:nvSpPr>
        <p:spPr>
          <a:xfrm>
            <a:off x="114392" y="5570930"/>
            <a:ext cx="535271" cy="521220"/>
          </a:xfrm>
          <a:custGeom>
            <a:avLst/>
            <a:gdLst/>
            <a:ahLst/>
            <a:cxnLst/>
            <a:rect l="l" t="t" r="r" b="b"/>
            <a:pathLst>
              <a:path w="535271" h="521220">
                <a:moveTo>
                  <a:pt x="0" y="0"/>
                </a:moveTo>
                <a:lnTo>
                  <a:pt x="535270" y="0"/>
                </a:lnTo>
                <a:lnTo>
                  <a:pt x="535270" y="521219"/>
                </a:lnTo>
                <a:lnTo>
                  <a:pt x="0" y="5212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12" name="Freeform 12"/>
          <p:cNvSpPr/>
          <p:nvPr/>
        </p:nvSpPr>
        <p:spPr>
          <a:xfrm>
            <a:off x="114392" y="6519579"/>
            <a:ext cx="535271" cy="521220"/>
          </a:xfrm>
          <a:custGeom>
            <a:avLst/>
            <a:gdLst/>
            <a:ahLst/>
            <a:cxnLst/>
            <a:rect l="l" t="t" r="r" b="b"/>
            <a:pathLst>
              <a:path w="535271" h="521220">
                <a:moveTo>
                  <a:pt x="0" y="0"/>
                </a:moveTo>
                <a:lnTo>
                  <a:pt x="535270" y="0"/>
                </a:lnTo>
                <a:lnTo>
                  <a:pt x="535270" y="521220"/>
                </a:lnTo>
                <a:lnTo>
                  <a:pt x="0" y="5212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13" name="Freeform 13"/>
          <p:cNvSpPr/>
          <p:nvPr/>
        </p:nvSpPr>
        <p:spPr>
          <a:xfrm>
            <a:off x="114392" y="7468228"/>
            <a:ext cx="535271" cy="521220"/>
          </a:xfrm>
          <a:custGeom>
            <a:avLst/>
            <a:gdLst/>
            <a:ahLst/>
            <a:cxnLst/>
            <a:rect l="l" t="t" r="r" b="b"/>
            <a:pathLst>
              <a:path w="535271" h="521220">
                <a:moveTo>
                  <a:pt x="0" y="0"/>
                </a:moveTo>
                <a:lnTo>
                  <a:pt x="535270" y="0"/>
                </a:lnTo>
                <a:lnTo>
                  <a:pt x="535270" y="521220"/>
                </a:lnTo>
                <a:lnTo>
                  <a:pt x="0" y="5212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14" name="Freeform 14"/>
          <p:cNvSpPr/>
          <p:nvPr/>
        </p:nvSpPr>
        <p:spPr>
          <a:xfrm>
            <a:off x="114392" y="8363264"/>
            <a:ext cx="535271" cy="521220"/>
          </a:xfrm>
          <a:custGeom>
            <a:avLst/>
            <a:gdLst/>
            <a:ahLst/>
            <a:cxnLst/>
            <a:rect l="l" t="t" r="r" b="b"/>
            <a:pathLst>
              <a:path w="535271" h="521220">
                <a:moveTo>
                  <a:pt x="0" y="0"/>
                </a:moveTo>
                <a:lnTo>
                  <a:pt x="535270" y="0"/>
                </a:lnTo>
                <a:lnTo>
                  <a:pt x="535270" y="521220"/>
                </a:lnTo>
                <a:lnTo>
                  <a:pt x="0" y="5212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15" name="Freeform 15"/>
          <p:cNvSpPr/>
          <p:nvPr/>
        </p:nvSpPr>
        <p:spPr>
          <a:xfrm>
            <a:off x="13411200" y="3647531"/>
            <a:ext cx="4019113" cy="5063449"/>
          </a:xfrm>
          <a:custGeom>
            <a:avLst/>
            <a:gdLst/>
            <a:ahLst/>
            <a:cxnLst/>
            <a:rect l="l" t="t" r="r" b="b"/>
            <a:pathLst>
              <a:path w="4019113" h="5063449">
                <a:moveTo>
                  <a:pt x="0" y="0"/>
                </a:moveTo>
                <a:lnTo>
                  <a:pt x="4019113" y="0"/>
                </a:lnTo>
                <a:lnTo>
                  <a:pt x="4019113" y="5063450"/>
                </a:lnTo>
                <a:lnTo>
                  <a:pt x="0" y="5063450"/>
                </a:lnTo>
                <a:lnTo>
                  <a:pt x="0" y="0"/>
                </a:lnTo>
                <a:close/>
              </a:path>
            </a:pathLst>
          </a:custGeom>
          <a:blipFill>
            <a:blip r:embed="rId9"/>
            <a:stretch>
              <a:fillRect/>
            </a:stretch>
          </a:blipFill>
        </p:spPr>
        <p:txBody>
          <a:bodyPr/>
          <a:lstStyle/>
          <a:p>
            <a:endParaRPr lang="en-GB" noProof="0" dirty="0"/>
          </a:p>
        </p:txBody>
      </p:sp>
      <p:sp>
        <p:nvSpPr>
          <p:cNvPr id="16" name="TextBox 16"/>
          <p:cNvSpPr txBox="1"/>
          <p:nvPr/>
        </p:nvSpPr>
        <p:spPr>
          <a:xfrm>
            <a:off x="11744371" y="9605414"/>
            <a:ext cx="6306687" cy="767847"/>
          </a:xfrm>
          <a:prstGeom prst="rect">
            <a:avLst/>
          </a:prstGeom>
        </p:spPr>
        <p:txBody>
          <a:bodyPr lIns="0" tIns="0" rIns="0" bIns="0" rtlCol="0" anchor="t">
            <a:spAutoFit/>
          </a:bodyPr>
          <a:lstStyle/>
          <a:p>
            <a:pPr algn="l">
              <a:lnSpc>
                <a:spcPts val="3175"/>
              </a:lnSpc>
            </a:pPr>
            <a:r>
              <a:rPr lang="en-GB" sz="1997" noProof="0" dirty="0">
                <a:solidFill>
                  <a:srgbClr val="FFFEF2"/>
                </a:solidFill>
                <a:latin typeface="Montserrat"/>
                <a:ea typeface="Montserrat"/>
                <a:cs typeface="Montserrat"/>
                <a:sym typeface="Montserrat"/>
              </a:rPr>
              <a:t>(National Health Service Wales, 2024)</a:t>
            </a:r>
          </a:p>
          <a:p>
            <a:pPr algn="l">
              <a:lnSpc>
                <a:spcPts val="3175"/>
              </a:lnSpc>
            </a:pPr>
            <a:endParaRPr lang="en-GB" sz="1997" noProof="0" dirty="0">
              <a:solidFill>
                <a:srgbClr val="FFFEF2"/>
              </a:solidFill>
              <a:latin typeface="Montserrat"/>
              <a:ea typeface="Montserrat"/>
              <a:cs typeface="Montserrat"/>
              <a:sym typeface="Montserrat"/>
            </a:endParaRPr>
          </a:p>
        </p:txBody>
      </p:sp>
      <p:sp>
        <p:nvSpPr>
          <p:cNvPr id="17" name="Freeform 14">
            <a:extLst>
              <a:ext uri="{FF2B5EF4-FFF2-40B4-BE49-F238E27FC236}">
                <a16:creationId xmlns:a16="http://schemas.microsoft.com/office/drawing/2014/main" id="{47B7EDCB-13D9-22D2-BDE9-8EA338E445F4}"/>
              </a:ext>
            </a:extLst>
          </p:cNvPr>
          <p:cNvSpPr/>
          <p:nvPr/>
        </p:nvSpPr>
        <p:spPr>
          <a:xfrm>
            <a:off x="114392" y="9324641"/>
            <a:ext cx="535271" cy="521220"/>
          </a:xfrm>
          <a:custGeom>
            <a:avLst/>
            <a:gdLst/>
            <a:ahLst/>
            <a:cxnLst/>
            <a:rect l="l" t="t" r="r" b="b"/>
            <a:pathLst>
              <a:path w="535271" h="521220">
                <a:moveTo>
                  <a:pt x="0" y="0"/>
                </a:moveTo>
                <a:lnTo>
                  <a:pt x="535270" y="0"/>
                </a:lnTo>
                <a:lnTo>
                  <a:pt x="535270" y="521220"/>
                </a:lnTo>
                <a:lnTo>
                  <a:pt x="0" y="5212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sp>
        <p:nvSpPr>
          <p:cNvPr id="2" name="Freeform 2"/>
          <p:cNvSpPr/>
          <p:nvPr/>
        </p:nvSpPr>
        <p:spPr>
          <a:xfrm rot="9553673">
            <a:off x="12850510" y="973348"/>
            <a:ext cx="3656352" cy="2772180"/>
          </a:xfrm>
          <a:custGeom>
            <a:avLst/>
            <a:gdLst/>
            <a:ahLst/>
            <a:cxnLst/>
            <a:rect l="l" t="t" r="r" b="b"/>
            <a:pathLst>
              <a:path w="3656352" h="2772180">
                <a:moveTo>
                  <a:pt x="0" y="0"/>
                </a:moveTo>
                <a:lnTo>
                  <a:pt x="3656351" y="0"/>
                </a:lnTo>
                <a:lnTo>
                  <a:pt x="3656351" y="2772179"/>
                </a:lnTo>
                <a:lnTo>
                  <a:pt x="0" y="277217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noProof="0" dirty="0"/>
          </a:p>
        </p:txBody>
      </p:sp>
      <p:grpSp>
        <p:nvGrpSpPr>
          <p:cNvPr id="3" name="Group 3"/>
          <p:cNvGrpSpPr/>
          <p:nvPr/>
        </p:nvGrpSpPr>
        <p:grpSpPr>
          <a:xfrm>
            <a:off x="0" y="0"/>
            <a:ext cx="18288000" cy="2113996"/>
            <a:chOff x="0" y="0"/>
            <a:chExt cx="4816593" cy="556773"/>
          </a:xfrm>
        </p:grpSpPr>
        <p:sp>
          <p:nvSpPr>
            <p:cNvPr id="4" name="Freeform 4"/>
            <p:cNvSpPr/>
            <p:nvPr/>
          </p:nvSpPr>
          <p:spPr>
            <a:xfrm>
              <a:off x="0" y="0"/>
              <a:ext cx="4816592" cy="556773"/>
            </a:xfrm>
            <a:custGeom>
              <a:avLst/>
              <a:gdLst/>
              <a:ahLst/>
              <a:cxnLst/>
              <a:rect l="l" t="t" r="r" b="b"/>
              <a:pathLst>
                <a:path w="4816592" h="556773">
                  <a:moveTo>
                    <a:pt x="0" y="0"/>
                  </a:moveTo>
                  <a:lnTo>
                    <a:pt x="4816592" y="0"/>
                  </a:lnTo>
                  <a:lnTo>
                    <a:pt x="4816592" y="556773"/>
                  </a:lnTo>
                  <a:lnTo>
                    <a:pt x="0" y="556773"/>
                  </a:lnTo>
                  <a:close/>
                </a:path>
              </a:pathLst>
            </a:custGeom>
            <a:solidFill>
              <a:srgbClr val="216C53"/>
            </a:solidFill>
          </p:spPr>
          <p:txBody>
            <a:bodyPr/>
            <a:lstStyle/>
            <a:p>
              <a:endParaRPr lang="en-GB" noProof="0" dirty="0"/>
            </a:p>
          </p:txBody>
        </p:sp>
        <p:sp>
          <p:nvSpPr>
            <p:cNvPr id="5" name="TextBox 5"/>
            <p:cNvSpPr txBox="1"/>
            <p:nvPr/>
          </p:nvSpPr>
          <p:spPr>
            <a:xfrm>
              <a:off x="0" y="-47625"/>
              <a:ext cx="4816593" cy="604398"/>
            </a:xfrm>
            <a:prstGeom prst="rect">
              <a:avLst/>
            </a:prstGeom>
          </p:spPr>
          <p:txBody>
            <a:bodyPr lIns="50800" tIns="50800" rIns="50800" bIns="50800" rtlCol="0" anchor="ctr"/>
            <a:lstStyle/>
            <a:p>
              <a:pPr algn="ctr">
                <a:lnSpc>
                  <a:spcPts val="3219"/>
                </a:lnSpc>
              </a:pPr>
              <a:endParaRPr lang="en-GB" noProof="0" dirty="0"/>
            </a:p>
          </p:txBody>
        </p:sp>
      </p:grpSp>
      <p:sp>
        <p:nvSpPr>
          <p:cNvPr id="6" name="Freeform 6"/>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noProof="0" dirty="0"/>
          </a:p>
        </p:txBody>
      </p:sp>
      <p:sp>
        <p:nvSpPr>
          <p:cNvPr id="7" name="Freeform 7"/>
          <p:cNvSpPr/>
          <p:nvPr/>
        </p:nvSpPr>
        <p:spPr>
          <a:xfrm rot="-5400000" flipV="1">
            <a:off x="16884502" y="8883502"/>
            <a:ext cx="1403498" cy="1403498"/>
          </a:xfrm>
          <a:custGeom>
            <a:avLst/>
            <a:gdLst/>
            <a:ahLst/>
            <a:cxnLst/>
            <a:rect l="l" t="t" r="r" b="b"/>
            <a:pathLst>
              <a:path w="1403498" h="1403498">
                <a:moveTo>
                  <a:pt x="0" y="1403498"/>
                </a:moveTo>
                <a:lnTo>
                  <a:pt x="1403498" y="1403498"/>
                </a:lnTo>
                <a:lnTo>
                  <a:pt x="1403498" y="0"/>
                </a:lnTo>
                <a:lnTo>
                  <a:pt x="0" y="0"/>
                </a:lnTo>
                <a:lnTo>
                  <a:pt x="0" y="1403498"/>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8" name="Freeform 8"/>
          <p:cNvSpPr/>
          <p:nvPr/>
        </p:nvSpPr>
        <p:spPr>
          <a:xfrm>
            <a:off x="2625308" y="2302288"/>
            <a:ext cx="7222327" cy="7024209"/>
          </a:xfrm>
          <a:custGeom>
            <a:avLst/>
            <a:gdLst/>
            <a:ahLst/>
            <a:cxnLst/>
            <a:rect l="l" t="t" r="r" b="b"/>
            <a:pathLst>
              <a:path w="7222327" h="7024209">
                <a:moveTo>
                  <a:pt x="0" y="0"/>
                </a:moveTo>
                <a:lnTo>
                  <a:pt x="7222327" y="0"/>
                </a:lnTo>
                <a:lnTo>
                  <a:pt x="7222327" y="7024208"/>
                </a:lnTo>
                <a:lnTo>
                  <a:pt x="0" y="702420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noProof="0" dirty="0"/>
          </a:p>
        </p:txBody>
      </p:sp>
      <p:sp>
        <p:nvSpPr>
          <p:cNvPr id="9" name="Freeform 9"/>
          <p:cNvSpPr/>
          <p:nvPr/>
        </p:nvSpPr>
        <p:spPr>
          <a:xfrm>
            <a:off x="9144000" y="2234091"/>
            <a:ext cx="7222327" cy="7024209"/>
          </a:xfrm>
          <a:custGeom>
            <a:avLst/>
            <a:gdLst/>
            <a:ahLst/>
            <a:cxnLst/>
            <a:rect l="l" t="t" r="r" b="b"/>
            <a:pathLst>
              <a:path w="7222327" h="7024209">
                <a:moveTo>
                  <a:pt x="0" y="0"/>
                </a:moveTo>
                <a:lnTo>
                  <a:pt x="7222327" y="0"/>
                </a:lnTo>
                <a:lnTo>
                  <a:pt x="7222327" y="7024209"/>
                </a:lnTo>
                <a:lnTo>
                  <a:pt x="0" y="702420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noProof="0" dirty="0"/>
          </a:p>
        </p:txBody>
      </p:sp>
      <p:sp>
        <p:nvSpPr>
          <p:cNvPr id="10" name="Freeform 10"/>
          <p:cNvSpPr/>
          <p:nvPr/>
        </p:nvSpPr>
        <p:spPr>
          <a:xfrm>
            <a:off x="16910926" y="6166886"/>
            <a:ext cx="1212033" cy="2877230"/>
          </a:xfrm>
          <a:custGeom>
            <a:avLst/>
            <a:gdLst/>
            <a:ahLst/>
            <a:cxnLst/>
            <a:rect l="l" t="t" r="r" b="b"/>
            <a:pathLst>
              <a:path w="1212033" h="2877230">
                <a:moveTo>
                  <a:pt x="0" y="0"/>
                </a:moveTo>
                <a:lnTo>
                  <a:pt x="1212033" y="0"/>
                </a:lnTo>
                <a:lnTo>
                  <a:pt x="1212033" y="2877229"/>
                </a:lnTo>
                <a:lnTo>
                  <a:pt x="0" y="287722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noProof="0" dirty="0"/>
          </a:p>
        </p:txBody>
      </p:sp>
      <p:sp>
        <p:nvSpPr>
          <p:cNvPr id="11" name="Freeform 11"/>
          <p:cNvSpPr/>
          <p:nvPr/>
        </p:nvSpPr>
        <p:spPr>
          <a:xfrm rot="4055361">
            <a:off x="-1828176" y="6999335"/>
            <a:ext cx="3656352" cy="2772180"/>
          </a:xfrm>
          <a:custGeom>
            <a:avLst/>
            <a:gdLst/>
            <a:ahLst/>
            <a:cxnLst/>
            <a:rect l="l" t="t" r="r" b="b"/>
            <a:pathLst>
              <a:path w="3656352" h="2772180">
                <a:moveTo>
                  <a:pt x="0" y="0"/>
                </a:moveTo>
                <a:lnTo>
                  <a:pt x="3656352" y="0"/>
                </a:lnTo>
                <a:lnTo>
                  <a:pt x="3656352" y="2772180"/>
                </a:lnTo>
                <a:lnTo>
                  <a:pt x="0" y="277218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noProof="0" dirty="0"/>
          </a:p>
        </p:txBody>
      </p:sp>
      <p:sp>
        <p:nvSpPr>
          <p:cNvPr id="12" name="TextBox 12"/>
          <p:cNvSpPr txBox="1"/>
          <p:nvPr/>
        </p:nvSpPr>
        <p:spPr>
          <a:xfrm>
            <a:off x="1319344" y="108894"/>
            <a:ext cx="16197599" cy="1721920"/>
          </a:xfrm>
          <a:prstGeom prst="rect">
            <a:avLst/>
          </a:prstGeom>
        </p:spPr>
        <p:txBody>
          <a:bodyPr lIns="0" tIns="0" rIns="0" bIns="0" rtlCol="0" anchor="t">
            <a:spAutoFit/>
          </a:bodyPr>
          <a:lstStyle/>
          <a:p>
            <a:pPr algn="ctr">
              <a:lnSpc>
                <a:spcPts val="6941"/>
              </a:lnSpc>
              <a:spcBef>
                <a:spcPct val="0"/>
              </a:spcBef>
            </a:pPr>
            <a:r>
              <a:rPr lang="en-GB" sz="4957" b="1" spc="242" noProof="0" dirty="0">
                <a:solidFill>
                  <a:srgbClr val="FFFEF2"/>
                </a:solidFill>
                <a:latin typeface="Montserrat Ultra-Bold"/>
                <a:ea typeface="Montserrat Ultra-Bold"/>
                <a:cs typeface="Montserrat Ultra-Bold"/>
                <a:sym typeface="Montserrat Ultra-Bold"/>
              </a:rPr>
              <a:t>EXPLAIN WHAT ARE THE IMPLICATIONS TO INCREASING YOUR CASELOAD</a:t>
            </a:r>
          </a:p>
        </p:txBody>
      </p:sp>
      <p:sp>
        <p:nvSpPr>
          <p:cNvPr id="13" name="TextBox 13"/>
          <p:cNvSpPr txBox="1"/>
          <p:nvPr/>
        </p:nvSpPr>
        <p:spPr>
          <a:xfrm>
            <a:off x="6471395" y="4786327"/>
            <a:ext cx="2387680" cy="1979929"/>
          </a:xfrm>
          <a:prstGeom prst="rect">
            <a:avLst/>
          </a:prstGeom>
        </p:spPr>
        <p:txBody>
          <a:bodyPr lIns="0" tIns="0" rIns="0" bIns="0" rtlCol="0" anchor="t">
            <a:spAutoFit/>
          </a:bodyPr>
          <a:lstStyle/>
          <a:p>
            <a:pPr algn="ctr">
              <a:lnSpc>
                <a:spcPts val="5320"/>
              </a:lnSpc>
            </a:pPr>
            <a:r>
              <a:rPr lang="en-GB" sz="3800" b="1" noProof="0" dirty="0">
                <a:solidFill>
                  <a:srgbClr val="FFFEF2"/>
                </a:solidFill>
                <a:latin typeface="Canva Sans Bold"/>
                <a:ea typeface="Canva Sans Bold"/>
                <a:cs typeface="Canva Sans Bold"/>
                <a:sym typeface="Canva Sans Bold"/>
              </a:rPr>
              <a:t>Stress leading to burnout</a:t>
            </a:r>
          </a:p>
        </p:txBody>
      </p:sp>
      <p:sp>
        <p:nvSpPr>
          <p:cNvPr id="14" name="TextBox 14"/>
          <p:cNvSpPr txBox="1"/>
          <p:nvPr/>
        </p:nvSpPr>
        <p:spPr>
          <a:xfrm>
            <a:off x="3448140" y="6577436"/>
            <a:ext cx="2387680" cy="1979929"/>
          </a:xfrm>
          <a:prstGeom prst="rect">
            <a:avLst/>
          </a:prstGeom>
        </p:spPr>
        <p:txBody>
          <a:bodyPr lIns="0" tIns="0" rIns="0" bIns="0" rtlCol="0" anchor="t">
            <a:spAutoFit/>
          </a:bodyPr>
          <a:lstStyle/>
          <a:p>
            <a:pPr algn="ctr">
              <a:lnSpc>
                <a:spcPts val="5320"/>
              </a:lnSpc>
            </a:pPr>
            <a:r>
              <a:rPr lang="en-GB" sz="3800" b="1" noProof="0" dirty="0">
                <a:solidFill>
                  <a:srgbClr val="FFFEF2"/>
                </a:solidFill>
                <a:latin typeface="Canva Sans Bold"/>
                <a:ea typeface="Canva Sans Bold"/>
                <a:cs typeface="Canva Sans Bold"/>
                <a:sym typeface="Canva Sans Bold"/>
              </a:rPr>
              <a:t>Time with patients reduced</a:t>
            </a:r>
          </a:p>
        </p:txBody>
      </p:sp>
      <p:sp>
        <p:nvSpPr>
          <p:cNvPr id="15" name="TextBox 15"/>
          <p:cNvSpPr txBox="1"/>
          <p:nvPr/>
        </p:nvSpPr>
        <p:spPr>
          <a:xfrm>
            <a:off x="3122203" y="3325496"/>
            <a:ext cx="3039552" cy="1251584"/>
          </a:xfrm>
          <a:prstGeom prst="rect">
            <a:avLst/>
          </a:prstGeom>
        </p:spPr>
        <p:txBody>
          <a:bodyPr lIns="0" tIns="0" rIns="0" bIns="0" rtlCol="0" anchor="t">
            <a:spAutoFit/>
          </a:bodyPr>
          <a:lstStyle/>
          <a:p>
            <a:pPr algn="ctr">
              <a:lnSpc>
                <a:spcPts val="5040"/>
              </a:lnSpc>
            </a:pPr>
            <a:r>
              <a:rPr lang="en-GB" sz="3600" b="1" noProof="0" dirty="0">
                <a:solidFill>
                  <a:srgbClr val="FFFEF2"/>
                </a:solidFill>
                <a:latin typeface="Canva Sans Bold"/>
                <a:ea typeface="Canva Sans Bold"/>
                <a:cs typeface="Canva Sans Bold"/>
                <a:sym typeface="Canva Sans Bold"/>
              </a:rPr>
              <a:t>Professional development</a:t>
            </a:r>
          </a:p>
        </p:txBody>
      </p:sp>
      <p:sp>
        <p:nvSpPr>
          <p:cNvPr id="16" name="TextBox 16"/>
          <p:cNvSpPr txBox="1"/>
          <p:nvPr/>
        </p:nvSpPr>
        <p:spPr>
          <a:xfrm>
            <a:off x="12755164" y="4795852"/>
            <a:ext cx="3224325" cy="1889759"/>
          </a:xfrm>
          <a:prstGeom prst="rect">
            <a:avLst/>
          </a:prstGeom>
        </p:spPr>
        <p:txBody>
          <a:bodyPr lIns="0" tIns="0" rIns="0" bIns="0" rtlCol="0" anchor="t">
            <a:spAutoFit/>
          </a:bodyPr>
          <a:lstStyle/>
          <a:p>
            <a:pPr algn="ctr">
              <a:lnSpc>
                <a:spcPts val="5040"/>
              </a:lnSpc>
            </a:pPr>
            <a:r>
              <a:rPr lang="en-GB" sz="3600" b="1" noProof="0" dirty="0">
                <a:solidFill>
                  <a:srgbClr val="FFFEF2"/>
                </a:solidFill>
                <a:latin typeface="Canva Sans Bold"/>
                <a:ea typeface="Canva Sans Bold"/>
                <a:cs typeface="Canva Sans Bold"/>
                <a:sym typeface="Canva Sans Bold"/>
              </a:rPr>
              <a:t>Developing closer relationships</a:t>
            </a:r>
          </a:p>
        </p:txBody>
      </p:sp>
      <p:sp>
        <p:nvSpPr>
          <p:cNvPr id="17" name="TextBox 17"/>
          <p:cNvSpPr txBox="1"/>
          <p:nvPr/>
        </p:nvSpPr>
        <p:spPr>
          <a:xfrm>
            <a:off x="10003478" y="6893031"/>
            <a:ext cx="2387680" cy="1348739"/>
          </a:xfrm>
          <a:prstGeom prst="rect">
            <a:avLst/>
          </a:prstGeom>
        </p:spPr>
        <p:txBody>
          <a:bodyPr lIns="0" tIns="0" rIns="0" bIns="0" rtlCol="0" anchor="t">
            <a:spAutoFit/>
          </a:bodyPr>
          <a:lstStyle/>
          <a:p>
            <a:pPr algn="ctr">
              <a:lnSpc>
                <a:spcPts val="5460"/>
              </a:lnSpc>
            </a:pPr>
            <a:r>
              <a:rPr lang="en-GB" sz="3900" b="1" noProof="0" dirty="0">
                <a:solidFill>
                  <a:srgbClr val="FFFEF2"/>
                </a:solidFill>
                <a:latin typeface="Canva Sans Bold"/>
                <a:ea typeface="Canva Sans Bold"/>
                <a:cs typeface="Canva Sans Bold"/>
                <a:sym typeface="Canva Sans Bold"/>
              </a:rPr>
              <a:t>Unmet need</a:t>
            </a:r>
          </a:p>
        </p:txBody>
      </p:sp>
      <p:sp>
        <p:nvSpPr>
          <p:cNvPr id="18" name="TextBox 18"/>
          <p:cNvSpPr txBox="1"/>
          <p:nvPr/>
        </p:nvSpPr>
        <p:spPr>
          <a:xfrm>
            <a:off x="9855840" y="3289936"/>
            <a:ext cx="2682955" cy="1313179"/>
          </a:xfrm>
          <a:prstGeom prst="rect">
            <a:avLst/>
          </a:prstGeom>
        </p:spPr>
        <p:txBody>
          <a:bodyPr lIns="0" tIns="0" rIns="0" bIns="0" rtlCol="0" anchor="t">
            <a:spAutoFit/>
          </a:bodyPr>
          <a:lstStyle/>
          <a:p>
            <a:pPr algn="ctr">
              <a:lnSpc>
                <a:spcPts val="5320"/>
              </a:lnSpc>
            </a:pPr>
            <a:r>
              <a:rPr lang="en-GB" sz="3800" b="1" noProof="0" dirty="0">
                <a:solidFill>
                  <a:srgbClr val="FFFEF2"/>
                </a:solidFill>
                <a:latin typeface="Canva Sans Bold"/>
                <a:ea typeface="Canva Sans Bold"/>
                <a:cs typeface="Canva Sans Bold"/>
                <a:sym typeface="Canva Sans Bold"/>
              </a:rPr>
              <a:t>Patient Experience</a:t>
            </a:r>
          </a:p>
        </p:txBody>
      </p:sp>
      <p:sp>
        <p:nvSpPr>
          <p:cNvPr id="19" name="TextBox 19"/>
          <p:cNvSpPr txBox="1"/>
          <p:nvPr/>
        </p:nvSpPr>
        <p:spPr>
          <a:xfrm>
            <a:off x="1028700" y="9393171"/>
            <a:ext cx="15683952" cy="767847"/>
          </a:xfrm>
          <a:prstGeom prst="rect">
            <a:avLst/>
          </a:prstGeom>
        </p:spPr>
        <p:txBody>
          <a:bodyPr lIns="0" tIns="0" rIns="0" bIns="0" rtlCol="0" anchor="t">
            <a:spAutoFit/>
          </a:bodyPr>
          <a:lstStyle/>
          <a:p>
            <a:pPr algn="l">
              <a:lnSpc>
                <a:spcPts val="3175"/>
              </a:lnSpc>
            </a:pPr>
            <a:r>
              <a:rPr lang="en-GB" sz="1997" noProof="0" dirty="0">
                <a:solidFill>
                  <a:srgbClr val="216C53"/>
                </a:solidFill>
                <a:latin typeface="Montserrat"/>
                <a:ea typeface="Montserrat"/>
                <a:cs typeface="Montserrat"/>
                <a:sym typeface="Montserrat"/>
              </a:rPr>
              <a:t>(</a:t>
            </a:r>
            <a:r>
              <a:rPr lang="en-GB" sz="1997" noProof="0" dirty="0" err="1">
                <a:solidFill>
                  <a:srgbClr val="216C53"/>
                </a:solidFill>
                <a:latin typeface="Montserrat"/>
                <a:ea typeface="Montserrat"/>
                <a:cs typeface="Montserrat"/>
                <a:sym typeface="Montserrat"/>
              </a:rPr>
              <a:t>Bruggen</a:t>
            </a:r>
            <a:r>
              <a:rPr lang="en-GB" sz="1997" noProof="0" dirty="0">
                <a:solidFill>
                  <a:srgbClr val="216C53"/>
                </a:solidFill>
                <a:latin typeface="Montserrat"/>
                <a:ea typeface="Montserrat"/>
                <a:cs typeface="Montserrat"/>
                <a:sym typeface="Montserrat"/>
              </a:rPr>
              <a:t>, 2015; Health and Social Care Committee, 2022; Kovacs and </a:t>
            </a:r>
            <a:r>
              <a:rPr lang="en-GB" sz="1997" noProof="0" dirty="0" err="1">
                <a:solidFill>
                  <a:srgbClr val="216C53"/>
                </a:solidFill>
                <a:latin typeface="Montserrat"/>
                <a:ea typeface="Montserrat"/>
                <a:cs typeface="Montserrat"/>
                <a:sym typeface="Montserrat"/>
              </a:rPr>
              <a:t>Legarde</a:t>
            </a:r>
            <a:r>
              <a:rPr lang="en-GB" sz="1997" noProof="0" dirty="0">
                <a:solidFill>
                  <a:srgbClr val="216C53"/>
                </a:solidFill>
                <a:latin typeface="Montserrat"/>
                <a:ea typeface="Montserrat"/>
                <a:cs typeface="Montserrat"/>
                <a:sym typeface="Montserrat"/>
              </a:rPr>
              <a:t>, 2022; Rosenberg et al, 2023; Royal College of Physicians,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7258746" cy="10287000"/>
            <a:chOff x="0" y="0"/>
            <a:chExt cx="1911768" cy="2709333"/>
          </a:xfrm>
        </p:grpSpPr>
        <p:sp>
          <p:nvSpPr>
            <p:cNvPr id="3" name="Freeform 3"/>
            <p:cNvSpPr/>
            <p:nvPr/>
          </p:nvSpPr>
          <p:spPr>
            <a:xfrm>
              <a:off x="0" y="0"/>
              <a:ext cx="1911769" cy="2709333"/>
            </a:xfrm>
            <a:custGeom>
              <a:avLst/>
              <a:gdLst/>
              <a:ahLst/>
              <a:cxnLst/>
              <a:rect l="l" t="t" r="r" b="b"/>
              <a:pathLst>
                <a:path w="1911769" h="2709333">
                  <a:moveTo>
                    <a:pt x="0" y="0"/>
                  </a:moveTo>
                  <a:lnTo>
                    <a:pt x="1911769" y="0"/>
                  </a:lnTo>
                  <a:lnTo>
                    <a:pt x="1911769" y="2709333"/>
                  </a:lnTo>
                  <a:lnTo>
                    <a:pt x="0" y="2709333"/>
                  </a:lnTo>
                  <a:close/>
                </a:path>
              </a:pathLst>
            </a:custGeom>
            <a:solidFill>
              <a:srgbClr val="216C53"/>
            </a:solidFill>
          </p:spPr>
          <p:txBody>
            <a:bodyPr/>
            <a:lstStyle/>
            <a:p>
              <a:endParaRPr lang="en-GB" noProof="0" dirty="0"/>
            </a:p>
          </p:txBody>
        </p:sp>
        <p:sp>
          <p:nvSpPr>
            <p:cNvPr id="4" name="TextBox 4"/>
            <p:cNvSpPr txBox="1"/>
            <p:nvPr/>
          </p:nvSpPr>
          <p:spPr>
            <a:xfrm>
              <a:off x="0" y="-66675"/>
              <a:ext cx="1911768" cy="2776008"/>
            </a:xfrm>
            <a:prstGeom prst="rect">
              <a:avLst/>
            </a:prstGeom>
          </p:spPr>
          <p:txBody>
            <a:bodyPr lIns="50800" tIns="50800" rIns="50800" bIns="50800" rtlCol="0" anchor="ctr"/>
            <a:lstStyle/>
            <a:p>
              <a:pPr algn="ctr">
                <a:lnSpc>
                  <a:spcPts val="3175"/>
                </a:lnSpc>
              </a:pPr>
              <a:endParaRPr lang="en-GB" noProof="0" dirty="0"/>
            </a:p>
          </p:txBody>
        </p:sp>
      </p:grpSp>
      <p:sp>
        <p:nvSpPr>
          <p:cNvPr id="5" name="AutoShape 5"/>
          <p:cNvSpPr/>
          <p:nvPr/>
        </p:nvSpPr>
        <p:spPr>
          <a:xfrm>
            <a:off x="619359" y="7598623"/>
            <a:ext cx="1360911" cy="0"/>
          </a:xfrm>
          <a:prstGeom prst="line">
            <a:avLst/>
          </a:prstGeom>
          <a:ln w="38100" cap="flat">
            <a:solidFill>
              <a:srgbClr val="FFFEF2"/>
            </a:solidFill>
            <a:prstDash val="solid"/>
            <a:headEnd type="none" w="sm" len="sm"/>
            <a:tailEnd type="none" w="sm" len="sm"/>
          </a:ln>
        </p:spPr>
        <p:txBody>
          <a:bodyPr/>
          <a:lstStyle/>
          <a:p>
            <a:endParaRPr lang="en-GB" noProof="0" dirty="0"/>
          </a:p>
        </p:txBody>
      </p:sp>
      <p:sp>
        <p:nvSpPr>
          <p:cNvPr id="6" name="Freeform 6"/>
          <p:cNvSpPr/>
          <p:nvPr/>
        </p:nvSpPr>
        <p:spPr>
          <a:xfrm>
            <a:off x="7710433" y="342900"/>
            <a:ext cx="661615" cy="661615"/>
          </a:xfrm>
          <a:custGeom>
            <a:avLst/>
            <a:gdLst/>
            <a:ahLst/>
            <a:cxnLst/>
            <a:rect l="l" t="t" r="r" b="b"/>
            <a:pathLst>
              <a:path w="661615" h="661615">
                <a:moveTo>
                  <a:pt x="0" y="0"/>
                </a:moveTo>
                <a:lnTo>
                  <a:pt x="661615" y="0"/>
                </a:lnTo>
                <a:lnTo>
                  <a:pt x="661615" y="661615"/>
                </a:lnTo>
                <a:lnTo>
                  <a:pt x="0" y="661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7" name="TextBox 7"/>
          <p:cNvSpPr txBox="1"/>
          <p:nvPr/>
        </p:nvSpPr>
        <p:spPr>
          <a:xfrm>
            <a:off x="619359" y="3545019"/>
            <a:ext cx="6020028" cy="2671178"/>
          </a:xfrm>
          <a:prstGeom prst="rect">
            <a:avLst/>
          </a:prstGeom>
        </p:spPr>
        <p:txBody>
          <a:bodyPr lIns="0" tIns="0" rIns="0" bIns="0" rtlCol="0" anchor="t">
            <a:spAutoFit/>
          </a:bodyPr>
          <a:lstStyle/>
          <a:p>
            <a:pPr algn="l">
              <a:lnSpc>
                <a:spcPts val="4206"/>
              </a:lnSpc>
            </a:pPr>
            <a:r>
              <a:rPr lang="en-GB" sz="3657" b="1" spc="179" noProof="0" dirty="0">
                <a:solidFill>
                  <a:srgbClr val="FFFEF2"/>
                </a:solidFill>
                <a:latin typeface="Montserrat Bold"/>
                <a:ea typeface="Montserrat Bold"/>
                <a:cs typeface="Montserrat Bold"/>
                <a:sym typeface="Montserrat Bold"/>
              </a:rPr>
              <a:t>EXPLAIN WHAT OPTIONS YOU HAVE AND INCLUDE THE BENEFITS AND CONTRAINDICATIONS</a:t>
            </a:r>
          </a:p>
        </p:txBody>
      </p:sp>
      <p:sp>
        <p:nvSpPr>
          <p:cNvPr id="8" name="TextBox 8"/>
          <p:cNvSpPr txBox="1"/>
          <p:nvPr/>
        </p:nvSpPr>
        <p:spPr>
          <a:xfrm>
            <a:off x="9153525" y="875110"/>
            <a:ext cx="8442251" cy="594113"/>
          </a:xfrm>
          <a:prstGeom prst="rect">
            <a:avLst/>
          </a:prstGeom>
        </p:spPr>
        <p:txBody>
          <a:bodyPr lIns="0" tIns="0" rIns="0" bIns="0" rtlCol="0" anchor="t">
            <a:spAutoFit/>
          </a:bodyPr>
          <a:lstStyle/>
          <a:p>
            <a:pPr algn="l">
              <a:lnSpc>
                <a:spcPts val="5083"/>
              </a:lnSpc>
            </a:pPr>
            <a:r>
              <a:rPr lang="en-GB" sz="3197" noProof="0" dirty="0">
                <a:solidFill>
                  <a:srgbClr val="216C53"/>
                </a:solidFill>
                <a:latin typeface="Montserrat"/>
                <a:ea typeface="Montserrat"/>
                <a:cs typeface="Montserrat"/>
                <a:sym typeface="Montserrat"/>
              </a:rPr>
              <a:t>Efficiency in delivering care</a:t>
            </a:r>
          </a:p>
        </p:txBody>
      </p:sp>
      <p:sp>
        <p:nvSpPr>
          <p:cNvPr id="9" name="TextBox 9"/>
          <p:cNvSpPr txBox="1"/>
          <p:nvPr/>
        </p:nvSpPr>
        <p:spPr>
          <a:xfrm>
            <a:off x="9144000" y="208815"/>
            <a:ext cx="3072147" cy="669900"/>
          </a:xfrm>
          <a:prstGeom prst="rect">
            <a:avLst/>
          </a:prstGeom>
        </p:spPr>
        <p:txBody>
          <a:bodyPr lIns="0" tIns="0" rIns="0" bIns="0" rtlCol="0" anchor="t">
            <a:spAutoFit/>
          </a:bodyPr>
          <a:lstStyle/>
          <a:p>
            <a:pPr algn="l">
              <a:lnSpc>
                <a:spcPts val="5599"/>
              </a:lnSpc>
              <a:spcBef>
                <a:spcPct val="0"/>
              </a:spcBef>
            </a:pPr>
            <a:r>
              <a:rPr lang="en-GB" sz="3999" b="1" spc="195" noProof="0" dirty="0">
                <a:solidFill>
                  <a:srgbClr val="216C53"/>
                </a:solidFill>
                <a:latin typeface="Montserrat Ultra-Bold"/>
                <a:ea typeface="Montserrat Ultra-Bold"/>
                <a:cs typeface="Montserrat Ultra-Bold"/>
                <a:sym typeface="Montserrat Ultra-Bold"/>
              </a:rPr>
              <a:t>POINT 1</a:t>
            </a:r>
          </a:p>
        </p:txBody>
      </p:sp>
      <p:sp>
        <p:nvSpPr>
          <p:cNvPr id="10" name="Freeform 10"/>
          <p:cNvSpPr/>
          <p:nvPr/>
        </p:nvSpPr>
        <p:spPr>
          <a:xfrm>
            <a:off x="7710433" y="1907372"/>
            <a:ext cx="661615" cy="661615"/>
          </a:xfrm>
          <a:custGeom>
            <a:avLst/>
            <a:gdLst/>
            <a:ahLst/>
            <a:cxnLst/>
            <a:rect l="l" t="t" r="r" b="b"/>
            <a:pathLst>
              <a:path w="661615" h="661615">
                <a:moveTo>
                  <a:pt x="0" y="0"/>
                </a:moveTo>
                <a:lnTo>
                  <a:pt x="661615" y="0"/>
                </a:lnTo>
                <a:lnTo>
                  <a:pt x="661615" y="661615"/>
                </a:lnTo>
                <a:lnTo>
                  <a:pt x="0" y="661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11" name="TextBox 11"/>
          <p:cNvSpPr txBox="1"/>
          <p:nvPr/>
        </p:nvSpPr>
        <p:spPr>
          <a:xfrm>
            <a:off x="9153525" y="8925115"/>
            <a:ext cx="8442251" cy="594113"/>
          </a:xfrm>
          <a:prstGeom prst="rect">
            <a:avLst/>
          </a:prstGeom>
        </p:spPr>
        <p:txBody>
          <a:bodyPr lIns="0" tIns="0" rIns="0" bIns="0" rtlCol="0" anchor="t">
            <a:spAutoFit/>
          </a:bodyPr>
          <a:lstStyle/>
          <a:p>
            <a:pPr algn="l">
              <a:lnSpc>
                <a:spcPts val="5083"/>
              </a:lnSpc>
            </a:pPr>
            <a:r>
              <a:rPr lang="en-GB" sz="3197" noProof="0" dirty="0">
                <a:solidFill>
                  <a:srgbClr val="216C53"/>
                </a:solidFill>
                <a:latin typeface="Montserrat"/>
                <a:ea typeface="Montserrat"/>
                <a:cs typeface="Montserrat"/>
                <a:sym typeface="Montserrat"/>
              </a:rPr>
              <a:t>Enhancing communication skills</a:t>
            </a:r>
          </a:p>
        </p:txBody>
      </p:sp>
      <p:sp>
        <p:nvSpPr>
          <p:cNvPr id="12" name="TextBox 12"/>
          <p:cNvSpPr txBox="1"/>
          <p:nvPr/>
        </p:nvSpPr>
        <p:spPr>
          <a:xfrm>
            <a:off x="9144000" y="1840697"/>
            <a:ext cx="3072147" cy="669900"/>
          </a:xfrm>
          <a:prstGeom prst="rect">
            <a:avLst/>
          </a:prstGeom>
        </p:spPr>
        <p:txBody>
          <a:bodyPr lIns="0" tIns="0" rIns="0" bIns="0" rtlCol="0" anchor="t">
            <a:spAutoFit/>
          </a:bodyPr>
          <a:lstStyle/>
          <a:p>
            <a:pPr algn="l">
              <a:lnSpc>
                <a:spcPts val="5599"/>
              </a:lnSpc>
              <a:spcBef>
                <a:spcPct val="0"/>
              </a:spcBef>
            </a:pPr>
            <a:r>
              <a:rPr lang="en-GB" sz="3999" b="1" spc="195" noProof="0" dirty="0">
                <a:solidFill>
                  <a:srgbClr val="216C53"/>
                </a:solidFill>
                <a:latin typeface="Montserrat Ultra-Bold"/>
                <a:ea typeface="Montserrat Ultra-Bold"/>
                <a:cs typeface="Montserrat Ultra-Bold"/>
                <a:sym typeface="Montserrat Ultra-Bold"/>
              </a:rPr>
              <a:t>POINT 2</a:t>
            </a:r>
          </a:p>
        </p:txBody>
      </p:sp>
      <p:sp>
        <p:nvSpPr>
          <p:cNvPr id="13" name="Freeform 13"/>
          <p:cNvSpPr/>
          <p:nvPr/>
        </p:nvSpPr>
        <p:spPr>
          <a:xfrm>
            <a:off x="7710433" y="4209467"/>
            <a:ext cx="661615" cy="661615"/>
          </a:xfrm>
          <a:custGeom>
            <a:avLst/>
            <a:gdLst/>
            <a:ahLst/>
            <a:cxnLst/>
            <a:rect l="l" t="t" r="r" b="b"/>
            <a:pathLst>
              <a:path w="661615" h="661615">
                <a:moveTo>
                  <a:pt x="0" y="0"/>
                </a:moveTo>
                <a:lnTo>
                  <a:pt x="661615" y="0"/>
                </a:lnTo>
                <a:lnTo>
                  <a:pt x="661615" y="661615"/>
                </a:lnTo>
                <a:lnTo>
                  <a:pt x="0" y="661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14" name="TextBox 14"/>
          <p:cNvSpPr txBox="1"/>
          <p:nvPr/>
        </p:nvSpPr>
        <p:spPr>
          <a:xfrm>
            <a:off x="9144000" y="6651551"/>
            <a:ext cx="8442251" cy="1232288"/>
          </a:xfrm>
          <a:prstGeom prst="rect">
            <a:avLst/>
          </a:prstGeom>
        </p:spPr>
        <p:txBody>
          <a:bodyPr lIns="0" tIns="0" rIns="0" bIns="0" rtlCol="0" anchor="t">
            <a:spAutoFit/>
          </a:bodyPr>
          <a:lstStyle/>
          <a:p>
            <a:pPr algn="l">
              <a:lnSpc>
                <a:spcPts val="5083"/>
              </a:lnSpc>
            </a:pPr>
            <a:r>
              <a:rPr lang="en-GB" sz="3197" noProof="0" dirty="0">
                <a:solidFill>
                  <a:srgbClr val="216C53"/>
                </a:solidFill>
                <a:latin typeface="Montserrat"/>
                <a:ea typeface="Montserrat"/>
                <a:cs typeface="Montserrat"/>
                <a:sym typeface="Montserrat"/>
              </a:rPr>
              <a:t>Developing intrapersonal skills with other areas</a:t>
            </a:r>
          </a:p>
        </p:txBody>
      </p:sp>
      <p:sp>
        <p:nvSpPr>
          <p:cNvPr id="15" name="TextBox 15"/>
          <p:cNvSpPr txBox="1"/>
          <p:nvPr/>
        </p:nvSpPr>
        <p:spPr>
          <a:xfrm>
            <a:off x="9144000" y="4111650"/>
            <a:ext cx="3072147" cy="669900"/>
          </a:xfrm>
          <a:prstGeom prst="rect">
            <a:avLst/>
          </a:prstGeom>
        </p:spPr>
        <p:txBody>
          <a:bodyPr lIns="0" tIns="0" rIns="0" bIns="0" rtlCol="0" anchor="t">
            <a:spAutoFit/>
          </a:bodyPr>
          <a:lstStyle/>
          <a:p>
            <a:pPr algn="l">
              <a:lnSpc>
                <a:spcPts val="5599"/>
              </a:lnSpc>
              <a:spcBef>
                <a:spcPct val="0"/>
              </a:spcBef>
            </a:pPr>
            <a:r>
              <a:rPr lang="en-GB" sz="3999" b="1" spc="195" noProof="0" dirty="0">
                <a:solidFill>
                  <a:srgbClr val="216C53"/>
                </a:solidFill>
                <a:latin typeface="Montserrat Ultra-Bold"/>
                <a:ea typeface="Montserrat Ultra-Bold"/>
                <a:cs typeface="Montserrat Ultra-Bold"/>
                <a:sym typeface="Montserrat Ultra-Bold"/>
              </a:rPr>
              <a:t>POINT 3</a:t>
            </a:r>
          </a:p>
        </p:txBody>
      </p:sp>
      <p:sp>
        <p:nvSpPr>
          <p:cNvPr id="16" name="Freeform 16"/>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noProof="0" dirty="0"/>
          </a:p>
        </p:txBody>
      </p:sp>
      <p:sp>
        <p:nvSpPr>
          <p:cNvPr id="17" name="Freeform 17"/>
          <p:cNvSpPr/>
          <p:nvPr/>
        </p:nvSpPr>
        <p:spPr>
          <a:xfrm rot="-5400000" flipV="1">
            <a:off x="16894027" y="8893027"/>
            <a:ext cx="1403498" cy="1403498"/>
          </a:xfrm>
          <a:custGeom>
            <a:avLst/>
            <a:gdLst/>
            <a:ahLst/>
            <a:cxnLst/>
            <a:rect l="l" t="t" r="r" b="b"/>
            <a:pathLst>
              <a:path w="1403498" h="1403498">
                <a:moveTo>
                  <a:pt x="0" y="1403498"/>
                </a:moveTo>
                <a:lnTo>
                  <a:pt x="1403498" y="1403498"/>
                </a:lnTo>
                <a:lnTo>
                  <a:pt x="1403498" y="0"/>
                </a:lnTo>
                <a:lnTo>
                  <a:pt x="0" y="0"/>
                </a:lnTo>
                <a:lnTo>
                  <a:pt x="0" y="1403498"/>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18" name="Freeform 18"/>
          <p:cNvSpPr/>
          <p:nvPr/>
        </p:nvSpPr>
        <p:spPr>
          <a:xfrm>
            <a:off x="7710433" y="6027011"/>
            <a:ext cx="661615" cy="661615"/>
          </a:xfrm>
          <a:custGeom>
            <a:avLst/>
            <a:gdLst/>
            <a:ahLst/>
            <a:cxnLst/>
            <a:rect l="l" t="t" r="r" b="b"/>
            <a:pathLst>
              <a:path w="661615" h="661615">
                <a:moveTo>
                  <a:pt x="0" y="0"/>
                </a:moveTo>
                <a:lnTo>
                  <a:pt x="661615" y="0"/>
                </a:lnTo>
                <a:lnTo>
                  <a:pt x="661615" y="661615"/>
                </a:lnTo>
                <a:lnTo>
                  <a:pt x="0" y="661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19" name="TextBox 19"/>
          <p:cNvSpPr txBox="1"/>
          <p:nvPr/>
        </p:nvSpPr>
        <p:spPr>
          <a:xfrm>
            <a:off x="9144000" y="5960336"/>
            <a:ext cx="3072147" cy="669925"/>
          </a:xfrm>
          <a:prstGeom prst="rect">
            <a:avLst/>
          </a:prstGeom>
        </p:spPr>
        <p:txBody>
          <a:bodyPr lIns="0" tIns="0" rIns="0" bIns="0" rtlCol="0" anchor="t">
            <a:spAutoFit/>
          </a:bodyPr>
          <a:lstStyle/>
          <a:p>
            <a:pPr algn="l">
              <a:lnSpc>
                <a:spcPts val="5599"/>
              </a:lnSpc>
              <a:spcBef>
                <a:spcPct val="0"/>
              </a:spcBef>
            </a:pPr>
            <a:r>
              <a:rPr lang="en-GB" sz="3999" b="1" spc="195" noProof="0" dirty="0">
                <a:solidFill>
                  <a:srgbClr val="216C53"/>
                </a:solidFill>
                <a:latin typeface="Montserrat Ultra-Bold"/>
                <a:ea typeface="Montserrat Ultra-Bold"/>
                <a:cs typeface="Montserrat Ultra-Bold"/>
                <a:sym typeface="Montserrat Ultra-Bold"/>
              </a:rPr>
              <a:t>POINT 4</a:t>
            </a:r>
          </a:p>
        </p:txBody>
      </p:sp>
      <p:sp>
        <p:nvSpPr>
          <p:cNvPr id="20" name="TextBox 20"/>
          <p:cNvSpPr txBox="1"/>
          <p:nvPr/>
        </p:nvSpPr>
        <p:spPr>
          <a:xfrm>
            <a:off x="9144000" y="2533055"/>
            <a:ext cx="8442251" cy="1232288"/>
          </a:xfrm>
          <a:prstGeom prst="rect">
            <a:avLst/>
          </a:prstGeom>
        </p:spPr>
        <p:txBody>
          <a:bodyPr lIns="0" tIns="0" rIns="0" bIns="0" rtlCol="0" anchor="t">
            <a:spAutoFit/>
          </a:bodyPr>
          <a:lstStyle/>
          <a:p>
            <a:pPr algn="l">
              <a:lnSpc>
                <a:spcPts val="5083"/>
              </a:lnSpc>
            </a:pPr>
            <a:r>
              <a:rPr lang="en-GB" sz="3197" noProof="0" dirty="0">
                <a:solidFill>
                  <a:srgbClr val="216C53"/>
                </a:solidFill>
                <a:latin typeface="Montserrat"/>
                <a:ea typeface="Montserrat"/>
                <a:cs typeface="Montserrat"/>
                <a:sym typeface="Montserrat"/>
              </a:rPr>
              <a:t>Acute oncology patient cases can be complex </a:t>
            </a:r>
          </a:p>
        </p:txBody>
      </p:sp>
      <p:sp>
        <p:nvSpPr>
          <p:cNvPr id="21" name="Freeform 21"/>
          <p:cNvSpPr/>
          <p:nvPr/>
        </p:nvSpPr>
        <p:spPr>
          <a:xfrm>
            <a:off x="7710433" y="8218384"/>
            <a:ext cx="661615" cy="661615"/>
          </a:xfrm>
          <a:custGeom>
            <a:avLst/>
            <a:gdLst/>
            <a:ahLst/>
            <a:cxnLst/>
            <a:rect l="l" t="t" r="r" b="b"/>
            <a:pathLst>
              <a:path w="661615" h="661615">
                <a:moveTo>
                  <a:pt x="0" y="0"/>
                </a:moveTo>
                <a:lnTo>
                  <a:pt x="661615" y="0"/>
                </a:lnTo>
                <a:lnTo>
                  <a:pt x="661615" y="661615"/>
                </a:lnTo>
                <a:lnTo>
                  <a:pt x="0" y="661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22" name="TextBox 22"/>
          <p:cNvSpPr txBox="1"/>
          <p:nvPr/>
        </p:nvSpPr>
        <p:spPr>
          <a:xfrm>
            <a:off x="9144000" y="8180892"/>
            <a:ext cx="3072147" cy="669925"/>
          </a:xfrm>
          <a:prstGeom prst="rect">
            <a:avLst/>
          </a:prstGeom>
        </p:spPr>
        <p:txBody>
          <a:bodyPr lIns="0" tIns="0" rIns="0" bIns="0" rtlCol="0" anchor="t">
            <a:spAutoFit/>
          </a:bodyPr>
          <a:lstStyle/>
          <a:p>
            <a:pPr algn="l">
              <a:lnSpc>
                <a:spcPts val="5599"/>
              </a:lnSpc>
              <a:spcBef>
                <a:spcPct val="0"/>
              </a:spcBef>
            </a:pPr>
            <a:r>
              <a:rPr lang="en-GB" sz="3999" b="1" spc="195" noProof="0" dirty="0">
                <a:solidFill>
                  <a:srgbClr val="216C53"/>
                </a:solidFill>
                <a:latin typeface="Montserrat Ultra-Bold"/>
                <a:ea typeface="Montserrat Ultra-Bold"/>
                <a:cs typeface="Montserrat Ultra-Bold"/>
                <a:sym typeface="Montserrat Ultra-Bold"/>
              </a:rPr>
              <a:t>POINT 5</a:t>
            </a:r>
          </a:p>
        </p:txBody>
      </p:sp>
      <p:sp>
        <p:nvSpPr>
          <p:cNvPr id="23" name="TextBox 23"/>
          <p:cNvSpPr txBox="1"/>
          <p:nvPr/>
        </p:nvSpPr>
        <p:spPr>
          <a:xfrm>
            <a:off x="9144000" y="4911390"/>
            <a:ext cx="9144000" cy="594113"/>
          </a:xfrm>
          <a:prstGeom prst="rect">
            <a:avLst/>
          </a:prstGeom>
        </p:spPr>
        <p:txBody>
          <a:bodyPr lIns="0" tIns="0" rIns="0" bIns="0" rtlCol="0" anchor="t">
            <a:spAutoFit/>
          </a:bodyPr>
          <a:lstStyle/>
          <a:p>
            <a:pPr algn="l">
              <a:lnSpc>
                <a:spcPts val="5083"/>
              </a:lnSpc>
            </a:pPr>
            <a:r>
              <a:rPr lang="en-GB" sz="3197" noProof="0" dirty="0">
                <a:solidFill>
                  <a:srgbClr val="216C53"/>
                </a:solidFill>
                <a:latin typeface="Montserrat"/>
                <a:ea typeface="Montserrat"/>
                <a:cs typeface="Montserrat"/>
                <a:sym typeface="Montserrat"/>
              </a:rPr>
              <a:t>Short window of opportunity to see patients </a:t>
            </a:r>
          </a:p>
        </p:txBody>
      </p:sp>
      <p:sp>
        <p:nvSpPr>
          <p:cNvPr id="24" name="Freeform 24"/>
          <p:cNvSpPr/>
          <p:nvPr/>
        </p:nvSpPr>
        <p:spPr>
          <a:xfrm rot="9553673">
            <a:off x="16209530" y="-613333"/>
            <a:ext cx="3656352" cy="2772180"/>
          </a:xfrm>
          <a:custGeom>
            <a:avLst/>
            <a:gdLst/>
            <a:ahLst/>
            <a:cxnLst/>
            <a:rect l="l" t="t" r="r" b="b"/>
            <a:pathLst>
              <a:path w="3656352" h="2772180">
                <a:moveTo>
                  <a:pt x="0" y="0"/>
                </a:moveTo>
                <a:lnTo>
                  <a:pt x="3656352" y="0"/>
                </a:lnTo>
                <a:lnTo>
                  <a:pt x="3656352" y="2772179"/>
                </a:lnTo>
                <a:lnTo>
                  <a:pt x="0" y="277217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noProof="0" dirty="0"/>
          </a:p>
        </p:txBody>
      </p:sp>
      <p:sp>
        <p:nvSpPr>
          <p:cNvPr id="25" name="TextBox 25"/>
          <p:cNvSpPr txBox="1"/>
          <p:nvPr/>
        </p:nvSpPr>
        <p:spPr>
          <a:xfrm>
            <a:off x="174882" y="8914374"/>
            <a:ext cx="6764026" cy="767847"/>
          </a:xfrm>
          <a:prstGeom prst="rect">
            <a:avLst/>
          </a:prstGeom>
        </p:spPr>
        <p:txBody>
          <a:bodyPr lIns="0" tIns="0" rIns="0" bIns="0" rtlCol="0" anchor="t">
            <a:spAutoFit/>
          </a:bodyPr>
          <a:lstStyle/>
          <a:p>
            <a:pPr algn="l">
              <a:lnSpc>
                <a:spcPts val="3175"/>
              </a:lnSpc>
            </a:pPr>
            <a:r>
              <a:rPr lang="en-GB" sz="1997" noProof="0" dirty="0">
                <a:solidFill>
                  <a:srgbClr val="FFFEF2"/>
                </a:solidFill>
                <a:latin typeface="Montserrat"/>
                <a:ea typeface="Montserrat"/>
                <a:cs typeface="Montserrat"/>
                <a:sym typeface="Montserrat"/>
              </a:rPr>
              <a:t>(</a:t>
            </a:r>
            <a:r>
              <a:rPr lang="en-GB" sz="1997" noProof="0" dirty="0" err="1">
                <a:solidFill>
                  <a:srgbClr val="FFFEF2"/>
                </a:solidFill>
                <a:latin typeface="Montserrat"/>
                <a:ea typeface="Montserrat"/>
                <a:cs typeface="Montserrat"/>
                <a:sym typeface="Montserrat"/>
              </a:rPr>
              <a:t>Bruggen</a:t>
            </a:r>
            <a:r>
              <a:rPr lang="en-GB" sz="1997" noProof="0" dirty="0">
                <a:solidFill>
                  <a:srgbClr val="FFFEF2"/>
                </a:solidFill>
                <a:latin typeface="Montserrat"/>
                <a:ea typeface="Montserrat"/>
                <a:cs typeface="Montserrat"/>
                <a:sym typeface="Montserrat"/>
              </a:rPr>
              <a:t>, 2015; Kovacs and </a:t>
            </a:r>
            <a:r>
              <a:rPr lang="en-GB" sz="1997" noProof="0" dirty="0" err="1">
                <a:solidFill>
                  <a:srgbClr val="FFFEF2"/>
                </a:solidFill>
                <a:latin typeface="Montserrat"/>
                <a:ea typeface="Montserrat"/>
                <a:cs typeface="Montserrat"/>
                <a:sym typeface="Montserrat"/>
              </a:rPr>
              <a:t>Legarde</a:t>
            </a:r>
            <a:r>
              <a:rPr lang="en-GB" sz="1997" noProof="0" dirty="0">
                <a:solidFill>
                  <a:srgbClr val="FFFEF2"/>
                </a:solidFill>
                <a:latin typeface="Montserrat"/>
                <a:ea typeface="Montserrat"/>
                <a:cs typeface="Montserrat"/>
                <a:sym typeface="Montserrat"/>
              </a:rPr>
              <a:t>, 2022; Royal College of Physicians, 2023; Brice et al, 2021)</a:t>
            </a:r>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4" grpId="0"/>
      <p:bldP spid="20"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grpSp>
        <p:nvGrpSpPr>
          <p:cNvPr id="2" name="Group 2"/>
          <p:cNvGrpSpPr/>
          <p:nvPr/>
        </p:nvGrpSpPr>
        <p:grpSpPr>
          <a:xfrm>
            <a:off x="14394474" y="0"/>
            <a:ext cx="3893526" cy="10287000"/>
            <a:chOff x="0" y="0"/>
            <a:chExt cx="1025455" cy="2709333"/>
          </a:xfrm>
        </p:grpSpPr>
        <p:sp>
          <p:nvSpPr>
            <p:cNvPr id="3" name="Freeform 3"/>
            <p:cNvSpPr/>
            <p:nvPr/>
          </p:nvSpPr>
          <p:spPr>
            <a:xfrm>
              <a:off x="0" y="0"/>
              <a:ext cx="1025455" cy="2709333"/>
            </a:xfrm>
            <a:custGeom>
              <a:avLst/>
              <a:gdLst/>
              <a:ahLst/>
              <a:cxnLst/>
              <a:rect l="l" t="t" r="r" b="b"/>
              <a:pathLst>
                <a:path w="1025455" h="2709333">
                  <a:moveTo>
                    <a:pt x="0" y="0"/>
                  </a:moveTo>
                  <a:lnTo>
                    <a:pt x="1025455" y="0"/>
                  </a:lnTo>
                  <a:lnTo>
                    <a:pt x="1025455" y="2709333"/>
                  </a:lnTo>
                  <a:lnTo>
                    <a:pt x="0" y="2709333"/>
                  </a:lnTo>
                  <a:close/>
                </a:path>
              </a:pathLst>
            </a:custGeom>
            <a:solidFill>
              <a:srgbClr val="216C53"/>
            </a:solidFill>
          </p:spPr>
          <p:txBody>
            <a:bodyPr/>
            <a:lstStyle/>
            <a:p>
              <a:endParaRPr lang="en-GB" noProof="0" dirty="0"/>
            </a:p>
          </p:txBody>
        </p:sp>
        <p:sp>
          <p:nvSpPr>
            <p:cNvPr id="4" name="TextBox 4"/>
            <p:cNvSpPr txBox="1"/>
            <p:nvPr/>
          </p:nvSpPr>
          <p:spPr>
            <a:xfrm>
              <a:off x="0" y="-66675"/>
              <a:ext cx="1025455" cy="2776008"/>
            </a:xfrm>
            <a:prstGeom prst="rect">
              <a:avLst/>
            </a:prstGeom>
          </p:spPr>
          <p:txBody>
            <a:bodyPr lIns="50800" tIns="50800" rIns="50800" bIns="50800" rtlCol="0" anchor="ctr"/>
            <a:lstStyle/>
            <a:p>
              <a:pPr algn="ctr">
                <a:lnSpc>
                  <a:spcPts val="3175"/>
                </a:lnSpc>
              </a:pPr>
              <a:endParaRPr lang="en-GB" noProof="0" dirty="0"/>
            </a:p>
          </p:txBody>
        </p:sp>
      </p:grpSp>
      <p:grpSp>
        <p:nvGrpSpPr>
          <p:cNvPr id="5" name="Group 5"/>
          <p:cNvGrpSpPr/>
          <p:nvPr/>
        </p:nvGrpSpPr>
        <p:grpSpPr>
          <a:xfrm>
            <a:off x="12492767" y="742713"/>
            <a:ext cx="5125160" cy="7630828"/>
            <a:chOff x="0" y="0"/>
            <a:chExt cx="6833547" cy="10174437"/>
          </a:xfrm>
        </p:grpSpPr>
        <p:pic>
          <p:nvPicPr>
            <p:cNvPr id="6" name="Picture 6"/>
            <p:cNvPicPr>
              <a:picLocks noChangeAspect="1"/>
            </p:cNvPicPr>
            <p:nvPr/>
          </p:nvPicPr>
          <p:blipFill>
            <a:blip r:embed="rId3"/>
            <a:srcRect l="27751" r="27751"/>
            <a:stretch>
              <a:fillRect/>
            </a:stretch>
          </p:blipFill>
          <p:spPr>
            <a:xfrm>
              <a:off x="0" y="0"/>
              <a:ext cx="6833547" cy="10174437"/>
            </a:xfrm>
            <a:prstGeom prst="rect">
              <a:avLst/>
            </a:prstGeom>
          </p:spPr>
        </p:pic>
      </p:grpSp>
      <p:sp>
        <p:nvSpPr>
          <p:cNvPr id="7" name="AutoShape 7"/>
          <p:cNvSpPr/>
          <p:nvPr/>
        </p:nvSpPr>
        <p:spPr>
          <a:xfrm>
            <a:off x="1413880" y="1748601"/>
            <a:ext cx="1360911" cy="0"/>
          </a:xfrm>
          <a:prstGeom prst="line">
            <a:avLst/>
          </a:prstGeom>
          <a:ln w="38100" cap="flat">
            <a:solidFill>
              <a:srgbClr val="33866A"/>
            </a:solidFill>
            <a:prstDash val="solid"/>
            <a:headEnd type="none" w="sm" len="sm"/>
            <a:tailEnd type="none" w="sm" len="sm"/>
          </a:ln>
        </p:spPr>
        <p:txBody>
          <a:bodyPr/>
          <a:lstStyle/>
          <a:p>
            <a:endParaRPr lang="en-GB" noProof="0" dirty="0"/>
          </a:p>
        </p:txBody>
      </p:sp>
      <p:sp>
        <p:nvSpPr>
          <p:cNvPr id="8" name="TextBox 8"/>
          <p:cNvSpPr txBox="1"/>
          <p:nvPr/>
        </p:nvSpPr>
        <p:spPr>
          <a:xfrm>
            <a:off x="1898163" y="328006"/>
            <a:ext cx="8972040" cy="1265923"/>
          </a:xfrm>
          <a:prstGeom prst="rect">
            <a:avLst/>
          </a:prstGeom>
        </p:spPr>
        <p:txBody>
          <a:bodyPr lIns="0" tIns="0" rIns="0" bIns="0" rtlCol="0" anchor="t">
            <a:spAutoFit/>
          </a:bodyPr>
          <a:lstStyle/>
          <a:p>
            <a:pPr algn="l">
              <a:lnSpc>
                <a:spcPts val="5011"/>
              </a:lnSpc>
            </a:pPr>
            <a:r>
              <a:rPr lang="en-GB" sz="4357" b="1" spc="213" noProof="0" dirty="0">
                <a:solidFill>
                  <a:srgbClr val="216C53"/>
                </a:solidFill>
                <a:latin typeface="Montserrat Bold"/>
                <a:ea typeface="Montserrat Bold"/>
                <a:cs typeface="Montserrat Bold"/>
                <a:sym typeface="Montserrat Bold"/>
              </a:rPr>
              <a:t>EXPLAIN WHAT DATA YOU MIGHT INCLUDE AND WHY</a:t>
            </a:r>
          </a:p>
        </p:txBody>
      </p:sp>
      <p:sp>
        <p:nvSpPr>
          <p:cNvPr id="9" name="TextBox 9"/>
          <p:cNvSpPr txBox="1"/>
          <p:nvPr/>
        </p:nvSpPr>
        <p:spPr>
          <a:xfrm>
            <a:off x="1238718" y="2761331"/>
            <a:ext cx="10541350" cy="2486787"/>
          </a:xfrm>
          <a:prstGeom prst="rect">
            <a:avLst/>
          </a:prstGeom>
        </p:spPr>
        <p:txBody>
          <a:bodyPr lIns="0" tIns="0" rIns="0" bIns="0" rtlCol="0" anchor="t">
            <a:spAutoFit/>
          </a:bodyPr>
          <a:lstStyle/>
          <a:p>
            <a:pPr algn="l">
              <a:lnSpc>
                <a:spcPts val="3338"/>
              </a:lnSpc>
            </a:pPr>
            <a:r>
              <a:rPr lang="en-GB" sz="2099" noProof="0" dirty="0">
                <a:solidFill>
                  <a:srgbClr val="216C53"/>
                </a:solidFill>
                <a:latin typeface="Montserrat"/>
                <a:ea typeface="Montserrat"/>
                <a:cs typeface="Montserrat"/>
                <a:sym typeface="Montserrat"/>
              </a:rPr>
              <a:t>As part of this development of my role, taking on an increased caseload and its effectiveness is vital to undertake a clinical audit the reason behind this is that they are valuable tool to evaluate and help improve the quality of service. It is important to look at the data to see if procedures and patient flow is being managed effectively across the service and it is essential to monitor this and explored further. </a:t>
            </a:r>
          </a:p>
        </p:txBody>
      </p:sp>
      <p:sp>
        <p:nvSpPr>
          <p:cNvPr id="10" name="TextBox 10"/>
          <p:cNvSpPr txBox="1"/>
          <p:nvPr/>
        </p:nvSpPr>
        <p:spPr>
          <a:xfrm>
            <a:off x="1238718" y="1993084"/>
            <a:ext cx="4691544" cy="514349"/>
          </a:xfrm>
          <a:prstGeom prst="rect">
            <a:avLst/>
          </a:prstGeom>
        </p:spPr>
        <p:txBody>
          <a:bodyPr lIns="0" tIns="0" rIns="0" bIns="0" rtlCol="0" anchor="t">
            <a:spAutoFit/>
          </a:bodyPr>
          <a:lstStyle/>
          <a:p>
            <a:pPr algn="l">
              <a:lnSpc>
                <a:spcPts val="4200"/>
              </a:lnSpc>
              <a:spcBef>
                <a:spcPct val="0"/>
              </a:spcBef>
            </a:pPr>
            <a:r>
              <a:rPr lang="en-GB" sz="3000" b="1" spc="147" noProof="0" dirty="0">
                <a:solidFill>
                  <a:srgbClr val="216C53"/>
                </a:solidFill>
                <a:latin typeface="Montserrat Ultra-Bold"/>
                <a:ea typeface="Montserrat Ultra-Bold"/>
                <a:cs typeface="Montserrat Ultra-Bold"/>
                <a:sym typeface="Montserrat Ultra-Bold"/>
              </a:rPr>
              <a:t>AUDIT/PDSA CYCLE</a:t>
            </a:r>
          </a:p>
        </p:txBody>
      </p:sp>
      <p:sp>
        <p:nvSpPr>
          <p:cNvPr id="11" name="TextBox 11"/>
          <p:cNvSpPr txBox="1"/>
          <p:nvPr/>
        </p:nvSpPr>
        <p:spPr>
          <a:xfrm>
            <a:off x="1238718" y="6348614"/>
            <a:ext cx="10667132" cy="2906019"/>
          </a:xfrm>
          <a:prstGeom prst="rect">
            <a:avLst/>
          </a:prstGeom>
        </p:spPr>
        <p:txBody>
          <a:bodyPr lIns="0" tIns="0" rIns="0" bIns="0" rtlCol="0" anchor="t">
            <a:spAutoFit/>
          </a:bodyPr>
          <a:lstStyle/>
          <a:p>
            <a:pPr algn="l">
              <a:lnSpc>
                <a:spcPts val="3334"/>
              </a:lnSpc>
            </a:pPr>
            <a:r>
              <a:rPr lang="en-GB" sz="2097" noProof="0" dirty="0">
                <a:solidFill>
                  <a:srgbClr val="216C53"/>
                </a:solidFill>
                <a:latin typeface="Montserrat"/>
                <a:ea typeface="Montserrat"/>
                <a:cs typeface="Montserrat"/>
                <a:sym typeface="Montserrat"/>
              </a:rPr>
              <a:t>Another valuable source to collect would be patient experience - it is important to ensure when collecting this data as our patients are particularly vulnerable. Therefore, we have a duty to ensure that the information we collect does lead to service improvement. Research conducted by Doyle, Lennox and Bell (2013) identified that there was a positive correlation between clinical effectiveness and patient safety highlighting the importance and validity of patient experience. </a:t>
            </a:r>
          </a:p>
        </p:txBody>
      </p:sp>
      <p:sp>
        <p:nvSpPr>
          <p:cNvPr id="12" name="TextBox 12"/>
          <p:cNvSpPr txBox="1"/>
          <p:nvPr/>
        </p:nvSpPr>
        <p:spPr>
          <a:xfrm>
            <a:off x="1238718" y="5453265"/>
            <a:ext cx="4911949" cy="514349"/>
          </a:xfrm>
          <a:prstGeom prst="rect">
            <a:avLst/>
          </a:prstGeom>
        </p:spPr>
        <p:txBody>
          <a:bodyPr lIns="0" tIns="0" rIns="0" bIns="0" rtlCol="0" anchor="t">
            <a:spAutoFit/>
          </a:bodyPr>
          <a:lstStyle/>
          <a:p>
            <a:pPr algn="l">
              <a:lnSpc>
                <a:spcPts val="4200"/>
              </a:lnSpc>
              <a:spcBef>
                <a:spcPct val="0"/>
              </a:spcBef>
            </a:pPr>
            <a:r>
              <a:rPr lang="en-GB" sz="3000" b="1" spc="147" noProof="0" dirty="0">
                <a:solidFill>
                  <a:srgbClr val="216C53"/>
                </a:solidFill>
                <a:latin typeface="Montserrat Ultra-Bold"/>
                <a:ea typeface="Montserrat Ultra-Bold"/>
                <a:cs typeface="Montserrat Ultra-Bold"/>
                <a:sym typeface="Montserrat Ultra-Bold"/>
              </a:rPr>
              <a:t>PATIENT EXPERIENCE</a:t>
            </a:r>
          </a:p>
        </p:txBody>
      </p:sp>
      <p:sp>
        <p:nvSpPr>
          <p:cNvPr id="13" name="Freeform 13"/>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14" name="Freeform 14"/>
          <p:cNvSpPr/>
          <p:nvPr/>
        </p:nvSpPr>
        <p:spPr>
          <a:xfrm rot="-5400000" flipV="1">
            <a:off x="16884502" y="8883502"/>
            <a:ext cx="1403498" cy="1403498"/>
          </a:xfrm>
          <a:custGeom>
            <a:avLst/>
            <a:gdLst/>
            <a:ahLst/>
            <a:cxnLst/>
            <a:rect l="l" t="t" r="r" b="b"/>
            <a:pathLst>
              <a:path w="1403498" h="1403498">
                <a:moveTo>
                  <a:pt x="0" y="1403498"/>
                </a:moveTo>
                <a:lnTo>
                  <a:pt x="1403498" y="1403498"/>
                </a:lnTo>
                <a:lnTo>
                  <a:pt x="1403498" y="0"/>
                </a:lnTo>
                <a:lnTo>
                  <a:pt x="0" y="0"/>
                </a:lnTo>
                <a:lnTo>
                  <a:pt x="0" y="1403498"/>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noProof="0" dirty="0"/>
          </a:p>
        </p:txBody>
      </p:sp>
      <p:sp>
        <p:nvSpPr>
          <p:cNvPr id="15" name="TextBox 15"/>
          <p:cNvSpPr txBox="1"/>
          <p:nvPr/>
        </p:nvSpPr>
        <p:spPr>
          <a:xfrm>
            <a:off x="5118757" y="9738471"/>
            <a:ext cx="9133459" cy="367797"/>
          </a:xfrm>
          <a:prstGeom prst="rect">
            <a:avLst/>
          </a:prstGeom>
        </p:spPr>
        <p:txBody>
          <a:bodyPr lIns="0" tIns="0" rIns="0" bIns="0" rtlCol="0" anchor="t">
            <a:spAutoFit/>
          </a:bodyPr>
          <a:lstStyle/>
          <a:p>
            <a:pPr algn="r">
              <a:lnSpc>
                <a:spcPts val="3175"/>
              </a:lnSpc>
            </a:pPr>
            <a:r>
              <a:rPr lang="en-GB" sz="1997" noProof="0" dirty="0">
                <a:solidFill>
                  <a:srgbClr val="186067"/>
                </a:solidFill>
                <a:latin typeface="Montserrat"/>
                <a:ea typeface="Montserrat"/>
                <a:cs typeface="Montserrat"/>
                <a:sym typeface="Montserrat"/>
              </a:rPr>
              <a:t>(Abu-</a:t>
            </a:r>
            <a:r>
              <a:rPr lang="en-GB" sz="1997" noProof="0" dirty="0" err="1">
                <a:solidFill>
                  <a:srgbClr val="186067"/>
                </a:solidFill>
                <a:latin typeface="Montserrat"/>
                <a:ea typeface="Montserrat"/>
                <a:cs typeface="Montserrat"/>
                <a:sym typeface="Montserrat"/>
              </a:rPr>
              <a:t>Jeyyab</a:t>
            </a:r>
            <a:r>
              <a:rPr lang="en-GB" sz="1997" noProof="0" dirty="0">
                <a:solidFill>
                  <a:srgbClr val="186067"/>
                </a:solidFill>
                <a:latin typeface="Montserrat"/>
                <a:ea typeface="Montserrat"/>
                <a:cs typeface="Montserrat"/>
                <a:sym typeface="Montserrat"/>
              </a:rPr>
              <a:t> et al, 2024; Taylor et al, 2014; Doyle, Lennox and Bell, 2013)</a:t>
            </a:r>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grpSp>
        <p:nvGrpSpPr>
          <p:cNvPr id="2" name="Group 2"/>
          <p:cNvGrpSpPr/>
          <p:nvPr/>
        </p:nvGrpSpPr>
        <p:grpSpPr>
          <a:xfrm>
            <a:off x="14394474" y="0"/>
            <a:ext cx="3893526" cy="10287000"/>
            <a:chOff x="0" y="0"/>
            <a:chExt cx="1025455" cy="2709333"/>
          </a:xfrm>
        </p:grpSpPr>
        <p:sp>
          <p:nvSpPr>
            <p:cNvPr id="3" name="Freeform 3"/>
            <p:cNvSpPr/>
            <p:nvPr/>
          </p:nvSpPr>
          <p:spPr>
            <a:xfrm>
              <a:off x="0" y="0"/>
              <a:ext cx="1025455" cy="2709333"/>
            </a:xfrm>
            <a:custGeom>
              <a:avLst/>
              <a:gdLst/>
              <a:ahLst/>
              <a:cxnLst/>
              <a:rect l="l" t="t" r="r" b="b"/>
              <a:pathLst>
                <a:path w="1025455" h="2709333">
                  <a:moveTo>
                    <a:pt x="0" y="0"/>
                  </a:moveTo>
                  <a:lnTo>
                    <a:pt x="1025455" y="0"/>
                  </a:lnTo>
                  <a:lnTo>
                    <a:pt x="1025455" y="2709333"/>
                  </a:lnTo>
                  <a:lnTo>
                    <a:pt x="0" y="2709333"/>
                  </a:lnTo>
                  <a:close/>
                </a:path>
              </a:pathLst>
            </a:custGeom>
            <a:solidFill>
              <a:srgbClr val="216C53"/>
            </a:solidFill>
          </p:spPr>
          <p:txBody>
            <a:bodyPr/>
            <a:lstStyle/>
            <a:p>
              <a:endParaRPr lang="en-GB" noProof="0" dirty="0"/>
            </a:p>
          </p:txBody>
        </p:sp>
        <p:sp>
          <p:nvSpPr>
            <p:cNvPr id="4" name="TextBox 4"/>
            <p:cNvSpPr txBox="1"/>
            <p:nvPr/>
          </p:nvSpPr>
          <p:spPr>
            <a:xfrm>
              <a:off x="0" y="-66675"/>
              <a:ext cx="1025455" cy="2776008"/>
            </a:xfrm>
            <a:prstGeom prst="rect">
              <a:avLst/>
            </a:prstGeom>
          </p:spPr>
          <p:txBody>
            <a:bodyPr lIns="50800" tIns="50800" rIns="50800" bIns="50800" rtlCol="0" anchor="ctr"/>
            <a:lstStyle/>
            <a:p>
              <a:pPr algn="ctr">
                <a:lnSpc>
                  <a:spcPts val="3175"/>
                </a:lnSpc>
              </a:pPr>
              <a:endParaRPr lang="en-GB" noProof="0" dirty="0"/>
            </a:p>
          </p:txBody>
        </p:sp>
      </p:grpSp>
      <p:grpSp>
        <p:nvGrpSpPr>
          <p:cNvPr id="5" name="Group 5"/>
          <p:cNvGrpSpPr/>
          <p:nvPr/>
        </p:nvGrpSpPr>
        <p:grpSpPr>
          <a:xfrm>
            <a:off x="13655515" y="713184"/>
            <a:ext cx="4156155" cy="7094755"/>
            <a:chOff x="0" y="0"/>
            <a:chExt cx="5541540" cy="9459673"/>
          </a:xfrm>
        </p:grpSpPr>
        <p:pic>
          <p:nvPicPr>
            <p:cNvPr id="6" name="Picture 6"/>
            <p:cNvPicPr>
              <a:picLocks noChangeAspect="1"/>
            </p:cNvPicPr>
            <p:nvPr/>
          </p:nvPicPr>
          <p:blipFill>
            <a:blip r:embed="rId3"/>
            <a:srcRect l="30485" r="30485"/>
            <a:stretch>
              <a:fillRect/>
            </a:stretch>
          </p:blipFill>
          <p:spPr>
            <a:xfrm>
              <a:off x="0" y="0"/>
              <a:ext cx="5541540" cy="9459673"/>
            </a:xfrm>
            <a:prstGeom prst="rect">
              <a:avLst/>
            </a:prstGeom>
          </p:spPr>
        </p:pic>
      </p:grpSp>
      <p:sp>
        <p:nvSpPr>
          <p:cNvPr id="7" name="AutoShape 7"/>
          <p:cNvSpPr/>
          <p:nvPr/>
        </p:nvSpPr>
        <p:spPr>
          <a:xfrm>
            <a:off x="1238718" y="2022674"/>
            <a:ext cx="1360911" cy="0"/>
          </a:xfrm>
          <a:prstGeom prst="line">
            <a:avLst/>
          </a:prstGeom>
          <a:ln w="38100" cap="flat">
            <a:solidFill>
              <a:srgbClr val="33866A"/>
            </a:solidFill>
            <a:prstDash val="solid"/>
            <a:headEnd type="none" w="sm" len="sm"/>
            <a:tailEnd type="none" w="sm" len="sm"/>
          </a:ln>
        </p:spPr>
        <p:txBody>
          <a:bodyPr/>
          <a:lstStyle/>
          <a:p>
            <a:endParaRPr lang="en-GB" noProof="0" dirty="0"/>
          </a:p>
        </p:txBody>
      </p:sp>
      <p:sp>
        <p:nvSpPr>
          <p:cNvPr id="8" name="Freeform 8"/>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9" name="Freeform 9"/>
          <p:cNvSpPr/>
          <p:nvPr/>
        </p:nvSpPr>
        <p:spPr>
          <a:xfrm rot="-5400000" flipV="1">
            <a:off x="16884502" y="8883502"/>
            <a:ext cx="1403498" cy="1403498"/>
          </a:xfrm>
          <a:custGeom>
            <a:avLst/>
            <a:gdLst/>
            <a:ahLst/>
            <a:cxnLst/>
            <a:rect l="l" t="t" r="r" b="b"/>
            <a:pathLst>
              <a:path w="1403498" h="1403498">
                <a:moveTo>
                  <a:pt x="0" y="1403498"/>
                </a:moveTo>
                <a:lnTo>
                  <a:pt x="1403498" y="1403498"/>
                </a:lnTo>
                <a:lnTo>
                  <a:pt x="1403498" y="0"/>
                </a:lnTo>
                <a:lnTo>
                  <a:pt x="0" y="0"/>
                </a:lnTo>
                <a:lnTo>
                  <a:pt x="0" y="1403498"/>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noProof="0" dirty="0"/>
          </a:p>
        </p:txBody>
      </p:sp>
      <p:sp>
        <p:nvSpPr>
          <p:cNvPr id="10" name="Freeform 10"/>
          <p:cNvSpPr/>
          <p:nvPr/>
        </p:nvSpPr>
        <p:spPr>
          <a:xfrm>
            <a:off x="9380368" y="2922096"/>
            <a:ext cx="2504703" cy="2091427"/>
          </a:xfrm>
          <a:custGeom>
            <a:avLst/>
            <a:gdLst/>
            <a:ahLst/>
            <a:cxnLst/>
            <a:rect l="l" t="t" r="r" b="b"/>
            <a:pathLst>
              <a:path w="2504703" h="2091427">
                <a:moveTo>
                  <a:pt x="0" y="0"/>
                </a:moveTo>
                <a:lnTo>
                  <a:pt x="2504703" y="0"/>
                </a:lnTo>
                <a:lnTo>
                  <a:pt x="2504703" y="2091427"/>
                </a:lnTo>
                <a:lnTo>
                  <a:pt x="0" y="209142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noProof="0" dirty="0"/>
          </a:p>
        </p:txBody>
      </p:sp>
      <p:sp>
        <p:nvSpPr>
          <p:cNvPr id="11" name="Freeform 11"/>
          <p:cNvSpPr/>
          <p:nvPr/>
        </p:nvSpPr>
        <p:spPr>
          <a:xfrm>
            <a:off x="910737" y="7998439"/>
            <a:ext cx="2530818" cy="1983529"/>
          </a:xfrm>
          <a:custGeom>
            <a:avLst/>
            <a:gdLst/>
            <a:ahLst/>
            <a:cxnLst/>
            <a:rect l="l" t="t" r="r" b="b"/>
            <a:pathLst>
              <a:path w="2530818" h="1983529">
                <a:moveTo>
                  <a:pt x="0" y="0"/>
                </a:moveTo>
                <a:lnTo>
                  <a:pt x="2530818" y="0"/>
                </a:lnTo>
                <a:lnTo>
                  <a:pt x="2530818" y="1983529"/>
                </a:lnTo>
                <a:lnTo>
                  <a:pt x="0" y="198352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noProof="0" dirty="0"/>
          </a:p>
        </p:txBody>
      </p:sp>
      <p:sp>
        <p:nvSpPr>
          <p:cNvPr id="12" name="Freeform 12"/>
          <p:cNvSpPr/>
          <p:nvPr/>
        </p:nvSpPr>
        <p:spPr>
          <a:xfrm>
            <a:off x="9380368" y="7756722"/>
            <a:ext cx="2618520" cy="1983529"/>
          </a:xfrm>
          <a:custGeom>
            <a:avLst/>
            <a:gdLst/>
            <a:ahLst/>
            <a:cxnLst/>
            <a:rect l="l" t="t" r="r" b="b"/>
            <a:pathLst>
              <a:path w="2618520" h="1983529">
                <a:moveTo>
                  <a:pt x="0" y="0"/>
                </a:moveTo>
                <a:lnTo>
                  <a:pt x="2618520" y="0"/>
                </a:lnTo>
                <a:lnTo>
                  <a:pt x="2618520" y="1983529"/>
                </a:lnTo>
                <a:lnTo>
                  <a:pt x="0" y="1983529"/>
                </a:lnTo>
                <a:lnTo>
                  <a:pt x="0" y="0"/>
                </a:lnTo>
                <a:close/>
              </a:path>
            </a:pathLst>
          </a:custGeom>
          <a:blipFill>
            <a:blip r:embed="rId12"/>
            <a:stretch>
              <a:fillRect/>
            </a:stretch>
          </a:blipFill>
        </p:spPr>
        <p:txBody>
          <a:bodyPr/>
          <a:lstStyle/>
          <a:p>
            <a:endParaRPr lang="en-GB" noProof="0" dirty="0"/>
          </a:p>
        </p:txBody>
      </p:sp>
      <p:sp>
        <p:nvSpPr>
          <p:cNvPr id="13" name="Freeform 13"/>
          <p:cNvSpPr/>
          <p:nvPr/>
        </p:nvSpPr>
        <p:spPr>
          <a:xfrm>
            <a:off x="1365814" y="2922096"/>
            <a:ext cx="2075741" cy="2091427"/>
          </a:xfrm>
          <a:custGeom>
            <a:avLst/>
            <a:gdLst/>
            <a:ahLst/>
            <a:cxnLst/>
            <a:rect l="l" t="t" r="r" b="b"/>
            <a:pathLst>
              <a:path w="2075741" h="2091427">
                <a:moveTo>
                  <a:pt x="0" y="0"/>
                </a:moveTo>
                <a:lnTo>
                  <a:pt x="2075741" y="0"/>
                </a:lnTo>
                <a:lnTo>
                  <a:pt x="2075741" y="2091427"/>
                </a:lnTo>
                <a:lnTo>
                  <a:pt x="0" y="2091427"/>
                </a:lnTo>
                <a:lnTo>
                  <a:pt x="0" y="0"/>
                </a:lnTo>
                <a:close/>
              </a:path>
            </a:pathLst>
          </a:custGeom>
          <a:blipFill>
            <a:blip r:embed="rId13"/>
            <a:stretch>
              <a:fillRect/>
            </a:stretch>
          </a:blipFill>
        </p:spPr>
        <p:txBody>
          <a:bodyPr/>
          <a:lstStyle/>
          <a:p>
            <a:endParaRPr lang="en-GB" noProof="0" dirty="0"/>
          </a:p>
        </p:txBody>
      </p:sp>
      <p:sp>
        <p:nvSpPr>
          <p:cNvPr id="14" name="Freeform 14"/>
          <p:cNvSpPr/>
          <p:nvPr/>
        </p:nvSpPr>
        <p:spPr>
          <a:xfrm>
            <a:off x="5163029" y="5013523"/>
            <a:ext cx="2620996" cy="2192106"/>
          </a:xfrm>
          <a:custGeom>
            <a:avLst/>
            <a:gdLst/>
            <a:ahLst/>
            <a:cxnLst/>
            <a:rect l="l" t="t" r="r" b="b"/>
            <a:pathLst>
              <a:path w="2620996" h="2192106">
                <a:moveTo>
                  <a:pt x="0" y="0"/>
                </a:moveTo>
                <a:lnTo>
                  <a:pt x="2620997" y="0"/>
                </a:lnTo>
                <a:lnTo>
                  <a:pt x="2620997" y="2192106"/>
                </a:lnTo>
                <a:lnTo>
                  <a:pt x="0" y="2192106"/>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noProof="0" dirty="0"/>
          </a:p>
        </p:txBody>
      </p:sp>
      <p:sp>
        <p:nvSpPr>
          <p:cNvPr id="15" name="TextBox 15"/>
          <p:cNvSpPr txBox="1"/>
          <p:nvPr/>
        </p:nvSpPr>
        <p:spPr>
          <a:xfrm>
            <a:off x="1462886" y="328006"/>
            <a:ext cx="12192629" cy="1518653"/>
          </a:xfrm>
          <a:prstGeom prst="rect">
            <a:avLst/>
          </a:prstGeom>
        </p:spPr>
        <p:txBody>
          <a:bodyPr lIns="0" tIns="0" rIns="0" bIns="0" rtlCol="0" anchor="t">
            <a:spAutoFit/>
          </a:bodyPr>
          <a:lstStyle/>
          <a:p>
            <a:pPr algn="l">
              <a:lnSpc>
                <a:spcPts val="5931"/>
              </a:lnSpc>
            </a:pPr>
            <a:r>
              <a:rPr lang="en-GB" sz="5157" b="1" spc="252" noProof="0" dirty="0">
                <a:solidFill>
                  <a:srgbClr val="216C53"/>
                </a:solidFill>
                <a:latin typeface="Montserrat Bold"/>
                <a:ea typeface="Montserrat Bold"/>
                <a:cs typeface="Montserrat Bold"/>
                <a:sym typeface="Montserrat Bold"/>
              </a:rPr>
              <a:t>EXPLAIN HOW THIS CHALLENGE WILL DEVELOP YOU</a:t>
            </a:r>
          </a:p>
        </p:txBody>
      </p:sp>
      <p:sp>
        <p:nvSpPr>
          <p:cNvPr id="16" name="TextBox 16"/>
          <p:cNvSpPr txBox="1"/>
          <p:nvPr/>
        </p:nvSpPr>
        <p:spPr>
          <a:xfrm>
            <a:off x="0" y="2194124"/>
            <a:ext cx="5825171" cy="514349"/>
          </a:xfrm>
          <a:prstGeom prst="rect">
            <a:avLst/>
          </a:prstGeom>
        </p:spPr>
        <p:txBody>
          <a:bodyPr lIns="0" tIns="0" rIns="0" bIns="0" rtlCol="0" anchor="t">
            <a:spAutoFit/>
          </a:bodyPr>
          <a:lstStyle/>
          <a:p>
            <a:pPr algn="l">
              <a:lnSpc>
                <a:spcPts val="4200"/>
              </a:lnSpc>
              <a:spcBef>
                <a:spcPct val="0"/>
              </a:spcBef>
            </a:pPr>
            <a:r>
              <a:rPr lang="en-GB" sz="3000" b="1" spc="147" noProof="0" dirty="0">
                <a:solidFill>
                  <a:srgbClr val="216C53"/>
                </a:solidFill>
                <a:latin typeface="Montserrat Ultra-Bold"/>
                <a:ea typeface="Montserrat Ultra-Bold"/>
                <a:cs typeface="Montserrat Ultra-Bold"/>
                <a:sym typeface="Montserrat Ultra-Bold"/>
              </a:rPr>
              <a:t>SPECIALIST KNOWLEDGE</a:t>
            </a:r>
          </a:p>
        </p:txBody>
      </p:sp>
      <p:sp>
        <p:nvSpPr>
          <p:cNvPr id="17" name="TextBox 17"/>
          <p:cNvSpPr txBox="1"/>
          <p:nvPr/>
        </p:nvSpPr>
        <p:spPr>
          <a:xfrm>
            <a:off x="206955" y="7261422"/>
            <a:ext cx="4393459" cy="514349"/>
          </a:xfrm>
          <a:prstGeom prst="rect">
            <a:avLst/>
          </a:prstGeom>
        </p:spPr>
        <p:txBody>
          <a:bodyPr lIns="0" tIns="0" rIns="0" bIns="0" rtlCol="0" anchor="t">
            <a:spAutoFit/>
          </a:bodyPr>
          <a:lstStyle/>
          <a:p>
            <a:pPr algn="l">
              <a:lnSpc>
                <a:spcPts val="4200"/>
              </a:lnSpc>
              <a:spcBef>
                <a:spcPct val="0"/>
              </a:spcBef>
            </a:pPr>
            <a:r>
              <a:rPr lang="en-GB" sz="3000" b="1" spc="147" noProof="0" dirty="0">
                <a:solidFill>
                  <a:srgbClr val="216C53"/>
                </a:solidFill>
                <a:latin typeface="Montserrat Ultra-Bold"/>
                <a:ea typeface="Montserrat Ultra-Bold"/>
                <a:cs typeface="Montserrat Ultra-Bold"/>
                <a:sym typeface="Montserrat Ultra-Bold"/>
              </a:rPr>
              <a:t>DECISION MAKING </a:t>
            </a:r>
          </a:p>
        </p:txBody>
      </p:sp>
      <p:sp>
        <p:nvSpPr>
          <p:cNvPr id="18" name="TextBox 18"/>
          <p:cNvSpPr txBox="1"/>
          <p:nvPr/>
        </p:nvSpPr>
        <p:spPr>
          <a:xfrm>
            <a:off x="9380368" y="2194124"/>
            <a:ext cx="3072147" cy="514349"/>
          </a:xfrm>
          <a:prstGeom prst="rect">
            <a:avLst/>
          </a:prstGeom>
        </p:spPr>
        <p:txBody>
          <a:bodyPr lIns="0" tIns="0" rIns="0" bIns="0" rtlCol="0" anchor="t">
            <a:spAutoFit/>
          </a:bodyPr>
          <a:lstStyle/>
          <a:p>
            <a:pPr algn="l">
              <a:lnSpc>
                <a:spcPts val="4200"/>
              </a:lnSpc>
              <a:spcBef>
                <a:spcPct val="0"/>
              </a:spcBef>
            </a:pPr>
            <a:r>
              <a:rPr lang="en-GB" sz="3000" b="1" spc="147" noProof="0" dirty="0">
                <a:solidFill>
                  <a:srgbClr val="216C53"/>
                </a:solidFill>
                <a:latin typeface="Montserrat Ultra-Bold"/>
                <a:ea typeface="Montserrat Ultra-Bold"/>
                <a:cs typeface="Montserrat Ultra-Bold"/>
                <a:sym typeface="Montserrat Ultra-Bold"/>
              </a:rPr>
              <a:t>RESILIENCE</a:t>
            </a:r>
          </a:p>
        </p:txBody>
      </p:sp>
      <p:sp>
        <p:nvSpPr>
          <p:cNvPr id="19" name="TextBox 19"/>
          <p:cNvSpPr txBox="1"/>
          <p:nvPr/>
        </p:nvSpPr>
        <p:spPr>
          <a:xfrm>
            <a:off x="8694943" y="7032823"/>
            <a:ext cx="4683579" cy="514349"/>
          </a:xfrm>
          <a:prstGeom prst="rect">
            <a:avLst/>
          </a:prstGeom>
        </p:spPr>
        <p:txBody>
          <a:bodyPr lIns="0" tIns="0" rIns="0" bIns="0" rtlCol="0" anchor="t">
            <a:spAutoFit/>
          </a:bodyPr>
          <a:lstStyle/>
          <a:p>
            <a:pPr algn="l">
              <a:lnSpc>
                <a:spcPts val="4200"/>
              </a:lnSpc>
              <a:spcBef>
                <a:spcPct val="0"/>
              </a:spcBef>
            </a:pPr>
            <a:r>
              <a:rPr lang="en-GB" sz="3000" b="1" spc="147" noProof="0" dirty="0">
                <a:solidFill>
                  <a:srgbClr val="216C53"/>
                </a:solidFill>
                <a:latin typeface="Montserrat Ultra-Bold"/>
                <a:ea typeface="Montserrat Ultra-Bold"/>
                <a:cs typeface="Montserrat Ultra-Bold"/>
                <a:sym typeface="Montserrat Ultra-Bold"/>
              </a:rPr>
              <a:t>TIME MANAGEMENT</a:t>
            </a:r>
          </a:p>
        </p:txBody>
      </p:sp>
      <p:sp>
        <p:nvSpPr>
          <p:cNvPr id="20" name="TextBox 20"/>
          <p:cNvSpPr txBox="1"/>
          <p:nvPr/>
        </p:nvSpPr>
        <p:spPr>
          <a:xfrm>
            <a:off x="4252112" y="3708112"/>
            <a:ext cx="4442831" cy="1047749"/>
          </a:xfrm>
          <a:prstGeom prst="rect">
            <a:avLst/>
          </a:prstGeom>
        </p:spPr>
        <p:txBody>
          <a:bodyPr lIns="0" tIns="0" rIns="0" bIns="0" rtlCol="0" anchor="t">
            <a:spAutoFit/>
          </a:bodyPr>
          <a:lstStyle/>
          <a:p>
            <a:pPr algn="ctr">
              <a:lnSpc>
                <a:spcPts val="4200"/>
              </a:lnSpc>
              <a:spcBef>
                <a:spcPct val="0"/>
              </a:spcBef>
            </a:pPr>
            <a:r>
              <a:rPr lang="en-GB" sz="3000" b="1" spc="147" noProof="0" dirty="0">
                <a:solidFill>
                  <a:srgbClr val="216C53"/>
                </a:solidFill>
                <a:latin typeface="Montserrat Ultra-Bold"/>
                <a:ea typeface="Montserrat Ultra-Bold"/>
                <a:cs typeface="Montserrat Ultra-Bold"/>
                <a:sym typeface="Montserrat Ultra-Bold"/>
              </a:rPr>
              <a:t>COMMUNICATION SKILLS</a:t>
            </a:r>
          </a:p>
        </p:txBody>
      </p:sp>
      <p:sp>
        <p:nvSpPr>
          <p:cNvPr id="21" name="TextBox 21"/>
          <p:cNvSpPr txBox="1"/>
          <p:nvPr/>
        </p:nvSpPr>
        <p:spPr>
          <a:xfrm>
            <a:off x="0" y="9764732"/>
            <a:ext cx="9133459" cy="367797"/>
          </a:xfrm>
          <a:prstGeom prst="rect">
            <a:avLst/>
          </a:prstGeom>
        </p:spPr>
        <p:txBody>
          <a:bodyPr lIns="0" tIns="0" rIns="0" bIns="0" rtlCol="0" anchor="t">
            <a:spAutoFit/>
          </a:bodyPr>
          <a:lstStyle/>
          <a:p>
            <a:pPr algn="r">
              <a:lnSpc>
                <a:spcPts val="3175"/>
              </a:lnSpc>
            </a:pPr>
            <a:r>
              <a:rPr lang="en-GB" sz="1997" noProof="0" dirty="0">
                <a:solidFill>
                  <a:srgbClr val="186067"/>
                </a:solidFill>
                <a:latin typeface="Montserrat"/>
                <a:ea typeface="Montserrat"/>
                <a:cs typeface="Montserrat"/>
                <a:sym typeface="Montserrat"/>
              </a:rPr>
              <a:t>(NHS </a:t>
            </a:r>
            <a:r>
              <a:rPr lang="en-GB" sz="1997" noProof="0" dirty="0" err="1">
                <a:solidFill>
                  <a:srgbClr val="186067"/>
                </a:solidFill>
                <a:latin typeface="Montserrat"/>
                <a:ea typeface="Montserrat"/>
                <a:cs typeface="Montserrat"/>
                <a:sym typeface="Montserrat"/>
              </a:rPr>
              <a:t>Englad</a:t>
            </a:r>
            <a:r>
              <a:rPr lang="en-GB" sz="1997" noProof="0" dirty="0">
                <a:solidFill>
                  <a:srgbClr val="186067"/>
                </a:solidFill>
                <a:latin typeface="Montserrat"/>
                <a:ea typeface="Montserrat"/>
                <a:cs typeface="Montserrat"/>
                <a:sym typeface="Montserrat"/>
              </a:rPr>
              <a:t>, 2024; Macmillan, 2024)</a:t>
            </a:r>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6" grpId="0"/>
      <p:bldP spid="17" grpId="0"/>
      <p:bldP spid="18" grpId="0"/>
      <p:bldP spid="2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grpSp>
        <p:nvGrpSpPr>
          <p:cNvPr id="2" name="Group 2"/>
          <p:cNvGrpSpPr/>
          <p:nvPr/>
        </p:nvGrpSpPr>
        <p:grpSpPr>
          <a:xfrm>
            <a:off x="9660618" y="0"/>
            <a:ext cx="8627382" cy="10287000"/>
            <a:chOff x="0" y="0"/>
            <a:chExt cx="11503176" cy="13716000"/>
          </a:xfrm>
        </p:grpSpPr>
        <p:pic>
          <p:nvPicPr>
            <p:cNvPr id="3" name="Picture 3"/>
            <p:cNvPicPr>
              <a:picLocks noChangeAspect="1"/>
            </p:cNvPicPr>
            <p:nvPr/>
          </p:nvPicPr>
          <p:blipFill>
            <a:blip r:embed="rId3"/>
            <a:srcRect l="17187" r="17187"/>
            <a:stretch>
              <a:fillRect/>
            </a:stretch>
          </p:blipFill>
          <p:spPr>
            <a:xfrm>
              <a:off x="0" y="0"/>
              <a:ext cx="11503176" cy="13716000"/>
            </a:xfrm>
            <a:prstGeom prst="rect">
              <a:avLst/>
            </a:prstGeom>
          </p:spPr>
        </p:pic>
      </p:grpSp>
      <p:sp>
        <p:nvSpPr>
          <p:cNvPr id="4" name="AutoShape 4"/>
          <p:cNvSpPr/>
          <p:nvPr/>
        </p:nvSpPr>
        <p:spPr>
          <a:xfrm>
            <a:off x="1238718" y="1540636"/>
            <a:ext cx="1360911" cy="0"/>
          </a:xfrm>
          <a:prstGeom prst="line">
            <a:avLst/>
          </a:prstGeom>
          <a:ln w="38100" cap="flat">
            <a:solidFill>
              <a:srgbClr val="33866A"/>
            </a:solidFill>
            <a:prstDash val="solid"/>
            <a:headEnd type="none" w="sm" len="sm"/>
            <a:tailEnd type="none" w="sm" len="sm"/>
          </a:ln>
        </p:spPr>
        <p:txBody>
          <a:bodyPr/>
          <a:lstStyle/>
          <a:p>
            <a:endParaRPr lang="en-GB" noProof="0" dirty="0"/>
          </a:p>
        </p:txBody>
      </p:sp>
      <p:grpSp>
        <p:nvGrpSpPr>
          <p:cNvPr id="5" name="Group 5"/>
          <p:cNvGrpSpPr/>
          <p:nvPr/>
        </p:nvGrpSpPr>
        <p:grpSpPr>
          <a:xfrm>
            <a:off x="0" y="9046911"/>
            <a:ext cx="9660618" cy="1240089"/>
            <a:chOff x="0" y="0"/>
            <a:chExt cx="2544360" cy="326608"/>
          </a:xfrm>
        </p:grpSpPr>
        <p:sp>
          <p:nvSpPr>
            <p:cNvPr id="6" name="Freeform 6"/>
            <p:cNvSpPr/>
            <p:nvPr/>
          </p:nvSpPr>
          <p:spPr>
            <a:xfrm>
              <a:off x="0" y="0"/>
              <a:ext cx="2544360" cy="326608"/>
            </a:xfrm>
            <a:custGeom>
              <a:avLst/>
              <a:gdLst/>
              <a:ahLst/>
              <a:cxnLst/>
              <a:rect l="l" t="t" r="r" b="b"/>
              <a:pathLst>
                <a:path w="2544360" h="326608">
                  <a:moveTo>
                    <a:pt x="0" y="0"/>
                  </a:moveTo>
                  <a:lnTo>
                    <a:pt x="2544360" y="0"/>
                  </a:lnTo>
                  <a:lnTo>
                    <a:pt x="2544360" y="326608"/>
                  </a:lnTo>
                  <a:lnTo>
                    <a:pt x="0" y="326608"/>
                  </a:lnTo>
                  <a:close/>
                </a:path>
              </a:pathLst>
            </a:custGeom>
            <a:solidFill>
              <a:srgbClr val="216C53"/>
            </a:solidFill>
          </p:spPr>
          <p:txBody>
            <a:bodyPr/>
            <a:lstStyle/>
            <a:p>
              <a:endParaRPr lang="en-GB" noProof="0" dirty="0"/>
            </a:p>
          </p:txBody>
        </p:sp>
        <p:sp>
          <p:nvSpPr>
            <p:cNvPr id="7" name="TextBox 7"/>
            <p:cNvSpPr txBox="1"/>
            <p:nvPr/>
          </p:nvSpPr>
          <p:spPr>
            <a:xfrm>
              <a:off x="0" y="-66675"/>
              <a:ext cx="2544360" cy="393283"/>
            </a:xfrm>
            <a:prstGeom prst="rect">
              <a:avLst/>
            </a:prstGeom>
          </p:spPr>
          <p:txBody>
            <a:bodyPr lIns="50800" tIns="50800" rIns="50800" bIns="50800" rtlCol="0" anchor="ctr"/>
            <a:lstStyle/>
            <a:p>
              <a:pPr algn="ctr">
                <a:lnSpc>
                  <a:spcPts val="3175"/>
                </a:lnSpc>
              </a:pPr>
              <a:endParaRPr lang="en-GB" noProof="0" dirty="0"/>
            </a:p>
          </p:txBody>
        </p:sp>
      </p:grpSp>
      <p:sp>
        <p:nvSpPr>
          <p:cNvPr id="8" name="Freeform 8"/>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sp>
        <p:nvSpPr>
          <p:cNvPr id="9" name="TextBox 9"/>
          <p:cNvSpPr txBox="1"/>
          <p:nvPr/>
        </p:nvSpPr>
        <p:spPr>
          <a:xfrm>
            <a:off x="1666248" y="332840"/>
            <a:ext cx="6820391" cy="905877"/>
          </a:xfrm>
          <a:prstGeom prst="rect">
            <a:avLst/>
          </a:prstGeom>
        </p:spPr>
        <p:txBody>
          <a:bodyPr lIns="0" tIns="0" rIns="0" bIns="0" rtlCol="0" anchor="t">
            <a:spAutoFit/>
          </a:bodyPr>
          <a:lstStyle/>
          <a:p>
            <a:pPr algn="l">
              <a:lnSpc>
                <a:spcPts val="7081"/>
              </a:lnSpc>
            </a:pPr>
            <a:r>
              <a:rPr lang="en-GB" sz="6157" b="1" spc="301" noProof="0" dirty="0">
                <a:solidFill>
                  <a:srgbClr val="216C53"/>
                </a:solidFill>
                <a:latin typeface="Montserrat Bold"/>
                <a:ea typeface="Montserrat Bold"/>
                <a:cs typeface="Montserrat Bold"/>
                <a:sym typeface="Montserrat Bold"/>
              </a:rPr>
              <a:t>CONCLUSION</a:t>
            </a:r>
          </a:p>
        </p:txBody>
      </p:sp>
      <p:sp>
        <p:nvSpPr>
          <p:cNvPr id="10" name="TextBox 10"/>
          <p:cNvSpPr txBox="1"/>
          <p:nvPr/>
        </p:nvSpPr>
        <p:spPr>
          <a:xfrm>
            <a:off x="199221" y="1825624"/>
            <a:ext cx="9366147" cy="6994526"/>
          </a:xfrm>
          <a:prstGeom prst="rect">
            <a:avLst/>
          </a:prstGeom>
        </p:spPr>
        <p:txBody>
          <a:bodyPr lIns="0" tIns="0" rIns="0" bIns="0" rtlCol="0" anchor="t">
            <a:spAutoFit/>
          </a:bodyPr>
          <a:lstStyle/>
          <a:p>
            <a:pPr algn="l">
              <a:lnSpc>
                <a:spcPts val="3499"/>
              </a:lnSpc>
            </a:pPr>
            <a:r>
              <a:rPr lang="en-GB" sz="2499" noProof="0" dirty="0">
                <a:solidFill>
                  <a:srgbClr val="186067"/>
                </a:solidFill>
                <a:latin typeface="Canva Sans"/>
                <a:ea typeface="Canva Sans"/>
                <a:cs typeface="Canva Sans"/>
                <a:sym typeface="Canva Sans"/>
              </a:rPr>
              <a:t>In conclusion an increase in caseload can present a myriad of possibilities both positive and negative. </a:t>
            </a:r>
          </a:p>
          <a:p>
            <a:pPr algn="l">
              <a:lnSpc>
                <a:spcPts val="3499"/>
              </a:lnSpc>
            </a:pPr>
            <a:r>
              <a:rPr lang="en-GB" sz="2499" noProof="0" dirty="0">
                <a:solidFill>
                  <a:srgbClr val="186067"/>
                </a:solidFill>
                <a:latin typeface="Canva Sans"/>
                <a:ea typeface="Canva Sans"/>
                <a:cs typeface="Canva Sans"/>
                <a:sym typeface="Canva Sans"/>
              </a:rPr>
              <a:t>These include a range of opportunities for personal and professional development such as building resilience in challenging situations, enhancing communication skills, working more autonomously and building valuable working relationships with colleagues. </a:t>
            </a:r>
          </a:p>
          <a:p>
            <a:pPr algn="l">
              <a:lnSpc>
                <a:spcPts val="3499"/>
              </a:lnSpc>
            </a:pPr>
            <a:endParaRPr lang="en-GB" sz="2499" noProof="0" dirty="0">
              <a:solidFill>
                <a:srgbClr val="186067"/>
              </a:solidFill>
              <a:latin typeface="Canva Sans"/>
              <a:ea typeface="Canva Sans"/>
              <a:cs typeface="Canva Sans"/>
              <a:sym typeface="Canva Sans"/>
            </a:endParaRPr>
          </a:p>
          <a:p>
            <a:pPr algn="l">
              <a:lnSpc>
                <a:spcPts val="3499"/>
              </a:lnSpc>
            </a:pPr>
            <a:r>
              <a:rPr lang="en-GB" sz="2499" noProof="0" dirty="0">
                <a:solidFill>
                  <a:srgbClr val="186067"/>
                </a:solidFill>
                <a:latin typeface="Canva Sans"/>
                <a:ea typeface="Canva Sans"/>
                <a:cs typeface="Canva Sans"/>
                <a:sym typeface="Canva Sans"/>
              </a:rPr>
              <a:t>It is important to capture data on whether the task of an increased caseload is one that is both beneficial to patients, service and staff. Ways in which this can be tracked is through an audit/PDSA cycle and patient experience.</a:t>
            </a:r>
          </a:p>
          <a:p>
            <a:pPr algn="l">
              <a:lnSpc>
                <a:spcPts val="3499"/>
              </a:lnSpc>
            </a:pPr>
            <a:endParaRPr lang="en-GB" sz="2499" noProof="0" dirty="0">
              <a:solidFill>
                <a:srgbClr val="186067"/>
              </a:solidFill>
              <a:latin typeface="Canva Sans"/>
              <a:ea typeface="Canva Sans"/>
              <a:cs typeface="Canva Sans"/>
              <a:sym typeface="Canva Sans"/>
            </a:endParaRPr>
          </a:p>
          <a:p>
            <a:pPr algn="l">
              <a:lnSpc>
                <a:spcPts val="3499"/>
              </a:lnSpc>
            </a:pPr>
            <a:r>
              <a:rPr lang="en-GB" sz="2499" noProof="0" dirty="0">
                <a:solidFill>
                  <a:srgbClr val="186067"/>
                </a:solidFill>
                <a:latin typeface="Canva Sans"/>
                <a:ea typeface="Canva Sans"/>
                <a:cs typeface="Canva Sans"/>
                <a:sym typeface="Canva Sans"/>
              </a:rPr>
              <a:t>However, it is also important to highlight the implications of an increased caseload can have on patient care due to time constraints, productivity and staff wellbeing. </a:t>
            </a:r>
          </a:p>
        </p:txBody>
      </p:sp>
      <p:sp>
        <p:nvSpPr>
          <p:cNvPr id="11" name="TextBox 11"/>
          <p:cNvSpPr txBox="1"/>
          <p:nvPr/>
        </p:nvSpPr>
        <p:spPr>
          <a:xfrm>
            <a:off x="294471" y="9191625"/>
            <a:ext cx="9095014" cy="767847"/>
          </a:xfrm>
          <a:prstGeom prst="rect">
            <a:avLst/>
          </a:prstGeom>
        </p:spPr>
        <p:txBody>
          <a:bodyPr lIns="0" tIns="0" rIns="0" bIns="0" rtlCol="0" anchor="t">
            <a:spAutoFit/>
          </a:bodyPr>
          <a:lstStyle/>
          <a:p>
            <a:pPr algn="l">
              <a:lnSpc>
                <a:spcPts val="3175"/>
              </a:lnSpc>
              <a:spcBef>
                <a:spcPct val="0"/>
              </a:spcBef>
            </a:pPr>
            <a:r>
              <a:rPr lang="en-GB" sz="1997" noProof="0" dirty="0" err="1">
                <a:solidFill>
                  <a:srgbClr val="FFFEF2"/>
                </a:solidFill>
                <a:latin typeface="Montserrat"/>
                <a:ea typeface="Montserrat"/>
                <a:cs typeface="Montserrat"/>
                <a:sym typeface="Montserrat"/>
              </a:rPr>
              <a:t>Bruggen</a:t>
            </a:r>
            <a:r>
              <a:rPr lang="en-GB" sz="1997" noProof="0" dirty="0">
                <a:solidFill>
                  <a:srgbClr val="FFFEF2"/>
                </a:solidFill>
                <a:latin typeface="Montserrat"/>
                <a:ea typeface="Montserrat"/>
                <a:cs typeface="Montserrat"/>
                <a:sym typeface="Montserrat"/>
              </a:rPr>
              <a:t>, 2015; Health and Social Care Committee, 2022; Kovacs and </a:t>
            </a:r>
            <a:r>
              <a:rPr lang="en-GB" sz="1997" noProof="0" dirty="0" err="1">
                <a:solidFill>
                  <a:srgbClr val="FFFEF2"/>
                </a:solidFill>
                <a:latin typeface="Montserrat"/>
                <a:ea typeface="Montserrat"/>
                <a:cs typeface="Montserrat"/>
                <a:sym typeface="Montserrat"/>
              </a:rPr>
              <a:t>Legarde</a:t>
            </a:r>
            <a:r>
              <a:rPr lang="en-GB" sz="1997" noProof="0" dirty="0">
                <a:solidFill>
                  <a:srgbClr val="FFFEF2"/>
                </a:solidFill>
                <a:latin typeface="Montserrat"/>
                <a:ea typeface="Montserrat"/>
                <a:cs typeface="Montserrat"/>
                <a:sym typeface="Montserrat"/>
              </a:rPr>
              <a:t>, 2022; Rosenberg et al, 2023; Royal College of Physicians, 2023)</a:t>
            </a:r>
          </a:p>
        </p:txBody>
      </p:sp>
    </p:spTree>
  </p:cSld>
  <p:clrMapOvr>
    <a:masterClrMapping/>
  </p:clrMapOvr>
  <p:transition>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3210343"/>
            <a:chOff x="0" y="0"/>
            <a:chExt cx="4816593" cy="845522"/>
          </a:xfrm>
        </p:grpSpPr>
        <p:sp>
          <p:nvSpPr>
            <p:cNvPr id="3" name="Freeform 3"/>
            <p:cNvSpPr/>
            <p:nvPr/>
          </p:nvSpPr>
          <p:spPr>
            <a:xfrm>
              <a:off x="0" y="0"/>
              <a:ext cx="4816592" cy="845522"/>
            </a:xfrm>
            <a:custGeom>
              <a:avLst/>
              <a:gdLst/>
              <a:ahLst/>
              <a:cxnLst/>
              <a:rect l="l" t="t" r="r" b="b"/>
              <a:pathLst>
                <a:path w="4816592" h="845522">
                  <a:moveTo>
                    <a:pt x="0" y="0"/>
                  </a:moveTo>
                  <a:lnTo>
                    <a:pt x="4816592" y="0"/>
                  </a:lnTo>
                  <a:lnTo>
                    <a:pt x="4816592" y="845522"/>
                  </a:lnTo>
                  <a:lnTo>
                    <a:pt x="0" y="845522"/>
                  </a:lnTo>
                  <a:close/>
                </a:path>
              </a:pathLst>
            </a:custGeom>
            <a:solidFill>
              <a:srgbClr val="216C53"/>
            </a:solidFill>
          </p:spPr>
          <p:txBody>
            <a:bodyPr/>
            <a:lstStyle/>
            <a:p>
              <a:endParaRPr lang="en-GB" noProof="0" dirty="0"/>
            </a:p>
          </p:txBody>
        </p:sp>
        <p:sp>
          <p:nvSpPr>
            <p:cNvPr id="4" name="TextBox 4"/>
            <p:cNvSpPr txBox="1"/>
            <p:nvPr/>
          </p:nvSpPr>
          <p:spPr>
            <a:xfrm>
              <a:off x="0" y="-47625"/>
              <a:ext cx="4816593" cy="893147"/>
            </a:xfrm>
            <a:prstGeom prst="rect">
              <a:avLst/>
            </a:prstGeom>
          </p:spPr>
          <p:txBody>
            <a:bodyPr lIns="50800" tIns="50800" rIns="50800" bIns="50800" rtlCol="0" anchor="ctr"/>
            <a:lstStyle/>
            <a:p>
              <a:pPr algn="ctr">
                <a:lnSpc>
                  <a:spcPts val="3219"/>
                </a:lnSpc>
              </a:pPr>
              <a:endParaRPr lang="en-GB" noProof="0" dirty="0"/>
            </a:p>
          </p:txBody>
        </p:sp>
      </p:grpSp>
      <p:sp>
        <p:nvSpPr>
          <p:cNvPr id="5" name="Freeform 5"/>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6" name="Freeform 6"/>
          <p:cNvSpPr/>
          <p:nvPr/>
        </p:nvSpPr>
        <p:spPr>
          <a:xfrm rot="-5400000" flipV="1">
            <a:off x="16884502" y="8883502"/>
            <a:ext cx="1403498" cy="1403498"/>
          </a:xfrm>
          <a:custGeom>
            <a:avLst/>
            <a:gdLst/>
            <a:ahLst/>
            <a:cxnLst/>
            <a:rect l="l" t="t" r="r" b="b"/>
            <a:pathLst>
              <a:path w="1403498" h="1403498">
                <a:moveTo>
                  <a:pt x="0" y="1403498"/>
                </a:moveTo>
                <a:lnTo>
                  <a:pt x="1403498" y="1403498"/>
                </a:lnTo>
                <a:lnTo>
                  <a:pt x="1403498" y="0"/>
                </a:lnTo>
                <a:lnTo>
                  <a:pt x="0" y="0"/>
                </a:lnTo>
                <a:lnTo>
                  <a:pt x="0" y="1403498"/>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noProof="0" dirty="0"/>
          </a:p>
        </p:txBody>
      </p:sp>
      <p:pic>
        <p:nvPicPr>
          <p:cNvPr id="7" name="Picture 7"/>
          <p:cNvPicPr>
            <a:picLocks noChangeAspect="1"/>
          </p:cNvPicPr>
          <p:nvPr/>
        </p:nvPicPr>
        <p:blipFill>
          <a:blip r:embed="rId6"/>
          <a:srcRect/>
          <a:stretch>
            <a:fillRect/>
          </a:stretch>
        </p:blipFill>
        <p:spPr>
          <a:xfrm>
            <a:off x="5673977" y="3592807"/>
            <a:ext cx="6512060" cy="5665493"/>
          </a:xfrm>
          <a:prstGeom prst="rect">
            <a:avLst/>
          </a:prstGeom>
        </p:spPr>
      </p:pic>
      <p:sp>
        <p:nvSpPr>
          <p:cNvPr id="8" name="TextBox 8"/>
          <p:cNvSpPr txBox="1"/>
          <p:nvPr/>
        </p:nvSpPr>
        <p:spPr>
          <a:xfrm>
            <a:off x="1238718" y="587991"/>
            <a:ext cx="16197599" cy="1824811"/>
          </a:xfrm>
          <a:prstGeom prst="rect">
            <a:avLst/>
          </a:prstGeom>
        </p:spPr>
        <p:txBody>
          <a:bodyPr lIns="0" tIns="0" rIns="0" bIns="0" rtlCol="0" anchor="t">
            <a:spAutoFit/>
          </a:bodyPr>
          <a:lstStyle/>
          <a:p>
            <a:pPr algn="ctr">
              <a:lnSpc>
                <a:spcPts val="14919"/>
              </a:lnSpc>
              <a:spcBef>
                <a:spcPct val="0"/>
              </a:spcBef>
            </a:pPr>
            <a:r>
              <a:rPr lang="en-GB" sz="10657" b="1" spc="522" noProof="0" dirty="0">
                <a:solidFill>
                  <a:srgbClr val="FFFEF2"/>
                </a:solidFill>
                <a:latin typeface="Montserrat Ultra-Bold"/>
                <a:ea typeface="Montserrat Ultra-Bold"/>
                <a:cs typeface="Montserrat Ultra-Bold"/>
                <a:sym typeface="Montserrat Ultra-Bold"/>
              </a:rPr>
              <a:t>QUESTIONS?</a:t>
            </a:r>
          </a:p>
        </p:txBody>
      </p:sp>
    </p:spTree>
  </p:cSld>
  <p:clrMapOvr>
    <a:masterClrMapping/>
  </p:clrMapOvr>
  <p:transition>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sp>
        <p:nvSpPr>
          <p:cNvPr id="2" name="AutoShape 2"/>
          <p:cNvSpPr/>
          <p:nvPr/>
        </p:nvSpPr>
        <p:spPr>
          <a:xfrm>
            <a:off x="1425330" y="1219668"/>
            <a:ext cx="1360911" cy="0"/>
          </a:xfrm>
          <a:prstGeom prst="line">
            <a:avLst/>
          </a:prstGeom>
          <a:ln w="38100" cap="flat">
            <a:solidFill>
              <a:srgbClr val="33866A"/>
            </a:solidFill>
            <a:prstDash val="solid"/>
            <a:headEnd type="none" w="sm" len="sm"/>
            <a:tailEnd type="none" w="sm" len="sm"/>
          </a:ln>
        </p:spPr>
        <p:txBody>
          <a:bodyPr/>
          <a:lstStyle/>
          <a:p>
            <a:endParaRPr lang="en-GB" noProof="0" dirty="0"/>
          </a:p>
        </p:txBody>
      </p:sp>
      <p:grpSp>
        <p:nvGrpSpPr>
          <p:cNvPr id="3" name="Group 3"/>
          <p:cNvGrpSpPr/>
          <p:nvPr/>
        </p:nvGrpSpPr>
        <p:grpSpPr>
          <a:xfrm>
            <a:off x="0" y="9943500"/>
            <a:ext cx="18288000" cy="327124"/>
            <a:chOff x="0" y="0"/>
            <a:chExt cx="4816593" cy="86156"/>
          </a:xfrm>
        </p:grpSpPr>
        <p:sp>
          <p:nvSpPr>
            <p:cNvPr id="4" name="Freeform 4"/>
            <p:cNvSpPr/>
            <p:nvPr/>
          </p:nvSpPr>
          <p:spPr>
            <a:xfrm>
              <a:off x="0" y="0"/>
              <a:ext cx="4816592" cy="86156"/>
            </a:xfrm>
            <a:custGeom>
              <a:avLst/>
              <a:gdLst/>
              <a:ahLst/>
              <a:cxnLst/>
              <a:rect l="l" t="t" r="r" b="b"/>
              <a:pathLst>
                <a:path w="4816592" h="86156">
                  <a:moveTo>
                    <a:pt x="0" y="0"/>
                  </a:moveTo>
                  <a:lnTo>
                    <a:pt x="4816592" y="0"/>
                  </a:lnTo>
                  <a:lnTo>
                    <a:pt x="4816592" y="86156"/>
                  </a:lnTo>
                  <a:lnTo>
                    <a:pt x="0" y="86156"/>
                  </a:lnTo>
                  <a:close/>
                </a:path>
              </a:pathLst>
            </a:custGeom>
            <a:solidFill>
              <a:srgbClr val="216C53"/>
            </a:solidFill>
          </p:spPr>
          <p:txBody>
            <a:bodyPr/>
            <a:lstStyle/>
            <a:p>
              <a:endParaRPr lang="en-GB" noProof="0" dirty="0"/>
            </a:p>
          </p:txBody>
        </p:sp>
        <p:sp>
          <p:nvSpPr>
            <p:cNvPr id="5" name="TextBox 5"/>
            <p:cNvSpPr txBox="1"/>
            <p:nvPr/>
          </p:nvSpPr>
          <p:spPr>
            <a:xfrm>
              <a:off x="0" y="-66675"/>
              <a:ext cx="4816593" cy="152831"/>
            </a:xfrm>
            <a:prstGeom prst="rect">
              <a:avLst/>
            </a:prstGeom>
          </p:spPr>
          <p:txBody>
            <a:bodyPr lIns="50800" tIns="50800" rIns="50800" bIns="50800" rtlCol="0" anchor="ctr"/>
            <a:lstStyle/>
            <a:p>
              <a:pPr algn="ctr">
                <a:lnSpc>
                  <a:spcPts val="3175"/>
                </a:lnSpc>
              </a:pPr>
              <a:endParaRPr lang="en-GB" noProof="0" dirty="0"/>
            </a:p>
          </p:txBody>
        </p:sp>
      </p:grpSp>
      <p:sp>
        <p:nvSpPr>
          <p:cNvPr id="6" name="TextBox 6"/>
          <p:cNvSpPr txBox="1"/>
          <p:nvPr/>
        </p:nvSpPr>
        <p:spPr>
          <a:xfrm>
            <a:off x="1425330" y="180708"/>
            <a:ext cx="6820391" cy="905877"/>
          </a:xfrm>
          <a:prstGeom prst="rect">
            <a:avLst/>
          </a:prstGeom>
        </p:spPr>
        <p:txBody>
          <a:bodyPr lIns="0" tIns="0" rIns="0" bIns="0" rtlCol="0" anchor="t">
            <a:spAutoFit/>
          </a:bodyPr>
          <a:lstStyle/>
          <a:p>
            <a:pPr algn="l">
              <a:lnSpc>
                <a:spcPts val="7081"/>
              </a:lnSpc>
            </a:pPr>
            <a:r>
              <a:rPr lang="en-GB" sz="6157" b="1" spc="301" noProof="0" dirty="0">
                <a:solidFill>
                  <a:srgbClr val="216C53"/>
                </a:solidFill>
                <a:latin typeface="Montserrat Bold"/>
                <a:ea typeface="Montserrat Bold"/>
                <a:cs typeface="Montserrat Bold"/>
                <a:sym typeface="Montserrat Bold"/>
              </a:rPr>
              <a:t>REFERENCES</a:t>
            </a:r>
          </a:p>
        </p:txBody>
      </p:sp>
      <p:sp>
        <p:nvSpPr>
          <p:cNvPr id="7" name="TextBox 7"/>
          <p:cNvSpPr txBox="1"/>
          <p:nvPr/>
        </p:nvSpPr>
        <p:spPr>
          <a:xfrm>
            <a:off x="1028700" y="3070856"/>
            <a:ext cx="5619350" cy="514349"/>
          </a:xfrm>
          <a:prstGeom prst="rect">
            <a:avLst/>
          </a:prstGeom>
        </p:spPr>
        <p:txBody>
          <a:bodyPr lIns="0" tIns="0" rIns="0" bIns="0" rtlCol="0" anchor="t">
            <a:spAutoFit/>
          </a:bodyPr>
          <a:lstStyle/>
          <a:p>
            <a:pPr algn="l">
              <a:lnSpc>
                <a:spcPts val="4200"/>
              </a:lnSpc>
              <a:spcBef>
                <a:spcPct val="0"/>
              </a:spcBef>
            </a:pPr>
            <a:endParaRPr lang="en-GB" noProof="0" dirty="0"/>
          </a:p>
        </p:txBody>
      </p:sp>
      <p:sp>
        <p:nvSpPr>
          <p:cNvPr id="8" name="Freeform 8"/>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9" name="TextBox 9"/>
          <p:cNvSpPr txBox="1"/>
          <p:nvPr/>
        </p:nvSpPr>
        <p:spPr>
          <a:xfrm>
            <a:off x="236193" y="1538658"/>
            <a:ext cx="18051807" cy="11979216"/>
          </a:xfrm>
          <a:prstGeom prst="rect">
            <a:avLst/>
          </a:prstGeom>
        </p:spPr>
        <p:txBody>
          <a:bodyPr lIns="0" tIns="0" rIns="0" bIns="0" rtlCol="0" anchor="t">
            <a:spAutoFit/>
          </a:bodyPr>
          <a:lstStyle/>
          <a:p>
            <a:pPr algn="l">
              <a:lnSpc>
                <a:spcPts val="2803"/>
              </a:lnSpc>
            </a:pPr>
            <a:r>
              <a:rPr lang="en-GB" sz="2002" noProof="0" dirty="0">
                <a:solidFill>
                  <a:srgbClr val="33866A"/>
                </a:solidFill>
                <a:latin typeface="Canva Sans"/>
                <a:ea typeface="Canva Sans"/>
                <a:cs typeface="Canva Sans"/>
                <a:sym typeface="Canva Sans"/>
              </a:rPr>
              <a:t>Abu-</a:t>
            </a:r>
            <a:r>
              <a:rPr lang="en-GB" sz="2002" noProof="0" dirty="0" err="1">
                <a:solidFill>
                  <a:srgbClr val="33866A"/>
                </a:solidFill>
                <a:latin typeface="Canva Sans"/>
                <a:ea typeface="Canva Sans"/>
                <a:cs typeface="Canva Sans"/>
                <a:sym typeface="Canva Sans"/>
              </a:rPr>
              <a:t>Jeyyab</a:t>
            </a:r>
            <a:r>
              <a:rPr lang="en-GB" sz="2002" noProof="0" dirty="0">
                <a:solidFill>
                  <a:srgbClr val="33866A"/>
                </a:solidFill>
                <a:latin typeface="Canva Sans"/>
                <a:ea typeface="Canva Sans"/>
                <a:cs typeface="Canva Sans"/>
                <a:sym typeface="Canva Sans"/>
              </a:rPr>
              <a:t>, M., El Din Moawad, M., H., Al-Jafari, M., </a:t>
            </a:r>
            <a:r>
              <a:rPr lang="en-GB" sz="2002" noProof="0" dirty="0" err="1">
                <a:solidFill>
                  <a:srgbClr val="33866A"/>
                </a:solidFill>
                <a:latin typeface="Canva Sans"/>
                <a:ea typeface="Canva Sans"/>
                <a:cs typeface="Canva Sans"/>
                <a:sym typeface="Canva Sans"/>
              </a:rPr>
              <a:t>Alrosan</a:t>
            </a:r>
            <a:r>
              <a:rPr lang="en-GB" sz="2002" noProof="0" dirty="0">
                <a:solidFill>
                  <a:srgbClr val="33866A"/>
                </a:solidFill>
                <a:latin typeface="Canva Sans"/>
                <a:ea typeface="Canva Sans"/>
                <a:cs typeface="Canva Sans"/>
                <a:sym typeface="Canva Sans"/>
              </a:rPr>
              <a:t>, S., and Al </a:t>
            </a:r>
            <a:r>
              <a:rPr lang="en-GB" sz="2002" noProof="0" dirty="0" err="1">
                <a:solidFill>
                  <a:srgbClr val="33866A"/>
                </a:solidFill>
                <a:latin typeface="Canva Sans"/>
                <a:ea typeface="Canva Sans"/>
                <a:cs typeface="Canva Sans"/>
                <a:sym typeface="Canva Sans"/>
              </a:rPr>
              <a:t>Mse-adeen</a:t>
            </a:r>
            <a:r>
              <a:rPr lang="en-GB" sz="2002" noProof="0" dirty="0">
                <a:solidFill>
                  <a:srgbClr val="33866A"/>
                </a:solidFill>
                <a:latin typeface="Canva Sans"/>
                <a:ea typeface="Canva Sans"/>
                <a:cs typeface="Canva Sans"/>
                <a:sym typeface="Canva Sans"/>
              </a:rPr>
              <a:t>, M., (2024), ‘The role of clinical audits in advancing quality and safety in healthcare services: a multi project analysis from a Jordanian hospital’, </a:t>
            </a:r>
            <a:r>
              <a:rPr lang="en-GB" sz="2002" noProof="0" dirty="0" err="1">
                <a:solidFill>
                  <a:srgbClr val="33866A"/>
                </a:solidFill>
                <a:latin typeface="Canva Sans"/>
                <a:ea typeface="Canva Sans"/>
                <a:cs typeface="Canva Sans"/>
                <a:sym typeface="Canva Sans"/>
              </a:rPr>
              <a:t>Cureus</a:t>
            </a:r>
            <a:r>
              <a:rPr lang="en-GB" sz="2002" noProof="0" dirty="0">
                <a:solidFill>
                  <a:srgbClr val="33866A"/>
                </a:solidFill>
                <a:latin typeface="Canva Sans"/>
                <a:ea typeface="Canva Sans"/>
                <a:cs typeface="Canva Sans"/>
                <a:sym typeface="Canva Sans"/>
              </a:rPr>
              <a:t>, Volume 16, (Issue 2), Available at: https://</a:t>
            </a:r>
            <a:r>
              <a:rPr lang="en-GB" sz="2002" noProof="0" dirty="0" err="1">
                <a:solidFill>
                  <a:srgbClr val="33866A"/>
                </a:solidFill>
                <a:latin typeface="Canva Sans"/>
                <a:ea typeface="Canva Sans"/>
                <a:cs typeface="Canva Sans"/>
                <a:sym typeface="Canva Sans"/>
              </a:rPr>
              <a:t>doi</a:t>
            </a:r>
            <a:r>
              <a:rPr lang="en-GB" sz="2002" noProof="0" dirty="0">
                <a:solidFill>
                  <a:srgbClr val="33866A"/>
                </a:solidFill>
                <a:latin typeface="Canva Sans"/>
                <a:ea typeface="Canva Sans"/>
                <a:cs typeface="Canva Sans"/>
                <a:sym typeface="Canva Sans"/>
              </a:rPr>
              <a:t>: 10.7759/cureus.54764 [Accessed 6th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Brice, S., N., Harper, P., Crosby, T., Gartner, D., Arruda, E., England, T., Aspland, E., and Foley, K., (2021), ‘Factors influencing the delivery of cancer pathways: a summary of the literature’, Journal of Health Organisation and Management’ Volume 35, Issue 9), pp. 121-139, Available at: https://</a:t>
            </a:r>
            <a:r>
              <a:rPr lang="en-GB" sz="2002" noProof="0" dirty="0" err="1">
                <a:solidFill>
                  <a:srgbClr val="33866A"/>
                </a:solidFill>
                <a:latin typeface="Canva Sans"/>
                <a:ea typeface="Canva Sans"/>
                <a:cs typeface="Canva Sans"/>
                <a:sym typeface="Canva Sans"/>
              </a:rPr>
              <a:t>doi.org</a:t>
            </a:r>
            <a:r>
              <a:rPr lang="en-GB" sz="2002" noProof="0" dirty="0">
                <a:solidFill>
                  <a:srgbClr val="33866A"/>
                </a:solidFill>
                <a:latin typeface="Canva Sans"/>
                <a:ea typeface="Canva Sans"/>
                <a:cs typeface="Canva Sans"/>
                <a:sym typeface="Canva Sans"/>
              </a:rPr>
              <a:t>/10.1108/jhom-05-2020-0192 [Accessed 5th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err="1">
                <a:solidFill>
                  <a:srgbClr val="33866A"/>
                </a:solidFill>
                <a:latin typeface="Canva Sans"/>
                <a:ea typeface="Canva Sans"/>
                <a:cs typeface="Canva Sans"/>
                <a:sym typeface="Canva Sans"/>
              </a:rPr>
              <a:t>Bruggen</a:t>
            </a:r>
            <a:r>
              <a:rPr lang="en-GB" sz="2002" noProof="0" dirty="0">
                <a:solidFill>
                  <a:srgbClr val="33866A"/>
                </a:solidFill>
                <a:latin typeface="Canva Sans"/>
                <a:ea typeface="Canva Sans"/>
                <a:cs typeface="Canva Sans"/>
                <a:sym typeface="Canva Sans"/>
              </a:rPr>
              <a:t>, A., (2015) ‘An empirical investigation of the relationship between workload and performance’, Management Decision, Volume 53, (Issue 10), pp. 2237-2389, Available at: https://</a:t>
            </a:r>
            <a:r>
              <a:rPr lang="en-GB" sz="2002" noProof="0" dirty="0" err="1">
                <a:solidFill>
                  <a:srgbClr val="33866A"/>
                </a:solidFill>
                <a:latin typeface="Canva Sans"/>
                <a:ea typeface="Canva Sans"/>
                <a:cs typeface="Canva Sans"/>
                <a:sym typeface="Canva Sans"/>
              </a:rPr>
              <a:t>doi.org</a:t>
            </a:r>
            <a:r>
              <a:rPr lang="en-GB" sz="2002" noProof="0" dirty="0">
                <a:solidFill>
                  <a:srgbClr val="33866A"/>
                </a:solidFill>
                <a:latin typeface="Canva Sans"/>
                <a:ea typeface="Canva Sans"/>
                <a:cs typeface="Canva Sans"/>
                <a:sym typeface="Canva Sans"/>
              </a:rPr>
              <a:t>/10.1108/MD-02-2015-0063 [Accessed 5th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Doyle, C., Lennox, L., and Bell, D., (2013), ‘A systematic review of evidence on the links between patient experience and clinical safety and effectiveness’, British Medical Journal, Volume 3, (Issue 1), Available at: https://doi:10.1136/bmjopen-2012-001570 [Accessed 6th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Health and Social Care Committee, (2022), Workforce Burnout and Resilience in the NHS and Social Care, Available at: https://</a:t>
            </a:r>
            <a:r>
              <a:rPr lang="en-GB" sz="2002" noProof="0" dirty="0" err="1">
                <a:solidFill>
                  <a:srgbClr val="33866A"/>
                </a:solidFill>
                <a:latin typeface="Canva Sans"/>
                <a:ea typeface="Canva Sans"/>
                <a:cs typeface="Canva Sans"/>
                <a:sym typeface="Canva Sans"/>
              </a:rPr>
              <a:t>committees.parliament.uk</a:t>
            </a:r>
            <a:r>
              <a:rPr lang="en-GB" sz="2002" noProof="0" dirty="0">
                <a:solidFill>
                  <a:srgbClr val="33866A"/>
                </a:solidFill>
                <a:latin typeface="Canva Sans"/>
                <a:ea typeface="Canva Sans"/>
                <a:cs typeface="Canva Sans"/>
                <a:sym typeface="Canva Sans"/>
              </a:rPr>
              <a:t>/publications/6158/documents/68766/default/ [Accessed 5th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Kovacs, R., and Lagarde, M., (2022) ‘Does high workload reduce the quality of healthcare? Evidence from Rural Senegal’, Journal of Health Economics, Volume 82, pp. 1-15, Available at: https://</a:t>
            </a:r>
            <a:r>
              <a:rPr lang="en-GB" sz="2002" noProof="0" dirty="0" err="1">
                <a:solidFill>
                  <a:srgbClr val="33866A"/>
                </a:solidFill>
                <a:latin typeface="Canva Sans"/>
                <a:ea typeface="Canva Sans"/>
                <a:cs typeface="Canva Sans"/>
                <a:sym typeface="Canva Sans"/>
              </a:rPr>
              <a:t>doi.org</a:t>
            </a:r>
            <a:r>
              <a:rPr lang="en-GB" sz="2002" noProof="0" dirty="0">
                <a:solidFill>
                  <a:srgbClr val="33866A"/>
                </a:solidFill>
                <a:latin typeface="Canva Sans"/>
                <a:ea typeface="Canva Sans"/>
                <a:cs typeface="Canva Sans"/>
                <a:sym typeface="Canva Sans"/>
              </a:rPr>
              <a:t>/10.1016/j.jhealeco.2022.102600 [Accessed 5th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Macmillan Cancer Support, (2024), Resilience: support for healthcare professionals, Available at: https://</a:t>
            </a:r>
            <a:r>
              <a:rPr lang="en-GB" sz="2002" noProof="0" dirty="0" err="1">
                <a:solidFill>
                  <a:srgbClr val="33866A"/>
                </a:solidFill>
                <a:latin typeface="Canva Sans"/>
                <a:ea typeface="Canva Sans"/>
                <a:cs typeface="Canva Sans"/>
                <a:sym typeface="Canva Sans"/>
              </a:rPr>
              <a:t>www.macmillan.org.uk</a:t>
            </a:r>
            <a:r>
              <a:rPr lang="en-GB" sz="2002" noProof="0" dirty="0">
                <a:solidFill>
                  <a:srgbClr val="33866A"/>
                </a:solidFill>
                <a:latin typeface="Canva Sans"/>
                <a:ea typeface="Canva Sans"/>
                <a:cs typeface="Canva Sans"/>
                <a:sym typeface="Canva Sans"/>
              </a:rPr>
              <a:t>/coronavirus/healthcare-professionals/wellbeing/resilience [Accessed 10th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p:txBody>
      </p:sp>
    </p:spTree>
  </p:cSld>
  <p:clrMapOvr>
    <a:masterClrMapping/>
  </p:clrMapOvr>
  <p:transition>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EF2"/>
        </a:solidFill>
        <a:effectLst/>
      </p:bgPr>
    </p:bg>
    <p:spTree>
      <p:nvGrpSpPr>
        <p:cNvPr id="1" name=""/>
        <p:cNvGrpSpPr/>
        <p:nvPr/>
      </p:nvGrpSpPr>
      <p:grpSpPr>
        <a:xfrm>
          <a:off x="0" y="0"/>
          <a:ext cx="0" cy="0"/>
          <a:chOff x="0" y="0"/>
          <a:chExt cx="0" cy="0"/>
        </a:xfrm>
      </p:grpSpPr>
      <p:sp>
        <p:nvSpPr>
          <p:cNvPr id="2" name="AutoShape 2"/>
          <p:cNvSpPr/>
          <p:nvPr/>
        </p:nvSpPr>
        <p:spPr>
          <a:xfrm>
            <a:off x="1425330" y="1219668"/>
            <a:ext cx="1360911" cy="0"/>
          </a:xfrm>
          <a:prstGeom prst="line">
            <a:avLst/>
          </a:prstGeom>
          <a:ln w="38100" cap="flat">
            <a:solidFill>
              <a:srgbClr val="33866A"/>
            </a:solidFill>
            <a:prstDash val="solid"/>
            <a:headEnd type="none" w="sm" len="sm"/>
            <a:tailEnd type="none" w="sm" len="sm"/>
          </a:ln>
        </p:spPr>
        <p:txBody>
          <a:bodyPr/>
          <a:lstStyle/>
          <a:p>
            <a:endParaRPr lang="en-GB" noProof="0" dirty="0"/>
          </a:p>
        </p:txBody>
      </p:sp>
      <p:grpSp>
        <p:nvGrpSpPr>
          <p:cNvPr id="3" name="Group 3"/>
          <p:cNvGrpSpPr/>
          <p:nvPr/>
        </p:nvGrpSpPr>
        <p:grpSpPr>
          <a:xfrm>
            <a:off x="0" y="9943500"/>
            <a:ext cx="18288000" cy="327124"/>
            <a:chOff x="0" y="0"/>
            <a:chExt cx="4816593" cy="86156"/>
          </a:xfrm>
        </p:grpSpPr>
        <p:sp>
          <p:nvSpPr>
            <p:cNvPr id="4" name="Freeform 4"/>
            <p:cNvSpPr/>
            <p:nvPr/>
          </p:nvSpPr>
          <p:spPr>
            <a:xfrm>
              <a:off x="0" y="0"/>
              <a:ext cx="4816592" cy="86156"/>
            </a:xfrm>
            <a:custGeom>
              <a:avLst/>
              <a:gdLst/>
              <a:ahLst/>
              <a:cxnLst/>
              <a:rect l="l" t="t" r="r" b="b"/>
              <a:pathLst>
                <a:path w="4816592" h="86156">
                  <a:moveTo>
                    <a:pt x="0" y="0"/>
                  </a:moveTo>
                  <a:lnTo>
                    <a:pt x="4816592" y="0"/>
                  </a:lnTo>
                  <a:lnTo>
                    <a:pt x="4816592" y="86156"/>
                  </a:lnTo>
                  <a:lnTo>
                    <a:pt x="0" y="86156"/>
                  </a:lnTo>
                  <a:close/>
                </a:path>
              </a:pathLst>
            </a:custGeom>
            <a:solidFill>
              <a:srgbClr val="216C53"/>
            </a:solidFill>
          </p:spPr>
          <p:txBody>
            <a:bodyPr/>
            <a:lstStyle/>
            <a:p>
              <a:endParaRPr lang="en-GB" noProof="0" dirty="0"/>
            </a:p>
          </p:txBody>
        </p:sp>
        <p:sp>
          <p:nvSpPr>
            <p:cNvPr id="5" name="TextBox 5"/>
            <p:cNvSpPr txBox="1"/>
            <p:nvPr/>
          </p:nvSpPr>
          <p:spPr>
            <a:xfrm>
              <a:off x="0" y="-66675"/>
              <a:ext cx="4816593" cy="152831"/>
            </a:xfrm>
            <a:prstGeom prst="rect">
              <a:avLst/>
            </a:prstGeom>
          </p:spPr>
          <p:txBody>
            <a:bodyPr lIns="50800" tIns="50800" rIns="50800" bIns="50800" rtlCol="0" anchor="ctr"/>
            <a:lstStyle/>
            <a:p>
              <a:pPr algn="ctr">
                <a:lnSpc>
                  <a:spcPts val="3175"/>
                </a:lnSpc>
              </a:pPr>
              <a:endParaRPr lang="en-GB" noProof="0" dirty="0"/>
            </a:p>
          </p:txBody>
        </p:sp>
      </p:grpSp>
      <p:sp>
        <p:nvSpPr>
          <p:cNvPr id="6" name="TextBox 6"/>
          <p:cNvSpPr txBox="1"/>
          <p:nvPr/>
        </p:nvSpPr>
        <p:spPr>
          <a:xfrm>
            <a:off x="1425330" y="180708"/>
            <a:ext cx="6820391" cy="905877"/>
          </a:xfrm>
          <a:prstGeom prst="rect">
            <a:avLst/>
          </a:prstGeom>
        </p:spPr>
        <p:txBody>
          <a:bodyPr lIns="0" tIns="0" rIns="0" bIns="0" rtlCol="0" anchor="t">
            <a:spAutoFit/>
          </a:bodyPr>
          <a:lstStyle/>
          <a:p>
            <a:pPr algn="l">
              <a:lnSpc>
                <a:spcPts val="7081"/>
              </a:lnSpc>
            </a:pPr>
            <a:r>
              <a:rPr lang="en-GB" sz="6157" b="1" spc="301" noProof="0" dirty="0">
                <a:solidFill>
                  <a:srgbClr val="216C53"/>
                </a:solidFill>
                <a:latin typeface="Montserrat Bold"/>
                <a:ea typeface="Montserrat Bold"/>
                <a:cs typeface="Montserrat Bold"/>
                <a:sym typeface="Montserrat Bold"/>
              </a:rPr>
              <a:t>REFERENCES</a:t>
            </a:r>
          </a:p>
        </p:txBody>
      </p:sp>
      <p:sp>
        <p:nvSpPr>
          <p:cNvPr id="7" name="TextBox 7"/>
          <p:cNvSpPr txBox="1"/>
          <p:nvPr/>
        </p:nvSpPr>
        <p:spPr>
          <a:xfrm>
            <a:off x="1028700" y="3070856"/>
            <a:ext cx="5619350" cy="514349"/>
          </a:xfrm>
          <a:prstGeom prst="rect">
            <a:avLst/>
          </a:prstGeom>
        </p:spPr>
        <p:txBody>
          <a:bodyPr lIns="0" tIns="0" rIns="0" bIns="0" rtlCol="0" anchor="t">
            <a:spAutoFit/>
          </a:bodyPr>
          <a:lstStyle/>
          <a:p>
            <a:pPr algn="l">
              <a:lnSpc>
                <a:spcPts val="4200"/>
              </a:lnSpc>
              <a:spcBef>
                <a:spcPct val="0"/>
              </a:spcBef>
            </a:pPr>
            <a:endParaRPr lang="en-GB" noProof="0" dirty="0"/>
          </a:p>
        </p:txBody>
      </p:sp>
      <p:sp>
        <p:nvSpPr>
          <p:cNvPr id="8" name="Freeform 8"/>
          <p:cNvSpPr/>
          <p:nvPr/>
        </p:nvSpPr>
        <p:spPr>
          <a:xfrm rot="-5400000" flipH="1">
            <a:off x="0" y="0"/>
            <a:ext cx="1238718" cy="1238718"/>
          </a:xfrm>
          <a:custGeom>
            <a:avLst/>
            <a:gdLst/>
            <a:ahLst/>
            <a:cxnLst/>
            <a:rect l="l" t="t" r="r" b="b"/>
            <a:pathLst>
              <a:path w="1238718" h="1238718">
                <a:moveTo>
                  <a:pt x="1238718" y="0"/>
                </a:moveTo>
                <a:lnTo>
                  <a:pt x="0" y="0"/>
                </a:lnTo>
                <a:lnTo>
                  <a:pt x="0" y="1238718"/>
                </a:lnTo>
                <a:lnTo>
                  <a:pt x="1238718" y="1238718"/>
                </a:lnTo>
                <a:lnTo>
                  <a:pt x="1238718"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9" name="TextBox 9"/>
          <p:cNvSpPr txBox="1"/>
          <p:nvPr/>
        </p:nvSpPr>
        <p:spPr>
          <a:xfrm>
            <a:off x="236193" y="1538658"/>
            <a:ext cx="18051807" cy="11979216"/>
          </a:xfrm>
          <a:prstGeom prst="rect">
            <a:avLst/>
          </a:prstGeom>
        </p:spPr>
        <p:txBody>
          <a:bodyPr lIns="0" tIns="0" rIns="0" bIns="0" rtlCol="0" anchor="t">
            <a:spAutoFit/>
          </a:bodyPr>
          <a:lstStyle/>
          <a:p>
            <a:pPr algn="l">
              <a:lnSpc>
                <a:spcPts val="2803"/>
              </a:lnSpc>
            </a:pPr>
            <a:r>
              <a:rPr lang="en-GB" sz="2002" noProof="0" dirty="0">
                <a:solidFill>
                  <a:srgbClr val="33866A"/>
                </a:solidFill>
                <a:latin typeface="Canva Sans"/>
                <a:ea typeface="Canva Sans"/>
                <a:cs typeface="Canva Sans"/>
                <a:sym typeface="Canva Sans"/>
              </a:rPr>
              <a:t>National Health Service (NHS) Wales, (2024) Code of Conduct for Health Care Support Workers in Wales Available at: https://</a:t>
            </a:r>
            <a:r>
              <a:rPr lang="en-GB" sz="2002" noProof="0" dirty="0" err="1">
                <a:solidFill>
                  <a:srgbClr val="33866A"/>
                </a:solidFill>
                <a:latin typeface="Canva Sans"/>
                <a:ea typeface="Canva Sans"/>
                <a:cs typeface="Canva Sans"/>
                <a:sym typeface="Canva Sans"/>
              </a:rPr>
              <a:t>heiw.nhs.wales</a:t>
            </a:r>
            <a:r>
              <a:rPr lang="en-GB" sz="2002" noProof="0" dirty="0">
                <a:solidFill>
                  <a:srgbClr val="33866A"/>
                </a:solidFill>
                <a:latin typeface="Canva Sans"/>
                <a:ea typeface="Canva Sans"/>
                <a:cs typeface="Canva Sans"/>
                <a:sym typeface="Canva Sans"/>
              </a:rPr>
              <a:t>/files/educational-development/code-of-conduct-for-health-support-workers-in-</a:t>
            </a:r>
            <a:r>
              <a:rPr lang="en-GB" sz="2002" noProof="0" dirty="0" err="1">
                <a:solidFill>
                  <a:srgbClr val="33866A"/>
                </a:solidFill>
                <a:latin typeface="Canva Sans"/>
                <a:ea typeface="Canva Sans"/>
                <a:cs typeface="Canva Sans"/>
                <a:sym typeface="Canva Sans"/>
              </a:rPr>
              <a:t>wales</a:t>
            </a:r>
            <a:r>
              <a:rPr lang="en-GB" sz="2002" noProof="0" dirty="0">
                <a:solidFill>
                  <a:srgbClr val="33866A"/>
                </a:solidFill>
                <a:latin typeface="Canva Sans"/>
                <a:ea typeface="Canva Sans"/>
                <a:cs typeface="Canva Sans"/>
                <a:sym typeface="Canva Sans"/>
              </a:rPr>
              <a:t>-pdf/ [Accessed 4th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National Health Service England, (2024), Workforce, Training and Education: How good communication skills benefit patients, service users, and people affected by cancer, and those important to them, Available at: https://</a:t>
            </a:r>
            <a:r>
              <a:rPr lang="en-GB" sz="2002" noProof="0" dirty="0" err="1">
                <a:solidFill>
                  <a:srgbClr val="33866A"/>
                </a:solidFill>
                <a:latin typeface="Canva Sans"/>
                <a:ea typeface="Canva Sans"/>
                <a:cs typeface="Canva Sans"/>
                <a:sym typeface="Canva Sans"/>
              </a:rPr>
              <a:t>www.hee.nhs.uk</a:t>
            </a:r>
            <a:r>
              <a:rPr lang="en-GB" sz="2002" noProof="0" dirty="0">
                <a:solidFill>
                  <a:srgbClr val="33866A"/>
                </a:solidFill>
                <a:latin typeface="Canva Sans"/>
                <a:ea typeface="Canva Sans"/>
                <a:cs typeface="Canva Sans"/>
                <a:sym typeface="Canva Sans"/>
              </a:rPr>
              <a:t>/our-work/cancer-diagnostics/cancer-communications-resource [Accessed 5th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Rosenberg, M., Kowal, P., Rahman, M., Md., Okamoto, S., Barber, S., L., and </a:t>
            </a:r>
            <a:r>
              <a:rPr lang="en-GB" sz="2002" noProof="0" dirty="0" err="1">
                <a:solidFill>
                  <a:srgbClr val="33866A"/>
                </a:solidFill>
                <a:latin typeface="Canva Sans"/>
                <a:ea typeface="Canva Sans"/>
                <a:cs typeface="Canva Sans"/>
                <a:sym typeface="Canva Sans"/>
              </a:rPr>
              <a:t>Tangcharoenathein</a:t>
            </a:r>
            <a:r>
              <a:rPr lang="en-GB" sz="2002" noProof="0" dirty="0">
                <a:solidFill>
                  <a:srgbClr val="33866A"/>
                </a:solidFill>
                <a:latin typeface="Canva Sans"/>
                <a:ea typeface="Canva Sans"/>
                <a:cs typeface="Canva Sans"/>
                <a:sym typeface="Canva Sans"/>
              </a:rPr>
              <a:t>, (2023) ‘Better data on unmet healthcare need can strengthen global monitoring of universal health coverage’, British Medical Journal, Volume 8397 pp.1-4, Available at: https://</a:t>
            </a:r>
            <a:r>
              <a:rPr lang="en-GB" sz="2002" noProof="0" dirty="0" err="1">
                <a:solidFill>
                  <a:srgbClr val="33866A"/>
                </a:solidFill>
                <a:latin typeface="Canva Sans"/>
                <a:ea typeface="Canva Sans"/>
                <a:cs typeface="Canva Sans"/>
                <a:sym typeface="Canva Sans"/>
              </a:rPr>
              <a:t>doi.org</a:t>
            </a:r>
            <a:r>
              <a:rPr lang="en-GB" sz="2002" noProof="0" dirty="0">
                <a:solidFill>
                  <a:srgbClr val="33866A"/>
                </a:solidFill>
                <a:latin typeface="Canva Sans"/>
                <a:ea typeface="Canva Sans"/>
                <a:cs typeface="Canva Sans"/>
                <a:sym typeface="Canva Sans"/>
              </a:rPr>
              <a:t>/10.1136/bmj-2023-075476 [Accessed 5th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Royal College of Physicians, (2023), Cancer Care at the Front Door: The Future of Acute Oncology in Wales, Available at: https://</a:t>
            </a:r>
            <a:r>
              <a:rPr lang="en-GB" sz="2002" noProof="0" dirty="0" err="1">
                <a:solidFill>
                  <a:srgbClr val="33866A"/>
                </a:solidFill>
                <a:latin typeface="Canva Sans"/>
                <a:ea typeface="Canva Sans"/>
                <a:cs typeface="Canva Sans"/>
                <a:sym typeface="Canva Sans"/>
              </a:rPr>
              <a:t>www.rcp.ac.uk</a:t>
            </a:r>
            <a:r>
              <a:rPr lang="en-GB" sz="2002" noProof="0" dirty="0">
                <a:solidFill>
                  <a:srgbClr val="33866A"/>
                </a:solidFill>
                <a:latin typeface="Canva Sans"/>
                <a:ea typeface="Canva Sans"/>
                <a:cs typeface="Canva Sans"/>
                <a:sym typeface="Canva Sans"/>
              </a:rPr>
              <a:t>/media/nchnsj4s/cancer-care-at-the-front-door-</a:t>
            </a:r>
            <a:r>
              <a:rPr lang="en-GB" sz="2002" noProof="0" dirty="0" err="1">
                <a:solidFill>
                  <a:srgbClr val="33866A"/>
                </a:solidFill>
                <a:latin typeface="Canva Sans"/>
                <a:ea typeface="Canva Sans"/>
                <a:cs typeface="Canva Sans"/>
                <a:sym typeface="Canva Sans"/>
              </a:rPr>
              <a:t>rcp</a:t>
            </a:r>
            <a:r>
              <a:rPr lang="en-GB" sz="2002" noProof="0" dirty="0">
                <a:solidFill>
                  <a:srgbClr val="33866A"/>
                </a:solidFill>
                <a:latin typeface="Canva Sans"/>
                <a:ea typeface="Canva Sans"/>
                <a:cs typeface="Canva Sans"/>
                <a:sym typeface="Canva Sans"/>
              </a:rPr>
              <a:t>-</a:t>
            </a:r>
            <a:r>
              <a:rPr lang="en-GB" sz="2002" noProof="0" dirty="0" err="1">
                <a:solidFill>
                  <a:srgbClr val="33866A"/>
                </a:solidFill>
                <a:latin typeface="Canva Sans"/>
                <a:ea typeface="Canva Sans"/>
                <a:cs typeface="Canva Sans"/>
                <a:sym typeface="Canva Sans"/>
              </a:rPr>
              <a:t>cymru-wales.pdf</a:t>
            </a:r>
            <a:r>
              <a:rPr lang="en-GB" sz="2002" noProof="0" dirty="0">
                <a:solidFill>
                  <a:srgbClr val="33866A"/>
                </a:solidFill>
                <a:latin typeface="Canva Sans"/>
                <a:ea typeface="Canva Sans"/>
                <a:cs typeface="Canva Sans"/>
                <a:sym typeface="Canva Sans"/>
              </a:rPr>
              <a:t> [Accessed 5th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Schmutz, J., B., Meier, L., L., and Manser, T., (2019) ‘How effective is teamwork really? The relationship between teamwork and performance in healthcare team: a systemic review and meta-analysis’, British Medical Journal, Volume 9, (Issue 9), Available at: https://</a:t>
            </a:r>
            <a:r>
              <a:rPr lang="en-GB" sz="2002" noProof="0" dirty="0" err="1">
                <a:solidFill>
                  <a:srgbClr val="33866A"/>
                </a:solidFill>
                <a:latin typeface="Canva Sans"/>
                <a:ea typeface="Canva Sans"/>
                <a:cs typeface="Canva Sans"/>
                <a:sym typeface="Canva Sans"/>
              </a:rPr>
              <a:t>doi</a:t>
            </a:r>
            <a:r>
              <a:rPr lang="en-GB" sz="2002" noProof="0" dirty="0">
                <a:solidFill>
                  <a:srgbClr val="33866A"/>
                </a:solidFill>
                <a:latin typeface="Canva Sans"/>
                <a:ea typeface="Canva Sans"/>
                <a:cs typeface="Canva Sans"/>
                <a:sym typeface="Canva Sans"/>
              </a:rPr>
              <a:t>: 10.1136/bmjopen-2018-028280 [Accessed 5th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r>
              <a:rPr lang="en-GB" sz="2002" noProof="0" dirty="0">
                <a:solidFill>
                  <a:srgbClr val="33866A"/>
                </a:solidFill>
                <a:latin typeface="Canva Sans"/>
                <a:ea typeface="Canva Sans"/>
                <a:cs typeface="Canva Sans"/>
                <a:sym typeface="Canva Sans"/>
              </a:rPr>
              <a:t>Taylor M. J., McNicholas C., Nicolay C., Darzi, A., Bell, D., and Reed, J.E., (2014), ‘Systematic review of the application of the plan–do–study–act method to improve quality in healthcare’ British Medical Journal Quality and Safety, Volume 23 (Issue 4), Available at: https://</a:t>
            </a:r>
            <a:r>
              <a:rPr lang="en-GB" sz="2002" noProof="0" dirty="0" err="1">
                <a:solidFill>
                  <a:srgbClr val="33866A"/>
                </a:solidFill>
                <a:latin typeface="Canva Sans"/>
                <a:ea typeface="Canva Sans"/>
                <a:cs typeface="Canva Sans"/>
                <a:sym typeface="Canva Sans"/>
              </a:rPr>
              <a:t>doi.org</a:t>
            </a:r>
            <a:r>
              <a:rPr lang="en-GB" sz="2002" noProof="0" dirty="0">
                <a:solidFill>
                  <a:srgbClr val="33866A"/>
                </a:solidFill>
                <a:latin typeface="Canva Sans"/>
                <a:ea typeface="Canva Sans"/>
                <a:cs typeface="Canva Sans"/>
                <a:sym typeface="Canva Sans"/>
              </a:rPr>
              <a:t>/10.1136/bmjqs-2013-001862 [Accessed 7th November 2024]</a:t>
            </a: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a:p>
            <a:pPr algn="l">
              <a:lnSpc>
                <a:spcPts val="2803"/>
              </a:lnSpc>
            </a:pPr>
            <a:endParaRPr lang="en-GB" sz="2002" noProof="0" dirty="0">
              <a:solidFill>
                <a:srgbClr val="33866A"/>
              </a:solidFill>
              <a:latin typeface="Canva Sans"/>
              <a:ea typeface="Canva Sans"/>
              <a:cs typeface="Canva Sans"/>
              <a:sym typeface="Canva Sans"/>
            </a:endParaRPr>
          </a:p>
        </p:txBody>
      </p:sp>
    </p:spTree>
  </p:cSld>
  <p:clrMapOvr>
    <a:masterClrMapping/>
  </p:clrMapOvr>
  <p:transition>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2807</Words>
  <Application>Microsoft Macintosh PowerPoint</Application>
  <PresentationFormat>Custom</PresentationFormat>
  <Paragraphs>156</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Montserrat Ultra-Bold</vt:lpstr>
      <vt:lpstr>Calibri</vt:lpstr>
      <vt:lpstr>Arial</vt:lpstr>
      <vt:lpstr>Canva Sans Bold</vt:lpstr>
      <vt:lpstr>Canva Sans</vt:lpstr>
      <vt:lpstr>Montserrat Bold</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Kerry - TAP Diploma presentation assignment</dc:title>
  <cp:lastModifiedBy>Kerry O'Brien</cp:lastModifiedBy>
  <cp:revision>3</cp:revision>
  <dcterms:created xsi:type="dcterms:W3CDTF">2006-08-16T00:00:00Z</dcterms:created>
  <dcterms:modified xsi:type="dcterms:W3CDTF">2024-11-12T12:43:49Z</dcterms:modified>
  <dc:identifier>DAGU-NMnmZ8</dc:identifier>
</cp:coreProperties>
</file>