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4" r:id="rId4"/>
  </p:sldMasterIdLst>
  <p:notesMasterIdLst>
    <p:notesMasterId r:id="rId43"/>
  </p:notesMasterIdLst>
  <p:handoutMasterIdLst>
    <p:handoutMasterId r:id="rId44"/>
  </p:handoutMasterIdLst>
  <p:sldIdLst>
    <p:sldId id="256" r:id="rId5"/>
    <p:sldId id="262" r:id="rId6"/>
    <p:sldId id="259" r:id="rId7"/>
    <p:sldId id="260" r:id="rId8"/>
    <p:sldId id="263" r:id="rId9"/>
    <p:sldId id="264" r:id="rId10"/>
    <p:sldId id="265" r:id="rId11"/>
    <p:sldId id="266" r:id="rId12"/>
    <p:sldId id="267" r:id="rId13"/>
    <p:sldId id="268" r:id="rId14"/>
    <p:sldId id="269" r:id="rId15"/>
    <p:sldId id="270" r:id="rId16"/>
    <p:sldId id="271" r:id="rId17"/>
    <p:sldId id="286" r:id="rId18"/>
    <p:sldId id="272" r:id="rId19"/>
    <p:sldId id="273" r:id="rId20"/>
    <p:sldId id="274" r:id="rId21"/>
    <p:sldId id="275" r:id="rId22"/>
    <p:sldId id="276" r:id="rId23"/>
    <p:sldId id="277" r:id="rId24"/>
    <p:sldId id="278" r:id="rId25"/>
    <p:sldId id="279" r:id="rId26"/>
    <p:sldId id="281" r:id="rId27"/>
    <p:sldId id="280" r:id="rId28"/>
    <p:sldId id="282" r:id="rId29"/>
    <p:sldId id="283" r:id="rId30"/>
    <p:sldId id="284" r:id="rId31"/>
    <p:sldId id="285" r:id="rId32"/>
    <p:sldId id="287" r:id="rId33"/>
    <p:sldId id="288" r:id="rId34"/>
    <p:sldId id="289" r:id="rId35"/>
    <p:sldId id="290" r:id="rId36"/>
    <p:sldId id="261" r:id="rId37"/>
    <p:sldId id="291" r:id="rId38"/>
    <p:sldId id="292" r:id="rId39"/>
    <p:sldId id="293" r:id="rId40"/>
    <p:sldId id="294" r:id="rId41"/>
    <p:sldId id="295" r:id="rId4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5846" autoAdjust="0"/>
  </p:normalViewPr>
  <p:slideViewPr>
    <p:cSldViewPr snapToGrid="0">
      <p:cViewPr varScale="1">
        <p:scale>
          <a:sx n="107" d="100"/>
          <a:sy n="107" d="100"/>
        </p:scale>
        <p:origin x="776" y="176"/>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lang="en-GB" sz="1862" b="0" i="0" u="none" strike="noStrike" kern="1200" cap="none" spc="50" baseline="0" noProof="0">
                <a:solidFill>
                  <a:schemeClr val="lt1">
                    <a:lumMod val="85000"/>
                  </a:schemeClr>
                </a:solidFill>
                <a:latin typeface="+mn-lt"/>
                <a:ea typeface="+mn-ea"/>
                <a:cs typeface="+mn-cs"/>
              </a:defRPr>
            </a:pPr>
            <a:r>
              <a:rPr lang="en-GB" noProof="0"/>
              <a:t>My Chart Title</a:t>
            </a:r>
          </a:p>
        </c:rich>
      </c:tx>
      <c:overlay val="0"/>
      <c:spPr>
        <a:noFill/>
        <a:ln>
          <a:noFill/>
        </a:ln>
        <a:effectLst/>
      </c:spPr>
      <c:txPr>
        <a:bodyPr rot="0" spcFirstLastPara="1" vertOverflow="ellipsis" vert="horz" wrap="square" anchor="ctr" anchorCtr="1"/>
        <a:lstStyle/>
        <a:p>
          <a:pPr>
            <a:defRPr lang="en-GB" sz="1862" b="0" i="0" u="none" strike="noStrike" kern="1200" cap="none" spc="50" baseline="0" noProof="0">
              <a:solidFill>
                <a:schemeClr val="lt1">
                  <a:lumMod val="85000"/>
                </a:schemeClr>
              </a:solidFill>
              <a:latin typeface="+mn-lt"/>
              <a:ea typeface="+mn-ea"/>
              <a:cs typeface="+mn-cs"/>
            </a:defRPr>
          </a:pPr>
          <a:endParaRPr lang="en-US"/>
        </a:p>
      </c:txPr>
    </c:title>
    <c:autoTitleDeleted val="0"/>
    <c:plotArea>
      <c:layout/>
      <c:radarChart>
        <c:radarStyle val="filled"/>
        <c:varyColors val="0"/>
        <c:dLbls>
          <c:showLegendKey val="0"/>
          <c:showVal val="0"/>
          <c:showCatName val="0"/>
          <c:showSerName val="0"/>
          <c:showPercent val="0"/>
          <c:showBubbleSize val="0"/>
        </c:dLbls>
        <c:axId val="776041392"/>
        <c:axId val="776042376"/>
      </c:radarChart>
      <c:catAx>
        <c:axId val="776041392"/>
        <c:scaling>
          <c:orientation val="minMax"/>
        </c:scaling>
        <c:delete val="1"/>
        <c:axPos val="b"/>
        <c:majorGridlines>
          <c:spPr>
            <a:ln w="9525" cap="flat" cmpd="sng" algn="ctr">
              <a:solidFill>
                <a:schemeClr val="lt1">
                  <a:alpha val="20000"/>
                </a:schemeClr>
              </a:solidFill>
              <a:round/>
            </a:ln>
            <a:effectLst/>
          </c:spPr>
        </c:majorGridlines>
        <c:numFmt formatCode="General" sourceLinked="1"/>
        <c:majorTickMark val="none"/>
        <c:minorTickMark val="none"/>
        <c:tickLblPos val="nextTo"/>
        <c:crossAx val="776042376"/>
        <c:crosses val="autoZero"/>
        <c:auto val="1"/>
        <c:lblAlgn val="ctr"/>
        <c:lblOffset val="100"/>
        <c:noMultiLvlLbl val="0"/>
      </c:catAx>
      <c:valAx>
        <c:axId val="776042376"/>
        <c:scaling>
          <c:orientation val="minMax"/>
        </c:scaling>
        <c:delete val="1"/>
        <c:axPos val="l"/>
        <c:majorGridlines>
          <c:spPr>
            <a:ln w="9525" cap="flat" cmpd="sng" algn="ctr">
              <a:solidFill>
                <a:schemeClr val="lt1">
                  <a:alpha val="20000"/>
                </a:schemeClr>
              </a:solidFill>
              <a:round/>
            </a:ln>
            <a:effectLst/>
          </c:spPr>
        </c:majorGridlines>
        <c:numFmt formatCode="General" sourceLinked="1"/>
        <c:majorTickMark val="none"/>
        <c:minorTickMark val="none"/>
        <c:tickLblPos val="nextTo"/>
        <c:crossAx val="776041392"/>
        <c:crosses val="autoZero"/>
        <c:crossBetween val="between"/>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lang="en-GB" noProof="0"/>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320">
  <cs:axisTitle>
    <cs:lnRef idx="0"/>
    <cs:fillRef idx="0"/>
    <cs:effectRef idx="0"/>
    <cs:fontRef idx="minor">
      <a:schemeClr val="lt1">
        <a:lumMod val="75000"/>
      </a:schemeClr>
    </cs:fontRef>
    <cs:defRPr sz="1197" b="1" kern="1200"/>
  </cs:axisTitle>
  <cs:categoryAxis>
    <cs:lnRef idx="0"/>
    <cs:fillRef idx="0"/>
    <cs:effectRef idx="0"/>
    <cs:fontRef idx="minor">
      <a:schemeClr val="lt1">
        <a:lumMod val="75000"/>
      </a:schemeClr>
    </cs:fontRef>
    <cs:defRPr sz="1197"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1197"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lt1">
        <a:lumMod val="75000"/>
      </a:schemeClr>
    </cs:fontRef>
    <cs:spPr>
      <a:solidFill>
        <a:schemeClr val="dk1">
          <a:lumMod val="75000"/>
          <a:lumOff val="25000"/>
        </a:schemeClr>
      </a:solidFill>
      <a:ln>
        <a:solidFill>
          <a:schemeClr val="lt1">
            <a:lumMod val="75000"/>
          </a:schemeClr>
        </a:solidFill>
      </a:ln>
      <a:effectLst>
        <a:glow rad="63500">
          <a:schemeClr val="lt1">
            <a:lumMod val="75000"/>
            <a:alpha val="15000"/>
          </a:schemeClr>
        </a:glow>
      </a:effectLst>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styleClr val="auto"/>
    </cs:effectRef>
    <cs:fontRef idx="minor">
      <a:schemeClr val="dk1"/>
    </cs:fontRef>
    <cs:spPr>
      <a:solidFill>
        <a:schemeClr val="phClr">
          <a:alpha val="69804"/>
        </a:schemeClr>
      </a:solidFill>
      <a:ln w="9525" cap="flat" cmpd="sng" algn="ctr">
        <a:solidFill>
          <a:schemeClr val="phClr">
            <a:alpha val="69804"/>
          </a:schemeClr>
        </a:solidFill>
        <a:miter lim="800000"/>
      </a:ln>
      <a:effectLst>
        <a:glow rad="76200">
          <a:schemeClr val="phClr">
            <a:satMod val="175000"/>
            <a:alpha val="34000"/>
          </a:schemeClr>
        </a:glow>
      </a:effectLst>
    </cs:spPr>
  </cs:dataPoint>
  <cs:dataPoint3D>
    <cs:lnRef idx="0">
      <cs:styleClr val="auto"/>
    </cs:lnRef>
    <cs:fillRef idx="0">
      <cs:styleClr val="auto"/>
    </cs:fillRef>
    <cs:effectRef idx="0">
      <cs:styleClr val="auto"/>
    </cs:effectRef>
    <cs:fontRef idx="minor">
      <a:schemeClr val="dk1"/>
    </cs:fontRef>
    <cs:spPr>
      <a:solidFill>
        <a:schemeClr val="phClr">
          <a:alpha val="69804"/>
        </a:schemeClr>
      </a:solidFill>
      <a:ln w="9525" cap="flat" cmpd="sng" algn="ctr">
        <a:solidFill>
          <a:schemeClr val="phClr">
            <a:alpha val="69804"/>
          </a:schemeClr>
        </a:solidFill>
        <a:miter lim="800000"/>
      </a:ln>
      <a:effectLst>
        <a:glow rad="76200">
          <a:schemeClr val="phClr">
            <a:satMod val="175000"/>
            <a:alpha val="34000"/>
          </a:schemeClr>
        </a:glow>
      </a:effectLst>
    </cs:spPr>
  </cs:dataPoint3D>
  <cs:dataPointLine>
    <cs:lnRef idx="0">
      <cs:styleClr val="auto"/>
    </cs:lnRef>
    <cs:fillRef idx="0">
      <cs:styleClr val="auto"/>
    </cs:fillRef>
    <cs:effectRef idx="0">
      <cs:styleClr val="auto"/>
    </cs:effectRef>
    <cs:fontRef idx="minor">
      <a:schemeClr val="dk1"/>
    </cs:fontRef>
    <cs:spPr>
      <a:ln w="28575" cap="rnd">
        <a:solidFill>
          <a:schemeClr val="phClr"/>
        </a:solidFill>
      </a:ln>
      <a:effectLst>
        <a:glow rad="76200">
          <a:schemeClr val="phClr">
            <a:satMod val="175000"/>
            <a:alpha val="3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1197"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lt1">
            <a:alpha val="20000"/>
          </a:schemeClr>
        </a:solidFill>
        <a:round/>
      </a:ln>
    </cs:spPr>
  </cs:gridlineMajor>
  <cs:gridlineMinor>
    <cs:lnRef idx="0"/>
    <cs:fillRef idx="0"/>
    <cs:effectRef idx="0"/>
    <cs:fontRef idx="minor">
      <a:schemeClr val="dk1"/>
    </cs:fontRef>
    <cs:spPr>
      <a:ln w="9525" cap="flat" cmpd="sng" algn="ctr">
        <a:solidFill>
          <a:schemeClr val="lt1">
            <a:alpha val="20000"/>
          </a:schemeClr>
        </a:soli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1197"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862" b="0" kern="1200" cap="none" spc="50" baseline="0"/>
  </cs:title>
  <cs:trendline>
    <cs:lnRef idx="0">
      <cs:styleClr val="auto"/>
    </cs:lnRef>
    <cs:fillRef idx="0"/>
    <cs:effectRef idx="0"/>
    <cs:fontRef idx="minor">
      <a:schemeClr val="dk1"/>
    </cs:fontRef>
    <cs:spPr>
      <a:ln w="9525" cap="rnd">
        <a:solidFill>
          <a:schemeClr val="phClr">
            <a:alpha val="50000"/>
          </a:schemeClr>
        </a:solidFill>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5A9632-4EB0-4862-92FF-00CF01BE2205}" type="doc">
      <dgm:prSet loTypeId="urn:microsoft.com/office/officeart/2008/layout/AlternatingHexagons" loCatId="list" qsTypeId="urn:microsoft.com/office/officeart/2005/8/quickstyle/simple1" qsCatId="simple" csTypeId="urn:microsoft.com/office/officeart/2005/8/colors/accent0_3" csCatId="mainScheme" phldr="1"/>
      <dgm:spPr/>
    </dgm:pt>
    <dgm:pt modelId="{5D3F0ED0-2EB6-453D-BE4B-4BBCD8987238}">
      <dgm:prSet phldrT="[Text]"/>
      <dgm:spPr/>
      <dgm:t>
        <a:bodyPr rtlCol="0"/>
        <a:lstStyle/>
        <a:p>
          <a:pPr rtl="0">
            <a:defRPr b="1"/>
          </a:pPr>
          <a:r>
            <a:rPr lang="en-GB" noProof="0" dirty="0"/>
            <a:t>Physical Abuse</a:t>
          </a:r>
        </a:p>
      </dgm:t>
    </dgm:pt>
    <dgm:pt modelId="{D6F3F8CC-AE84-4149-B520-1874B1B79F46}" type="parTrans" cxnId="{DC7A4FA1-590E-402E-B3C9-432D9D9BC84E}">
      <dgm:prSet/>
      <dgm:spPr/>
      <dgm:t>
        <a:bodyPr rtlCol="0"/>
        <a:lstStyle/>
        <a:p>
          <a:pPr rtl="0"/>
          <a:endParaRPr lang="en-GB" noProof="0"/>
        </a:p>
      </dgm:t>
    </dgm:pt>
    <dgm:pt modelId="{2E2BF50E-B394-4636-BF63-257039995E33}" type="sibTrans" cxnId="{DC7A4FA1-590E-402E-B3C9-432D9D9BC84E}">
      <dgm:prSet/>
      <dgm:spPr/>
      <dgm:t>
        <a:bodyPr lIns="0" rtlCol="0"/>
        <a:lstStyle/>
        <a:p>
          <a:pPr rtl="0"/>
          <a:endParaRPr lang="en-GB" noProof="0"/>
        </a:p>
      </dgm:t>
    </dgm:pt>
    <dgm:pt modelId="{00C4C7D7-43FB-4C62-B653-0BAA02E17855}">
      <dgm:prSet phldrT="[Text]"/>
      <dgm:spPr/>
      <dgm:t>
        <a:bodyPr rtlCol="0"/>
        <a:lstStyle/>
        <a:p>
          <a:pPr rtl="0">
            <a:defRPr b="1"/>
          </a:pPr>
          <a:r>
            <a:rPr lang="en-GB" noProof="0" dirty="0"/>
            <a:t>Emotional Abuse </a:t>
          </a:r>
        </a:p>
      </dgm:t>
    </dgm:pt>
    <dgm:pt modelId="{D3913AE7-4A70-4B94-8990-85FA8AA36E6B}" type="parTrans" cxnId="{6013628C-81BE-42D0-96B9-999F0382D570}">
      <dgm:prSet/>
      <dgm:spPr/>
      <dgm:t>
        <a:bodyPr rtlCol="0"/>
        <a:lstStyle/>
        <a:p>
          <a:pPr rtl="0"/>
          <a:endParaRPr lang="en-GB" noProof="0"/>
        </a:p>
      </dgm:t>
    </dgm:pt>
    <dgm:pt modelId="{26407BAA-24CA-40B6-A34E-07DAAD20ECB5}" type="sibTrans" cxnId="{6013628C-81BE-42D0-96B9-999F0382D570}">
      <dgm:prSet/>
      <dgm:spPr/>
      <dgm:t>
        <a:bodyPr rtlCol="0"/>
        <a:lstStyle/>
        <a:p>
          <a:pPr rtl="0"/>
          <a:endParaRPr lang="en-GB" noProof="0"/>
        </a:p>
      </dgm:t>
    </dgm:pt>
    <dgm:pt modelId="{BE3AF4B6-F5EC-44DF-9BDC-CB79D95FB3F4}">
      <dgm:prSet phldrT="[Text]"/>
      <dgm:spPr/>
      <dgm:t>
        <a:bodyPr rtlCol="0"/>
        <a:lstStyle/>
        <a:p>
          <a:pPr rtl="0">
            <a:defRPr b="1"/>
          </a:pPr>
          <a:r>
            <a:rPr lang="en-GB" noProof="0" dirty="0"/>
            <a:t>Sexual Abuse</a:t>
          </a:r>
        </a:p>
      </dgm:t>
    </dgm:pt>
    <dgm:pt modelId="{5DC69E6B-E902-4549-ACA2-C87487FCD048}" type="parTrans" cxnId="{8059B95D-5238-487F-9EF9-DC508342BA71}">
      <dgm:prSet/>
      <dgm:spPr/>
      <dgm:t>
        <a:bodyPr rtlCol="0"/>
        <a:lstStyle/>
        <a:p>
          <a:pPr rtl="0"/>
          <a:endParaRPr lang="en-GB" noProof="0"/>
        </a:p>
      </dgm:t>
    </dgm:pt>
    <dgm:pt modelId="{3B148F1D-FDFC-4CDA-B894-16E41EDC0348}" type="sibTrans" cxnId="{8059B95D-5238-487F-9EF9-DC508342BA71}">
      <dgm:prSet/>
      <dgm:spPr/>
      <dgm:t>
        <a:bodyPr rtlCol="0"/>
        <a:lstStyle/>
        <a:p>
          <a:pPr rtl="0"/>
          <a:endParaRPr lang="en-GB" noProof="0"/>
        </a:p>
      </dgm:t>
    </dgm:pt>
    <dgm:pt modelId="{A2EDFDB6-7B76-144A-A5FC-53DF2B578C3A}" type="pres">
      <dgm:prSet presAssocID="{D75A9632-4EB0-4862-92FF-00CF01BE2205}" presName="Name0" presStyleCnt="0">
        <dgm:presLayoutVars>
          <dgm:chMax/>
          <dgm:chPref/>
          <dgm:dir/>
          <dgm:animLvl val="lvl"/>
        </dgm:presLayoutVars>
      </dgm:prSet>
      <dgm:spPr/>
    </dgm:pt>
    <dgm:pt modelId="{001350A0-1467-B24D-AF1E-D32FA989F968}" type="pres">
      <dgm:prSet presAssocID="{5D3F0ED0-2EB6-453D-BE4B-4BBCD8987238}" presName="composite" presStyleCnt="0"/>
      <dgm:spPr/>
    </dgm:pt>
    <dgm:pt modelId="{06C6713D-EEEC-0041-A3D0-AEA413C5C901}" type="pres">
      <dgm:prSet presAssocID="{5D3F0ED0-2EB6-453D-BE4B-4BBCD8987238}" presName="Parent1" presStyleLbl="node1" presStyleIdx="0" presStyleCnt="6">
        <dgm:presLayoutVars>
          <dgm:chMax val="1"/>
          <dgm:chPref val="1"/>
          <dgm:bulletEnabled val="1"/>
        </dgm:presLayoutVars>
      </dgm:prSet>
      <dgm:spPr/>
    </dgm:pt>
    <dgm:pt modelId="{2108BDA9-F51C-9944-87B7-B3AD4AC89135}" type="pres">
      <dgm:prSet presAssocID="{5D3F0ED0-2EB6-453D-BE4B-4BBCD8987238}" presName="Childtext1" presStyleLbl="revTx" presStyleIdx="0" presStyleCnt="3">
        <dgm:presLayoutVars>
          <dgm:chMax val="0"/>
          <dgm:chPref val="0"/>
          <dgm:bulletEnabled val="1"/>
        </dgm:presLayoutVars>
      </dgm:prSet>
      <dgm:spPr/>
    </dgm:pt>
    <dgm:pt modelId="{91DF3140-2797-C141-B8E7-5F666DC6CF61}" type="pres">
      <dgm:prSet presAssocID="{5D3F0ED0-2EB6-453D-BE4B-4BBCD8987238}" presName="BalanceSpacing" presStyleCnt="0"/>
      <dgm:spPr/>
    </dgm:pt>
    <dgm:pt modelId="{44FF5B30-1AC5-6B49-9176-85EDC9C50F3B}" type="pres">
      <dgm:prSet presAssocID="{5D3F0ED0-2EB6-453D-BE4B-4BBCD8987238}" presName="BalanceSpacing1" presStyleCnt="0"/>
      <dgm:spPr/>
    </dgm:pt>
    <dgm:pt modelId="{E9FAD869-C800-C442-9485-C3F45AE0EE3B}" type="pres">
      <dgm:prSet presAssocID="{2E2BF50E-B394-4636-BF63-257039995E33}" presName="Accent1Text" presStyleLbl="node1" presStyleIdx="1" presStyleCnt="6"/>
      <dgm:spPr/>
    </dgm:pt>
    <dgm:pt modelId="{32FAF570-5642-4646-A8C4-2EA5C601D2EE}" type="pres">
      <dgm:prSet presAssocID="{2E2BF50E-B394-4636-BF63-257039995E33}" presName="spaceBetweenRectangles" presStyleCnt="0"/>
      <dgm:spPr/>
    </dgm:pt>
    <dgm:pt modelId="{214D5992-0FA8-F240-AC14-78E13F4EEECB}" type="pres">
      <dgm:prSet presAssocID="{00C4C7D7-43FB-4C62-B653-0BAA02E17855}" presName="composite" presStyleCnt="0"/>
      <dgm:spPr/>
    </dgm:pt>
    <dgm:pt modelId="{2C31991C-89FE-024F-8864-C9B661819A51}" type="pres">
      <dgm:prSet presAssocID="{00C4C7D7-43FB-4C62-B653-0BAA02E17855}" presName="Parent1" presStyleLbl="node1" presStyleIdx="2" presStyleCnt="6">
        <dgm:presLayoutVars>
          <dgm:chMax val="1"/>
          <dgm:chPref val="1"/>
          <dgm:bulletEnabled val="1"/>
        </dgm:presLayoutVars>
      </dgm:prSet>
      <dgm:spPr/>
    </dgm:pt>
    <dgm:pt modelId="{75CB6213-D356-A243-AE7C-5735F25B28CD}" type="pres">
      <dgm:prSet presAssocID="{00C4C7D7-43FB-4C62-B653-0BAA02E17855}" presName="Childtext1" presStyleLbl="revTx" presStyleIdx="1" presStyleCnt="3">
        <dgm:presLayoutVars>
          <dgm:chMax val="0"/>
          <dgm:chPref val="0"/>
          <dgm:bulletEnabled val="1"/>
        </dgm:presLayoutVars>
      </dgm:prSet>
      <dgm:spPr/>
    </dgm:pt>
    <dgm:pt modelId="{2F21D834-B0FA-7A4F-947E-0FB2BF20CB6D}" type="pres">
      <dgm:prSet presAssocID="{00C4C7D7-43FB-4C62-B653-0BAA02E17855}" presName="BalanceSpacing" presStyleCnt="0"/>
      <dgm:spPr/>
    </dgm:pt>
    <dgm:pt modelId="{EF5F5075-FE5A-F442-977D-524896E96FC9}" type="pres">
      <dgm:prSet presAssocID="{00C4C7D7-43FB-4C62-B653-0BAA02E17855}" presName="BalanceSpacing1" presStyleCnt="0"/>
      <dgm:spPr/>
    </dgm:pt>
    <dgm:pt modelId="{E4D174CE-A420-574E-9E7A-9823D1C5566C}" type="pres">
      <dgm:prSet presAssocID="{26407BAA-24CA-40B6-A34E-07DAAD20ECB5}" presName="Accent1Text" presStyleLbl="node1" presStyleIdx="3" presStyleCnt="6"/>
      <dgm:spPr/>
    </dgm:pt>
    <dgm:pt modelId="{46745874-C3E5-2C41-8B55-B8134E453C93}" type="pres">
      <dgm:prSet presAssocID="{26407BAA-24CA-40B6-A34E-07DAAD20ECB5}" presName="spaceBetweenRectangles" presStyleCnt="0"/>
      <dgm:spPr/>
    </dgm:pt>
    <dgm:pt modelId="{56FE1657-1102-7343-8652-6EEE7A853810}" type="pres">
      <dgm:prSet presAssocID="{BE3AF4B6-F5EC-44DF-9BDC-CB79D95FB3F4}" presName="composite" presStyleCnt="0"/>
      <dgm:spPr/>
    </dgm:pt>
    <dgm:pt modelId="{5C22AD58-30A0-804B-927E-7FA5F5A96E81}" type="pres">
      <dgm:prSet presAssocID="{BE3AF4B6-F5EC-44DF-9BDC-CB79D95FB3F4}" presName="Parent1" presStyleLbl="node1" presStyleIdx="4" presStyleCnt="6">
        <dgm:presLayoutVars>
          <dgm:chMax val="1"/>
          <dgm:chPref val="1"/>
          <dgm:bulletEnabled val="1"/>
        </dgm:presLayoutVars>
      </dgm:prSet>
      <dgm:spPr/>
    </dgm:pt>
    <dgm:pt modelId="{6A5811CC-6205-DA48-8D12-AA512B1EE2A5}" type="pres">
      <dgm:prSet presAssocID="{BE3AF4B6-F5EC-44DF-9BDC-CB79D95FB3F4}" presName="Childtext1" presStyleLbl="revTx" presStyleIdx="2" presStyleCnt="3">
        <dgm:presLayoutVars>
          <dgm:chMax val="0"/>
          <dgm:chPref val="0"/>
          <dgm:bulletEnabled val="1"/>
        </dgm:presLayoutVars>
      </dgm:prSet>
      <dgm:spPr/>
    </dgm:pt>
    <dgm:pt modelId="{DA69E66C-6796-9E41-B934-16ED0FBB8DCF}" type="pres">
      <dgm:prSet presAssocID="{BE3AF4B6-F5EC-44DF-9BDC-CB79D95FB3F4}" presName="BalanceSpacing" presStyleCnt="0"/>
      <dgm:spPr/>
    </dgm:pt>
    <dgm:pt modelId="{65DD8202-0D30-294D-AB53-02F45EE35734}" type="pres">
      <dgm:prSet presAssocID="{BE3AF4B6-F5EC-44DF-9BDC-CB79D95FB3F4}" presName="BalanceSpacing1" presStyleCnt="0"/>
      <dgm:spPr/>
    </dgm:pt>
    <dgm:pt modelId="{C85EC951-48CE-5A44-BE7A-0DF623094CFE}" type="pres">
      <dgm:prSet presAssocID="{3B148F1D-FDFC-4CDA-B894-16E41EDC0348}" presName="Accent1Text" presStyleLbl="node1" presStyleIdx="5" presStyleCnt="6"/>
      <dgm:spPr/>
    </dgm:pt>
  </dgm:ptLst>
  <dgm:cxnLst>
    <dgm:cxn modelId="{730C1A26-D6E1-1049-B1F3-D38590607A4B}" type="presOf" srcId="{BE3AF4B6-F5EC-44DF-9BDC-CB79D95FB3F4}" destId="{5C22AD58-30A0-804B-927E-7FA5F5A96E81}" srcOrd="0" destOrd="0" presId="urn:microsoft.com/office/officeart/2008/layout/AlternatingHexagons"/>
    <dgm:cxn modelId="{D02F1A50-4D78-5C42-B0EA-D8D1EC1EAE9D}" type="presOf" srcId="{D75A9632-4EB0-4862-92FF-00CF01BE2205}" destId="{A2EDFDB6-7B76-144A-A5FC-53DF2B578C3A}" srcOrd="0" destOrd="0" presId="urn:microsoft.com/office/officeart/2008/layout/AlternatingHexagons"/>
    <dgm:cxn modelId="{60868150-841D-3B42-B371-F62D3CF32D21}" type="presOf" srcId="{3B148F1D-FDFC-4CDA-B894-16E41EDC0348}" destId="{C85EC951-48CE-5A44-BE7A-0DF623094CFE}" srcOrd="0" destOrd="0" presId="urn:microsoft.com/office/officeart/2008/layout/AlternatingHexagons"/>
    <dgm:cxn modelId="{2B390855-0839-6649-90D5-CDFC375EE7F2}" type="presOf" srcId="{00C4C7D7-43FB-4C62-B653-0BAA02E17855}" destId="{2C31991C-89FE-024F-8864-C9B661819A51}" srcOrd="0" destOrd="0" presId="urn:microsoft.com/office/officeart/2008/layout/AlternatingHexagons"/>
    <dgm:cxn modelId="{8059B95D-5238-487F-9EF9-DC508342BA71}" srcId="{D75A9632-4EB0-4862-92FF-00CF01BE2205}" destId="{BE3AF4B6-F5EC-44DF-9BDC-CB79D95FB3F4}" srcOrd="2" destOrd="0" parTransId="{5DC69E6B-E902-4549-ACA2-C87487FCD048}" sibTransId="{3B148F1D-FDFC-4CDA-B894-16E41EDC0348}"/>
    <dgm:cxn modelId="{C133C078-48EE-3E41-B39F-9C1712AF9722}" type="presOf" srcId="{2E2BF50E-B394-4636-BF63-257039995E33}" destId="{E9FAD869-C800-C442-9485-C3F45AE0EE3B}" srcOrd="0" destOrd="0" presId="urn:microsoft.com/office/officeart/2008/layout/AlternatingHexagons"/>
    <dgm:cxn modelId="{6013628C-81BE-42D0-96B9-999F0382D570}" srcId="{D75A9632-4EB0-4862-92FF-00CF01BE2205}" destId="{00C4C7D7-43FB-4C62-B653-0BAA02E17855}" srcOrd="1" destOrd="0" parTransId="{D3913AE7-4A70-4B94-8990-85FA8AA36E6B}" sibTransId="{26407BAA-24CA-40B6-A34E-07DAAD20ECB5}"/>
    <dgm:cxn modelId="{DC7A4FA1-590E-402E-B3C9-432D9D9BC84E}" srcId="{D75A9632-4EB0-4862-92FF-00CF01BE2205}" destId="{5D3F0ED0-2EB6-453D-BE4B-4BBCD8987238}" srcOrd="0" destOrd="0" parTransId="{D6F3F8CC-AE84-4149-B520-1874B1B79F46}" sibTransId="{2E2BF50E-B394-4636-BF63-257039995E33}"/>
    <dgm:cxn modelId="{5EF185E4-31C8-ED48-9741-614DF68FA131}" type="presOf" srcId="{26407BAA-24CA-40B6-A34E-07DAAD20ECB5}" destId="{E4D174CE-A420-574E-9E7A-9823D1C5566C}" srcOrd="0" destOrd="0" presId="urn:microsoft.com/office/officeart/2008/layout/AlternatingHexagons"/>
    <dgm:cxn modelId="{1C6AE4FB-AE18-2B4A-9556-5B43748E550B}" type="presOf" srcId="{5D3F0ED0-2EB6-453D-BE4B-4BBCD8987238}" destId="{06C6713D-EEEC-0041-A3D0-AEA413C5C901}" srcOrd="0" destOrd="0" presId="urn:microsoft.com/office/officeart/2008/layout/AlternatingHexagons"/>
    <dgm:cxn modelId="{C169EFD6-D1F0-9948-8EFE-B5D7F0932985}" type="presParOf" srcId="{A2EDFDB6-7B76-144A-A5FC-53DF2B578C3A}" destId="{001350A0-1467-B24D-AF1E-D32FA989F968}" srcOrd="0" destOrd="0" presId="urn:microsoft.com/office/officeart/2008/layout/AlternatingHexagons"/>
    <dgm:cxn modelId="{38BB9EC9-FFEA-BF48-AD9B-6423B2E7F66B}" type="presParOf" srcId="{001350A0-1467-B24D-AF1E-D32FA989F968}" destId="{06C6713D-EEEC-0041-A3D0-AEA413C5C901}" srcOrd="0" destOrd="0" presId="urn:microsoft.com/office/officeart/2008/layout/AlternatingHexagons"/>
    <dgm:cxn modelId="{342D27C3-60BB-434A-800D-C728222E8729}" type="presParOf" srcId="{001350A0-1467-B24D-AF1E-D32FA989F968}" destId="{2108BDA9-F51C-9944-87B7-B3AD4AC89135}" srcOrd="1" destOrd="0" presId="urn:microsoft.com/office/officeart/2008/layout/AlternatingHexagons"/>
    <dgm:cxn modelId="{F2B6CE58-B521-0D49-AD4C-B497ED8E60A0}" type="presParOf" srcId="{001350A0-1467-B24D-AF1E-D32FA989F968}" destId="{91DF3140-2797-C141-B8E7-5F666DC6CF61}" srcOrd="2" destOrd="0" presId="urn:microsoft.com/office/officeart/2008/layout/AlternatingHexagons"/>
    <dgm:cxn modelId="{8B38E56A-19EA-024C-82D8-18BF9A385E77}" type="presParOf" srcId="{001350A0-1467-B24D-AF1E-D32FA989F968}" destId="{44FF5B30-1AC5-6B49-9176-85EDC9C50F3B}" srcOrd="3" destOrd="0" presId="urn:microsoft.com/office/officeart/2008/layout/AlternatingHexagons"/>
    <dgm:cxn modelId="{5BF14B11-851E-444C-A8B6-2079A4CDFD59}" type="presParOf" srcId="{001350A0-1467-B24D-AF1E-D32FA989F968}" destId="{E9FAD869-C800-C442-9485-C3F45AE0EE3B}" srcOrd="4" destOrd="0" presId="urn:microsoft.com/office/officeart/2008/layout/AlternatingHexagons"/>
    <dgm:cxn modelId="{E2E6662C-62E4-0446-9D85-8095F28490D7}" type="presParOf" srcId="{A2EDFDB6-7B76-144A-A5FC-53DF2B578C3A}" destId="{32FAF570-5642-4646-A8C4-2EA5C601D2EE}" srcOrd="1" destOrd="0" presId="urn:microsoft.com/office/officeart/2008/layout/AlternatingHexagons"/>
    <dgm:cxn modelId="{604C5470-9E13-C943-BE9D-308F2603CCF3}" type="presParOf" srcId="{A2EDFDB6-7B76-144A-A5FC-53DF2B578C3A}" destId="{214D5992-0FA8-F240-AC14-78E13F4EEECB}" srcOrd="2" destOrd="0" presId="urn:microsoft.com/office/officeart/2008/layout/AlternatingHexagons"/>
    <dgm:cxn modelId="{BEB917B4-CE13-334C-83BB-2A2AF7A14F08}" type="presParOf" srcId="{214D5992-0FA8-F240-AC14-78E13F4EEECB}" destId="{2C31991C-89FE-024F-8864-C9B661819A51}" srcOrd="0" destOrd="0" presId="urn:microsoft.com/office/officeart/2008/layout/AlternatingHexagons"/>
    <dgm:cxn modelId="{DABEB8A7-F372-964A-B589-81061FA76030}" type="presParOf" srcId="{214D5992-0FA8-F240-AC14-78E13F4EEECB}" destId="{75CB6213-D356-A243-AE7C-5735F25B28CD}" srcOrd="1" destOrd="0" presId="urn:microsoft.com/office/officeart/2008/layout/AlternatingHexagons"/>
    <dgm:cxn modelId="{E4041F84-3917-924A-BF48-C587CB99E71E}" type="presParOf" srcId="{214D5992-0FA8-F240-AC14-78E13F4EEECB}" destId="{2F21D834-B0FA-7A4F-947E-0FB2BF20CB6D}" srcOrd="2" destOrd="0" presId="urn:microsoft.com/office/officeart/2008/layout/AlternatingHexagons"/>
    <dgm:cxn modelId="{3C4ABDD2-1609-2041-9B8C-7D7C0D88C56E}" type="presParOf" srcId="{214D5992-0FA8-F240-AC14-78E13F4EEECB}" destId="{EF5F5075-FE5A-F442-977D-524896E96FC9}" srcOrd="3" destOrd="0" presId="urn:microsoft.com/office/officeart/2008/layout/AlternatingHexagons"/>
    <dgm:cxn modelId="{8B5775C2-DCF4-9044-B5D8-47004C336C07}" type="presParOf" srcId="{214D5992-0FA8-F240-AC14-78E13F4EEECB}" destId="{E4D174CE-A420-574E-9E7A-9823D1C5566C}" srcOrd="4" destOrd="0" presId="urn:microsoft.com/office/officeart/2008/layout/AlternatingHexagons"/>
    <dgm:cxn modelId="{E5A73688-C56D-6949-B329-52DB345ADC37}" type="presParOf" srcId="{A2EDFDB6-7B76-144A-A5FC-53DF2B578C3A}" destId="{46745874-C3E5-2C41-8B55-B8134E453C93}" srcOrd="3" destOrd="0" presId="urn:microsoft.com/office/officeart/2008/layout/AlternatingHexagons"/>
    <dgm:cxn modelId="{19CCD6BE-4BF4-2A4C-8BF4-AB2A1053EA02}" type="presParOf" srcId="{A2EDFDB6-7B76-144A-A5FC-53DF2B578C3A}" destId="{56FE1657-1102-7343-8652-6EEE7A853810}" srcOrd="4" destOrd="0" presId="urn:microsoft.com/office/officeart/2008/layout/AlternatingHexagons"/>
    <dgm:cxn modelId="{DE63E35A-3242-5940-84EF-D61D42B335F6}" type="presParOf" srcId="{56FE1657-1102-7343-8652-6EEE7A853810}" destId="{5C22AD58-30A0-804B-927E-7FA5F5A96E81}" srcOrd="0" destOrd="0" presId="urn:microsoft.com/office/officeart/2008/layout/AlternatingHexagons"/>
    <dgm:cxn modelId="{57DD2947-40B6-8E4D-9506-8B48C6A01E4B}" type="presParOf" srcId="{56FE1657-1102-7343-8652-6EEE7A853810}" destId="{6A5811CC-6205-DA48-8D12-AA512B1EE2A5}" srcOrd="1" destOrd="0" presId="urn:microsoft.com/office/officeart/2008/layout/AlternatingHexagons"/>
    <dgm:cxn modelId="{3E2EBDDF-1FFB-C547-8E7C-AF4FAF89D1F3}" type="presParOf" srcId="{56FE1657-1102-7343-8652-6EEE7A853810}" destId="{DA69E66C-6796-9E41-B934-16ED0FBB8DCF}" srcOrd="2" destOrd="0" presId="urn:microsoft.com/office/officeart/2008/layout/AlternatingHexagons"/>
    <dgm:cxn modelId="{129CACD7-6C87-1A4E-9897-D1ED36CC58D6}" type="presParOf" srcId="{56FE1657-1102-7343-8652-6EEE7A853810}" destId="{65DD8202-0D30-294D-AB53-02F45EE35734}" srcOrd="3" destOrd="0" presId="urn:microsoft.com/office/officeart/2008/layout/AlternatingHexagons"/>
    <dgm:cxn modelId="{4ED279E4-BCE4-CD4A-8B07-0395051DCE0A}" type="presParOf" srcId="{56FE1657-1102-7343-8652-6EEE7A853810}" destId="{C85EC951-48CE-5A44-BE7A-0DF623094CFE}" srcOrd="4" destOrd="0" presId="urn:microsoft.com/office/officeart/2008/layout/AlternatingHexagon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0DA6A5-D951-4378-A59B-B251F816912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FFA5A96-E9D4-4E45-8EDD-FCD0477F5B49}">
      <dgm:prSet/>
      <dgm:spPr/>
      <dgm:t>
        <a:bodyPr/>
        <a:lstStyle/>
        <a:p>
          <a:r>
            <a:rPr lang="en-GB" dirty="0"/>
            <a:t>Children can lack having emotional stability due to parents having excessive drug or alcohol use. </a:t>
          </a:r>
          <a:endParaRPr lang="en-US" dirty="0"/>
        </a:p>
      </dgm:t>
    </dgm:pt>
    <dgm:pt modelId="{EE7E9E25-174D-4702-BB16-776BEF79F64D}" type="parTrans" cxnId="{F5B24D13-9E23-4EF5-A33D-42518660B9A3}">
      <dgm:prSet/>
      <dgm:spPr/>
      <dgm:t>
        <a:bodyPr/>
        <a:lstStyle/>
        <a:p>
          <a:endParaRPr lang="en-US"/>
        </a:p>
      </dgm:t>
    </dgm:pt>
    <dgm:pt modelId="{9DCFFAE5-4BF4-448D-B875-78E68AE0CBA4}" type="sibTrans" cxnId="{F5B24D13-9E23-4EF5-A33D-42518660B9A3}">
      <dgm:prSet/>
      <dgm:spPr/>
      <dgm:t>
        <a:bodyPr/>
        <a:lstStyle/>
        <a:p>
          <a:endParaRPr lang="en-US"/>
        </a:p>
      </dgm:t>
    </dgm:pt>
    <dgm:pt modelId="{6672CF01-274B-4015-AA1F-7196BE4F07A2}">
      <dgm:prSet/>
      <dgm:spPr/>
      <dgm:t>
        <a:bodyPr/>
        <a:lstStyle/>
        <a:p>
          <a:r>
            <a:rPr lang="en-GB"/>
            <a:t>Parents who abuse drugs have problems regulating their own emotions </a:t>
          </a:r>
          <a:endParaRPr lang="en-US"/>
        </a:p>
      </dgm:t>
    </dgm:pt>
    <dgm:pt modelId="{DF4DF6F1-F7DE-4338-BD93-EFFE0882555F}" type="parTrans" cxnId="{70B5B1E1-2702-42FC-BCAA-35B17A1F86DC}">
      <dgm:prSet/>
      <dgm:spPr/>
      <dgm:t>
        <a:bodyPr/>
        <a:lstStyle/>
        <a:p>
          <a:endParaRPr lang="en-US"/>
        </a:p>
      </dgm:t>
    </dgm:pt>
    <dgm:pt modelId="{D69E4ADC-1113-41D2-8820-3AEDA3937CD7}" type="sibTrans" cxnId="{70B5B1E1-2702-42FC-BCAA-35B17A1F86DC}">
      <dgm:prSet/>
      <dgm:spPr/>
      <dgm:t>
        <a:bodyPr/>
        <a:lstStyle/>
        <a:p>
          <a:endParaRPr lang="en-US"/>
        </a:p>
      </dgm:t>
    </dgm:pt>
    <dgm:pt modelId="{66492B8A-E87D-481A-9B01-E08963E8DA2E}">
      <dgm:prSet/>
      <dgm:spPr/>
      <dgm:t>
        <a:bodyPr/>
        <a:lstStyle/>
        <a:p>
          <a:r>
            <a:rPr lang="en-GB"/>
            <a:t>Forms of abuse such as physical or domestic violence is also highly prevalent with parents who abuse alcohol or drugs. (NSPCC, 2022).</a:t>
          </a:r>
          <a:endParaRPr lang="en-US"/>
        </a:p>
      </dgm:t>
    </dgm:pt>
    <dgm:pt modelId="{B7925102-ACB3-47B5-8DEA-005D52CF5C3A}" type="parTrans" cxnId="{BFD301E2-F5D6-416B-9C4D-0826A7EF74B8}">
      <dgm:prSet/>
      <dgm:spPr/>
      <dgm:t>
        <a:bodyPr/>
        <a:lstStyle/>
        <a:p>
          <a:endParaRPr lang="en-US"/>
        </a:p>
      </dgm:t>
    </dgm:pt>
    <dgm:pt modelId="{E0DBF4A3-3259-4A6B-86B8-1FFEB949F10F}" type="sibTrans" cxnId="{BFD301E2-F5D6-416B-9C4D-0826A7EF74B8}">
      <dgm:prSet/>
      <dgm:spPr/>
      <dgm:t>
        <a:bodyPr/>
        <a:lstStyle/>
        <a:p>
          <a:endParaRPr lang="en-US"/>
        </a:p>
      </dgm:t>
    </dgm:pt>
    <dgm:pt modelId="{6F253C6F-04A3-1F4D-8B7F-06353E59510B}" type="pres">
      <dgm:prSet presAssocID="{890DA6A5-D951-4378-A59B-B251F8169124}" presName="hierChild1" presStyleCnt="0">
        <dgm:presLayoutVars>
          <dgm:chPref val="1"/>
          <dgm:dir/>
          <dgm:animOne val="branch"/>
          <dgm:animLvl val="lvl"/>
          <dgm:resizeHandles/>
        </dgm:presLayoutVars>
      </dgm:prSet>
      <dgm:spPr/>
    </dgm:pt>
    <dgm:pt modelId="{BD505114-85F7-8E4C-9A13-F1CC11E3C67E}" type="pres">
      <dgm:prSet presAssocID="{7FFA5A96-E9D4-4E45-8EDD-FCD0477F5B49}" presName="hierRoot1" presStyleCnt="0"/>
      <dgm:spPr/>
    </dgm:pt>
    <dgm:pt modelId="{861A5F47-652A-6D46-B686-CF23E3747934}" type="pres">
      <dgm:prSet presAssocID="{7FFA5A96-E9D4-4E45-8EDD-FCD0477F5B49}" presName="composite" presStyleCnt="0"/>
      <dgm:spPr/>
    </dgm:pt>
    <dgm:pt modelId="{6925DFCF-0CC4-1B42-AC05-5F2A3A5D6BB7}" type="pres">
      <dgm:prSet presAssocID="{7FFA5A96-E9D4-4E45-8EDD-FCD0477F5B49}" presName="background" presStyleLbl="node0" presStyleIdx="0" presStyleCnt="3"/>
      <dgm:spPr/>
    </dgm:pt>
    <dgm:pt modelId="{29C54F8A-F68E-1A41-A932-65E3BA6CF658}" type="pres">
      <dgm:prSet presAssocID="{7FFA5A96-E9D4-4E45-8EDD-FCD0477F5B49}" presName="text" presStyleLbl="fgAcc0" presStyleIdx="0" presStyleCnt="3">
        <dgm:presLayoutVars>
          <dgm:chPref val="3"/>
        </dgm:presLayoutVars>
      </dgm:prSet>
      <dgm:spPr/>
    </dgm:pt>
    <dgm:pt modelId="{0E1FA004-F441-EA4D-85AE-BF7BCD091D6E}" type="pres">
      <dgm:prSet presAssocID="{7FFA5A96-E9D4-4E45-8EDD-FCD0477F5B49}" presName="hierChild2" presStyleCnt="0"/>
      <dgm:spPr/>
    </dgm:pt>
    <dgm:pt modelId="{1D15FF4C-0ED2-DB43-BAB9-549E7B147987}" type="pres">
      <dgm:prSet presAssocID="{6672CF01-274B-4015-AA1F-7196BE4F07A2}" presName="hierRoot1" presStyleCnt="0"/>
      <dgm:spPr/>
    </dgm:pt>
    <dgm:pt modelId="{4DDA30BF-123C-D245-B73F-D2E46D748926}" type="pres">
      <dgm:prSet presAssocID="{6672CF01-274B-4015-AA1F-7196BE4F07A2}" presName="composite" presStyleCnt="0"/>
      <dgm:spPr/>
    </dgm:pt>
    <dgm:pt modelId="{4F3D6DDA-0DD5-4C47-AB8F-D5D5483731B5}" type="pres">
      <dgm:prSet presAssocID="{6672CF01-274B-4015-AA1F-7196BE4F07A2}" presName="background" presStyleLbl="node0" presStyleIdx="1" presStyleCnt="3"/>
      <dgm:spPr/>
    </dgm:pt>
    <dgm:pt modelId="{477D532B-2288-1944-BDC2-48C0184C0034}" type="pres">
      <dgm:prSet presAssocID="{6672CF01-274B-4015-AA1F-7196BE4F07A2}" presName="text" presStyleLbl="fgAcc0" presStyleIdx="1" presStyleCnt="3">
        <dgm:presLayoutVars>
          <dgm:chPref val="3"/>
        </dgm:presLayoutVars>
      </dgm:prSet>
      <dgm:spPr/>
    </dgm:pt>
    <dgm:pt modelId="{E67C28CC-BB6F-FA48-94A3-B92E8DF26110}" type="pres">
      <dgm:prSet presAssocID="{6672CF01-274B-4015-AA1F-7196BE4F07A2}" presName="hierChild2" presStyleCnt="0"/>
      <dgm:spPr/>
    </dgm:pt>
    <dgm:pt modelId="{C51A300E-3F82-1443-859F-9FAFBEFC3C85}" type="pres">
      <dgm:prSet presAssocID="{66492B8A-E87D-481A-9B01-E08963E8DA2E}" presName="hierRoot1" presStyleCnt="0"/>
      <dgm:spPr/>
    </dgm:pt>
    <dgm:pt modelId="{F75EAA7F-DA98-D947-B735-F4A27E66F9D2}" type="pres">
      <dgm:prSet presAssocID="{66492B8A-E87D-481A-9B01-E08963E8DA2E}" presName="composite" presStyleCnt="0"/>
      <dgm:spPr/>
    </dgm:pt>
    <dgm:pt modelId="{44CDF74C-F599-FA43-8685-095BA354FE81}" type="pres">
      <dgm:prSet presAssocID="{66492B8A-E87D-481A-9B01-E08963E8DA2E}" presName="background" presStyleLbl="node0" presStyleIdx="2" presStyleCnt="3"/>
      <dgm:spPr/>
    </dgm:pt>
    <dgm:pt modelId="{58283CEC-5A83-EC41-B5D7-0BA281A43BA9}" type="pres">
      <dgm:prSet presAssocID="{66492B8A-E87D-481A-9B01-E08963E8DA2E}" presName="text" presStyleLbl="fgAcc0" presStyleIdx="2" presStyleCnt="3">
        <dgm:presLayoutVars>
          <dgm:chPref val="3"/>
        </dgm:presLayoutVars>
      </dgm:prSet>
      <dgm:spPr/>
    </dgm:pt>
    <dgm:pt modelId="{A0908FAA-95A3-444D-80B7-066144B59E51}" type="pres">
      <dgm:prSet presAssocID="{66492B8A-E87D-481A-9B01-E08963E8DA2E}" presName="hierChild2" presStyleCnt="0"/>
      <dgm:spPr/>
    </dgm:pt>
  </dgm:ptLst>
  <dgm:cxnLst>
    <dgm:cxn modelId="{F5B24D13-9E23-4EF5-A33D-42518660B9A3}" srcId="{890DA6A5-D951-4378-A59B-B251F8169124}" destId="{7FFA5A96-E9D4-4E45-8EDD-FCD0477F5B49}" srcOrd="0" destOrd="0" parTransId="{EE7E9E25-174D-4702-BB16-776BEF79F64D}" sibTransId="{9DCFFAE5-4BF4-448D-B875-78E68AE0CBA4}"/>
    <dgm:cxn modelId="{E1DEE319-8075-FB4C-884A-DCF7CA344783}" type="presOf" srcId="{6672CF01-274B-4015-AA1F-7196BE4F07A2}" destId="{477D532B-2288-1944-BDC2-48C0184C0034}" srcOrd="0" destOrd="0" presId="urn:microsoft.com/office/officeart/2005/8/layout/hierarchy1"/>
    <dgm:cxn modelId="{6C6F89AF-37F5-A247-AB8D-93B496AAADCF}" type="presOf" srcId="{66492B8A-E87D-481A-9B01-E08963E8DA2E}" destId="{58283CEC-5A83-EC41-B5D7-0BA281A43BA9}" srcOrd="0" destOrd="0" presId="urn:microsoft.com/office/officeart/2005/8/layout/hierarchy1"/>
    <dgm:cxn modelId="{8DD4A8C4-5BB5-9C4C-A046-869CAD908D5C}" type="presOf" srcId="{7FFA5A96-E9D4-4E45-8EDD-FCD0477F5B49}" destId="{29C54F8A-F68E-1A41-A932-65E3BA6CF658}" srcOrd="0" destOrd="0" presId="urn:microsoft.com/office/officeart/2005/8/layout/hierarchy1"/>
    <dgm:cxn modelId="{B7584DD2-D6F7-DF46-881A-180F8F7F0EBC}" type="presOf" srcId="{890DA6A5-D951-4378-A59B-B251F8169124}" destId="{6F253C6F-04A3-1F4D-8B7F-06353E59510B}" srcOrd="0" destOrd="0" presId="urn:microsoft.com/office/officeart/2005/8/layout/hierarchy1"/>
    <dgm:cxn modelId="{70B5B1E1-2702-42FC-BCAA-35B17A1F86DC}" srcId="{890DA6A5-D951-4378-A59B-B251F8169124}" destId="{6672CF01-274B-4015-AA1F-7196BE4F07A2}" srcOrd="1" destOrd="0" parTransId="{DF4DF6F1-F7DE-4338-BD93-EFFE0882555F}" sibTransId="{D69E4ADC-1113-41D2-8820-3AEDA3937CD7}"/>
    <dgm:cxn modelId="{BFD301E2-F5D6-416B-9C4D-0826A7EF74B8}" srcId="{890DA6A5-D951-4378-A59B-B251F8169124}" destId="{66492B8A-E87D-481A-9B01-E08963E8DA2E}" srcOrd="2" destOrd="0" parTransId="{B7925102-ACB3-47B5-8DEA-005D52CF5C3A}" sibTransId="{E0DBF4A3-3259-4A6B-86B8-1FFEB949F10F}"/>
    <dgm:cxn modelId="{75DEF2A4-9E12-D54E-94BD-405FB6FD2B31}" type="presParOf" srcId="{6F253C6F-04A3-1F4D-8B7F-06353E59510B}" destId="{BD505114-85F7-8E4C-9A13-F1CC11E3C67E}" srcOrd="0" destOrd="0" presId="urn:microsoft.com/office/officeart/2005/8/layout/hierarchy1"/>
    <dgm:cxn modelId="{6C399208-3992-2043-A726-1144D7C57DBF}" type="presParOf" srcId="{BD505114-85F7-8E4C-9A13-F1CC11E3C67E}" destId="{861A5F47-652A-6D46-B686-CF23E3747934}" srcOrd="0" destOrd="0" presId="urn:microsoft.com/office/officeart/2005/8/layout/hierarchy1"/>
    <dgm:cxn modelId="{3E7B2DA3-F3A8-CC4E-BD87-BA365F4563D5}" type="presParOf" srcId="{861A5F47-652A-6D46-B686-CF23E3747934}" destId="{6925DFCF-0CC4-1B42-AC05-5F2A3A5D6BB7}" srcOrd="0" destOrd="0" presId="urn:microsoft.com/office/officeart/2005/8/layout/hierarchy1"/>
    <dgm:cxn modelId="{1117C7A8-FA1A-5D40-9F48-0902C31C7454}" type="presParOf" srcId="{861A5F47-652A-6D46-B686-CF23E3747934}" destId="{29C54F8A-F68E-1A41-A932-65E3BA6CF658}" srcOrd="1" destOrd="0" presId="urn:microsoft.com/office/officeart/2005/8/layout/hierarchy1"/>
    <dgm:cxn modelId="{160115CE-A3DF-6E49-8061-72633C1A5DA9}" type="presParOf" srcId="{BD505114-85F7-8E4C-9A13-F1CC11E3C67E}" destId="{0E1FA004-F441-EA4D-85AE-BF7BCD091D6E}" srcOrd="1" destOrd="0" presId="urn:microsoft.com/office/officeart/2005/8/layout/hierarchy1"/>
    <dgm:cxn modelId="{61774709-1258-0F4D-9739-BD937A07B0A3}" type="presParOf" srcId="{6F253C6F-04A3-1F4D-8B7F-06353E59510B}" destId="{1D15FF4C-0ED2-DB43-BAB9-549E7B147987}" srcOrd="1" destOrd="0" presId="urn:microsoft.com/office/officeart/2005/8/layout/hierarchy1"/>
    <dgm:cxn modelId="{40F69242-50EA-2241-AA06-DDA3E9B60BA5}" type="presParOf" srcId="{1D15FF4C-0ED2-DB43-BAB9-549E7B147987}" destId="{4DDA30BF-123C-D245-B73F-D2E46D748926}" srcOrd="0" destOrd="0" presId="urn:microsoft.com/office/officeart/2005/8/layout/hierarchy1"/>
    <dgm:cxn modelId="{78EDF181-8D64-5A4B-8EAD-0E1959777518}" type="presParOf" srcId="{4DDA30BF-123C-D245-B73F-D2E46D748926}" destId="{4F3D6DDA-0DD5-4C47-AB8F-D5D5483731B5}" srcOrd="0" destOrd="0" presId="urn:microsoft.com/office/officeart/2005/8/layout/hierarchy1"/>
    <dgm:cxn modelId="{B1A726AA-47EF-3648-8C22-4590F2853C20}" type="presParOf" srcId="{4DDA30BF-123C-D245-B73F-D2E46D748926}" destId="{477D532B-2288-1944-BDC2-48C0184C0034}" srcOrd="1" destOrd="0" presId="urn:microsoft.com/office/officeart/2005/8/layout/hierarchy1"/>
    <dgm:cxn modelId="{220155D0-E376-2140-A3FD-4E32A2011690}" type="presParOf" srcId="{1D15FF4C-0ED2-DB43-BAB9-549E7B147987}" destId="{E67C28CC-BB6F-FA48-94A3-B92E8DF26110}" srcOrd="1" destOrd="0" presId="urn:microsoft.com/office/officeart/2005/8/layout/hierarchy1"/>
    <dgm:cxn modelId="{B3C117AA-8408-C049-A414-A41E8F164CB1}" type="presParOf" srcId="{6F253C6F-04A3-1F4D-8B7F-06353E59510B}" destId="{C51A300E-3F82-1443-859F-9FAFBEFC3C85}" srcOrd="2" destOrd="0" presId="urn:microsoft.com/office/officeart/2005/8/layout/hierarchy1"/>
    <dgm:cxn modelId="{48524CC1-7C81-DE41-8CDE-49A8F1E42405}" type="presParOf" srcId="{C51A300E-3F82-1443-859F-9FAFBEFC3C85}" destId="{F75EAA7F-DA98-D947-B735-F4A27E66F9D2}" srcOrd="0" destOrd="0" presId="urn:microsoft.com/office/officeart/2005/8/layout/hierarchy1"/>
    <dgm:cxn modelId="{A155F75D-92A4-BB47-B980-FDD78EB37742}" type="presParOf" srcId="{F75EAA7F-DA98-D947-B735-F4A27E66F9D2}" destId="{44CDF74C-F599-FA43-8685-095BA354FE81}" srcOrd="0" destOrd="0" presId="urn:microsoft.com/office/officeart/2005/8/layout/hierarchy1"/>
    <dgm:cxn modelId="{7EA8F2BD-9D92-B04C-BFEB-937218B70798}" type="presParOf" srcId="{F75EAA7F-DA98-D947-B735-F4A27E66F9D2}" destId="{58283CEC-5A83-EC41-B5D7-0BA281A43BA9}" srcOrd="1" destOrd="0" presId="urn:microsoft.com/office/officeart/2005/8/layout/hierarchy1"/>
    <dgm:cxn modelId="{CB889FD5-684A-5546-AC21-1C84EE0BB414}" type="presParOf" srcId="{C51A300E-3F82-1443-859F-9FAFBEFC3C85}" destId="{A0908FAA-95A3-444D-80B7-066144B59E5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73EBAA-E679-4894-B621-2834808CD36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587D00-282F-4674-BC4D-2A917FB691C7}">
      <dgm:prSet/>
      <dgm:spPr/>
      <dgm:t>
        <a:bodyPr/>
        <a:lstStyle/>
        <a:p>
          <a:r>
            <a:rPr lang="en-US" dirty="0"/>
            <a:t>Self harm rates are higher for children who live in care compared to those who do not. </a:t>
          </a:r>
        </a:p>
      </dgm:t>
    </dgm:pt>
    <dgm:pt modelId="{58A6C0D6-B8A7-4BE2-A4CC-D3041B81B746}" type="parTrans" cxnId="{1D089227-9F05-4A2B-8A8C-0ED5CDA5B287}">
      <dgm:prSet/>
      <dgm:spPr/>
      <dgm:t>
        <a:bodyPr/>
        <a:lstStyle/>
        <a:p>
          <a:endParaRPr lang="en-US"/>
        </a:p>
      </dgm:t>
    </dgm:pt>
    <dgm:pt modelId="{E6F5E277-D909-4924-B23A-F5BAFF192DF6}" type="sibTrans" cxnId="{1D089227-9F05-4A2B-8A8C-0ED5CDA5B287}">
      <dgm:prSet/>
      <dgm:spPr/>
      <dgm:t>
        <a:bodyPr/>
        <a:lstStyle/>
        <a:p>
          <a:endParaRPr lang="en-US"/>
        </a:p>
      </dgm:t>
    </dgm:pt>
    <dgm:pt modelId="{C321427F-FD89-4357-B573-2C47EC220FAB}">
      <dgm:prSet/>
      <dgm:spPr/>
      <dgm:t>
        <a:bodyPr/>
        <a:lstStyle/>
        <a:p>
          <a:r>
            <a:rPr lang="en-US" dirty="0"/>
            <a:t>Children who experienced self-harming in care stated that support groups helped.</a:t>
          </a:r>
        </a:p>
      </dgm:t>
    </dgm:pt>
    <dgm:pt modelId="{47EB139C-A087-41B2-88CD-738503CDE21A}" type="parTrans" cxnId="{0E4BED77-A4FD-4465-A464-13016EC1ECB8}">
      <dgm:prSet/>
      <dgm:spPr/>
      <dgm:t>
        <a:bodyPr/>
        <a:lstStyle/>
        <a:p>
          <a:endParaRPr lang="en-US"/>
        </a:p>
      </dgm:t>
    </dgm:pt>
    <dgm:pt modelId="{908D4871-EE1D-4760-9F01-D64B0E6B4544}" type="sibTrans" cxnId="{0E4BED77-A4FD-4465-A464-13016EC1ECB8}">
      <dgm:prSet/>
      <dgm:spPr/>
      <dgm:t>
        <a:bodyPr/>
        <a:lstStyle/>
        <a:p>
          <a:endParaRPr lang="en-US"/>
        </a:p>
      </dgm:t>
    </dgm:pt>
    <dgm:pt modelId="{65C150FD-0555-4E9D-B7DB-BDF9F7109F1D}">
      <dgm:prSet/>
      <dgm:spPr/>
      <dgm:t>
        <a:bodyPr/>
        <a:lstStyle/>
        <a:p>
          <a:r>
            <a:rPr lang="en-US"/>
            <a:t>Yet only 1 in 5 children had access to support groups.</a:t>
          </a:r>
        </a:p>
      </dgm:t>
    </dgm:pt>
    <dgm:pt modelId="{E987E6D5-C70F-4041-A4C0-941CDE065395}" type="parTrans" cxnId="{07130169-6644-4FC8-962A-B53CB726604E}">
      <dgm:prSet/>
      <dgm:spPr/>
      <dgm:t>
        <a:bodyPr/>
        <a:lstStyle/>
        <a:p>
          <a:endParaRPr lang="en-US"/>
        </a:p>
      </dgm:t>
    </dgm:pt>
    <dgm:pt modelId="{6BD35A62-52CE-49B2-9B3E-0C1235948E43}" type="sibTrans" cxnId="{07130169-6644-4FC8-962A-B53CB726604E}">
      <dgm:prSet/>
      <dgm:spPr/>
      <dgm:t>
        <a:bodyPr/>
        <a:lstStyle/>
        <a:p>
          <a:endParaRPr lang="en-US"/>
        </a:p>
      </dgm:t>
    </dgm:pt>
    <dgm:pt modelId="{189C6FEF-B737-8440-B687-E881C813C562}" type="pres">
      <dgm:prSet presAssocID="{E973EBAA-E679-4894-B621-2834808CD360}" presName="linear" presStyleCnt="0">
        <dgm:presLayoutVars>
          <dgm:animLvl val="lvl"/>
          <dgm:resizeHandles val="exact"/>
        </dgm:presLayoutVars>
      </dgm:prSet>
      <dgm:spPr/>
    </dgm:pt>
    <dgm:pt modelId="{DDF963B2-4431-E646-A4CD-A927CE689CF0}" type="pres">
      <dgm:prSet presAssocID="{3F587D00-282F-4674-BC4D-2A917FB691C7}" presName="parentText" presStyleLbl="node1" presStyleIdx="0" presStyleCnt="3">
        <dgm:presLayoutVars>
          <dgm:chMax val="0"/>
          <dgm:bulletEnabled val="1"/>
        </dgm:presLayoutVars>
      </dgm:prSet>
      <dgm:spPr/>
    </dgm:pt>
    <dgm:pt modelId="{656666A5-494C-934C-B341-519641BCF71B}" type="pres">
      <dgm:prSet presAssocID="{E6F5E277-D909-4924-B23A-F5BAFF192DF6}" presName="spacer" presStyleCnt="0"/>
      <dgm:spPr/>
    </dgm:pt>
    <dgm:pt modelId="{3D36A910-9E29-8D40-B2C8-A892720DD836}" type="pres">
      <dgm:prSet presAssocID="{C321427F-FD89-4357-B573-2C47EC220FAB}" presName="parentText" presStyleLbl="node1" presStyleIdx="1" presStyleCnt="3">
        <dgm:presLayoutVars>
          <dgm:chMax val="0"/>
          <dgm:bulletEnabled val="1"/>
        </dgm:presLayoutVars>
      </dgm:prSet>
      <dgm:spPr/>
    </dgm:pt>
    <dgm:pt modelId="{FF4ED549-C61E-7B4F-A37E-207BE3BF3B6D}" type="pres">
      <dgm:prSet presAssocID="{908D4871-EE1D-4760-9F01-D64B0E6B4544}" presName="spacer" presStyleCnt="0"/>
      <dgm:spPr/>
    </dgm:pt>
    <dgm:pt modelId="{F1366F4A-F3E8-A648-977B-0EE415D83620}" type="pres">
      <dgm:prSet presAssocID="{65C150FD-0555-4E9D-B7DB-BDF9F7109F1D}" presName="parentText" presStyleLbl="node1" presStyleIdx="2" presStyleCnt="3">
        <dgm:presLayoutVars>
          <dgm:chMax val="0"/>
          <dgm:bulletEnabled val="1"/>
        </dgm:presLayoutVars>
      </dgm:prSet>
      <dgm:spPr/>
    </dgm:pt>
  </dgm:ptLst>
  <dgm:cxnLst>
    <dgm:cxn modelId="{A406700B-954D-D64F-8069-C29D4A4457B8}" type="presOf" srcId="{C321427F-FD89-4357-B573-2C47EC220FAB}" destId="{3D36A910-9E29-8D40-B2C8-A892720DD836}" srcOrd="0" destOrd="0" presId="urn:microsoft.com/office/officeart/2005/8/layout/vList2"/>
    <dgm:cxn modelId="{1D089227-9F05-4A2B-8A8C-0ED5CDA5B287}" srcId="{E973EBAA-E679-4894-B621-2834808CD360}" destId="{3F587D00-282F-4674-BC4D-2A917FB691C7}" srcOrd="0" destOrd="0" parTransId="{58A6C0D6-B8A7-4BE2-A4CC-D3041B81B746}" sibTransId="{E6F5E277-D909-4924-B23A-F5BAFF192DF6}"/>
    <dgm:cxn modelId="{07130169-6644-4FC8-962A-B53CB726604E}" srcId="{E973EBAA-E679-4894-B621-2834808CD360}" destId="{65C150FD-0555-4E9D-B7DB-BDF9F7109F1D}" srcOrd="2" destOrd="0" parTransId="{E987E6D5-C70F-4041-A4C0-941CDE065395}" sibTransId="{6BD35A62-52CE-49B2-9B3E-0C1235948E43}"/>
    <dgm:cxn modelId="{7509B170-271E-224F-A0CB-205B6F21596E}" type="presOf" srcId="{E973EBAA-E679-4894-B621-2834808CD360}" destId="{189C6FEF-B737-8440-B687-E881C813C562}" srcOrd="0" destOrd="0" presId="urn:microsoft.com/office/officeart/2005/8/layout/vList2"/>
    <dgm:cxn modelId="{0E4BED77-A4FD-4465-A464-13016EC1ECB8}" srcId="{E973EBAA-E679-4894-B621-2834808CD360}" destId="{C321427F-FD89-4357-B573-2C47EC220FAB}" srcOrd="1" destOrd="0" parTransId="{47EB139C-A087-41B2-88CD-738503CDE21A}" sibTransId="{908D4871-EE1D-4760-9F01-D64B0E6B4544}"/>
    <dgm:cxn modelId="{C845539A-2CCD-3B4A-9B74-9287D93EAB49}" type="presOf" srcId="{3F587D00-282F-4674-BC4D-2A917FB691C7}" destId="{DDF963B2-4431-E646-A4CD-A927CE689CF0}" srcOrd="0" destOrd="0" presId="urn:microsoft.com/office/officeart/2005/8/layout/vList2"/>
    <dgm:cxn modelId="{74F843DF-18E1-4440-BBB8-C44756F42E8E}" type="presOf" srcId="{65C150FD-0555-4E9D-B7DB-BDF9F7109F1D}" destId="{F1366F4A-F3E8-A648-977B-0EE415D83620}" srcOrd="0" destOrd="0" presId="urn:microsoft.com/office/officeart/2005/8/layout/vList2"/>
    <dgm:cxn modelId="{82E81B23-3649-264A-BD8B-7F2566753FF1}" type="presParOf" srcId="{189C6FEF-B737-8440-B687-E881C813C562}" destId="{DDF963B2-4431-E646-A4CD-A927CE689CF0}" srcOrd="0" destOrd="0" presId="urn:microsoft.com/office/officeart/2005/8/layout/vList2"/>
    <dgm:cxn modelId="{D2F99116-751B-5F4C-A00F-B62763CBC173}" type="presParOf" srcId="{189C6FEF-B737-8440-B687-E881C813C562}" destId="{656666A5-494C-934C-B341-519641BCF71B}" srcOrd="1" destOrd="0" presId="urn:microsoft.com/office/officeart/2005/8/layout/vList2"/>
    <dgm:cxn modelId="{A442E141-FA05-874F-945D-E7F85D1D33ED}" type="presParOf" srcId="{189C6FEF-B737-8440-B687-E881C813C562}" destId="{3D36A910-9E29-8D40-B2C8-A892720DD836}" srcOrd="2" destOrd="0" presId="urn:microsoft.com/office/officeart/2005/8/layout/vList2"/>
    <dgm:cxn modelId="{59FC28F0-CB2D-2248-986A-E802D5446C1D}" type="presParOf" srcId="{189C6FEF-B737-8440-B687-E881C813C562}" destId="{FF4ED549-C61E-7B4F-A37E-207BE3BF3B6D}" srcOrd="3" destOrd="0" presId="urn:microsoft.com/office/officeart/2005/8/layout/vList2"/>
    <dgm:cxn modelId="{886C2DEE-D5B2-914B-8FC8-6AD3B3F9E554}" type="presParOf" srcId="{189C6FEF-B737-8440-B687-E881C813C562}" destId="{F1366F4A-F3E8-A648-977B-0EE415D8362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6713D-EEEC-0041-A3D0-AEA413C5C901}">
      <dsp:nvSpPr>
        <dsp:cNvPr id="0" name=""/>
        <dsp:cNvSpPr/>
      </dsp:nvSpPr>
      <dsp:spPr>
        <a:xfrm rot="5400000">
          <a:off x="3153923" y="119969"/>
          <a:ext cx="1815703" cy="1579661"/>
        </a:xfrm>
        <a:prstGeom prst="hexagon">
          <a:avLst>
            <a:gd name="adj" fmla="val 25000"/>
            <a:gd name="vf" fmla="val 115470"/>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711200" rtl="0">
            <a:lnSpc>
              <a:spcPct val="90000"/>
            </a:lnSpc>
            <a:spcBef>
              <a:spcPct val="0"/>
            </a:spcBef>
            <a:spcAft>
              <a:spcPct val="35000"/>
            </a:spcAft>
            <a:buNone/>
            <a:defRPr b="1"/>
          </a:pPr>
          <a:r>
            <a:rPr lang="en-GB" sz="1600" kern="1200" noProof="0" dirty="0"/>
            <a:t>Physical Abuse</a:t>
          </a:r>
        </a:p>
      </dsp:txBody>
      <dsp:txXfrm rot="-5400000">
        <a:off x="3518108" y="284895"/>
        <a:ext cx="1087333" cy="1249809"/>
      </dsp:txXfrm>
    </dsp:sp>
    <dsp:sp modelId="{2108BDA9-F51C-9944-87B7-B3AD4AC89135}">
      <dsp:nvSpPr>
        <dsp:cNvPr id="0" name=""/>
        <dsp:cNvSpPr/>
      </dsp:nvSpPr>
      <dsp:spPr>
        <a:xfrm>
          <a:off x="4899540" y="365089"/>
          <a:ext cx="2026324" cy="1089421"/>
        </a:xfrm>
        <a:prstGeom prst="rect">
          <a:avLst/>
        </a:prstGeom>
        <a:noFill/>
        <a:ln>
          <a:noFill/>
        </a:ln>
        <a:effectLst/>
      </dsp:spPr>
      <dsp:style>
        <a:lnRef idx="0">
          <a:scrgbClr r="0" g="0" b="0"/>
        </a:lnRef>
        <a:fillRef idx="0">
          <a:scrgbClr r="0" g="0" b="0"/>
        </a:fillRef>
        <a:effectRef idx="0">
          <a:scrgbClr r="0" g="0" b="0"/>
        </a:effectRef>
        <a:fontRef idx="minor"/>
      </dsp:style>
    </dsp:sp>
    <dsp:sp modelId="{E9FAD869-C800-C442-9485-C3F45AE0EE3B}">
      <dsp:nvSpPr>
        <dsp:cNvPr id="0" name=""/>
        <dsp:cNvSpPr/>
      </dsp:nvSpPr>
      <dsp:spPr>
        <a:xfrm rot="5400000">
          <a:off x="1447889" y="119969"/>
          <a:ext cx="1815703" cy="1579661"/>
        </a:xfrm>
        <a:prstGeom prst="hexagon">
          <a:avLst>
            <a:gd name="adj" fmla="val 25000"/>
            <a:gd name="vf" fmla="val 115470"/>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1600200" rtl="0">
            <a:lnSpc>
              <a:spcPct val="90000"/>
            </a:lnSpc>
            <a:spcBef>
              <a:spcPct val="0"/>
            </a:spcBef>
            <a:spcAft>
              <a:spcPct val="35000"/>
            </a:spcAft>
            <a:buNone/>
          </a:pPr>
          <a:endParaRPr lang="en-GB" sz="3600" kern="1200" noProof="0"/>
        </a:p>
      </dsp:txBody>
      <dsp:txXfrm rot="-5400000">
        <a:off x="1812074" y="284895"/>
        <a:ext cx="1087333" cy="1249809"/>
      </dsp:txXfrm>
    </dsp:sp>
    <dsp:sp modelId="{2C31991C-89FE-024F-8864-C9B661819A51}">
      <dsp:nvSpPr>
        <dsp:cNvPr id="0" name=""/>
        <dsp:cNvSpPr/>
      </dsp:nvSpPr>
      <dsp:spPr>
        <a:xfrm rot="5400000">
          <a:off x="2297638" y="1661138"/>
          <a:ext cx="1815703" cy="1579661"/>
        </a:xfrm>
        <a:prstGeom prst="hexagon">
          <a:avLst>
            <a:gd name="adj" fmla="val 25000"/>
            <a:gd name="vf" fmla="val 115470"/>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711200" rtl="0">
            <a:lnSpc>
              <a:spcPct val="90000"/>
            </a:lnSpc>
            <a:spcBef>
              <a:spcPct val="0"/>
            </a:spcBef>
            <a:spcAft>
              <a:spcPct val="35000"/>
            </a:spcAft>
            <a:buNone/>
            <a:defRPr b="1"/>
          </a:pPr>
          <a:r>
            <a:rPr lang="en-GB" sz="1600" kern="1200" noProof="0" dirty="0"/>
            <a:t>Emotional Abuse </a:t>
          </a:r>
        </a:p>
      </dsp:txBody>
      <dsp:txXfrm rot="-5400000">
        <a:off x="2661823" y="1826064"/>
        <a:ext cx="1087333" cy="1249809"/>
      </dsp:txXfrm>
    </dsp:sp>
    <dsp:sp modelId="{75CB6213-D356-A243-AE7C-5735F25B28CD}">
      <dsp:nvSpPr>
        <dsp:cNvPr id="0" name=""/>
        <dsp:cNvSpPr/>
      </dsp:nvSpPr>
      <dsp:spPr>
        <a:xfrm>
          <a:off x="389334" y="1906258"/>
          <a:ext cx="1960959" cy="1089421"/>
        </a:xfrm>
        <a:prstGeom prst="rect">
          <a:avLst/>
        </a:prstGeom>
        <a:noFill/>
        <a:ln>
          <a:noFill/>
        </a:ln>
        <a:effectLst/>
      </dsp:spPr>
      <dsp:style>
        <a:lnRef idx="0">
          <a:scrgbClr r="0" g="0" b="0"/>
        </a:lnRef>
        <a:fillRef idx="0">
          <a:scrgbClr r="0" g="0" b="0"/>
        </a:fillRef>
        <a:effectRef idx="0">
          <a:scrgbClr r="0" g="0" b="0"/>
        </a:effectRef>
        <a:fontRef idx="minor"/>
      </dsp:style>
    </dsp:sp>
    <dsp:sp modelId="{E4D174CE-A420-574E-9E7A-9823D1C5566C}">
      <dsp:nvSpPr>
        <dsp:cNvPr id="0" name=""/>
        <dsp:cNvSpPr/>
      </dsp:nvSpPr>
      <dsp:spPr>
        <a:xfrm rot="5400000">
          <a:off x="4003673" y="1661138"/>
          <a:ext cx="1815703" cy="1579661"/>
        </a:xfrm>
        <a:prstGeom prst="hexagon">
          <a:avLst>
            <a:gd name="adj" fmla="val 25000"/>
            <a:gd name="vf" fmla="val 115470"/>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1600200" rtl="0">
            <a:lnSpc>
              <a:spcPct val="90000"/>
            </a:lnSpc>
            <a:spcBef>
              <a:spcPct val="0"/>
            </a:spcBef>
            <a:spcAft>
              <a:spcPct val="35000"/>
            </a:spcAft>
            <a:buNone/>
          </a:pPr>
          <a:endParaRPr lang="en-GB" sz="3600" kern="1200" noProof="0"/>
        </a:p>
      </dsp:txBody>
      <dsp:txXfrm rot="-5400000">
        <a:off x="4367858" y="1826064"/>
        <a:ext cx="1087333" cy="1249809"/>
      </dsp:txXfrm>
    </dsp:sp>
    <dsp:sp modelId="{5C22AD58-30A0-804B-927E-7FA5F5A96E81}">
      <dsp:nvSpPr>
        <dsp:cNvPr id="0" name=""/>
        <dsp:cNvSpPr/>
      </dsp:nvSpPr>
      <dsp:spPr>
        <a:xfrm rot="5400000">
          <a:off x="3153923" y="3202306"/>
          <a:ext cx="1815703" cy="1579661"/>
        </a:xfrm>
        <a:prstGeom prst="hexagon">
          <a:avLst>
            <a:gd name="adj" fmla="val 25000"/>
            <a:gd name="vf" fmla="val 115470"/>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711200" rtl="0">
            <a:lnSpc>
              <a:spcPct val="90000"/>
            </a:lnSpc>
            <a:spcBef>
              <a:spcPct val="0"/>
            </a:spcBef>
            <a:spcAft>
              <a:spcPct val="35000"/>
            </a:spcAft>
            <a:buNone/>
            <a:defRPr b="1"/>
          </a:pPr>
          <a:r>
            <a:rPr lang="en-GB" sz="1600" kern="1200" noProof="0" dirty="0"/>
            <a:t>Sexual Abuse</a:t>
          </a:r>
        </a:p>
      </dsp:txBody>
      <dsp:txXfrm rot="-5400000">
        <a:off x="3518108" y="3367232"/>
        <a:ext cx="1087333" cy="1249809"/>
      </dsp:txXfrm>
    </dsp:sp>
    <dsp:sp modelId="{6A5811CC-6205-DA48-8D12-AA512B1EE2A5}">
      <dsp:nvSpPr>
        <dsp:cNvPr id="0" name=""/>
        <dsp:cNvSpPr/>
      </dsp:nvSpPr>
      <dsp:spPr>
        <a:xfrm>
          <a:off x="4899540" y="3447426"/>
          <a:ext cx="2026324" cy="1089421"/>
        </a:xfrm>
        <a:prstGeom prst="rect">
          <a:avLst/>
        </a:prstGeom>
        <a:noFill/>
        <a:ln>
          <a:noFill/>
        </a:ln>
        <a:effectLst/>
      </dsp:spPr>
      <dsp:style>
        <a:lnRef idx="0">
          <a:scrgbClr r="0" g="0" b="0"/>
        </a:lnRef>
        <a:fillRef idx="0">
          <a:scrgbClr r="0" g="0" b="0"/>
        </a:fillRef>
        <a:effectRef idx="0">
          <a:scrgbClr r="0" g="0" b="0"/>
        </a:effectRef>
        <a:fontRef idx="minor"/>
      </dsp:style>
    </dsp:sp>
    <dsp:sp modelId="{C85EC951-48CE-5A44-BE7A-0DF623094CFE}">
      <dsp:nvSpPr>
        <dsp:cNvPr id="0" name=""/>
        <dsp:cNvSpPr/>
      </dsp:nvSpPr>
      <dsp:spPr>
        <a:xfrm rot="5400000">
          <a:off x="1447889" y="3202306"/>
          <a:ext cx="1815703" cy="1579661"/>
        </a:xfrm>
        <a:prstGeom prst="hexagon">
          <a:avLst>
            <a:gd name="adj" fmla="val 25000"/>
            <a:gd name="vf" fmla="val 115470"/>
          </a:avLst>
        </a:prstGeom>
        <a:solidFill>
          <a:schemeClr val="dk2">
            <a:hueOff val="0"/>
            <a:satOff val="0"/>
            <a:lumOff val="0"/>
            <a:alphaOff val="0"/>
          </a:schemeClr>
        </a:solidFill>
        <a:ln w="1079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rtlCol="0" anchor="ctr" anchorCtr="0">
          <a:noAutofit/>
        </a:bodyPr>
        <a:lstStyle/>
        <a:p>
          <a:pPr marL="0" lvl="0" indent="0" algn="ctr" defTabSz="1600200" rtl="0">
            <a:lnSpc>
              <a:spcPct val="90000"/>
            </a:lnSpc>
            <a:spcBef>
              <a:spcPct val="0"/>
            </a:spcBef>
            <a:spcAft>
              <a:spcPct val="35000"/>
            </a:spcAft>
            <a:buNone/>
          </a:pPr>
          <a:endParaRPr lang="en-GB" sz="3600" kern="1200" noProof="0"/>
        </a:p>
      </dsp:txBody>
      <dsp:txXfrm rot="-5400000">
        <a:off x="1812074" y="3367232"/>
        <a:ext cx="1087333" cy="12498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5DFCF-0CC4-1B42-AC05-5F2A3A5D6BB7}">
      <dsp:nvSpPr>
        <dsp:cNvPr id="0" name=""/>
        <dsp:cNvSpPr/>
      </dsp:nvSpPr>
      <dsp:spPr>
        <a:xfrm>
          <a:off x="0" y="611237"/>
          <a:ext cx="1840304" cy="116859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C54F8A-F68E-1A41-A932-65E3BA6CF658}">
      <dsp:nvSpPr>
        <dsp:cNvPr id="0" name=""/>
        <dsp:cNvSpPr/>
      </dsp:nvSpPr>
      <dsp:spPr>
        <a:xfrm>
          <a:off x="204478" y="805492"/>
          <a:ext cx="1840304" cy="1168593"/>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Children can lack having emotional stability due to parents having excessive drug or alcohol use. </a:t>
          </a:r>
          <a:endParaRPr lang="en-US" sz="1200" kern="1200" dirty="0"/>
        </a:p>
      </dsp:txBody>
      <dsp:txXfrm>
        <a:off x="238705" y="839719"/>
        <a:ext cx="1771850" cy="1100139"/>
      </dsp:txXfrm>
    </dsp:sp>
    <dsp:sp modelId="{4F3D6DDA-0DD5-4C47-AB8F-D5D5483731B5}">
      <dsp:nvSpPr>
        <dsp:cNvPr id="0" name=""/>
        <dsp:cNvSpPr/>
      </dsp:nvSpPr>
      <dsp:spPr>
        <a:xfrm>
          <a:off x="2249260" y="611237"/>
          <a:ext cx="1840304" cy="116859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7D532B-2288-1944-BDC2-48C0184C0034}">
      <dsp:nvSpPr>
        <dsp:cNvPr id="0" name=""/>
        <dsp:cNvSpPr/>
      </dsp:nvSpPr>
      <dsp:spPr>
        <a:xfrm>
          <a:off x="2453739" y="805492"/>
          <a:ext cx="1840304" cy="1168593"/>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Parents who abuse drugs have problems regulating their own emotions </a:t>
          </a:r>
          <a:endParaRPr lang="en-US" sz="1200" kern="1200"/>
        </a:p>
      </dsp:txBody>
      <dsp:txXfrm>
        <a:off x="2487966" y="839719"/>
        <a:ext cx="1771850" cy="1100139"/>
      </dsp:txXfrm>
    </dsp:sp>
    <dsp:sp modelId="{44CDF74C-F599-FA43-8685-095BA354FE81}">
      <dsp:nvSpPr>
        <dsp:cNvPr id="0" name=""/>
        <dsp:cNvSpPr/>
      </dsp:nvSpPr>
      <dsp:spPr>
        <a:xfrm>
          <a:off x="4498521" y="611237"/>
          <a:ext cx="1840304" cy="1168593"/>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283CEC-5A83-EC41-B5D7-0BA281A43BA9}">
      <dsp:nvSpPr>
        <dsp:cNvPr id="0" name=""/>
        <dsp:cNvSpPr/>
      </dsp:nvSpPr>
      <dsp:spPr>
        <a:xfrm>
          <a:off x="4702999" y="805492"/>
          <a:ext cx="1840304" cy="1168593"/>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Forms of abuse such as physical or domestic violence is also highly prevalent with parents who abuse alcohol or drugs. (NSPCC, 2022).</a:t>
          </a:r>
          <a:endParaRPr lang="en-US" sz="1200" kern="1200"/>
        </a:p>
      </dsp:txBody>
      <dsp:txXfrm>
        <a:off x="4737226" y="839719"/>
        <a:ext cx="1771850" cy="1100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963B2-4431-E646-A4CD-A927CE689CF0}">
      <dsp:nvSpPr>
        <dsp:cNvPr id="0" name=""/>
        <dsp:cNvSpPr/>
      </dsp:nvSpPr>
      <dsp:spPr>
        <a:xfrm>
          <a:off x="0" y="99301"/>
          <a:ext cx="2671123" cy="121328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Self harm rates are higher for children who live in care compared to those who do not. </a:t>
          </a:r>
        </a:p>
      </dsp:txBody>
      <dsp:txXfrm>
        <a:off x="59228" y="158529"/>
        <a:ext cx="2552667" cy="1094833"/>
      </dsp:txXfrm>
    </dsp:sp>
    <dsp:sp modelId="{3D36A910-9E29-8D40-B2C8-A892720DD836}">
      <dsp:nvSpPr>
        <dsp:cNvPr id="0" name=""/>
        <dsp:cNvSpPr/>
      </dsp:nvSpPr>
      <dsp:spPr>
        <a:xfrm>
          <a:off x="0" y="1361551"/>
          <a:ext cx="2671123" cy="121328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Children who experienced self-harming in care stated that support groups helped.</a:t>
          </a:r>
        </a:p>
      </dsp:txBody>
      <dsp:txXfrm>
        <a:off x="59228" y="1420779"/>
        <a:ext cx="2552667" cy="1094833"/>
      </dsp:txXfrm>
    </dsp:sp>
    <dsp:sp modelId="{F1366F4A-F3E8-A648-977B-0EE415D83620}">
      <dsp:nvSpPr>
        <dsp:cNvPr id="0" name=""/>
        <dsp:cNvSpPr/>
      </dsp:nvSpPr>
      <dsp:spPr>
        <a:xfrm>
          <a:off x="0" y="2623800"/>
          <a:ext cx="2671123" cy="121328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Yet only 1 in 5 children had access to support groups.</a:t>
          </a:r>
        </a:p>
      </dsp:txBody>
      <dsp:txXfrm>
        <a:off x="59228" y="2683028"/>
        <a:ext cx="2552667" cy="1094833"/>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3.png"/></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pic>
      <cdr:nvPicPr>
        <cdr:cNvPr id="4" name="Picture 3" descr="A diagram of a tree with text&#10;&#10;Description automatically generated">
          <a:extLst xmlns:a="http://schemas.openxmlformats.org/drawingml/2006/main">
            <a:ext uri="{FF2B5EF4-FFF2-40B4-BE49-F238E27FC236}">
              <a16:creationId xmlns:a16="http://schemas.microsoft.com/office/drawing/2014/main" id="{307BA40F-AA19-E241-55C0-4D9611679626}"/>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0"/>
          <a:ext cx="7556500" cy="7480300"/>
        </a:xfrm>
        <a:prstGeom xmlns:a="http://schemas.openxmlformats.org/drawingml/2006/main" prst="rect">
          <a:avLst/>
        </a:prstGeom>
      </cdr:spPr>
    </cdr:pic>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85626C0-73C2-4A47-B291-FC82F86CA5F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18EB467-DF4E-4D5D-9DD4-3282E32730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BA2A751-6888-460B-A98D-633C6EB3ADD1}" type="datetime1">
              <a:rPr lang="en-GB" smtClean="0"/>
              <a:t>13/12/2023</a:t>
            </a:fld>
            <a:endParaRPr lang="en-GB"/>
          </a:p>
        </p:txBody>
      </p:sp>
      <p:sp>
        <p:nvSpPr>
          <p:cNvPr id="4" name="Footer Placeholder 3">
            <a:extLst>
              <a:ext uri="{FF2B5EF4-FFF2-40B4-BE49-F238E27FC236}">
                <a16:creationId xmlns:a16="http://schemas.microsoft.com/office/drawing/2014/main" id="{553118DD-3ACF-4AFE-B30A-C76991C459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C649BE1-BBAC-4037-9952-E7CACCB03A8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FB7CF1-78D6-443C-8FBF-C9779BCD5DA3}" type="slidenum">
              <a:rPr lang="en-GB" smtClean="0"/>
              <a:t>‹#›</a:t>
            </a:fld>
            <a:endParaRPr lang="en-GB"/>
          </a:p>
        </p:txBody>
      </p:sp>
    </p:spTree>
    <p:extLst>
      <p:ext uri="{BB962C8B-B14F-4D97-AF65-F5344CB8AC3E}">
        <p14:creationId xmlns:p14="http://schemas.microsoft.com/office/powerpoint/2010/main" val="317045765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3DE2B3-314B-4823-8898-A405E40B4D95}" type="datetime1">
              <a:rPr lang="en-GB" noProof="0" smtClean="0"/>
              <a:t>13/12/2023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8E63B-9FFA-4EE9-89AA-03BB306665D8}" type="slidenum">
              <a:rPr lang="en-GB" noProof="0" smtClean="0"/>
              <a:t>‹#›</a:t>
            </a:fld>
            <a:endParaRPr lang="en-GB" noProof="0"/>
          </a:p>
        </p:txBody>
      </p:sp>
    </p:spTree>
    <p:extLst>
      <p:ext uri="{BB962C8B-B14F-4D97-AF65-F5344CB8AC3E}">
        <p14:creationId xmlns:p14="http://schemas.microsoft.com/office/powerpoint/2010/main" val="124078692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D8E63B-9FFA-4EE9-89AA-03BB306665D8}" type="slidenum">
              <a:rPr lang="en-GB" smtClean="0"/>
              <a:t>1</a:t>
            </a:fld>
            <a:endParaRPr lang="en-GB"/>
          </a:p>
        </p:txBody>
      </p:sp>
    </p:spTree>
    <p:extLst>
      <p:ext uri="{BB962C8B-B14F-4D97-AF65-F5344CB8AC3E}">
        <p14:creationId xmlns:p14="http://schemas.microsoft.com/office/powerpoint/2010/main" val="2837367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D8E63B-9FFA-4EE9-89AA-03BB306665D8}" type="slidenum">
              <a:rPr lang="en-GB" smtClean="0"/>
              <a:t>2</a:t>
            </a:fld>
            <a:endParaRPr lang="en-GB"/>
          </a:p>
        </p:txBody>
      </p:sp>
    </p:spTree>
    <p:extLst>
      <p:ext uri="{BB962C8B-B14F-4D97-AF65-F5344CB8AC3E}">
        <p14:creationId xmlns:p14="http://schemas.microsoft.com/office/powerpoint/2010/main" val="4244158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D8E63B-9FFA-4EE9-89AA-03BB306665D8}" type="slidenum">
              <a:rPr lang="en-GB" smtClean="0"/>
              <a:t>3</a:t>
            </a:fld>
            <a:endParaRPr lang="en-GB"/>
          </a:p>
        </p:txBody>
      </p:sp>
    </p:spTree>
    <p:extLst>
      <p:ext uri="{BB962C8B-B14F-4D97-AF65-F5344CB8AC3E}">
        <p14:creationId xmlns:p14="http://schemas.microsoft.com/office/powerpoint/2010/main" val="439990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Cards – write how this was over two decades ago, founder etc. </a:t>
            </a:r>
          </a:p>
        </p:txBody>
      </p:sp>
      <p:sp>
        <p:nvSpPr>
          <p:cNvPr id="4" name="Slide Number Placeholder 3"/>
          <p:cNvSpPr>
            <a:spLocks noGrp="1"/>
          </p:cNvSpPr>
          <p:nvPr>
            <p:ph type="sldNum" sz="quarter" idx="5"/>
          </p:nvPr>
        </p:nvSpPr>
        <p:spPr/>
        <p:txBody>
          <a:bodyPr/>
          <a:lstStyle/>
          <a:p>
            <a:fld id="{7DD8E63B-9FFA-4EE9-89AA-03BB306665D8}" type="slidenum">
              <a:rPr lang="en-GB" smtClean="0"/>
              <a:t>4</a:t>
            </a:fld>
            <a:endParaRPr lang="en-GB"/>
          </a:p>
        </p:txBody>
      </p:sp>
    </p:spTree>
    <p:extLst>
      <p:ext uri="{BB962C8B-B14F-4D97-AF65-F5344CB8AC3E}">
        <p14:creationId xmlns:p14="http://schemas.microsoft.com/office/powerpoint/2010/main" val="1067795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 – recent response to crime - </a:t>
            </a:r>
            <a:r>
              <a:rPr lang="en-GB" sz="1200" dirty="0">
                <a:solidFill>
                  <a:srgbClr val="000000"/>
                </a:solidFill>
                <a:effectLst/>
                <a:latin typeface="Arial" panose="020B0604020202020204" pitchFamily="34" charset="0"/>
                <a:ea typeface="Times New Roman" panose="02020603050405020304" pitchFamily="18" charset="0"/>
              </a:rPr>
              <a:t>It is possible to assess trauma and chronic and toxic stress risk by evaluating how SSNRs are disrupted by ACEs </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6</a:t>
            </a:fld>
            <a:endParaRPr lang="en-GB" noProof="0"/>
          </a:p>
        </p:txBody>
      </p:sp>
    </p:spTree>
    <p:extLst>
      <p:ext uri="{BB962C8B-B14F-4D97-AF65-F5344CB8AC3E}">
        <p14:creationId xmlns:p14="http://schemas.microsoft.com/office/powerpoint/2010/main" val="1404257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an example of early intervention … second bullet point – ingrained into the culture of educational settings - </a:t>
            </a:r>
            <a:r>
              <a:rPr lang="en-GB" sz="1200" dirty="0">
                <a:solidFill>
                  <a:srgbClr val="000000"/>
                </a:solidFill>
                <a:effectLst/>
                <a:latin typeface="Arial" panose="020B0604020202020204" pitchFamily="34" charset="0"/>
                <a:ea typeface="Times New Roman" panose="02020603050405020304" pitchFamily="18" charset="0"/>
              </a:rPr>
              <a:t>Essentially, the framework focuses on reinforcing the small things that foster… </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7</a:t>
            </a:fld>
            <a:endParaRPr lang="en-GB" noProof="0"/>
          </a:p>
        </p:txBody>
      </p:sp>
    </p:spTree>
    <p:extLst>
      <p:ext uri="{BB962C8B-B14F-4D97-AF65-F5344CB8AC3E}">
        <p14:creationId xmlns:p14="http://schemas.microsoft.com/office/powerpoint/2010/main" val="3741836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Cards – despite the policies introduced to prevent ACEs … </a:t>
            </a:r>
          </a:p>
        </p:txBody>
      </p:sp>
      <p:sp>
        <p:nvSpPr>
          <p:cNvPr id="4" name="Slide Number Placeholder 3"/>
          <p:cNvSpPr>
            <a:spLocks noGrp="1"/>
          </p:cNvSpPr>
          <p:nvPr>
            <p:ph type="sldNum" sz="quarter" idx="5"/>
          </p:nvPr>
        </p:nvSpPr>
        <p:spPr/>
        <p:txBody>
          <a:bodyPr/>
          <a:lstStyle/>
          <a:p>
            <a:fld id="{7DD8E63B-9FFA-4EE9-89AA-03BB306665D8}" type="slidenum">
              <a:rPr lang="en-GB" smtClean="0"/>
              <a:t>8</a:t>
            </a:fld>
            <a:endParaRPr lang="en-GB"/>
          </a:p>
        </p:txBody>
      </p:sp>
    </p:spTree>
    <p:extLst>
      <p:ext uri="{BB962C8B-B14F-4D97-AF65-F5344CB8AC3E}">
        <p14:creationId xmlns:p14="http://schemas.microsoft.com/office/powerpoint/2010/main" val="3796908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Felitti demonstrated throughout his research that… state 3 cases. Low self-esteem</a:t>
            </a:r>
          </a:p>
        </p:txBody>
      </p:sp>
      <p:sp>
        <p:nvSpPr>
          <p:cNvPr id="4" name="Slide Number Placeholder 3"/>
          <p:cNvSpPr>
            <a:spLocks noGrp="1"/>
          </p:cNvSpPr>
          <p:nvPr>
            <p:ph type="sldNum" sz="quarter" idx="5"/>
          </p:nvPr>
        </p:nvSpPr>
        <p:spPr/>
        <p:txBody>
          <a:bodyPr/>
          <a:lstStyle/>
          <a:p>
            <a:fld id="{7DD8E63B-9FFA-4EE9-89AA-03BB306665D8}" type="slidenum">
              <a:rPr lang="en-GB" noProof="0" smtClean="0"/>
              <a:t>10</a:t>
            </a:fld>
            <a:endParaRPr lang="en-GB" noProof="0"/>
          </a:p>
        </p:txBody>
      </p:sp>
    </p:spTree>
    <p:extLst>
      <p:ext uri="{BB962C8B-B14F-4D97-AF65-F5344CB8AC3E}">
        <p14:creationId xmlns:p14="http://schemas.microsoft.com/office/powerpoint/2010/main" val="2742121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a:t>
            </a:r>
            <a:r>
              <a:rPr lang="en-GB" sz="1800" dirty="0">
                <a:effectLst/>
                <a:latin typeface="Arial" panose="020B0604020202020204" pitchFamily="34" charset="0"/>
                <a:ea typeface="Times New Roman" panose="02020603050405020304" pitchFamily="18" charset="0"/>
              </a:rPr>
              <a:t>it is possible to prevent ACEs in children suffering from obesity </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11</a:t>
            </a:fld>
            <a:endParaRPr lang="en-GB" noProof="0"/>
          </a:p>
        </p:txBody>
      </p:sp>
    </p:spTree>
    <p:extLst>
      <p:ext uri="{BB962C8B-B14F-4D97-AF65-F5344CB8AC3E}">
        <p14:creationId xmlns:p14="http://schemas.microsoft.com/office/powerpoint/2010/main" val="2525115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during pregnancy and first postpartum year … </a:t>
            </a:r>
          </a:p>
        </p:txBody>
      </p:sp>
      <p:sp>
        <p:nvSpPr>
          <p:cNvPr id="4" name="Slide Number Placeholder 3"/>
          <p:cNvSpPr>
            <a:spLocks noGrp="1"/>
          </p:cNvSpPr>
          <p:nvPr>
            <p:ph type="sldNum" sz="quarter" idx="5"/>
          </p:nvPr>
        </p:nvSpPr>
        <p:spPr/>
        <p:txBody>
          <a:bodyPr/>
          <a:lstStyle/>
          <a:p>
            <a:fld id="{7DD8E63B-9FFA-4EE9-89AA-03BB306665D8}" type="slidenum">
              <a:rPr lang="en-GB" noProof="0" smtClean="0"/>
              <a:t>12</a:t>
            </a:fld>
            <a:endParaRPr lang="en-GB" noProof="0"/>
          </a:p>
        </p:txBody>
      </p:sp>
    </p:spTree>
    <p:extLst>
      <p:ext uri="{BB962C8B-B14F-4D97-AF65-F5344CB8AC3E}">
        <p14:creationId xmlns:p14="http://schemas.microsoft.com/office/powerpoint/2010/main" val="3493413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a:t>
            </a:r>
            <a:r>
              <a:rPr lang="en-GB" sz="1200" dirty="0">
                <a:solidFill>
                  <a:srgbClr val="000000"/>
                </a:solidFill>
                <a:effectLst/>
                <a:latin typeface="Arial" panose="020B0604020202020204" pitchFamily="34" charset="0"/>
                <a:ea typeface="Times New Roman" panose="02020603050405020304" pitchFamily="18" charset="0"/>
              </a:rPr>
              <a:t>In addition to this, the NSPCC (2022) propose that children can also be exploited to ACEs through having parents with substance abuse problems. </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13</a:t>
            </a:fld>
            <a:endParaRPr lang="en-GB" noProof="0"/>
          </a:p>
        </p:txBody>
      </p:sp>
    </p:spTree>
    <p:extLst>
      <p:ext uri="{BB962C8B-B14F-4D97-AF65-F5344CB8AC3E}">
        <p14:creationId xmlns:p14="http://schemas.microsoft.com/office/powerpoint/2010/main" val="846698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explanation … </a:t>
            </a:r>
          </a:p>
        </p:txBody>
      </p:sp>
      <p:sp>
        <p:nvSpPr>
          <p:cNvPr id="4" name="Slide Number Placeholder 3"/>
          <p:cNvSpPr>
            <a:spLocks noGrp="1"/>
          </p:cNvSpPr>
          <p:nvPr>
            <p:ph type="sldNum" sz="quarter" idx="5"/>
          </p:nvPr>
        </p:nvSpPr>
        <p:spPr/>
        <p:txBody>
          <a:bodyPr/>
          <a:lstStyle/>
          <a:p>
            <a:fld id="{7DD8E63B-9FFA-4EE9-89AA-03BB306665D8}" type="slidenum">
              <a:rPr lang="en-GB" noProof="0" smtClean="0"/>
              <a:t>14</a:t>
            </a:fld>
            <a:endParaRPr lang="en-GB" noProof="0"/>
          </a:p>
        </p:txBody>
      </p:sp>
    </p:spTree>
    <p:extLst>
      <p:ext uri="{BB962C8B-B14F-4D97-AF65-F5344CB8AC3E}">
        <p14:creationId xmlns:p14="http://schemas.microsoft.com/office/powerpoint/2010/main" val="25760193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a:t>
            </a:r>
            <a:r>
              <a:rPr lang="en-GB" sz="1200" dirty="0">
                <a:solidFill>
                  <a:srgbClr val="000000"/>
                </a:solidFill>
                <a:effectLst/>
                <a:latin typeface="Arial" panose="020B0604020202020204" pitchFamily="34" charset="0"/>
                <a:ea typeface="Times New Roman" panose="02020603050405020304" pitchFamily="18" charset="0"/>
              </a:rPr>
              <a:t>It is also important to see the world from someone else's perspective. Additionally, it is every person's responsibility to act by staying informed about </a:t>
            </a:r>
            <a:r>
              <a:rPr lang="en-GB" sz="1200" dirty="0" err="1">
                <a:solidFill>
                  <a:srgbClr val="000000"/>
                </a:solidFill>
                <a:effectLst/>
                <a:latin typeface="Arial" panose="020B0604020202020204" pitchFamily="34" charset="0"/>
                <a:ea typeface="Times New Roman" panose="02020603050405020304" pitchFamily="18" charset="0"/>
              </a:rPr>
              <a:t>TrACE</a:t>
            </a:r>
            <a:r>
              <a:rPr lang="en-GB" sz="1200" dirty="0">
                <a:solidFill>
                  <a:srgbClr val="000000"/>
                </a:solidFill>
                <a:effectLst/>
                <a:latin typeface="Arial" panose="020B0604020202020204" pitchFamily="34" charset="0"/>
                <a:ea typeface="Times New Roman" panose="02020603050405020304" pitchFamily="18" charset="0"/>
              </a:rPr>
              <a:t>. Trusted relationships </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18</a:t>
            </a:fld>
            <a:endParaRPr lang="en-GB" noProof="0"/>
          </a:p>
        </p:txBody>
      </p:sp>
    </p:spTree>
    <p:extLst>
      <p:ext uri="{BB962C8B-B14F-4D97-AF65-F5344CB8AC3E}">
        <p14:creationId xmlns:p14="http://schemas.microsoft.com/office/powerpoint/2010/main" val="772037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one of the biggest issues to tackle is … parents' responsibility of parenting ... </a:t>
            </a:r>
          </a:p>
        </p:txBody>
      </p:sp>
      <p:sp>
        <p:nvSpPr>
          <p:cNvPr id="4" name="Slide Number Placeholder 3"/>
          <p:cNvSpPr>
            <a:spLocks noGrp="1"/>
          </p:cNvSpPr>
          <p:nvPr>
            <p:ph type="sldNum" sz="quarter" idx="5"/>
          </p:nvPr>
        </p:nvSpPr>
        <p:spPr/>
        <p:txBody>
          <a:bodyPr/>
          <a:lstStyle/>
          <a:p>
            <a:fld id="{7DD8E63B-9FFA-4EE9-89AA-03BB306665D8}" type="slidenum">
              <a:rPr lang="en-GB" noProof="0" smtClean="0"/>
              <a:t>19</a:t>
            </a:fld>
            <a:endParaRPr lang="en-GB" noProof="0"/>
          </a:p>
        </p:txBody>
      </p:sp>
    </p:spTree>
    <p:extLst>
      <p:ext uri="{BB962C8B-B14F-4D97-AF65-F5344CB8AC3E}">
        <p14:creationId xmlns:p14="http://schemas.microsoft.com/office/powerpoint/2010/main" val="6091739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making these campaigns more well known … the use of … as they help </a:t>
            </a:r>
          </a:p>
        </p:txBody>
      </p:sp>
      <p:sp>
        <p:nvSpPr>
          <p:cNvPr id="4" name="Slide Number Placeholder 3"/>
          <p:cNvSpPr>
            <a:spLocks noGrp="1"/>
          </p:cNvSpPr>
          <p:nvPr>
            <p:ph type="sldNum" sz="quarter" idx="5"/>
          </p:nvPr>
        </p:nvSpPr>
        <p:spPr/>
        <p:txBody>
          <a:bodyPr/>
          <a:lstStyle/>
          <a:p>
            <a:fld id="{7DD8E63B-9FFA-4EE9-89AA-03BB306665D8}" type="slidenum">
              <a:rPr lang="en-GB" noProof="0" smtClean="0"/>
              <a:t>21</a:t>
            </a:fld>
            <a:endParaRPr lang="en-GB" noProof="0"/>
          </a:p>
        </p:txBody>
      </p:sp>
    </p:spTree>
    <p:extLst>
      <p:ext uri="{BB962C8B-B14F-4D97-AF65-F5344CB8AC3E}">
        <p14:creationId xmlns:p14="http://schemas.microsoft.com/office/powerpoint/2010/main" val="26833365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if they are taught … </a:t>
            </a:r>
          </a:p>
        </p:txBody>
      </p:sp>
      <p:sp>
        <p:nvSpPr>
          <p:cNvPr id="4" name="Slide Number Placeholder 3"/>
          <p:cNvSpPr>
            <a:spLocks noGrp="1"/>
          </p:cNvSpPr>
          <p:nvPr>
            <p:ph type="sldNum" sz="quarter" idx="5"/>
          </p:nvPr>
        </p:nvSpPr>
        <p:spPr/>
        <p:txBody>
          <a:bodyPr/>
          <a:lstStyle/>
          <a:p>
            <a:fld id="{7DD8E63B-9FFA-4EE9-89AA-03BB306665D8}" type="slidenum">
              <a:rPr lang="en-GB" noProof="0" smtClean="0"/>
              <a:t>22</a:t>
            </a:fld>
            <a:endParaRPr lang="en-GB" noProof="0"/>
          </a:p>
        </p:txBody>
      </p:sp>
    </p:spTree>
    <p:extLst>
      <p:ext uri="{BB962C8B-B14F-4D97-AF65-F5344CB8AC3E}">
        <p14:creationId xmlns:p14="http://schemas.microsoft.com/office/powerpoint/2010/main" val="32855150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Cards - </a:t>
            </a:r>
            <a:r>
              <a:rPr lang="en-GB" sz="1200" dirty="0">
                <a:effectLst/>
                <a:latin typeface="Arial" panose="020B0604020202020204" pitchFamily="34" charset="0"/>
                <a:ea typeface="Times New Roman" panose="02020603050405020304" pitchFamily="18" charset="0"/>
              </a:rPr>
              <a:t>Nevertheless, the Early Intervention Foundation (2020), suggest that despite the support for victims of ACEs, there are many gaps within current research in the need of identifying ACEs. </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27</a:t>
            </a:fld>
            <a:endParaRPr lang="en-GB" noProof="0"/>
          </a:p>
        </p:txBody>
      </p:sp>
    </p:spTree>
    <p:extLst>
      <p:ext uri="{BB962C8B-B14F-4D97-AF65-F5344CB8AC3E}">
        <p14:creationId xmlns:p14="http://schemas.microsoft.com/office/powerpoint/2010/main" val="316022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Cards - </a:t>
            </a:r>
            <a:r>
              <a:rPr lang="en-US" sz="1200" b="1" kern="1200" dirty="0">
                <a:solidFill>
                  <a:schemeClr val="tx1"/>
                </a:solidFill>
                <a:latin typeface="+mn-lt"/>
                <a:ea typeface="+mn-ea"/>
                <a:cs typeface="+mn-cs"/>
              </a:rPr>
              <a:t>The risk of mental health problems among children living in care:</a:t>
            </a:r>
            <a:endParaRPr lang="en-US" sz="1600" b="1" dirty="0"/>
          </a:p>
          <a:p>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28</a:t>
            </a:fld>
            <a:endParaRPr lang="en-GB" noProof="0"/>
          </a:p>
        </p:txBody>
      </p:sp>
    </p:spTree>
    <p:extLst>
      <p:ext uri="{BB962C8B-B14F-4D97-AF65-F5344CB8AC3E}">
        <p14:creationId xmlns:p14="http://schemas.microsoft.com/office/powerpoint/2010/main" val="1050124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ea typeface="Times New Roman" panose="02020603050405020304" pitchFamily="18" charset="0"/>
              </a:rPr>
              <a:t>If there is no early intervention … the child can have an early death .. Which is ….. A</a:t>
            </a:r>
            <a:r>
              <a:rPr lang="en-GB" sz="1200" dirty="0">
                <a:effectLst/>
                <a:latin typeface="Arial" panose="020B0604020202020204" pitchFamily="34" charset="0"/>
                <a:ea typeface="Times New Roman" panose="02020603050405020304" pitchFamily="18" charset="0"/>
              </a:rPr>
              <a:t>reas of research such as socioeconomic conditions, obesity in children, parental mental health issues and the increased risk of the involvement in crime need increased funding to safeguard these measures of maltreatment and intervene at the early stages. </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31</a:t>
            </a:fld>
            <a:endParaRPr lang="en-GB" noProof="0"/>
          </a:p>
        </p:txBody>
      </p:sp>
    </p:spTree>
    <p:extLst>
      <p:ext uri="{BB962C8B-B14F-4D97-AF65-F5344CB8AC3E}">
        <p14:creationId xmlns:p14="http://schemas.microsoft.com/office/powerpoint/2010/main" val="34348297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smtClean="0"/>
              <a:t>33</a:t>
            </a:fld>
            <a:endParaRPr lang="en-GB"/>
          </a:p>
        </p:txBody>
      </p:sp>
    </p:spTree>
    <p:extLst>
      <p:ext uri="{BB962C8B-B14F-4D97-AF65-F5344CB8AC3E}">
        <p14:creationId xmlns:p14="http://schemas.microsoft.com/office/powerpoint/2010/main" val="2991231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GB" noProof="0"/>
              <a:t>Click to edit Master title style</a:t>
            </a:r>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445E6945-0D46-47ED-B7DB-B15B072AE87B}" type="datetime1">
              <a:rPr lang="en-GB" noProof="0" smtClean="0"/>
              <a:t>13/12/2023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354660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3D4AD51-6EAC-44C2-BC48-777487346C6A}" type="datetime1">
              <a:rPr lang="en-GB" noProof="0" smtClean="0"/>
              <a:t>13/12/2023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181794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2">
                    <a:lumMod val="75000"/>
                  </a:schemeClr>
                </a:solidFill>
              </a:defRPr>
            </a:lvl1pPr>
          </a:lstStyle>
          <a:p>
            <a:pPr rtl="0"/>
            <a:r>
              <a:rPr lang="en-GB" noProof="0"/>
              <a:t>Click to edit Master title style</a:t>
            </a:r>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640941F9-69A4-400F-AD1B-EA8D7D1430A2}" type="datetime1">
              <a:rPr lang="en-GB" noProof="0" smtClean="0"/>
              <a:t>13/12/2023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10662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Date Placeholder 7"/>
          <p:cNvSpPr>
            <a:spLocks noGrp="1"/>
          </p:cNvSpPr>
          <p:nvPr>
            <p:ph type="dt" sz="half" idx="10"/>
          </p:nvPr>
        </p:nvSpPr>
        <p:spPr/>
        <p:txBody>
          <a:bodyPr rtlCol="0"/>
          <a:lstStyle/>
          <a:p>
            <a:pPr rtl="0"/>
            <a:fld id="{9A0BD96B-E2DC-4583-B122-27859C6FE2A0}" type="datetime1">
              <a:rPr lang="en-GB" noProof="0" smtClean="0"/>
              <a:t>13/12/2023</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41377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Date Placeholder 1"/>
          <p:cNvSpPr>
            <a:spLocks noGrp="1"/>
          </p:cNvSpPr>
          <p:nvPr>
            <p:ph type="dt" sz="half" idx="10"/>
          </p:nvPr>
        </p:nvSpPr>
        <p:spPr/>
        <p:txBody>
          <a:bodyPr rtlCol="0"/>
          <a:lstStyle/>
          <a:p>
            <a:pPr rtl="0"/>
            <a:fld id="{19359416-1519-47E2-8FD7-7BC4F2F463E6}" type="datetime1">
              <a:rPr lang="en-GB" noProof="0" smtClean="0"/>
              <a:t>13/12/2023</a:t>
            </a:fld>
            <a:endParaRPr lang="en-GB" noProof="0"/>
          </a:p>
        </p:txBody>
      </p:sp>
      <p:sp>
        <p:nvSpPr>
          <p:cNvPr id="11" name="Footer Placeholder 10"/>
          <p:cNvSpPr>
            <a:spLocks noGrp="1"/>
          </p:cNvSpPr>
          <p:nvPr>
            <p:ph type="ftr" sz="quarter" idx="11"/>
          </p:nvPr>
        </p:nvSpPr>
        <p:spPr/>
        <p:txBody>
          <a:bodyPr rtlCol="0"/>
          <a:lstStyle/>
          <a:p>
            <a:pPr rtl="0"/>
            <a:endParaRPr lang="en-GB" noProof="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39466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p>
        </p:txBody>
      </p:sp>
      <p:sp>
        <p:nvSpPr>
          <p:cNvPr id="2" name="Date Placeholder 1"/>
          <p:cNvSpPr>
            <a:spLocks noGrp="1"/>
          </p:cNvSpPr>
          <p:nvPr>
            <p:ph type="dt" sz="half" idx="10"/>
          </p:nvPr>
        </p:nvSpPr>
        <p:spPr/>
        <p:txBody>
          <a:bodyPr rtlCol="0"/>
          <a:lstStyle/>
          <a:p>
            <a:pPr rtl="0"/>
            <a:fld id="{C5555351-382A-4E13-AFEF-8F911A9E7A98}" type="datetime1">
              <a:rPr lang="en-GB" noProof="0" smtClean="0"/>
              <a:t>13/12/2023</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632046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85EB091D-9063-445B-84E3-8784F1F130EC}" type="datetime1">
              <a:rPr lang="en-GB" noProof="0" smtClean="0"/>
              <a:t>13/12/2023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16492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GB" noProof="0"/>
              <a:t>Click to edit Master title style</a:t>
            </a:r>
          </a:p>
        </p:txBody>
      </p:sp>
      <p:sp>
        <p:nvSpPr>
          <p:cNvPr id="3" name="Content Placeholder 2"/>
          <p:cNvSpPr>
            <a:spLocks noGrp="1"/>
          </p:cNvSpPr>
          <p:nvPr>
            <p:ph idx="1"/>
          </p:nvPr>
        </p:nvSpPr>
        <p:spPr>
          <a:xfrm>
            <a:off x="3906981"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717093C6-88D4-4C78-90FB-4320A75385BB}" type="datetime1">
              <a:rPr lang="en-GB" noProof="0" smtClean="0"/>
              <a:t>13/12/2023</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
        <p:nvSpPr>
          <p:cNvPr id="11" name="Content Placeholder 2">
            <a:extLst>
              <a:ext uri="{FF2B5EF4-FFF2-40B4-BE49-F238E27FC236}">
                <a16:creationId xmlns:a16="http://schemas.microsoft.com/office/drawing/2014/main" id="{87B0DF2F-DAFD-4616-9E25-0C28D75BF306}"/>
              </a:ext>
            </a:extLst>
          </p:cNvPr>
          <p:cNvSpPr>
            <a:spLocks noGrp="1"/>
          </p:cNvSpPr>
          <p:nvPr>
            <p:ph idx="13"/>
          </p:nvPr>
        </p:nvSpPr>
        <p:spPr>
          <a:xfrm>
            <a:off x="6491805"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ntent Placeholder 2">
            <a:extLst>
              <a:ext uri="{FF2B5EF4-FFF2-40B4-BE49-F238E27FC236}">
                <a16:creationId xmlns:a16="http://schemas.microsoft.com/office/drawing/2014/main" id="{336DA0F9-D851-437C-A45B-EC125A3D3DB3}"/>
              </a:ext>
            </a:extLst>
          </p:cNvPr>
          <p:cNvSpPr>
            <a:spLocks noGrp="1"/>
          </p:cNvSpPr>
          <p:nvPr>
            <p:ph idx="14"/>
          </p:nvPr>
        </p:nvSpPr>
        <p:spPr>
          <a:xfrm>
            <a:off x="9076629"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5">
            <a:extLst>
              <a:ext uri="{FF2B5EF4-FFF2-40B4-BE49-F238E27FC236}">
                <a16:creationId xmlns:a16="http://schemas.microsoft.com/office/drawing/2014/main" id="{0FF0BA98-3AB4-4D88-B1C2-6279BCACFAD9}"/>
              </a:ext>
            </a:extLst>
          </p:cNvPr>
          <p:cNvSpPr>
            <a:spLocks noGrp="1"/>
          </p:cNvSpPr>
          <p:nvPr>
            <p:ph type="body" sz="quarter" idx="15"/>
          </p:nvPr>
        </p:nvSpPr>
        <p:spPr>
          <a:xfrm>
            <a:off x="3887792" y="3971924"/>
            <a:ext cx="2477419" cy="803275"/>
          </a:xfrm>
        </p:spPr>
        <p:txBody>
          <a:bodyPr rtlCol="0"/>
          <a:lstStyle>
            <a:lvl1pPr marL="0" indent="0">
              <a:buNone/>
              <a:defRPr/>
            </a:lvl1pPr>
          </a:lstStyle>
          <a:p>
            <a:pPr lvl="0" rtl="0"/>
            <a:r>
              <a:rPr lang="en-GB" noProof="0"/>
              <a:t>Click to edit Master text styles</a:t>
            </a:r>
          </a:p>
        </p:txBody>
      </p:sp>
      <p:sp>
        <p:nvSpPr>
          <p:cNvPr id="13" name="Text Placeholder 5">
            <a:extLst>
              <a:ext uri="{FF2B5EF4-FFF2-40B4-BE49-F238E27FC236}">
                <a16:creationId xmlns:a16="http://schemas.microsoft.com/office/drawing/2014/main" id="{D9DEF72B-B924-4A0D-8C83-3B370632C0D3}"/>
              </a:ext>
            </a:extLst>
          </p:cNvPr>
          <p:cNvSpPr>
            <a:spLocks noGrp="1"/>
          </p:cNvSpPr>
          <p:nvPr>
            <p:ph type="body" sz="quarter" idx="16"/>
          </p:nvPr>
        </p:nvSpPr>
        <p:spPr>
          <a:xfrm>
            <a:off x="6472616" y="3971925"/>
            <a:ext cx="2477419" cy="803275"/>
          </a:xfrm>
        </p:spPr>
        <p:txBody>
          <a:bodyPr rtlCol="0"/>
          <a:lstStyle>
            <a:lvl1pPr marL="0" indent="0">
              <a:buNone/>
              <a:defRPr/>
            </a:lvl1pPr>
          </a:lstStyle>
          <a:p>
            <a:pPr lvl="0" rtl="0"/>
            <a:r>
              <a:rPr lang="en-GB" noProof="0"/>
              <a:t>Click to edit Master text styles</a:t>
            </a:r>
          </a:p>
        </p:txBody>
      </p:sp>
      <p:sp>
        <p:nvSpPr>
          <p:cNvPr id="14" name="Text Placeholder 5">
            <a:extLst>
              <a:ext uri="{FF2B5EF4-FFF2-40B4-BE49-F238E27FC236}">
                <a16:creationId xmlns:a16="http://schemas.microsoft.com/office/drawing/2014/main" id="{E9D30C54-E9E8-4300-8DA4-352DB3A71A4F}"/>
              </a:ext>
            </a:extLst>
          </p:cNvPr>
          <p:cNvSpPr>
            <a:spLocks noGrp="1"/>
          </p:cNvSpPr>
          <p:nvPr>
            <p:ph type="body" sz="quarter" idx="17"/>
          </p:nvPr>
        </p:nvSpPr>
        <p:spPr>
          <a:xfrm>
            <a:off x="9070240" y="3971924"/>
            <a:ext cx="2458230" cy="803275"/>
          </a:xfrm>
        </p:spPr>
        <p:txBody>
          <a:bodyPr rtlCol="0"/>
          <a:lstStyle>
            <a:lvl1pPr marL="0" indent="0">
              <a:buNone/>
              <a:defRPr/>
            </a:lvl1pPr>
          </a:lstStyle>
          <a:p>
            <a:pPr lvl="0" rtl="0"/>
            <a:r>
              <a:rPr lang="en-GB" noProof="0"/>
              <a:t>Click to edit Master text styles</a:t>
            </a:r>
          </a:p>
        </p:txBody>
      </p:sp>
    </p:spTree>
    <p:extLst>
      <p:ext uri="{BB962C8B-B14F-4D97-AF65-F5344CB8AC3E}">
        <p14:creationId xmlns:p14="http://schemas.microsoft.com/office/powerpoint/2010/main" val="20750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GB" noProof="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4D2D1154-836B-43F6-B510-C59F1207CF89}" type="datetime1">
              <a:rPr lang="en-GB" noProof="0" smtClean="0"/>
              <a:t>13/12/2023</a:t>
            </a:fld>
            <a:endParaRPr lang="en-GB" noProof="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059410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195D0C2B-D550-4151-AF6D-710FD77425B0}" type="datetime1">
              <a:rPr lang="en-GB" noProof="0" smtClean="0"/>
              <a:t>13/12/2023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943974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C0FC174-D677-49F9-81CE-4AEA3802619B}" type="datetime1">
              <a:rPr lang="en-GB" noProof="0" smtClean="0"/>
              <a:t>13/12/2023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197192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325D7494-370F-4B5B-B556-9A8AF97D7D49}" type="datetime1">
              <a:rPr lang="en-GB" noProof="0" smtClean="0"/>
              <a:t>13/12/2023</a:t>
            </a:fld>
            <a:endParaRPr lang="en-GB" noProof="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3593969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7.png"/><Relationship Id="rId7" Type="http://schemas.openxmlformats.org/officeDocument/2006/relationships/diagramColors" Target="../diagrams/colors3.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hyperlink" Target="https://research.gold.ac.uk/id/eprint/25231/1/Accepted%20Version%20We%27re%20giving%20you%20the%20sack%2024th%20Nov%202018.pdf" TargetMode="External"/><Relationship Id="rId2" Type="http://schemas.openxmlformats.org/officeDocument/2006/relationships/hyperlink" Target="https://www.ncbi.nlm.nih.gov/pmc/articles/PMC6610252/" TargetMode="External"/><Relationship Id="rId1" Type="http://schemas.openxmlformats.org/officeDocument/2006/relationships/slideLayout" Target="../slideLayouts/slideLayout7.xml"/><Relationship Id="rId5" Type="http://schemas.openxmlformats.org/officeDocument/2006/relationships/hyperlink" Target="https://www.cdc.gov/violenceprevention/pdf/ACEs-Prevention-Resource_508.pdf" TargetMode="External"/><Relationship Id="rId4" Type="http://schemas.openxmlformats.org/officeDocument/2006/relationships/hyperlink" Target="https://www.sciencedirect.com/science/article/pii/S1876285917303248#cebib0010"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ncbi.nlm.nih.gov/pmc/articles/PMC8606277/" TargetMode="External"/><Relationship Id="rId2" Type="http://schemas.openxmlformats.org/officeDocument/2006/relationships/hyperlink" Target="https://stacks.cdc.gov/view/cdc/43085" TargetMode="External"/><Relationship Id="rId1" Type="http://schemas.openxmlformats.org/officeDocument/2006/relationships/slideLayout" Target="../slideLayouts/slideLayout7.xml"/><Relationship Id="rId6" Type="http://schemas.openxmlformats.org/officeDocument/2006/relationships/hyperlink" Target="https://www.legislation.gov.uk/ukpga/2002/32/contents" TargetMode="External"/><Relationship Id="rId5" Type="http://schemas.openxmlformats.org/officeDocument/2006/relationships/hyperlink" Target="https://www.eif.org.uk/press-release/aces-framework-is-no-quick-fix-for-identifying-and-supporting-children-at-risk-from-the-effects-of-abuse-and-neglect" TargetMode="External"/><Relationship Id="rId4" Type="http://schemas.openxmlformats.org/officeDocument/2006/relationships/hyperlink" Target="https://phw.nhs.wales/news/responding-to-adverse-childhood-experiences-an-evidence-review/responding-to-adverse-childhood-experience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1016/j.amepre.2019.04.001" TargetMode="External"/><Relationship Id="rId7" Type="http://schemas.openxmlformats.org/officeDocument/2006/relationships/hyperlink" Target="https://evidence.nihr.ac.uk/collection/adverse-childhood-experiences-what-support-do-young-people-need/" TargetMode="External"/><Relationship Id="rId2" Type="http://schemas.openxmlformats.org/officeDocument/2006/relationships/hyperlink" Target="https://www.sciencedirect.com/science/article/abs/pii/S0749379798000178" TargetMode="External"/><Relationship Id="rId1" Type="http://schemas.openxmlformats.org/officeDocument/2006/relationships/slideLayout" Target="../slideLayouts/slideLayout7.xml"/><Relationship Id="rId6" Type="http://schemas.openxmlformats.org/officeDocument/2006/relationships/hyperlink" Target="https://publications.parliament.uk/pa/cm201719/cmselect/cmsctech/506/506.pdf" TargetMode="External"/><Relationship Id="rId5" Type="http://schemas.openxmlformats.org/officeDocument/2006/relationships/hyperlink" Target="https://enough.campaign.gov.uk/guidance-and-resources-for-teachers/safeguarding-children" TargetMode="External"/><Relationship Id="rId4" Type="http://schemas.openxmlformats.org/officeDocument/2006/relationships/hyperlink" Target="https://www.ajpmonline.org/article/S0749-3797(22)00008-3/fulltext"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mft.nhs.uk/rmch/services/camhs/young-people/adverse-childhood-experiences-aces-and-attachment/#:~:text=CAMHS%20support&amp;text=Sometimes%20CAMHS%20will%20work%20with" TargetMode="External"/><Relationship Id="rId2" Type="http://schemas.openxmlformats.org/officeDocument/2006/relationships/hyperlink" Target="https://www.ncbi.nlm.nih.gov/pmc/articles/PMC7216383/" TargetMode="External"/><Relationship Id="rId1" Type="http://schemas.openxmlformats.org/officeDocument/2006/relationships/slideLayout" Target="../slideLayouts/slideLayout7.xml"/><Relationship Id="rId6" Type="http://schemas.openxmlformats.org/officeDocument/2006/relationships/hyperlink" Target="https://assets.publishing.service.gov.uk/media/5b0fe34be5274a18f42a8b0a/REACh-implementation-pack-pilot-evaluation-final-report.pdf" TargetMode="External"/><Relationship Id="rId5" Type="http://schemas.openxmlformats.org/officeDocument/2006/relationships/hyperlink" Target="https://www.ons.gov.uk/peoplepopulationandcommunity/crimeandjustice/bulletins/childabuseinenglandandwales/january2020" TargetMode="External"/><Relationship Id="rId4" Type="http://schemas.openxmlformats.org/officeDocument/2006/relationships/hyperlink" Target="https://learning.nspcc.org.uk/children-and-families-at-risk/parental-substance-misuse#skip-to-content"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ncbi.nlm.nih.gov/pmc/articles/PMC6872440/" TargetMode="External"/><Relationship Id="rId2" Type="http://schemas.openxmlformats.org/officeDocument/2006/relationships/hyperlink" Target="https://acestoohigh.com/2012/10/03/the-adverse-childhood-experiences-study-the-largest-most-important-public-health-study-you-never-heard-of-began-in-an-obesity-clinic/"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22-04/220401-keeping-learners-safe.pdf" TargetMode="External"/><Relationship Id="rId5" Type="http://schemas.openxmlformats.org/officeDocument/2006/relationships/hyperlink" Target="https://www.gov.wales/review-adverse-childhood-experiences-ace-policy-report-html" TargetMode="External"/><Relationship Id="rId4" Type="http://schemas.openxmlformats.org/officeDocument/2006/relationships/hyperlink" Target="https://hwb.gov.wales/repository/resource/c3d404c3-30b8-4394-899e-ebdd5b81f2c8/en/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9F3253F-8AF6-4256-AF3D-A1B4E1488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617699D-B271-4F8F-93C0-EEFB2878E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B077F3E-156C-9C73-E3A1-28F3261A9F9B}"/>
              </a:ext>
            </a:extLst>
          </p:cNvPr>
          <p:cNvSpPr>
            <a:spLocks noGrp="1"/>
          </p:cNvSpPr>
          <p:nvPr>
            <p:ph type="ctrTitle"/>
          </p:nvPr>
        </p:nvSpPr>
        <p:spPr>
          <a:xfrm>
            <a:off x="643467" y="1298448"/>
            <a:ext cx="3685070" cy="3255264"/>
          </a:xfrm>
        </p:spPr>
        <p:txBody>
          <a:bodyPr rtlCol="0">
            <a:normAutofit/>
          </a:bodyPr>
          <a:lstStyle/>
          <a:p>
            <a:pPr rtl="0"/>
            <a:r>
              <a:rPr lang="en-GB" sz="4100" dirty="0"/>
              <a:t>Adverse Childhood Experiences: the Public Health Approach </a:t>
            </a:r>
          </a:p>
        </p:txBody>
      </p:sp>
      <p:sp>
        <p:nvSpPr>
          <p:cNvPr id="3" name="Subtitle 2">
            <a:extLst>
              <a:ext uri="{FF2B5EF4-FFF2-40B4-BE49-F238E27FC236}">
                <a16:creationId xmlns:a16="http://schemas.microsoft.com/office/drawing/2014/main" id="{9E2FA3E0-B4CE-5394-AF18-09F44FC85183}"/>
              </a:ext>
            </a:extLst>
          </p:cNvPr>
          <p:cNvSpPr>
            <a:spLocks noGrp="1"/>
          </p:cNvSpPr>
          <p:nvPr>
            <p:ph type="subTitle" idx="1"/>
          </p:nvPr>
        </p:nvSpPr>
        <p:spPr>
          <a:xfrm>
            <a:off x="643467" y="4670246"/>
            <a:ext cx="3685069" cy="914400"/>
          </a:xfrm>
        </p:spPr>
        <p:txBody>
          <a:bodyPr rtlCol="0">
            <a:normAutofit/>
          </a:bodyPr>
          <a:lstStyle/>
          <a:p>
            <a:pPr rtl="0"/>
            <a:r>
              <a:rPr lang="en-GB" dirty="0"/>
              <a:t>By Nigella Williams </a:t>
            </a:r>
          </a:p>
        </p:txBody>
      </p:sp>
      <p:pic>
        <p:nvPicPr>
          <p:cNvPr id="1026" name="Picture 2" descr="Ripped paper childhood to adulthood illustration">
            <a:extLst>
              <a:ext uri="{FF2B5EF4-FFF2-40B4-BE49-F238E27FC236}">
                <a16:creationId xmlns:a16="http://schemas.microsoft.com/office/drawing/2014/main" id="{25E7E905-2581-6C73-C618-3C4DF332EA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90" r="-1" b="5989"/>
          <a:stretch/>
        </p:blipFill>
        <p:spPr bwMode="auto">
          <a:xfrm>
            <a:off x="5120640" y="759599"/>
            <a:ext cx="6367271" cy="5330650"/>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381A9175-7044-4356-AE6C-41257CC22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582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wipe(down)">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A178560-78C9-4CB5-BE46-05302CDA8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ces Test Cover Image">
            <a:extLst>
              <a:ext uri="{FF2B5EF4-FFF2-40B4-BE49-F238E27FC236}">
                <a16:creationId xmlns:a16="http://schemas.microsoft.com/office/drawing/2014/main" id="{9F834F09-946D-FB11-BF72-344C3DD0D0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12" r="4022"/>
          <a:stretch/>
        </p:blipFill>
        <p:spPr bwMode="auto">
          <a:xfrm>
            <a:off x="10980" y="329370"/>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69461EC9-A94F-4225-B526-5C862F340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FCCA93-203C-145D-E193-9DCA697C361E}"/>
              </a:ext>
            </a:extLst>
          </p:cNvPr>
          <p:cNvSpPr>
            <a:spLocks noGrp="1"/>
          </p:cNvSpPr>
          <p:nvPr>
            <p:ph type="title"/>
          </p:nvPr>
        </p:nvSpPr>
        <p:spPr>
          <a:xfrm>
            <a:off x="252919" y="1123837"/>
            <a:ext cx="2947482" cy="4601183"/>
          </a:xfrm>
        </p:spPr>
        <p:txBody>
          <a:bodyPr rtlCol="0">
            <a:normAutofit/>
          </a:bodyPr>
          <a:lstStyle/>
          <a:p>
            <a:pPr rtl="0"/>
            <a:r>
              <a:rPr lang="en-GB" dirty="0"/>
              <a:t>What are ACEs? </a:t>
            </a:r>
            <a:br>
              <a:rPr lang="en-GB" dirty="0"/>
            </a:br>
            <a:br>
              <a:rPr lang="en-GB" dirty="0"/>
            </a:br>
            <a:r>
              <a:rPr lang="en-GB" dirty="0"/>
              <a:t>Forms of abuse: </a:t>
            </a:r>
          </a:p>
        </p:txBody>
      </p:sp>
      <p:sp>
        <p:nvSpPr>
          <p:cNvPr id="2059" name="Rectangle 2058">
            <a:extLst>
              <a:ext uri="{FF2B5EF4-FFF2-40B4-BE49-F238E27FC236}">
                <a16:creationId xmlns:a16="http://schemas.microsoft.com/office/drawing/2014/main" id="{D87160F7-FCB2-48B7-8BB8-BEFF45F6B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61" name="Rectangle 2060">
            <a:extLst>
              <a:ext uri="{FF2B5EF4-FFF2-40B4-BE49-F238E27FC236}">
                <a16:creationId xmlns:a16="http://schemas.microsoft.com/office/drawing/2014/main" id="{E9282B84-621E-4580-80B7-222118AE4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descr="Icon SmartArt placeholder ">
            <a:extLst>
              <a:ext uri="{FF2B5EF4-FFF2-40B4-BE49-F238E27FC236}">
                <a16:creationId xmlns:a16="http://schemas.microsoft.com/office/drawing/2014/main" id="{D39F52C1-9192-8612-0FA7-8356E8982099}"/>
              </a:ext>
            </a:extLst>
          </p:cNvPr>
          <p:cNvGraphicFramePr>
            <a:graphicFrameLocks noGrp="1"/>
          </p:cNvGraphicFramePr>
          <p:nvPr>
            <p:ph idx="1"/>
            <p:extLst>
              <p:ext uri="{D42A27DB-BD31-4B8C-83A1-F6EECF244321}">
                <p14:modId xmlns:p14="http://schemas.microsoft.com/office/powerpoint/2010/main" val="1567101817"/>
              </p:ext>
            </p:extLst>
          </p:nvPr>
        </p:nvGraphicFramePr>
        <p:xfrm>
          <a:off x="3972128" y="971055"/>
          <a:ext cx="7315200" cy="4901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8B5A49F5-90F7-AC02-7D6B-8161BDED017F}"/>
              </a:ext>
            </a:extLst>
          </p:cNvPr>
          <p:cNvSpPr txBox="1"/>
          <p:nvPr/>
        </p:nvSpPr>
        <p:spPr>
          <a:xfrm>
            <a:off x="8229600" y="2760304"/>
            <a:ext cx="1337310" cy="1323439"/>
          </a:xfrm>
          <a:prstGeom prst="rect">
            <a:avLst/>
          </a:prstGeom>
          <a:noFill/>
        </p:spPr>
        <p:txBody>
          <a:bodyPr wrap="square" rtlCol="0">
            <a:spAutoFit/>
          </a:bodyPr>
          <a:lstStyle/>
          <a:p>
            <a:pPr algn="ctr"/>
            <a:r>
              <a:rPr lang="en-US" sz="1600" b="1" dirty="0">
                <a:solidFill>
                  <a:schemeClr val="bg1"/>
                </a:solidFill>
              </a:rPr>
              <a:t>Parental Substance abuse or mental illnesses</a:t>
            </a:r>
          </a:p>
        </p:txBody>
      </p:sp>
      <p:sp>
        <p:nvSpPr>
          <p:cNvPr id="6" name="TextBox 5">
            <a:extLst>
              <a:ext uri="{FF2B5EF4-FFF2-40B4-BE49-F238E27FC236}">
                <a16:creationId xmlns:a16="http://schemas.microsoft.com/office/drawing/2014/main" id="{5D960CC1-AD02-A83E-525A-6B454DAC2DFA}"/>
              </a:ext>
            </a:extLst>
          </p:cNvPr>
          <p:cNvSpPr txBox="1"/>
          <p:nvPr/>
        </p:nvSpPr>
        <p:spPr>
          <a:xfrm>
            <a:off x="5566410" y="1497330"/>
            <a:ext cx="1563331" cy="584775"/>
          </a:xfrm>
          <a:prstGeom prst="rect">
            <a:avLst/>
          </a:prstGeom>
          <a:noFill/>
        </p:spPr>
        <p:txBody>
          <a:bodyPr wrap="square" rtlCol="0">
            <a:spAutoFit/>
          </a:bodyPr>
          <a:lstStyle/>
          <a:p>
            <a:pPr algn="ctr"/>
            <a:r>
              <a:rPr lang="en-US" sz="1600" b="1" dirty="0">
                <a:solidFill>
                  <a:schemeClr val="bg1"/>
                </a:solidFill>
              </a:rPr>
              <a:t>Child Maltreatment</a:t>
            </a:r>
          </a:p>
        </p:txBody>
      </p:sp>
      <p:sp>
        <p:nvSpPr>
          <p:cNvPr id="7" name="TextBox 6">
            <a:extLst>
              <a:ext uri="{FF2B5EF4-FFF2-40B4-BE49-F238E27FC236}">
                <a16:creationId xmlns:a16="http://schemas.microsoft.com/office/drawing/2014/main" id="{F1BA691A-D689-127D-C147-DC5E30C6F62F}"/>
              </a:ext>
            </a:extLst>
          </p:cNvPr>
          <p:cNvSpPr txBox="1"/>
          <p:nvPr/>
        </p:nvSpPr>
        <p:spPr>
          <a:xfrm>
            <a:off x="5566409" y="4572000"/>
            <a:ext cx="1563331" cy="646331"/>
          </a:xfrm>
          <a:prstGeom prst="rect">
            <a:avLst/>
          </a:prstGeom>
          <a:noFill/>
        </p:spPr>
        <p:txBody>
          <a:bodyPr wrap="square" rtlCol="0">
            <a:spAutoFit/>
          </a:bodyPr>
          <a:lstStyle/>
          <a:p>
            <a:pPr algn="ctr"/>
            <a:r>
              <a:rPr lang="en-US" b="1" dirty="0">
                <a:solidFill>
                  <a:schemeClr val="bg1"/>
                </a:solidFill>
              </a:rPr>
              <a:t>Parental Incarceration</a:t>
            </a:r>
          </a:p>
        </p:txBody>
      </p:sp>
      <p:sp>
        <p:nvSpPr>
          <p:cNvPr id="8" name="TextBox 7">
            <a:extLst>
              <a:ext uri="{FF2B5EF4-FFF2-40B4-BE49-F238E27FC236}">
                <a16:creationId xmlns:a16="http://schemas.microsoft.com/office/drawing/2014/main" id="{B7582132-5F2D-69E1-CF0F-3A160B49C0F8}"/>
              </a:ext>
            </a:extLst>
          </p:cNvPr>
          <p:cNvSpPr txBox="1"/>
          <p:nvPr/>
        </p:nvSpPr>
        <p:spPr>
          <a:xfrm>
            <a:off x="3825766" y="5218331"/>
            <a:ext cx="1587062" cy="646331"/>
          </a:xfrm>
          <a:prstGeom prst="rect">
            <a:avLst/>
          </a:prstGeom>
          <a:noFill/>
        </p:spPr>
        <p:txBody>
          <a:bodyPr wrap="square" rtlCol="0">
            <a:spAutoFit/>
          </a:bodyPr>
          <a:lstStyle/>
          <a:p>
            <a:r>
              <a:rPr lang="en-GB" sz="1800" b="1" dirty="0">
                <a:effectLst/>
                <a:ea typeface="Times New Roman" panose="02020603050405020304" pitchFamily="18" charset="0"/>
              </a:rPr>
              <a:t>(Jones et al., 2019) </a:t>
            </a:r>
            <a:endParaRPr lang="en-US" dirty="0"/>
          </a:p>
        </p:txBody>
      </p:sp>
    </p:spTree>
    <p:extLst>
      <p:ext uri="{BB962C8B-B14F-4D97-AF65-F5344CB8AC3E}">
        <p14:creationId xmlns:p14="http://schemas.microsoft.com/office/powerpoint/2010/main" val="1115916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9C189FC-4307-43C2-B618-E64F2D726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B3868B5-131D-48CB-B4D4-70C2C4E80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008542" cy="53309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40B505C-E06B-458A-8E08-02E8FD86BA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729"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4E559-E966-1884-715B-BCD0316AD194}"/>
              </a:ext>
            </a:extLst>
          </p:cNvPr>
          <p:cNvSpPr>
            <a:spLocks noGrp="1"/>
          </p:cNvSpPr>
          <p:nvPr>
            <p:ph type="title"/>
          </p:nvPr>
        </p:nvSpPr>
        <p:spPr>
          <a:xfrm>
            <a:off x="8389648" y="1123837"/>
            <a:ext cx="2947482" cy="4601183"/>
          </a:xfrm>
        </p:spPr>
        <p:txBody>
          <a:bodyPr rtlCol="0">
            <a:normAutofit/>
          </a:bodyPr>
          <a:lstStyle/>
          <a:p>
            <a:pPr rtl="0"/>
            <a:r>
              <a:rPr lang="en-GB" sz="2800" b="1" dirty="0">
                <a:effectLst/>
                <a:ea typeface="Times New Roman" panose="02020603050405020304" pitchFamily="18" charset="0"/>
              </a:rPr>
              <a:t>The impact of ACEs – </a:t>
            </a:r>
            <a:br>
              <a:rPr lang="en-GB" sz="2800" dirty="0">
                <a:effectLst/>
                <a:latin typeface="+mn-lt"/>
                <a:ea typeface="Times New Roman" panose="02020603050405020304" pitchFamily="18" charset="0"/>
              </a:rPr>
            </a:br>
            <a:br>
              <a:rPr lang="en-GB" sz="2800" dirty="0">
                <a:effectLst/>
                <a:latin typeface="+mn-lt"/>
                <a:ea typeface="Times New Roman" panose="02020603050405020304" pitchFamily="18" charset="0"/>
              </a:rPr>
            </a:br>
            <a:r>
              <a:rPr lang="en-GB" sz="2800" dirty="0">
                <a:latin typeface="+mn-lt"/>
                <a:ea typeface="Times New Roman" panose="02020603050405020304" pitchFamily="18" charset="0"/>
              </a:rPr>
              <a:t>I</a:t>
            </a:r>
            <a:r>
              <a:rPr lang="en-GB" sz="2800" dirty="0">
                <a:effectLst/>
                <a:latin typeface="+mn-lt"/>
                <a:ea typeface="Times New Roman" panose="02020603050405020304" pitchFamily="18" charset="0"/>
              </a:rPr>
              <a:t>t has been documented for more than two decades that ACEs contribute to poor health and wellbeing across the lifespan. </a:t>
            </a:r>
            <a:endParaRPr lang="en-gb" sz="2800" dirty="0">
              <a:latin typeface="+mn-lt"/>
            </a:endParaRPr>
          </a:p>
        </p:txBody>
      </p:sp>
      <p:sp>
        <p:nvSpPr>
          <p:cNvPr id="28" name="Rectangle 27">
            <a:extLst>
              <a:ext uri="{FF2B5EF4-FFF2-40B4-BE49-F238E27FC236}">
                <a16:creationId xmlns:a16="http://schemas.microsoft.com/office/drawing/2014/main" id="{6FFD3F97-E2B9-4CC6-8504-5732EF438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406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8" name="Content Placeholder 7" descr="Chart">
            <a:extLst>
              <a:ext uri="{FF2B5EF4-FFF2-40B4-BE49-F238E27FC236}">
                <a16:creationId xmlns:a16="http://schemas.microsoft.com/office/drawing/2014/main" id="{3BE9E3B2-B676-193D-A1AA-6F8D246E25F0}"/>
              </a:ext>
            </a:extLst>
          </p:cNvPr>
          <p:cNvGraphicFramePr>
            <a:graphicFrameLocks noGrp="1"/>
          </p:cNvGraphicFramePr>
          <p:nvPr>
            <p:ph idx="1"/>
            <p:extLst>
              <p:ext uri="{D42A27DB-BD31-4B8C-83A1-F6EECF244321}">
                <p14:modId xmlns:p14="http://schemas.microsoft.com/office/powerpoint/2010/main" val="3451266100"/>
              </p:ext>
            </p:extLst>
          </p:nvPr>
        </p:nvGraphicFramePr>
        <p:xfrm>
          <a:off x="650875" y="1030014"/>
          <a:ext cx="6711950" cy="4824247"/>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C07F4FA4-FE13-22D1-2C27-97148F211869}"/>
              </a:ext>
            </a:extLst>
          </p:cNvPr>
          <p:cNvSpPr txBox="1"/>
          <p:nvPr/>
        </p:nvSpPr>
        <p:spPr>
          <a:xfrm>
            <a:off x="8368241" y="5556697"/>
            <a:ext cx="2591902" cy="369332"/>
          </a:xfrm>
          <a:prstGeom prst="rect">
            <a:avLst/>
          </a:prstGeom>
          <a:noFill/>
        </p:spPr>
        <p:txBody>
          <a:bodyPr wrap="square" rtlCol="0">
            <a:spAutoFit/>
          </a:bodyPr>
          <a:lstStyle/>
          <a:p>
            <a:r>
              <a:rPr lang="en-US" dirty="0"/>
              <a:t>(Gervin et al., 2022)</a:t>
            </a:r>
          </a:p>
        </p:txBody>
      </p:sp>
    </p:spTree>
    <p:extLst>
      <p:ext uri="{BB962C8B-B14F-4D97-AF65-F5344CB8AC3E}">
        <p14:creationId xmlns:p14="http://schemas.microsoft.com/office/powerpoint/2010/main" val="25528622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21">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354310B-9097-16EA-0F17-5DCF6152EA68}"/>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3200" spc="-100" dirty="0"/>
              <a:t>Vincent Felitti – </a:t>
            </a:r>
            <a:r>
              <a:rPr lang="en-US" sz="3200" b="0" i="0" u="none" strike="noStrike" spc="-100" dirty="0">
                <a:effectLst/>
              </a:rPr>
              <a:t>renowned for his research which explores how adverse childhood experiences affect adults</a:t>
            </a:r>
            <a:endParaRPr lang="en-US" sz="3200" spc="-100" dirty="0"/>
          </a:p>
        </p:txBody>
      </p:sp>
      <p:pic>
        <p:nvPicPr>
          <p:cNvPr id="8" name="Picture 7">
            <a:extLst>
              <a:ext uri="{FF2B5EF4-FFF2-40B4-BE49-F238E27FC236}">
                <a16:creationId xmlns:a16="http://schemas.microsoft.com/office/drawing/2014/main" id="{AA3BD79F-DA2A-767E-1739-910F74552268}"/>
              </a:ext>
            </a:extLst>
          </p:cNvPr>
          <p:cNvPicPr>
            <a:picLocks noChangeAspect="1"/>
          </p:cNvPicPr>
          <p:nvPr/>
        </p:nvPicPr>
        <p:blipFill>
          <a:blip r:embed="rId3"/>
          <a:stretch>
            <a:fillRect/>
          </a:stretch>
        </p:blipFill>
        <p:spPr>
          <a:xfrm>
            <a:off x="5120640" y="1578415"/>
            <a:ext cx="6367271" cy="3693017"/>
          </a:xfrm>
          <a:prstGeom prst="rect">
            <a:avLst/>
          </a:prstGeom>
        </p:spPr>
      </p:pic>
      <p:sp>
        <p:nvSpPr>
          <p:cNvPr id="26" name="Rectangle 25">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6896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6" name="Rectangle 3087">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97" name="Rectangle 3089">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098" name="Rectangle 3091">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elsh Government Logo Vector">
            <a:extLst>
              <a:ext uri="{FF2B5EF4-FFF2-40B4-BE49-F238E27FC236}">
                <a16:creationId xmlns:a16="http://schemas.microsoft.com/office/drawing/2014/main" id="{6275AAA4-C143-D1FD-62F3-DA43538C10BA}"/>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123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9B06815-7C7D-422A-C250-D2909731A749}"/>
              </a:ext>
            </a:extLst>
          </p:cNvPr>
          <p:cNvSpPr>
            <a:spLocks noGrp="1"/>
          </p:cNvSpPr>
          <p:nvPr>
            <p:ph type="title"/>
          </p:nvPr>
        </p:nvSpPr>
        <p:spPr>
          <a:xfrm>
            <a:off x="1069848" y="1298448"/>
            <a:ext cx="7315200" cy="3255264"/>
          </a:xfrm>
        </p:spPr>
        <p:txBody>
          <a:bodyPr vert="horz" lIns="91440" tIns="45720" rIns="91440" bIns="45720" rtlCol="0" anchor="b">
            <a:normAutofit/>
          </a:bodyPr>
          <a:lstStyle/>
          <a:p>
            <a:r>
              <a:rPr lang="en-US" sz="5900" b="1" spc="-100" dirty="0">
                <a:solidFill>
                  <a:schemeClr val="tx1"/>
                </a:solidFill>
              </a:rPr>
              <a:t>Welsh Government</a:t>
            </a:r>
          </a:p>
        </p:txBody>
      </p:sp>
      <p:sp>
        <p:nvSpPr>
          <p:cNvPr id="4" name="Text Placeholder 3">
            <a:extLst>
              <a:ext uri="{FF2B5EF4-FFF2-40B4-BE49-F238E27FC236}">
                <a16:creationId xmlns:a16="http://schemas.microsoft.com/office/drawing/2014/main" id="{6C181FB5-7C6E-96A0-F42F-4B631C9183FA}"/>
              </a:ext>
            </a:extLst>
          </p:cNvPr>
          <p:cNvSpPr>
            <a:spLocks noGrp="1"/>
          </p:cNvSpPr>
          <p:nvPr>
            <p:ph type="body" sz="half" idx="2"/>
          </p:nvPr>
        </p:nvSpPr>
        <p:spPr>
          <a:xfrm>
            <a:off x="1100015" y="4670246"/>
            <a:ext cx="7315200" cy="914400"/>
          </a:xfrm>
        </p:spPr>
        <p:txBody>
          <a:bodyPr vert="horz" lIns="91440" tIns="45720" rIns="91440" bIns="45720" rtlCol="0" anchor="t">
            <a:normAutofit fontScale="92500"/>
          </a:bodyPr>
          <a:lstStyle/>
          <a:p>
            <a:pPr>
              <a:lnSpc>
                <a:spcPct val="90000"/>
              </a:lnSpc>
            </a:pPr>
            <a:r>
              <a:rPr lang="en-US" sz="2200" dirty="0">
                <a:solidFill>
                  <a:schemeClr val="tx1"/>
                </a:solidFill>
              </a:rPr>
              <a:t>T</a:t>
            </a:r>
            <a:r>
              <a:rPr lang="en-US" sz="2200" dirty="0">
                <a:solidFill>
                  <a:schemeClr val="tx1"/>
                </a:solidFill>
                <a:effectLst/>
              </a:rPr>
              <a:t>he study does not consider other sources or forms of adversity</a:t>
            </a:r>
            <a:r>
              <a:rPr lang="en-US" sz="2200" dirty="0">
                <a:solidFill>
                  <a:schemeClr val="tx1"/>
                </a:solidFill>
              </a:rPr>
              <a:t>.</a:t>
            </a:r>
          </a:p>
          <a:p>
            <a:pPr>
              <a:lnSpc>
                <a:spcPct val="90000"/>
              </a:lnSpc>
            </a:pPr>
            <a:r>
              <a:rPr lang="en-US" sz="2200" dirty="0">
                <a:solidFill>
                  <a:schemeClr val="tx1"/>
                </a:solidFill>
              </a:rPr>
              <a:t>(Welsh Government 2021)</a:t>
            </a:r>
          </a:p>
        </p:txBody>
      </p:sp>
      <p:sp>
        <p:nvSpPr>
          <p:cNvPr id="5" name="TextBox 4">
            <a:extLst>
              <a:ext uri="{FF2B5EF4-FFF2-40B4-BE49-F238E27FC236}">
                <a16:creationId xmlns:a16="http://schemas.microsoft.com/office/drawing/2014/main" id="{6BD791B8-4CF0-BD14-583D-BF7BF6AFC979}"/>
              </a:ext>
            </a:extLst>
          </p:cNvPr>
          <p:cNvSpPr txBox="1"/>
          <p:nvPr/>
        </p:nvSpPr>
        <p:spPr>
          <a:xfrm>
            <a:off x="462455" y="241738"/>
            <a:ext cx="1902373" cy="584775"/>
          </a:xfrm>
          <a:prstGeom prst="rect">
            <a:avLst/>
          </a:prstGeom>
          <a:noFill/>
        </p:spPr>
        <p:txBody>
          <a:bodyPr wrap="square" rtlCol="0">
            <a:spAutoFit/>
          </a:bodyPr>
          <a:lstStyle/>
          <a:p>
            <a:r>
              <a:rPr lang="en-US" sz="3200" b="1" dirty="0"/>
              <a:t>Such as… </a:t>
            </a:r>
          </a:p>
        </p:txBody>
      </p:sp>
      <p:sp>
        <p:nvSpPr>
          <p:cNvPr id="6" name="TextBox 5">
            <a:extLst>
              <a:ext uri="{FF2B5EF4-FFF2-40B4-BE49-F238E27FC236}">
                <a16:creationId xmlns:a16="http://schemas.microsoft.com/office/drawing/2014/main" id="{89F0E137-0429-1AD5-5517-25805400F47E}"/>
              </a:ext>
            </a:extLst>
          </p:cNvPr>
          <p:cNvSpPr txBox="1"/>
          <p:nvPr/>
        </p:nvSpPr>
        <p:spPr>
          <a:xfrm>
            <a:off x="2469931" y="903890"/>
            <a:ext cx="1650124" cy="461665"/>
          </a:xfrm>
          <a:prstGeom prst="rect">
            <a:avLst/>
          </a:prstGeom>
          <a:noFill/>
        </p:spPr>
        <p:txBody>
          <a:bodyPr wrap="square" rtlCol="0">
            <a:spAutoFit/>
          </a:bodyPr>
          <a:lstStyle/>
          <a:p>
            <a:r>
              <a:rPr lang="en-US" sz="2400" b="1" dirty="0"/>
              <a:t>Illnesses </a:t>
            </a:r>
          </a:p>
        </p:txBody>
      </p:sp>
      <p:sp>
        <p:nvSpPr>
          <p:cNvPr id="7" name="TextBox 6">
            <a:extLst>
              <a:ext uri="{FF2B5EF4-FFF2-40B4-BE49-F238E27FC236}">
                <a16:creationId xmlns:a16="http://schemas.microsoft.com/office/drawing/2014/main" id="{57A54E28-535A-5A0B-B57A-851482FEB6A2}"/>
              </a:ext>
            </a:extLst>
          </p:cNvPr>
          <p:cNvSpPr txBox="1"/>
          <p:nvPr/>
        </p:nvSpPr>
        <p:spPr>
          <a:xfrm>
            <a:off x="4004441" y="903890"/>
            <a:ext cx="1870841" cy="461665"/>
          </a:xfrm>
          <a:prstGeom prst="rect">
            <a:avLst/>
          </a:prstGeom>
          <a:noFill/>
        </p:spPr>
        <p:txBody>
          <a:bodyPr wrap="square" rtlCol="0">
            <a:spAutoFit/>
          </a:bodyPr>
          <a:lstStyle/>
          <a:p>
            <a:r>
              <a:rPr lang="en-US" sz="2400" b="1" dirty="0"/>
              <a:t>Disability </a:t>
            </a:r>
          </a:p>
        </p:txBody>
      </p:sp>
      <p:sp>
        <p:nvSpPr>
          <p:cNvPr id="8" name="TextBox 7">
            <a:extLst>
              <a:ext uri="{FF2B5EF4-FFF2-40B4-BE49-F238E27FC236}">
                <a16:creationId xmlns:a16="http://schemas.microsoft.com/office/drawing/2014/main" id="{B5195966-6AC4-8A64-29CF-ED3A97F21A3B}"/>
              </a:ext>
            </a:extLst>
          </p:cNvPr>
          <p:cNvSpPr txBox="1"/>
          <p:nvPr/>
        </p:nvSpPr>
        <p:spPr>
          <a:xfrm>
            <a:off x="5531404" y="903889"/>
            <a:ext cx="2154620" cy="461665"/>
          </a:xfrm>
          <a:prstGeom prst="rect">
            <a:avLst/>
          </a:prstGeom>
          <a:noFill/>
        </p:spPr>
        <p:txBody>
          <a:bodyPr wrap="square" rtlCol="0">
            <a:spAutoFit/>
          </a:bodyPr>
          <a:lstStyle/>
          <a:p>
            <a:r>
              <a:rPr lang="en-US" sz="2400" b="1" dirty="0"/>
              <a:t>Bullying </a:t>
            </a:r>
          </a:p>
        </p:txBody>
      </p:sp>
      <p:sp>
        <p:nvSpPr>
          <p:cNvPr id="9" name="TextBox 8">
            <a:extLst>
              <a:ext uri="{FF2B5EF4-FFF2-40B4-BE49-F238E27FC236}">
                <a16:creationId xmlns:a16="http://schemas.microsoft.com/office/drawing/2014/main" id="{E540C992-93BD-9B01-026C-E55A9FA2C345}"/>
              </a:ext>
            </a:extLst>
          </p:cNvPr>
          <p:cNvSpPr txBox="1"/>
          <p:nvPr/>
        </p:nvSpPr>
        <p:spPr>
          <a:xfrm>
            <a:off x="6806639" y="903888"/>
            <a:ext cx="2141729" cy="461665"/>
          </a:xfrm>
          <a:prstGeom prst="rect">
            <a:avLst/>
          </a:prstGeom>
          <a:noFill/>
        </p:spPr>
        <p:txBody>
          <a:bodyPr wrap="square" rtlCol="0">
            <a:spAutoFit/>
          </a:bodyPr>
          <a:lstStyle/>
          <a:p>
            <a:r>
              <a:rPr lang="en-US" sz="2400" b="1" dirty="0"/>
              <a:t>Bereavement</a:t>
            </a:r>
            <a:r>
              <a:rPr lang="en-US" dirty="0"/>
              <a:t> </a:t>
            </a:r>
          </a:p>
        </p:txBody>
      </p:sp>
      <p:sp>
        <p:nvSpPr>
          <p:cNvPr id="10" name="TextBox 9">
            <a:extLst>
              <a:ext uri="{FF2B5EF4-FFF2-40B4-BE49-F238E27FC236}">
                <a16:creationId xmlns:a16="http://schemas.microsoft.com/office/drawing/2014/main" id="{D74CCC3A-BABB-C806-4BF1-53734D57BBB5}"/>
              </a:ext>
            </a:extLst>
          </p:cNvPr>
          <p:cNvSpPr txBox="1"/>
          <p:nvPr/>
        </p:nvSpPr>
        <p:spPr>
          <a:xfrm>
            <a:off x="8750648" y="903888"/>
            <a:ext cx="1460799" cy="461665"/>
          </a:xfrm>
          <a:prstGeom prst="rect">
            <a:avLst/>
          </a:prstGeom>
          <a:noFill/>
        </p:spPr>
        <p:txBody>
          <a:bodyPr wrap="square" rtlCol="0">
            <a:spAutoFit/>
          </a:bodyPr>
          <a:lstStyle/>
          <a:p>
            <a:r>
              <a:rPr lang="en-US" sz="2400" b="1" dirty="0"/>
              <a:t>Poverty</a:t>
            </a:r>
          </a:p>
        </p:txBody>
      </p:sp>
      <p:sp>
        <p:nvSpPr>
          <p:cNvPr id="11" name="TextBox 10">
            <a:extLst>
              <a:ext uri="{FF2B5EF4-FFF2-40B4-BE49-F238E27FC236}">
                <a16:creationId xmlns:a16="http://schemas.microsoft.com/office/drawing/2014/main" id="{1E93FE6A-A784-3CDD-2766-EAF4DF27829F}"/>
              </a:ext>
            </a:extLst>
          </p:cNvPr>
          <p:cNvSpPr txBox="1"/>
          <p:nvPr/>
        </p:nvSpPr>
        <p:spPr>
          <a:xfrm>
            <a:off x="10053058" y="903888"/>
            <a:ext cx="1856265" cy="830997"/>
          </a:xfrm>
          <a:prstGeom prst="rect">
            <a:avLst/>
          </a:prstGeom>
          <a:noFill/>
        </p:spPr>
        <p:txBody>
          <a:bodyPr wrap="square" rtlCol="0">
            <a:spAutoFit/>
          </a:bodyPr>
          <a:lstStyle/>
          <a:p>
            <a:r>
              <a:rPr lang="en-US" sz="2400" b="1" dirty="0"/>
              <a:t>Social Inequalities</a:t>
            </a:r>
          </a:p>
        </p:txBody>
      </p:sp>
    </p:spTree>
    <p:extLst>
      <p:ext uri="{BB962C8B-B14F-4D97-AF65-F5344CB8AC3E}">
        <p14:creationId xmlns:p14="http://schemas.microsoft.com/office/powerpoint/2010/main" val="30759606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1" nodeType="clickEffect">
                                  <p:stCondLst>
                                    <p:cond delay="0"/>
                                  </p:stCondLst>
                                  <p:iterate type="lt">
                                    <p:tmPct val="0"/>
                                  </p:iterate>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 calcmode="lin" valueType="num">
                                      <p:cBhvr additive="base">
                                        <p:cTn id="1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 calcmode="lin" valueType="num">
                                      <p:cBhvr additive="base">
                                        <p:cTn id="2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wipe(down)">
                                      <p:cBhvr>
                                        <p:cTn id="30" dur="500"/>
                                        <p:tgtEl>
                                          <p:spTgt spid="5"/>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wipe(down)">
                                      <p:cBhvr>
                                        <p:cTn id="35" dur="5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down)">
                                      <p:cBhvr>
                                        <p:cTn id="40" dur="500"/>
                                        <p:tgtEl>
                                          <p:spTgt spid="7"/>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wipe(down)">
                                      <p:cBhvr>
                                        <p:cTn id="45" dur="500"/>
                                        <p:tgtEl>
                                          <p:spTgt spid="8"/>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wipe(down)">
                                      <p:cBhvr>
                                        <p:cTn id="50" dur="5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wipe(down)">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grpId="0" nodeType="clickEffect">
                                  <p:stCondLst>
                                    <p:cond delay="0"/>
                                  </p:stCondLst>
                                  <p:childTnLst>
                                    <p:set>
                                      <p:cBhvr>
                                        <p:cTn id="59" dur="1" fill="hold">
                                          <p:stCondLst>
                                            <p:cond delay="0"/>
                                          </p:stCondLst>
                                        </p:cTn>
                                        <p:tgtEl>
                                          <p:spTgt spid="11"/>
                                        </p:tgtEl>
                                        <p:attrNameLst>
                                          <p:attrName>style.visibility</p:attrName>
                                        </p:attrNameLst>
                                      </p:cBhvr>
                                      <p:to>
                                        <p:strVal val="visible"/>
                                      </p:to>
                                    </p:set>
                                    <p:animEffect transition="in" filter="wipe(down)">
                                      <p:cBhvr>
                                        <p:cTn id="6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build="p"/>
      <p:bldP spid="5" grpId="0"/>
      <p:bldP spid="6" grpId="0"/>
      <p:bldP spid="7"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C85515A-BBD4-66AD-9EAC-0EAF80BA0D8D}"/>
              </a:ext>
            </a:extLst>
          </p:cNvPr>
          <p:cNvSpPr>
            <a:spLocks noGrp="1"/>
          </p:cNvSpPr>
          <p:nvPr>
            <p:ph type="subTitle" idx="1"/>
          </p:nvPr>
        </p:nvSpPr>
        <p:spPr>
          <a:xfrm>
            <a:off x="259187" y="1107240"/>
            <a:ext cx="7315200" cy="1699022"/>
          </a:xfrm>
        </p:spPr>
        <p:txBody>
          <a:bodyPr>
            <a:normAutofit/>
          </a:bodyPr>
          <a:lstStyle/>
          <a:p>
            <a:r>
              <a:rPr lang="en-US" sz="2800" b="1" dirty="0"/>
              <a:t>Strategies used to prevent ACEs – </a:t>
            </a:r>
          </a:p>
          <a:p>
            <a:r>
              <a:rPr lang="en-GB" sz="2400" dirty="0">
                <a:solidFill>
                  <a:schemeClr val="bg1"/>
                </a:solidFill>
                <a:ea typeface="Times New Roman" panose="02020603050405020304" pitchFamily="18" charset="0"/>
              </a:rPr>
              <a:t>E</a:t>
            </a:r>
            <a:r>
              <a:rPr lang="en-GB" sz="2400" dirty="0">
                <a:solidFill>
                  <a:schemeClr val="bg1"/>
                </a:solidFill>
                <a:effectLst/>
                <a:ea typeface="Times New Roman" panose="02020603050405020304" pitchFamily="18" charset="0"/>
              </a:rPr>
              <a:t>arly intervention of strategies used to prevent ACEs is seen as a breakthrough in preventing children from suffering. </a:t>
            </a:r>
          </a:p>
          <a:p>
            <a:endParaRPr lang="en-US" sz="3200" dirty="0">
              <a:solidFill>
                <a:schemeClr val="bg1"/>
              </a:solidFill>
            </a:endParaRPr>
          </a:p>
        </p:txBody>
      </p:sp>
      <p:sp>
        <p:nvSpPr>
          <p:cNvPr id="4" name="TextBox 3">
            <a:extLst>
              <a:ext uri="{FF2B5EF4-FFF2-40B4-BE49-F238E27FC236}">
                <a16:creationId xmlns:a16="http://schemas.microsoft.com/office/drawing/2014/main" id="{19F2A9D9-EC74-EFE7-55B4-46A936203B90}"/>
              </a:ext>
            </a:extLst>
          </p:cNvPr>
          <p:cNvSpPr txBox="1"/>
          <p:nvPr/>
        </p:nvSpPr>
        <p:spPr>
          <a:xfrm>
            <a:off x="7257393" y="5717183"/>
            <a:ext cx="1844566" cy="584775"/>
          </a:xfrm>
          <a:prstGeom prst="rect">
            <a:avLst/>
          </a:prstGeom>
          <a:noFill/>
        </p:spPr>
        <p:txBody>
          <a:bodyPr wrap="square" rtlCol="0">
            <a:spAutoFit/>
          </a:bodyPr>
          <a:lstStyle/>
          <a:p>
            <a:r>
              <a:rPr lang="en-GB" sz="1400" dirty="0">
                <a:solidFill>
                  <a:schemeClr val="bg1"/>
                </a:solidFill>
                <a:effectLst/>
                <a:latin typeface="Arial" panose="020B0604020202020204" pitchFamily="34" charset="0"/>
                <a:ea typeface="Times New Roman" panose="02020603050405020304" pitchFamily="18" charset="0"/>
              </a:rPr>
              <a:t>(Bethell et al., 2017). </a:t>
            </a:r>
            <a:endParaRPr lang="en-GB" sz="1400" dirty="0">
              <a:solidFill>
                <a:schemeClr val="bg1"/>
              </a:solidFill>
              <a:effectLst/>
              <a:latin typeface="Times New Roman" panose="02020603050405020304" pitchFamily="18" charset="0"/>
              <a:ea typeface="Times New Roman" panose="02020603050405020304" pitchFamily="18" charset="0"/>
            </a:endParaRPr>
          </a:p>
          <a:p>
            <a:endParaRPr lang="en-US" dirty="0"/>
          </a:p>
        </p:txBody>
      </p:sp>
      <p:sp>
        <p:nvSpPr>
          <p:cNvPr id="6" name="TextBox 5">
            <a:extLst>
              <a:ext uri="{FF2B5EF4-FFF2-40B4-BE49-F238E27FC236}">
                <a16:creationId xmlns:a16="http://schemas.microsoft.com/office/drawing/2014/main" id="{02282143-2BBD-ED08-1783-0026A0CE2D75}"/>
              </a:ext>
            </a:extLst>
          </p:cNvPr>
          <p:cNvSpPr txBox="1"/>
          <p:nvPr/>
        </p:nvSpPr>
        <p:spPr>
          <a:xfrm>
            <a:off x="472965" y="2722180"/>
            <a:ext cx="5927834" cy="1200329"/>
          </a:xfrm>
          <a:prstGeom prst="rect">
            <a:avLst/>
          </a:prstGeom>
          <a:noFill/>
        </p:spPr>
        <p:txBody>
          <a:bodyPr wrap="square" rtlCol="0">
            <a:spAutoFit/>
          </a:bodyPr>
          <a:lstStyle/>
          <a:p>
            <a:pPr marL="285750" indent="-285750" algn="ctr">
              <a:buFontTx/>
              <a:buChar char="-"/>
            </a:pPr>
            <a:r>
              <a:rPr lang="en-US" dirty="0">
                <a:solidFill>
                  <a:schemeClr val="bg1"/>
                </a:solidFill>
              </a:rPr>
              <a:t>Support of safe, stable and nurturing family relationships (SSNRs) </a:t>
            </a:r>
          </a:p>
          <a:p>
            <a:pPr marL="285750" indent="-285750" algn="ctr">
              <a:buFontTx/>
              <a:buChar char="-"/>
            </a:pPr>
            <a:r>
              <a:rPr lang="en-US" dirty="0">
                <a:solidFill>
                  <a:schemeClr val="bg1"/>
                </a:solidFill>
              </a:rPr>
              <a:t>Early Intervention </a:t>
            </a:r>
          </a:p>
          <a:p>
            <a:pPr marL="285750" indent="-285750">
              <a:buFontTx/>
              <a:buChar char="-"/>
            </a:pPr>
            <a:endParaRPr lang="en-US" dirty="0"/>
          </a:p>
        </p:txBody>
      </p:sp>
      <p:cxnSp>
        <p:nvCxnSpPr>
          <p:cNvPr id="8" name="Straight Arrow Connector 7">
            <a:extLst>
              <a:ext uri="{FF2B5EF4-FFF2-40B4-BE49-F238E27FC236}">
                <a16:creationId xmlns:a16="http://schemas.microsoft.com/office/drawing/2014/main" id="{788B41D3-1220-4DD1-9D98-20A520090CA0}"/>
              </a:ext>
            </a:extLst>
          </p:cNvPr>
          <p:cNvCxnSpPr/>
          <p:nvPr/>
        </p:nvCxnSpPr>
        <p:spPr>
          <a:xfrm>
            <a:off x="3447393" y="3720662"/>
            <a:ext cx="0" cy="5885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CC786B21-38F8-C932-F84A-96DAC36A75E1}"/>
              </a:ext>
            </a:extLst>
          </p:cNvPr>
          <p:cNvSpPr txBox="1"/>
          <p:nvPr/>
        </p:nvSpPr>
        <p:spPr>
          <a:xfrm>
            <a:off x="788276" y="4523560"/>
            <a:ext cx="5307724" cy="1200329"/>
          </a:xfrm>
          <a:prstGeom prst="rect">
            <a:avLst/>
          </a:prstGeom>
          <a:noFill/>
        </p:spPr>
        <p:txBody>
          <a:bodyPr wrap="square" rtlCol="0">
            <a:spAutoFit/>
          </a:bodyPr>
          <a:lstStyle/>
          <a:p>
            <a:pPr marL="285750" indent="-285750" algn="ctr">
              <a:buFontTx/>
              <a:buChar char="-"/>
            </a:pPr>
            <a:r>
              <a:rPr lang="en-US" dirty="0">
                <a:solidFill>
                  <a:schemeClr val="bg1"/>
                </a:solidFill>
              </a:rPr>
              <a:t>Heal trauma and stress associated with disruptions from SSNRs</a:t>
            </a:r>
          </a:p>
          <a:p>
            <a:pPr marL="285750" indent="-285750" algn="ctr">
              <a:buFontTx/>
              <a:buChar char="-"/>
            </a:pPr>
            <a:r>
              <a:rPr lang="en-US" dirty="0">
                <a:solidFill>
                  <a:schemeClr val="bg1"/>
                </a:solidFill>
              </a:rPr>
              <a:t>Promote healthy child development and wellbeing across life</a:t>
            </a:r>
          </a:p>
        </p:txBody>
      </p:sp>
      <p:pic>
        <p:nvPicPr>
          <p:cNvPr id="4098" name="Picture 2" descr="ACEs Prevention Strategies - SPACECAT">
            <a:extLst>
              <a:ext uri="{FF2B5EF4-FFF2-40B4-BE49-F238E27FC236}">
                <a16:creationId xmlns:a16="http://schemas.microsoft.com/office/drawing/2014/main" id="{64F7411F-948D-D722-EC26-489B8E3B6D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4387" y="1711634"/>
            <a:ext cx="3305503" cy="3305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9057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261E5D6-93C4-C940-F3E4-90274FDA9034}"/>
              </a:ext>
            </a:extLst>
          </p:cNvPr>
          <p:cNvSpPr>
            <a:spLocks noGrp="1"/>
          </p:cNvSpPr>
          <p:nvPr>
            <p:ph type="body" idx="1"/>
          </p:nvPr>
        </p:nvSpPr>
        <p:spPr/>
        <p:txBody>
          <a:bodyPr/>
          <a:lstStyle/>
          <a:p>
            <a:r>
              <a:rPr lang="en-US" dirty="0"/>
              <a:t>Education Act 2002</a:t>
            </a:r>
          </a:p>
        </p:txBody>
      </p:sp>
      <p:sp>
        <p:nvSpPr>
          <p:cNvPr id="4" name="Content Placeholder 3">
            <a:extLst>
              <a:ext uri="{FF2B5EF4-FFF2-40B4-BE49-F238E27FC236}">
                <a16:creationId xmlns:a16="http://schemas.microsoft.com/office/drawing/2014/main" id="{DA25C06B-7411-ACAC-1A62-02C7D2865CF2}"/>
              </a:ext>
            </a:extLst>
          </p:cNvPr>
          <p:cNvSpPr>
            <a:spLocks noGrp="1"/>
          </p:cNvSpPr>
          <p:nvPr>
            <p:ph sz="half" idx="2"/>
          </p:nvPr>
        </p:nvSpPr>
        <p:spPr/>
        <p:txBody>
          <a:bodyPr>
            <a:normAutofit/>
          </a:bodyPr>
          <a:lstStyle/>
          <a:p>
            <a:r>
              <a:rPr lang="en-GB" sz="1800" dirty="0">
                <a:effectLst/>
                <a:ea typeface="Times New Roman" panose="02020603050405020304" pitchFamily="18" charset="0"/>
              </a:rPr>
              <a:t>children in Wales can be protected through safeguarding procedures in education, which guide individuals and agencies on their roles and responsibilities. </a:t>
            </a:r>
            <a:endParaRPr lang="en-US" dirty="0"/>
          </a:p>
        </p:txBody>
      </p:sp>
      <p:sp>
        <p:nvSpPr>
          <p:cNvPr id="5" name="Text Placeholder 4">
            <a:extLst>
              <a:ext uri="{FF2B5EF4-FFF2-40B4-BE49-F238E27FC236}">
                <a16:creationId xmlns:a16="http://schemas.microsoft.com/office/drawing/2014/main" id="{5E0EF0B4-3523-9A10-7C2A-405A123600EF}"/>
              </a:ext>
            </a:extLst>
          </p:cNvPr>
          <p:cNvSpPr>
            <a:spLocks noGrp="1"/>
          </p:cNvSpPr>
          <p:nvPr>
            <p:ph type="body" sz="quarter" idx="3"/>
          </p:nvPr>
        </p:nvSpPr>
        <p:spPr/>
        <p:txBody>
          <a:bodyPr/>
          <a:lstStyle/>
          <a:p>
            <a:r>
              <a:rPr lang="en-US" dirty="0"/>
              <a:t>Safeguarding strategies </a:t>
            </a:r>
          </a:p>
        </p:txBody>
      </p:sp>
      <p:sp>
        <p:nvSpPr>
          <p:cNvPr id="6" name="Content Placeholder 5">
            <a:extLst>
              <a:ext uri="{FF2B5EF4-FFF2-40B4-BE49-F238E27FC236}">
                <a16:creationId xmlns:a16="http://schemas.microsoft.com/office/drawing/2014/main" id="{BA717DE9-F73C-51B1-0F52-3646BED5A0DF}"/>
              </a:ext>
            </a:extLst>
          </p:cNvPr>
          <p:cNvSpPr>
            <a:spLocks noGrp="1"/>
          </p:cNvSpPr>
          <p:nvPr>
            <p:ph sz="quarter" idx="4"/>
          </p:nvPr>
        </p:nvSpPr>
        <p:spPr/>
        <p:txBody>
          <a:bodyPr>
            <a:normAutofit/>
          </a:bodyPr>
          <a:lstStyle/>
          <a:p>
            <a:r>
              <a:rPr lang="en-GB" sz="1800" dirty="0">
                <a:effectLst/>
                <a:ea typeface="Times New Roman" panose="02020603050405020304" pitchFamily="18" charset="0"/>
              </a:rPr>
              <a:t>minimize risks</a:t>
            </a:r>
          </a:p>
          <a:p>
            <a:r>
              <a:rPr lang="en-GB" sz="1800" dirty="0">
                <a:effectLst/>
                <a:ea typeface="Times New Roman" panose="02020603050405020304" pitchFamily="18" charset="0"/>
              </a:rPr>
              <a:t> facilitate early intervention </a:t>
            </a:r>
          </a:p>
          <a:p>
            <a:r>
              <a:rPr lang="en-GB" sz="1800" dirty="0">
                <a:effectLst/>
                <a:ea typeface="Times New Roman" panose="02020603050405020304" pitchFamily="18" charset="0"/>
              </a:rPr>
              <a:t>reduce the impact of trauma. </a:t>
            </a:r>
          </a:p>
          <a:p>
            <a:r>
              <a:rPr lang="en-GB" sz="1800" dirty="0">
                <a:effectLst/>
                <a:ea typeface="Times New Roman" panose="02020603050405020304" pitchFamily="18" charset="0"/>
              </a:rPr>
              <a:t>foster positive relationships </a:t>
            </a:r>
          </a:p>
          <a:p>
            <a:r>
              <a:rPr lang="en-GB" sz="1800" dirty="0">
                <a:effectLst/>
                <a:ea typeface="Times New Roman" panose="02020603050405020304" pitchFamily="18" charset="0"/>
              </a:rPr>
              <a:t>An ethos that values and supports mental and emotional well-being </a:t>
            </a:r>
          </a:p>
          <a:p>
            <a:r>
              <a:rPr lang="en-GB" sz="1800" dirty="0">
                <a:effectLst/>
                <a:ea typeface="Times New Roman" panose="02020603050405020304" pitchFamily="18" charset="0"/>
              </a:rPr>
              <a:t>can be created around education settings as the hub of the community.</a:t>
            </a:r>
            <a:r>
              <a:rPr lang="en-GB" dirty="0">
                <a:effectLst/>
              </a:rPr>
              <a:t> </a:t>
            </a:r>
            <a:endParaRPr lang="en-US" dirty="0"/>
          </a:p>
        </p:txBody>
      </p:sp>
      <p:pic>
        <p:nvPicPr>
          <p:cNvPr id="5122" name="Picture 2" descr="Legislation.gov.uk">
            <a:extLst>
              <a:ext uri="{FF2B5EF4-FFF2-40B4-BE49-F238E27FC236}">
                <a16:creationId xmlns:a16="http://schemas.microsoft.com/office/drawing/2014/main" id="{3798EC6B-8550-22F5-EA8B-A8C9E225B8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4898" y="195546"/>
            <a:ext cx="4051300" cy="12319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472A822-FE89-D20C-5F72-B7A895D9168D}"/>
              </a:ext>
            </a:extLst>
          </p:cNvPr>
          <p:cNvSpPr txBox="1"/>
          <p:nvPr/>
        </p:nvSpPr>
        <p:spPr>
          <a:xfrm>
            <a:off x="8050924" y="5749159"/>
            <a:ext cx="2238704" cy="307777"/>
          </a:xfrm>
          <a:prstGeom prst="rect">
            <a:avLst/>
          </a:prstGeom>
          <a:noFill/>
        </p:spPr>
        <p:txBody>
          <a:bodyPr wrap="square" rtlCol="0">
            <a:spAutoFit/>
          </a:bodyPr>
          <a:lstStyle/>
          <a:p>
            <a:r>
              <a:rPr lang="en-US" sz="1400" dirty="0">
                <a:solidFill>
                  <a:schemeClr val="tx1">
                    <a:lumMod val="75000"/>
                    <a:lumOff val="25000"/>
                  </a:schemeClr>
                </a:solidFill>
              </a:rPr>
              <a:t>(Welsh Government 2022). </a:t>
            </a:r>
          </a:p>
        </p:txBody>
      </p:sp>
    </p:spTree>
    <p:extLst>
      <p:ext uri="{BB962C8B-B14F-4D97-AF65-F5344CB8AC3E}">
        <p14:creationId xmlns:p14="http://schemas.microsoft.com/office/powerpoint/2010/main" val="40405830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wipe(down)">
                                      <p:cBhvr>
                                        <p:cTn id="7" dur="500"/>
                                        <p:tgtEl>
                                          <p:spTgt spid="51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wipe(down)">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wipe(down)">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wipe(down)">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wipe(down)">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wipe(down)">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wipe(down)">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wipe(down)">
                                      <p:cBhvr>
                                        <p:cTn id="47" dur="500"/>
                                        <p:tgtEl>
                                          <p:spTgt spid="6">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
                                            <p:txEl>
                                              <p:pRg st="5" end="5"/>
                                            </p:txEl>
                                          </p:spTgt>
                                        </p:tgtEl>
                                        <p:attrNameLst>
                                          <p:attrName>style.visibility</p:attrName>
                                        </p:attrNameLst>
                                      </p:cBhvr>
                                      <p:to>
                                        <p:strVal val="visible"/>
                                      </p:to>
                                    </p:set>
                                    <p:animEffect transition="in" filter="wipe(down)">
                                      <p:cBhvr>
                                        <p:cTn id="52" dur="500"/>
                                        <p:tgtEl>
                                          <p:spTgt spid="6">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9"/>
                                        </p:tgtEl>
                                        <p:attrNameLst>
                                          <p:attrName>style.visibility</p:attrName>
                                        </p:attrNameLst>
                                      </p:cBhvr>
                                      <p:to>
                                        <p:strVal val="visible"/>
                                      </p:to>
                                    </p:set>
                                    <p:animEffect transition="in" filter="wipe(down)">
                                      <p:cBhvr>
                                        <p:cTn id="5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744A705-2C6A-4924-85BE-FD46BE519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FCD118C-7783-4C94-8EDC-7910526A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67AAFBA3-2C10-40B4-9AB7-A51F6E8EB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3C50455-CACE-4D73-B570-5BB90232F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21629"/>
            <a:ext cx="12199910" cy="2536371"/>
          </a:xfrm>
          <a:prstGeom prst="rect">
            <a:avLst/>
          </a:prstGeom>
          <a:solidFill>
            <a:srgbClr val="58757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354310B-9097-16EA-0F17-5DCF6152EA68}"/>
              </a:ext>
            </a:extLst>
          </p:cNvPr>
          <p:cNvSpPr>
            <a:spLocks noGrp="1"/>
          </p:cNvSpPr>
          <p:nvPr>
            <p:ph type="title"/>
          </p:nvPr>
        </p:nvSpPr>
        <p:spPr>
          <a:xfrm>
            <a:off x="1069847" y="4461467"/>
            <a:ext cx="9943145" cy="1437683"/>
          </a:xfrm>
        </p:spPr>
        <p:txBody>
          <a:bodyPr vert="horz" lIns="91440" tIns="45720" rIns="91440" bIns="45720" rtlCol="0" anchor="b">
            <a:normAutofit/>
          </a:bodyPr>
          <a:lstStyle/>
          <a:p>
            <a:r>
              <a:rPr lang="en-US" sz="3200" b="1" spc="-100">
                <a:effectLst/>
              </a:rPr>
              <a:t>379 serious incidents were reported in England in 2021, including 150 tragic deaths among children. </a:t>
            </a:r>
            <a:br>
              <a:rPr lang="en-US" sz="3200" spc="-100">
                <a:effectLst/>
              </a:rPr>
            </a:br>
            <a:endParaRPr lang="en-US" sz="3200" spc="-100" dirty="0"/>
          </a:p>
        </p:txBody>
      </p:sp>
      <p:sp>
        <p:nvSpPr>
          <p:cNvPr id="5" name="TextBox 4">
            <a:extLst>
              <a:ext uri="{FF2B5EF4-FFF2-40B4-BE49-F238E27FC236}">
                <a16:creationId xmlns:a16="http://schemas.microsoft.com/office/drawing/2014/main" id="{630DF561-BE86-462A-4068-FEEEED7DFFD9}"/>
              </a:ext>
            </a:extLst>
          </p:cNvPr>
          <p:cNvSpPr txBox="1"/>
          <p:nvPr/>
        </p:nvSpPr>
        <p:spPr>
          <a:xfrm>
            <a:off x="7275691" y="379300"/>
            <a:ext cx="8214808" cy="457200"/>
          </a:xfrm>
          <a:prstGeom prst="rect">
            <a:avLst/>
          </a:prstGeom>
        </p:spPr>
        <p:txBody>
          <a:bodyPr vert="horz" lIns="91440" tIns="45720" rIns="91440" bIns="45720" rtlCol="0" anchor="t">
            <a:normAutofit/>
          </a:bodyPr>
          <a:lstStyle/>
          <a:p>
            <a:pPr defTabSz="914400">
              <a:lnSpc>
                <a:spcPct val="90000"/>
              </a:lnSpc>
              <a:spcBef>
                <a:spcPts val="1200"/>
              </a:spcBef>
              <a:buClr>
                <a:schemeClr val="accent1"/>
              </a:buClr>
            </a:pPr>
            <a:r>
              <a:rPr lang="en-US" sz="2200" dirty="0">
                <a:solidFill>
                  <a:schemeClr val="tx1">
                    <a:lumMod val="75000"/>
                    <a:lumOff val="25000"/>
                    <a:alpha val="80000"/>
                  </a:schemeClr>
                </a:solidFill>
                <a:effectLst/>
              </a:rPr>
              <a:t>Welfare Reform and Work Act </a:t>
            </a:r>
            <a:r>
              <a:rPr lang="en-US" sz="2200" dirty="0">
                <a:solidFill>
                  <a:schemeClr val="tx1">
                    <a:lumMod val="75000"/>
                    <a:lumOff val="25000"/>
                    <a:alpha val="80000"/>
                  </a:schemeClr>
                </a:solidFill>
              </a:rPr>
              <a:t>2016</a:t>
            </a:r>
          </a:p>
        </p:txBody>
      </p:sp>
      <p:sp>
        <p:nvSpPr>
          <p:cNvPr id="3" name="TextBox 2">
            <a:extLst>
              <a:ext uri="{FF2B5EF4-FFF2-40B4-BE49-F238E27FC236}">
                <a16:creationId xmlns:a16="http://schemas.microsoft.com/office/drawing/2014/main" id="{2ECFC884-C91F-356F-156B-C5BB03D155FD}"/>
              </a:ext>
            </a:extLst>
          </p:cNvPr>
          <p:cNvSpPr txBox="1"/>
          <p:nvPr/>
        </p:nvSpPr>
        <p:spPr>
          <a:xfrm>
            <a:off x="3746938" y="429378"/>
            <a:ext cx="2848303" cy="1754326"/>
          </a:xfrm>
          <a:prstGeom prst="rect">
            <a:avLst/>
          </a:prstGeom>
          <a:noFill/>
        </p:spPr>
        <p:txBody>
          <a:bodyPr wrap="square" rtlCol="0">
            <a:spAutoFit/>
          </a:bodyPr>
          <a:lstStyle/>
          <a:p>
            <a:pPr>
              <a:spcAft>
                <a:spcPts val="600"/>
              </a:spcAft>
            </a:pPr>
            <a:r>
              <a:rPr lang="en-GB" dirty="0">
                <a:solidFill>
                  <a:schemeClr val="tx1">
                    <a:lumMod val="75000"/>
                    <a:lumOff val="25000"/>
                  </a:schemeClr>
                </a:solidFill>
                <a:effectLst/>
                <a:ea typeface="Times New Roman" panose="02020603050405020304" pitchFamily="18" charset="0"/>
              </a:rPr>
              <a:t>The reviews identified the need to improve safeguarding with vulnerable children (Child Safeguarding Practice Review Panel 2022). </a:t>
            </a:r>
            <a:r>
              <a:rPr lang="en-GB" dirty="0">
                <a:solidFill>
                  <a:schemeClr val="tx1">
                    <a:lumMod val="75000"/>
                    <a:lumOff val="25000"/>
                  </a:schemeClr>
                </a:solidFill>
                <a:effectLst/>
              </a:rPr>
              <a:t> </a:t>
            </a:r>
            <a:endParaRPr lang="en-US" dirty="0">
              <a:solidFill>
                <a:schemeClr val="tx1">
                  <a:lumMod val="75000"/>
                  <a:lumOff val="25000"/>
                </a:schemeClr>
              </a:solidFill>
            </a:endParaRPr>
          </a:p>
        </p:txBody>
      </p:sp>
      <p:sp>
        <p:nvSpPr>
          <p:cNvPr id="6" name="TextBox 5">
            <a:extLst>
              <a:ext uri="{FF2B5EF4-FFF2-40B4-BE49-F238E27FC236}">
                <a16:creationId xmlns:a16="http://schemas.microsoft.com/office/drawing/2014/main" id="{E5E6EC73-2D87-7294-AD38-DEBEFA848FD3}"/>
              </a:ext>
            </a:extLst>
          </p:cNvPr>
          <p:cNvSpPr txBox="1"/>
          <p:nvPr/>
        </p:nvSpPr>
        <p:spPr>
          <a:xfrm>
            <a:off x="7651531" y="798827"/>
            <a:ext cx="3762704" cy="1631216"/>
          </a:xfrm>
          <a:prstGeom prst="rect">
            <a:avLst/>
          </a:prstGeom>
          <a:noFill/>
        </p:spPr>
        <p:txBody>
          <a:bodyPr wrap="square" rtlCol="0">
            <a:spAutoFit/>
          </a:bodyPr>
          <a:lstStyle/>
          <a:p>
            <a:pPr>
              <a:spcAft>
                <a:spcPts val="600"/>
              </a:spcAft>
            </a:pPr>
            <a:r>
              <a:rPr lang="en-US" dirty="0">
                <a:solidFill>
                  <a:schemeClr val="tx1">
                    <a:lumMod val="75000"/>
                    <a:lumOff val="25000"/>
                  </a:schemeClr>
                </a:solidFill>
              </a:rPr>
              <a:t>Prevention Strategies:</a:t>
            </a:r>
          </a:p>
          <a:p>
            <a:pPr marL="285750" indent="-285750">
              <a:spcAft>
                <a:spcPts val="600"/>
              </a:spcAft>
              <a:buFontTx/>
              <a:buChar char="-"/>
            </a:pPr>
            <a:r>
              <a:rPr lang="en-US" dirty="0">
                <a:solidFill>
                  <a:schemeClr val="tx1">
                    <a:lumMod val="75000"/>
                    <a:lumOff val="25000"/>
                  </a:schemeClr>
                </a:solidFill>
              </a:rPr>
              <a:t>Ensuring children have the best start to life</a:t>
            </a:r>
          </a:p>
          <a:p>
            <a:pPr marL="285750" indent="-285750">
              <a:spcAft>
                <a:spcPts val="600"/>
              </a:spcAft>
              <a:buFontTx/>
              <a:buChar char="-"/>
            </a:pPr>
            <a:r>
              <a:rPr lang="en-US" dirty="0">
                <a:solidFill>
                  <a:schemeClr val="tx1">
                    <a:lumMod val="75000"/>
                    <a:lumOff val="25000"/>
                  </a:schemeClr>
                </a:solidFill>
              </a:rPr>
              <a:t>Promotion of positive parenting practices</a:t>
            </a:r>
          </a:p>
        </p:txBody>
      </p:sp>
      <p:sp>
        <p:nvSpPr>
          <p:cNvPr id="7" name="TextBox 6">
            <a:extLst>
              <a:ext uri="{FF2B5EF4-FFF2-40B4-BE49-F238E27FC236}">
                <a16:creationId xmlns:a16="http://schemas.microsoft.com/office/drawing/2014/main" id="{9ECD03C6-4C51-B88C-DFFA-2535B59BC8AF}"/>
              </a:ext>
            </a:extLst>
          </p:cNvPr>
          <p:cNvSpPr txBox="1"/>
          <p:nvPr/>
        </p:nvSpPr>
        <p:spPr>
          <a:xfrm>
            <a:off x="3452647" y="2077827"/>
            <a:ext cx="3436883" cy="2077492"/>
          </a:xfrm>
          <a:prstGeom prst="rect">
            <a:avLst/>
          </a:prstGeom>
          <a:noFill/>
        </p:spPr>
        <p:txBody>
          <a:bodyPr wrap="square" rtlCol="0">
            <a:spAutoFit/>
          </a:bodyPr>
          <a:lstStyle/>
          <a:p>
            <a:pPr>
              <a:spcAft>
                <a:spcPts val="600"/>
              </a:spcAft>
            </a:pPr>
            <a:r>
              <a:rPr lang="en-US" dirty="0">
                <a:solidFill>
                  <a:schemeClr val="tx1">
                    <a:lumMod val="75000"/>
                    <a:lumOff val="25000"/>
                  </a:schemeClr>
                </a:solidFill>
              </a:rPr>
              <a:t>Parent Intervention Training:</a:t>
            </a:r>
          </a:p>
          <a:p>
            <a:pPr marL="285750" indent="-285750">
              <a:spcAft>
                <a:spcPts val="600"/>
              </a:spcAft>
              <a:buFontTx/>
              <a:buChar char="-"/>
            </a:pPr>
            <a:r>
              <a:rPr lang="en-US" dirty="0">
                <a:solidFill>
                  <a:schemeClr val="tx1">
                    <a:lumMod val="75000"/>
                    <a:lumOff val="25000"/>
                  </a:schemeClr>
                </a:solidFill>
              </a:rPr>
              <a:t>Targeting vulnerable groups</a:t>
            </a:r>
          </a:p>
          <a:p>
            <a:pPr marL="285750" indent="-285750">
              <a:spcAft>
                <a:spcPts val="600"/>
              </a:spcAft>
              <a:buFontTx/>
              <a:buChar char="-"/>
            </a:pPr>
            <a:r>
              <a:rPr lang="en-US" dirty="0">
                <a:solidFill>
                  <a:schemeClr val="tx1">
                    <a:lumMod val="75000"/>
                    <a:lumOff val="25000"/>
                  </a:schemeClr>
                </a:solidFill>
              </a:rPr>
              <a:t>Parents substance misuse </a:t>
            </a:r>
          </a:p>
          <a:p>
            <a:pPr marL="285750" indent="-285750">
              <a:spcAft>
                <a:spcPts val="600"/>
              </a:spcAft>
              <a:buFontTx/>
              <a:buChar char="-"/>
            </a:pPr>
            <a:r>
              <a:rPr lang="en-US" dirty="0">
                <a:solidFill>
                  <a:schemeClr val="tx1">
                    <a:lumMod val="75000"/>
                    <a:lumOff val="25000"/>
                  </a:schemeClr>
                </a:solidFill>
              </a:rPr>
              <a:t>Poverty</a:t>
            </a:r>
          </a:p>
          <a:p>
            <a:pPr marL="285750" indent="-285750">
              <a:spcAft>
                <a:spcPts val="600"/>
              </a:spcAft>
              <a:buFontTx/>
              <a:buChar char="-"/>
            </a:pPr>
            <a:r>
              <a:rPr lang="en-US" dirty="0">
                <a:solidFill>
                  <a:schemeClr val="tx1">
                    <a:lumMod val="75000"/>
                    <a:lumOff val="25000"/>
                  </a:schemeClr>
                </a:solidFill>
              </a:rPr>
              <a:t>Risk of maltreatment </a:t>
            </a:r>
          </a:p>
          <a:p>
            <a:pPr>
              <a:spcAft>
                <a:spcPts val="600"/>
              </a:spcAft>
            </a:pPr>
            <a:r>
              <a:rPr lang="en-GB" sz="1400" dirty="0">
                <a:solidFill>
                  <a:schemeClr val="tx1">
                    <a:lumMod val="75000"/>
                    <a:lumOff val="25000"/>
                  </a:schemeClr>
                </a:solidFill>
                <a:effectLst/>
                <a:ea typeface="Times New Roman" panose="02020603050405020304" pitchFamily="18" charset="0"/>
              </a:rPr>
              <a:t>(Lemma et al., 2019).</a:t>
            </a:r>
            <a:endParaRPr lang="en-US" sz="1400" dirty="0">
              <a:solidFill>
                <a:schemeClr val="tx1">
                  <a:lumMod val="75000"/>
                  <a:lumOff val="25000"/>
                </a:schemeClr>
              </a:solidFill>
            </a:endParaRPr>
          </a:p>
        </p:txBody>
      </p:sp>
    </p:spTree>
    <p:extLst>
      <p:ext uri="{BB962C8B-B14F-4D97-AF65-F5344CB8AC3E}">
        <p14:creationId xmlns:p14="http://schemas.microsoft.com/office/powerpoint/2010/main" val="30696164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0" name="Rectangle 6150">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61" name="Rectangle 6152">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6162" name="Rectangle 6154">
            <a:extLst>
              <a:ext uri="{FF2B5EF4-FFF2-40B4-BE49-F238E27FC236}">
                <a16:creationId xmlns:a16="http://schemas.microsoft.com/office/drawing/2014/main" id="{AB101807-2064-4323-8CF5-3FEB3D55F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obesity | Reimagining Health">
            <a:extLst>
              <a:ext uri="{FF2B5EF4-FFF2-40B4-BE49-F238E27FC236}">
                <a16:creationId xmlns:a16="http://schemas.microsoft.com/office/drawing/2014/main" id="{460B5A74-3A84-FE4F-CFEE-D7F8DFA7667D}"/>
              </a:ext>
            </a:extLst>
          </p:cNvPr>
          <p:cNvPicPr>
            <a:picLocks noChangeAspect="1" noChangeArrowheads="1"/>
          </p:cNvPicPr>
          <p:nvPr/>
        </p:nvPicPr>
        <p:blipFill rotWithShape="1">
          <a:blip r:embed="rId2">
            <a:duotone>
              <a:prstClr val="black"/>
              <a:schemeClr val="tx2">
                <a:tint val="45000"/>
                <a:satMod val="400000"/>
              </a:schemeClr>
            </a:duotone>
            <a:extLst>
              <a:ext uri="{28A0092B-C50C-407E-A947-70E740481C1C}">
                <a14:useLocalDpi xmlns:a14="http://schemas.microsoft.com/office/drawing/2010/main" val="0"/>
              </a:ext>
            </a:extLst>
          </a:blip>
          <a:srcRect t="14047" r="9092" b="9612"/>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6163" name="Rectangle 6156">
            <a:extLst>
              <a:ext uri="{FF2B5EF4-FFF2-40B4-BE49-F238E27FC236}">
                <a16:creationId xmlns:a16="http://schemas.microsoft.com/office/drawing/2014/main" id="{30AE1F25-73CE-4317-9878-C8A74F0C4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9B06815-7C7D-422A-C250-D2909731A749}"/>
              </a:ext>
            </a:extLst>
          </p:cNvPr>
          <p:cNvSpPr>
            <a:spLocks noGrp="1"/>
          </p:cNvSpPr>
          <p:nvPr>
            <p:ph type="title"/>
          </p:nvPr>
        </p:nvSpPr>
        <p:spPr>
          <a:xfrm>
            <a:off x="550985" y="1298448"/>
            <a:ext cx="3777552" cy="3255264"/>
          </a:xfrm>
        </p:spPr>
        <p:txBody>
          <a:bodyPr vert="horz" lIns="91440" tIns="45720" rIns="91440" bIns="45720" rtlCol="0" anchor="b">
            <a:normAutofit/>
          </a:bodyPr>
          <a:lstStyle/>
          <a:p>
            <a:r>
              <a:rPr lang="en-US" sz="4800" b="1" spc="-100" dirty="0"/>
              <a:t>How are Children Exploited to ACEs?</a:t>
            </a:r>
          </a:p>
        </p:txBody>
      </p:sp>
      <p:sp>
        <p:nvSpPr>
          <p:cNvPr id="6159" name="Rectangle 6158">
            <a:extLst>
              <a:ext uri="{FF2B5EF4-FFF2-40B4-BE49-F238E27FC236}">
                <a16:creationId xmlns:a16="http://schemas.microsoft.com/office/drawing/2014/main" id="{CA957544-9F2B-44E4-85E1-880ABECA8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48262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1" nodeType="clickEffect">
                                  <p:stCondLst>
                                    <p:cond delay="0"/>
                                  </p:stCondLst>
                                  <p:iterate type="lt">
                                    <p:tmPct val="0"/>
                                  </p:iterate>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3" name="Rectangle 7174">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94" name="Rectangle 7176">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7195" name="Rectangle 7178">
            <a:extLst>
              <a:ext uri="{FF2B5EF4-FFF2-40B4-BE49-F238E27FC236}">
                <a16:creationId xmlns:a16="http://schemas.microsoft.com/office/drawing/2014/main" id="{D1628877-E08F-4E76-A6D9-CAFB570DB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Why Victims of Sexual Abuse Are More Likely to Be Obese - The Atlantic">
            <a:extLst>
              <a:ext uri="{FF2B5EF4-FFF2-40B4-BE49-F238E27FC236}">
                <a16:creationId xmlns:a16="http://schemas.microsoft.com/office/drawing/2014/main" id="{C53E9A0C-8CCD-6BFF-4D73-BD49B27BE8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9114"/>
          <a:stretch/>
        </p:blipFill>
        <p:spPr bwMode="auto">
          <a:xfrm>
            <a:off x="3068" y="0"/>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57587975-CDAC-4067-A9DD-FF1F73F84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746932C-A600-347D-29A1-5664F9D8AB1A}"/>
              </a:ext>
            </a:extLst>
          </p:cNvPr>
          <p:cNvSpPr>
            <a:spLocks noGrp="1"/>
          </p:cNvSpPr>
          <p:nvPr>
            <p:ph type="title"/>
          </p:nvPr>
        </p:nvSpPr>
        <p:spPr>
          <a:xfrm>
            <a:off x="345786" y="1376855"/>
            <a:ext cx="3361953" cy="3864901"/>
          </a:xfrm>
        </p:spPr>
        <p:txBody>
          <a:bodyPr vert="horz" lIns="91440" tIns="45720" rIns="91440" bIns="45720" rtlCol="0" anchor="b">
            <a:normAutofit fontScale="90000"/>
          </a:bodyPr>
          <a:lstStyle/>
          <a:p>
            <a:r>
              <a:rPr lang="en-US" sz="4400" dirty="0">
                <a:solidFill>
                  <a:schemeClr val="bg1"/>
                </a:solidFill>
              </a:rPr>
              <a:t>Felitti’s discovery of high prevalence self-reported child sexual assault among obese patients</a:t>
            </a:r>
          </a:p>
        </p:txBody>
      </p:sp>
      <p:sp>
        <p:nvSpPr>
          <p:cNvPr id="5" name="TextBox 4">
            <a:extLst>
              <a:ext uri="{FF2B5EF4-FFF2-40B4-BE49-F238E27FC236}">
                <a16:creationId xmlns:a16="http://schemas.microsoft.com/office/drawing/2014/main" id="{DDC58DBC-0EE3-57CC-9E32-492968F57F61}"/>
              </a:ext>
            </a:extLst>
          </p:cNvPr>
          <p:cNvSpPr txBox="1"/>
          <p:nvPr/>
        </p:nvSpPr>
        <p:spPr>
          <a:xfrm>
            <a:off x="5570482" y="469611"/>
            <a:ext cx="6400800" cy="584775"/>
          </a:xfrm>
          <a:prstGeom prst="rect">
            <a:avLst/>
          </a:prstGeom>
          <a:noFill/>
        </p:spPr>
        <p:txBody>
          <a:bodyPr wrap="square" rtlCol="0">
            <a:spAutoFit/>
          </a:bodyPr>
          <a:lstStyle/>
          <a:p>
            <a:r>
              <a:rPr lang="en-US" sz="3200" b="1" dirty="0">
                <a:highlight>
                  <a:srgbClr val="C0C0C0"/>
                </a:highlight>
              </a:rPr>
              <a:t>Being obese solved a problem.</a:t>
            </a:r>
          </a:p>
        </p:txBody>
      </p:sp>
      <p:sp>
        <p:nvSpPr>
          <p:cNvPr id="6" name="TextBox 5">
            <a:extLst>
              <a:ext uri="{FF2B5EF4-FFF2-40B4-BE49-F238E27FC236}">
                <a16:creationId xmlns:a16="http://schemas.microsoft.com/office/drawing/2014/main" id="{97DB3B1F-78B5-B094-939B-A92A26D384BB}"/>
              </a:ext>
            </a:extLst>
          </p:cNvPr>
          <p:cNvSpPr txBox="1"/>
          <p:nvPr/>
        </p:nvSpPr>
        <p:spPr>
          <a:xfrm>
            <a:off x="178676" y="5812221"/>
            <a:ext cx="2606565" cy="646331"/>
          </a:xfrm>
          <a:prstGeom prst="rect">
            <a:avLst/>
          </a:prstGeom>
          <a:noFill/>
        </p:spPr>
        <p:txBody>
          <a:bodyPr wrap="square" rtlCol="0">
            <a:spAutoFit/>
          </a:bodyPr>
          <a:lstStyle/>
          <a:p>
            <a:r>
              <a:rPr lang="en-US" dirty="0"/>
              <a:t>(Felitti et al., 2019), (Stevens, 2015).</a:t>
            </a:r>
          </a:p>
        </p:txBody>
      </p:sp>
    </p:spTree>
    <p:extLst>
      <p:ext uri="{BB962C8B-B14F-4D97-AF65-F5344CB8AC3E}">
        <p14:creationId xmlns:p14="http://schemas.microsoft.com/office/powerpoint/2010/main" val="20005120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75106-618E-CE36-2479-CD425057BCDE}"/>
              </a:ext>
            </a:extLst>
          </p:cNvPr>
          <p:cNvSpPr>
            <a:spLocks noGrp="1"/>
          </p:cNvSpPr>
          <p:nvPr>
            <p:ph type="title"/>
          </p:nvPr>
        </p:nvSpPr>
        <p:spPr>
          <a:xfrm>
            <a:off x="252919" y="1123837"/>
            <a:ext cx="2947482" cy="1053675"/>
          </a:xfrm>
        </p:spPr>
        <p:txBody>
          <a:bodyPr anchor="b">
            <a:normAutofit/>
          </a:bodyPr>
          <a:lstStyle/>
          <a:p>
            <a:r>
              <a:rPr lang="en-US" sz="2400" b="1" dirty="0"/>
              <a:t>Trauma Informed Care (TIC)</a:t>
            </a:r>
          </a:p>
        </p:txBody>
      </p:sp>
      <p:sp>
        <p:nvSpPr>
          <p:cNvPr id="8198" name="Content Placeholder 8197">
            <a:extLst>
              <a:ext uri="{FF2B5EF4-FFF2-40B4-BE49-F238E27FC236}">
                <a16:creationId xmlns:a16="http://schemas.microsoft.com/office/drawing/2014/main" id="{56BCEF5B-0BF3-0405-ABA8-01F26DC9BCF1}"/>
              </a:ext>
            </a:extLst>
          </p:cNvPr>
          <p:cNvSpPr>
            <a:spLocks noGrp="1"/>
          </p:cNvSpPr>
          <p:nvPr>
            <p:ph idx="1"/>
          </p:nvPr>
        </p:nvSpPr>
        <p:spPr>
          <a:xfrm>
            <a:off x="252920" y="2177512"/>
            <a:ext cx="2947482" cy="3728766"/>
          </a:xfrm>
        </p:spPr>
        <p:txBody>
          <a:bodyPr anchor="t">
            <a:normAutofit fontScale="92500" lnSpcReduction="10000"/>
          </a:bodyPr>
          <a:lstStyle/>
          <a:p>
            <a:pPr>
              <a:buFontTx/>
              <a:buChar char="-"/>
            </a:pPr>
            <a:r>
              <a:rPr lang="en-US" sz="2200" dirty="0">
                <a:solidFill>
                  <a:schemeClr val="bg1"/>
                </a:solidFill>
              </a:rPr>
              <a:t>Addresses the impact of past trauma</a:t>
            </a:r>
          </a:p>
          <a:p>
            <a:pPr>
              <a:buFontTx/>
              <a:buChar char="-"/>
            </a:pPr>
            <a:r>
              <a:rPr lang="en-US" sz="2200" dirty="0">
                <a:solidFill>
                  <a:schemeClr val="bg1"/>
                </a:solidFill>
              </a:rPr>
              <a:t>Identifies the individual and families needs</a:t>
            </a:r>
          </a:p>
          <a:p>
            <a:pPr>
              <a:buFontTx/>
              <a:buChar char="-"/>
            </a:pPr>
            <a:r>
              <a:rPr lang="en-US" sz="2200" dirty="0">
                <a:solidFill>
                  <a:schemeClr val="bg1"/>
                </a:solidFill>
              </a:rPr>
              <a:t>Facilitates improvement for organisations and communities </a:t>
            </a:r>
          </a:p>
          <a:p>
            <a:pPr>
              <a:buFontTx/>
              <a:buChar char="-"/>
            </a:pPr>
            <a:r>
              <a:rPr lang="en-US" sz="2200" dirty="0">
                <a:solidFill>
                  <a:schemeClr val="bg1"/>
                </a:solidFill>
              </a:rPr>
              <a:t>Ensures disclosures are shared safely</a:t>
            </a:r>
          </a:p>
          <a:p>
            <a:pPr>
              <a:buFontTx/>
              <a:buChar char="-"/>
            </a:pPr>
            <a:r>
              <a:rPr lang="en-US" sz="2200" dirty="0">
                <a:solidFill>
                  <a:schemeClr val="bg1"/>
                </a:solidFill>
              </a:rPr>
              <a:t>Prevents the chances of abuse being repeated</a:t>
            </a:r>
          </a:p>
          <a:p>
            <a:pPr>
              <a:buFontTx/>
              <a:buChar char="-"/>
            </a:pPr>
            <a:r>
              <a:rPr lang="en-US" sz="1600" dirty="0">
                <a:solidFill>
                  <a:schemeClr val="bg1"/>
                </a:solidFill>
              </a:rPr>
              <a:t>(Williams et al., 2022). </a:t>
            </a:r>
          </a:p>
          <a:p>
            <a:pPr>
              <a:buFontTx/>
              <a:buChar char="-"/>
            </a:pPr>
            <a:endParaRPr lang="en-US" sz="1600" dirty="0">
              <a:solidFill>
                <a:schemeClr val="bg1"/>
              </a:solidFill>
            </a:endParaRPr>
          </a:p>
          <a:p>
            <a:endParaRPr lang="en-US" sz="1600" dirty="0">
              <a:solidFill>
                <a:schemeClr val="bg1"/>
              </a:solidFill>
            </a:endParaRPr>
          </a:p>
          <a:p>
            <a:endParaRPr lang="en-US" sz="1600" dirty="0">
              <a:solidFill>
                <a:schemeClr val="bg1"/>
              </a:solidFill>
            </a:endParaRPr>
          </a:p>
          <a:p>
            <a:endParaRPr lang="en-US" sz="1600" dirty="0">
              <a:solidFill>
                <a:schemeClr val="bg1"/>
              </a:solidFill>
            </a:endParaRPr>
          </a:p>
          <a:p>
            <a:endParaRPr lang="en-US" sz="1600" dirty="0">
              <a:solidFill>
                <a:schemeClr val="bg1"/>
              </a:solidFill>
            </a:endParaRPr>
          </a:p>
        </p:txBody>
      </p:sp>
      <p:pic>
        <p:nvPicPr>
          <p:cNvPr id="8194" name="Picture 2" descr="10 Key Ingredients for Trauma-Informed Care - Center for Health Care  Strategies">
            <a:extLst>
              <a:ext uri="{FF2B5EF4-FFF2-40B4-BE49-F238E27FC236}">
                <a16:creationId xmlns:a16="http://schemas.microsoft.com/office/drawing/2014/main" id="{FEDA96AB-2661-D9B3-F0DD-FC19577906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78897" y="1384465"/>
            <a:ext cx="7772401" cy="4061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3924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wipe(down)">
                                      <p:cBhvr>
                                        <p:cTn id="7" dur="5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198">
                                            <p:txEl>
                                              <p:pRg st="0" end="0"/>
                                            </p:txEl>
                                          </p:spTgt>
                                        </p:tgtEl>
                                        <p:attrNameLst>
                                          <p:attrName>style.visibility</p:attrName>
                                        </p:attrNameLst>
                                      </p:cBhvr>
                                      <p:to>
                                        <p:strVal val="visible"/>
                                      </p:to>
                                    </p:set>
                                    <p:animEffect transition="in" filter="wipe(down)">
                                      <p:cBhvr>
                                        <p:cTn id="17" dur="500"/>
                                        <p:tgtEl>
                                          <p:spTgt spid="819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198">
                                            <p:txEl>
                                              <p:pRg st="1" end="1"/>
                                            </p:txEl>
                                          </p:spTgt>
                                        </p:tgtEl>
                                        <p:attrNameLst>
                                          <p:attrName>style.visibility</p:attrName>
                                        </p:attrNameLst>
                                      </p:cBhvr>
                                      <p:to>
                                        <p:strVal val="visible"/>
                                      </p:to>
                                    </p:set>
                                    <p:animEffect transition="in" filter="wipe(down)">
                                      <p:cBhvr>
                                        <p:cTn id="22" dur="500"/>
                                        <p:tgtEl>
                                          <p:spTgt spid="8198">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198">
                                            <p:txEl>
                                              <p:pRg st="2" end="2"/>
                                            </p:txEl>
                                          </p:spTgt>
                                        </p:tgtEl>
                                        <p:attrNameLst>
                                          <p:attrName>style.visibility</p:attrName>
                                        </p:attrNameLst>
                                      </p:cBhvr>
                                      <p:to>
                                        <p:strVal val="visible"/>
                                      </p:to>
                                    </p:set>
                                    <p:animEffect transition="in" filter="wipe(down)">
                                      <p:cBhvr>
                                        <p:cTn id="27" dur="500"/>
                                        <p:tgtEl>
                                          <p:spTgt spid="8198">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198">
                                            <p:txEl>
                                              <p:pRg st="3" end="3"/>
                                            </p:txEl>
                                          </p:spTgt>
                                        </p:tgtEl>
                                        <p:attrNameLst>
                                          <p:attrName>style.visibility</p:attrName>
                                        </p:attrNameLst>
                                      </p:cBhvr>
                                      <p:to>
                                        <p:strVal val="visible"/>
                                      </p:to>
                                    </p:set>
                                    <p:animEffect transition="in" filter="wipe(down)">
                                      <p:cBhvr>
                                        <p:cTn id="32" dur="500"/>
                                        <p:tgtEl>
                                          <p:spTgt spid="8198">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198">
                                            <p:txEl>
                                              <p:pRg st="4" end="4"/>
                                            </p:txEl>
                                          </p:spTgt>
                                        </p:tgtEl>
                                        <p:attrNameLst>
                                          <p:attrName>style.visibility</p:attrName>
                                        </p:attrNameLst>
                                      </p:cBhvr>
                                      <p:to>
                                        <p:strVal val="visible"/>
                                      </p:to>
                                    </p:set>
                                    <p:animEffect transition="in" filter="wipe(down)">
                                      <p:cBhvr>
                                        <p:cTn id="37" dur="500"/>
                                        <p:tgtEl>
                                          <p:spTgt spid="8198">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8198">
                                            <p:txEl>
                                              <p:pRg st="5" end="5"/>
                                            </p:txEl>
                                          </p:spTgt>
                                        </p:tgtEl>
                                        <p:attrNameLst>
                                          <p:attrName>style.visibility</p:attrName>
                                        </p:attrNameLst>
                                      </p:cBhvr>
                                      <p:to>
                                        <p:strVal val="visible"/>
                                      </p:to>
                                    </p:set>
                                    <p:animEffect transition="in" filter="wipe(down)">
                                      <p:cBhvr>
                                        <p:cTn id="42" dur="500"/>
                                        <p:tgtEl>
                                          <p:spTgt spid="819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19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dult and children’s services need to work together to safeguard children when there is a parent with mental health problems. Picture: altanaka/Shutterstock.com">
            <a:extLst>
              <a:ext uri="{FF2B5EF4-FFF2-40B4-BE49-F238E27FC236}">
                <a16:creationId xmlns:a16="http://schemas.microsoft.com/office/drawing/2014/main" id="{D090A3A7-207B-BF41-9BC0-9E38AD904E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15349B1-9711-AE00-E1D7-19001D25ACD5}"/>
              </a:ext>
            </a:extLst>
          </p:cNvPr>
          <p:cNvSpPr>
            <a:spLocks noGrp="1"/>
          </p:cNvSpPr>
          <p:nvPr>
            <p:ph type="title"/>
          </p:nvPr>
        </p:nvSpPr>
        <p:spPr/>
        <p:txBody>
          <a:bodyPr/>
          <a:lstStyle/>
          <a:p>
            <a:r>
              <a:rPr lang="en-US" dirty="0">
                <a:highlight>
                  <a:srgbClr val="808080"/>
                </a:highlight>
              </a:rPr>
              <a:t>Parental Mental Health Problems </a:t>
            </a:r>
          </a:p>
        </p:txBody>
      </p:sp>
      <p:sp>
        <p:nvSpPr>
          <p:cNvPr id="3" name="Content Placeholder 2">
            <a:extLst>
              <a:ext uri="{FF2B5EF4-FFF2-40B4-BE49-F238E27FC236}">
                <a16:creationId xmlns:a16="http://schemas.microsoft.com/office/drawing/2014/main" id="{64220119-60DE-ED3A-4DC9-4F1F7B68D553}"/>
              </a:ext>
            </a:extLst>
          </p:cNvPr>
          <p:cNvSpPr>
            <a:spLocks noGrp="1"/>
          </p:cNvSpPr>
          <p:nvPr>
            <p:ph idx="1"/>
          </p:nvPr>
        </p:nvSpPr>
        <p:spPr/>
        <p:txBody>
          <a:bodyPr/>
          <a:lstStyle/>
          <a:p>
            <a:r>
              <a:rPr lang="en-US" sz="2800" dirty="0">
                <a:solidFill>
                  <a:schemeClr val="bg1"/>
                </a:solidFill>
                <a:highlight>
                  <a:srgbClr val="808080"/>
                </a:highlight>
              </a:rPr>
              <a:t>Psychopathy</a:t>
            </a:r>
            <a:r>
              <a:rPr lang="en-US" dirty="0">
                <a:solidFill>
                  <a:schemeClr val="bg1"/>
                </a:solidFill>
                <a:highlight>
                  <a:srgbClr val="808080"/>
                </a:highlight>
              </a:rPr>
              <a:t> </a:t>
            </a:r>
          </a:p>
          <a:p>
            <a:r>
              <a:rPr lang="en-US" sz="2800" dirty="0">
                <a:solidFill>
                  <a:schemeClr val="bg1"/>
                </a:solidFill>
                <a:highlight>
                  <a:srgbClr val="808080"/>
                </a:highlight>
              </a:rPr>
              <a:t>Substance abuse </a:t>
            </a:r>
          </a:p>
        </p:txBody>
      </p:sp>
      <p:sp>
        <p:nvSpPr>
          <p:cNvPr id="4" name="Text Placeholder 3">
            <a:extLst>
              <a:ext uri="{FF2B5EF4-FFF2-40B4-BE49-F238E27FC236}">
                <a16:creationId xmlns:a16="http://schemas.microsoft.com/office/drawing/2014/main" id="{8B8A9082-FBEA-1B50-531B-9859BCB613EC}"/>
              </a:ext>
            </a:extLst>
          </p:cNvPr>
          <p:cNvSpPr>
            <a:spLocks noGrp="1"/>
          </p:cNvSpPr>
          <p:nvPr>
            <p:ph type="body" sz="half" idx="2"/>
          </p:nvPr>
        </p:nvSpPr>
        <p:spPr/>
        <p:txBody>
          <a:bodyPr/>
          <a:lstStyle/>
          <a:p>
            <a:r>
              <a:rPr lang="en-US" sz="2000" dirty="0">
                <a:highlight>
                  <a:srgbClr val="808080"/>
                </a:highlight>
              </a:rPr>
              <a:t>The safety of a child is at risk when their parents suffer with mental health problems </a:t>
            </a:r>
          </a:p>
          <a:p>
            <a:r>
              <a:rPr lang="en-GB" sz="1400" dirty="0">
                <a:solidFill>
                  <a:schemeClr val="bg1"/>
                </a:solidFill>
                <a:effectLst/>
                <a:highlight>
                  <a:srgbClr val="808080"/>
                </a:highlight>
                <a:ea typeface="Times New Roman" panose="02020603050405020304" pitchFamily="18" charset="0"/>
              </a:rPr>
              <a:t>(Daelmans et al., 2021).</a:t>
            </a:r>
            <a:endParaRPr lang="en-US" dirty="0">
              <a:solidFill>
                <a:schemeClr val="bg1"/>
              </a:solidFill>
              <a:highlight>
                <a:srgbClr val="808080"/>
              </a:highlight>
            </a:endParaRPr>
          </a:p>
        </p:txBody>
      </p:sp>
      <p:sp>
        <p:nvSpPr>
          <p:cNvPr id="5" name="Content Placeholder 4">
            <a:extLst>
              <a:ext uri="{FF2B5EF4-FFF2-40B4-BE49-F238E27FC236}">
                <a16:creationId xmlns:a16="http://schemas.microsoft.com/office/drawing/2014/main" id="{000C0B22-7D42-D42D-D09D-C6F980967369}"/>
              </a:ext>
            </a:extLst>
          </p:cNvPr>
          <p:cNvSpPr>
            <a:spLocks noGrp="1"/>
          </p:cNvSpPr>
          <p:nvPr>
            <p:ph idx="13"/>
          </p:nvPr>
        </p:nvSpPr>
        <p:spPr>
          <a:xfrm>
            <a:off x="6491804" y="1852121"/>
            <a:ext cx="2609525" cy="2838631"/>
          </a:xfrm>
        </p:spPr>
        <p:txBody>
          <a:bodyPr>
            <a:normAutofit/>
          </a:bodyPr>
          <a:lstStyle/>
          <a:p>
            <a:r>
              <a:rPr lang="en-US" sz="2400" dirty="0">
                <a:solidFill>
                  <a:schemeClr val="bg1"/>
                </a:solidFill>
                <a:highlight>
                  <a:srgbClr val="808080"/>
                </a:highlight>
              </a:rPr>
              <a:t>Exposure to parental psychopathology at an early age may affect the psychological functioning of a child. </a:t>
            </a:r>
          </a:p>
        </p:txBody>
      </p:sp>
      <p:sp>
        <p:nvSpPr>
          <p:cNvPr id="6" name="Content Placeholder 5">
            <a:extLst>
              <a:ext uri="{FF2B5EF4-FFF2-40B4-BE49-F238E27FC236}">
                <a16:creationId xmlns:a16="http://schemas.microsoft.com/office/drawing/2014/main" id="{B8E751F6-F31C-1932-92C9-E122BD1C3C79}"/>
              </a:ext>
            </a:extLst>
          </p:cNvPr>
          <p:cNvSpPr>
            <a:spLocks noGrp="1"/>
          </p:cNvSpPr>
          <p:nvPr>
            <p:ph idx="14"/>
          </p:nvPr>
        </p:nvSpPr>
        <p:spPr>
          <a:xfrm>
            <a:off x="9076628" y="1852121"/>
            <a:ext cx="2988701" cy="2708003"/>
          </a:xfrm>
        </p:spPr>
        <p:txBody>
          <a:bodyPr>
            <a:normAutofit lnSpcReduction="10000"/>
          </a:bodyPr>
          <a:lstStyle/>
          <a:p>
            <a:r>
              <a:rPr lang="en-US" sz="2400" dirty="0">
                <a:solidFill>
                  <a:schemeClr val="bg1"/>
                </a:solidFill>
                <a:highlight>
                  <a:srgbClr val="808080"/>
                </a:highlight>
              </a:rPr>
              <a:t>Early intervention targeted at parents with mental disorders could alleviate these prolonged adverse experiences for infants. </a:t>
            </a:r>
          </a:p>
        </p:txBody>
      </p:sp>
      <p:sp>
        <p:nvSpPr>
          <p:cNvPr id="9" name="Text Placeholder 8">
            <a:extLst>
              <a:ext uri="{FF2B5EF4-FFF2-40B4-BE49-F238E27FC236}">
                <a16:creationId xmlns:a16="http://schemas.microsoft.com/office/drawing/2014/main" id="{B2DD5DBE-3DD4-794F-6144-3D3795725CF2}"/>
              </a:ext>
            </a:extLst>
          </p:cNvPr>
          <p:cNvSpPr>
            <a:spLocks noGrp="1"/>
          </p:cNvSpPr>
          <p:nvPr>
            <p:ph type="body" sz="quarter" idx="17"/>
          </p:nvPr>
        </p:nvSpPr>
        <p:spPr>
          <a:xfrm>
            <a:off x="9088979" y="4446937"/>
            <a:ext cx="2458230" cy="803275"/>
          </a:xfrm>
        </p:spPr>
        <p:txBody>
          <a:bodyPr/>
          <a:lstStyle/>
          <a:p>
            <a:r>
              <a:rPr lang="en-US" dirty="0">
                <a:solidFill>
                  <a:schemeClr val="bg1"/>
                </a:solidFill>
                <a:highlight>
                  <a:srgbClr val="808080"/>
                </a:highlight>
              </a:rPr>
              <a:t>(Aktar et al., 2019). </a:t>
            </a:r>
          </a:p>
        </p:txBody>
      </p:sp>
    </p:spTree>
    <p:extLst>
      <p:ext uri="{BB962C8B-B14F-4D97-AF65-F5344CB8AC3E}">
        <p14:creationId xmlns:p14="http://schemas.microsoft.com/office/powerpoint/2010/main" val="310566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wipe(down)">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wipe(down)">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wipe(down)">
                                      <p:cBhvr>
                                        <p:cTn id="27" dur="500"/>
                                        <p:tgtEl>
                                          <p:spTgt spid="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wipe(down)">
                                      <p:cBhvr>
                                        <p:cTn id="32" dur="500"/>
                                        <p:tgtEl>
                                          <p:spTgt spid="3">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wipe(down)">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wipe(down)">
                                      <p:cBhvr>
                                        <p:cTn id="42" dur="500"/>
                                        <p:tgtEl>
                                          <p:spTgt spid="6">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animEffect transition="in" filter="wipe(down)">
                                      <p:cBhvr>
                                        <p:cTn id="4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5E8FA19-471F-5A76-6D08-88F245A239BE}"/>
              </a:ext>
            </a:extLst>
          </p:cNvPr>
          <p:cNvSpPr>
            <a:spLocks noGrp="1"/>
          </p:cNvSpPr>
          <p:nvPr>
            <p:ph type="subTitle" idx="1"/>
          </p:nvPr>
        </p:nvSpPr>
        <p:spPr>
          <a:xfrm>
            <a:off x="9816504" y="922394"/>
            <a:ext cx="2213200" cy="3922738"/>
          </a:xfrm>
        </p:spPr>
        <p:txBody>
          <a:bodyPr>
            <a:normAutofit/>
          </a:bodyPr>
          <a:lstStyle/>
          <a:p>
            <a:r>
              <a:rPr lang="en-US" sz="3200" b="1" dirty="0">
                <a:solidFill>
                  <a:schemeClr val="tx2">
                    <a:lumMod val="75000"/>
                  </a:schemeClr>
                </a:solidFill>
                <a:latin typeface="+mj-lt"/>
              </a:rPr>
              <a:t>Parents with Substance Abuse Problems </a:t>
            </a:r>
          </a:p>
        </p:txBody>
      </p:sp>
      <p:sp>
        <p:nvSpPr>
          <p:cNvPr id="5" name="TextBox 4">
            <a:extLst>
              <a:ext uri="{FF2B5EF4-FFF2-40B4-BE49-F238E27FC236}">
                <a16:creationId xmlns:a16="http://schemas.microsoft.com/office/drawing/2014/main" id="{2D522604-0705-D4E1-D42D-E46BFA35BF31}"/>
              </a:ext>
            </a:extLst>
          </p:cNvPr>
          <p:cNvSpPr txBox="1"/>
          <p:nvPr/>
        </p:nvSpPr>
        <p:spPr>
          <a:xfrm>
            <a:off x="383969" y="3921802"/>
            <a:ext cx="5712031" cy="923330"/>
          </a:xfrm>
          <a:prstGeom prst="rect">
            <a:avLst/>
          </a:prstGeom>
          <a:noFill/>
        </p:spPr>
        <p:txBody>
          <a:bodyPr wrap="square" rtlCol="0">
            <a:spAutoFit/>
          </a:bodyPr>
          <a:lstStyle/>
          <a:p>
            <a:r>
              <a:rPr lang="en-US" dirty="0"/>
              <a:t>- The most common form of child abuse witnessed or experienced was domestic violence or abuse and emotional abuse. (Office for National Statistics 2022)</a:t>
            </a:r>
          </a:p>
        </p:txBody>
      </p:sp>
      <p:pic>
        <p:nvPicPr>
          <p:cNvPr id="2050" name="Picture 2" descr="A person holding a bottle of alcohol and a child&#10;&#10;Description automatically generated">
            <a:extLst>
              <a:ext uri="{FF2B5EF4-FFF2-40B4-BE49-F238E27FC236}">
                <a16:creationId xmlns:a16="http://schemas.microsoft.com/office/drawing/2014/main" id="{2FF0BEFD-9E52-BA29-9F6A-5CB0B71779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4845" y="3429000"/>
            <a:ext cx="3638259" cy="24285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2" name="TextBox 3">
            <a:extLst>
              <a:ext uri="{FF2B5EF4-FFF2-40B4-BE49-F238E27FC236}">
                <a16:creationId xmlns:a16="http://schemas.microsoft.com/office/drawing/2014/main" id="{8CD4B91E-FFC6-1F60-DBA9-5B3E216E8C19}"/>
              </a:ext>
            </a:extLst>
          </p:cNvPr>
          <p:cNvGraphicFramePr/>
          <p:nvPr/>
        </p:nvGraphicFramePr>
        <p:xfrm>
          <a:off x="320634" y="1318161"/>
          <a:ext cx="6543304" cy="2585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4277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wipe(down)">
                                      <p:cBhvr>
                                        <p:cTn id="12" dur="500"/>
                                        <p:tgtEl>
                                          <p:spTgt spid="205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052"/>
                                        </p:tgtEl>
                                        <p:attrNameLst>
                                          <p:attrName>style.visibility</p:attrName>
                                        </p:attrNameLst>
                                      </p:cBhvr>
                                      <p:to>
                                        <p:strVal val="visible"/>
                                      </p:to>
                                    </p:set>
                                    <p:animEffect transition="in" filter="wipe(down)">
                                      <p:cBhvr>
                                        <p:cTn id="17" dur="500"/>
                                        <p:tgtEl>
                                          <p:spTgt spid="205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down)">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Graphic spid="2052"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graph of abuse and abuse&#10;&#10;Description automatically generated">
            <a:extLst>
              <a:ext uri="{FF2B5EF4-FFF2-40B4-BE49-F238E27FC236}">
                <a16:creationId xmlns:a16="http://schemas.microsoft.com/office/drawing/2014/main" id="{9CF9FC94-6E8B-616B-A3A7-9573DAFDDD28}"/>
              </a:ext>
            </a:extLst>
          </p:cNvPr>
          <p:cNvPicPr>
            <a:picLocks noChangeAspect="1"/>
          </p:cNvPicPr>
          <p:nvPr/>
        </p:nvPicPr>
        <p:blipFill>
          <a:blip r:embed="rId3"/>
          <a:stretch>
            <a:fillRect/>
          </a:stretch>
        </p:blipFill>
        <p:spPr>
          <a:xfrm>
            <a:off x="2029527" y="643467"/>
            <a:ext cx="8132946" cy="5571066"/>
          </a:xfrm>
          <a:prstGeom prst="rect">
            <a:avLst/>
          </a:prstGeom>
        </p:spPr>
      </p:pic>
      <p:sp>
        <p:nvSpPr>
          <p:cNvPr id="6" name="TextBox 5">
            <a:extLst>
              <a:ext uri="{FF2B5EF4-FFF2-40B4-BE49-F238E27FC236}">
                <a16:creationId xmlns:a16="http://schemas.microsoft.com/office/drawing/2014/main" id="{2B2626A5-014F-9970-58EC-C17678850911}"/>
              </a:ext>
            </a:extLst>
          </p:cNvPr>
          <p:cNvSpPr txBox="1"/>
          <p:nvPr/>
        </p:nvSpPr>
        <p:spPr>
          <a:xfrm>
            <a:off x="10436772" y="6214533"/>
            <a:ext cx="1460938" cy="461665"/>
          </a:xfrm>
          <a:prstGeom prst="rect">
            <a:avLst/>
          </a:prstGeom>
          <a:noFill/>
        </p:spPr>
        <p:txBody>
          <a:bodyPr wrap="square" rtlCol="0">
            <a:spAutoFit/>
          </a:bodyPr>
          <a:lstStyle/>
          <a:p>
            <a:r>
              <a:rPr lang="en-US" sz="1200" dirty="0"/>
              <a:t>(Office for National Statistics 2020).</a:t>
            </a:r>
          </a:p>
        </p:txBody>
      </p:sp>
    </p:spTree>
    <p:extLst>
      <p:ext uri="{BB962C8B-B14F-4D97-AF65-F5344CB8AC3E}">
        <p14:creationId xmlns:p14="http://schemas.microsoft.com/office/powerpoint/2010/main" val="123926349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A chart of various abuse and abuse related items&#10;&#10;Description automatically generated with medium confidence">
            <a:extLst>
              <a:ext uri="{FF2B5EF4-FFF2-40B4-BE49-F238E27FC236}">
                <a16:creationId xmlns:a16="http://schemas.microsoft.com/office/drawing/2014/main" id="{06849FE7-7C1C-F99B-B506-D8CAF4B94471}"/>
              </a:ext>
            </a:extLst>
          </p:cNvPr>
          <p:cNvPicPr>
            <a:picLocks noChangeAspect="1"/>
          </p:cNvPicPr>
          <p:nvPr/>
        </p:nvPicPr>
        <p:blipFill>
          <a:blip r:embed="rId2"/>
          <a:stretch>
            <a:fillRect/>
          </a:stretch>
        </p:blipFill>
        <p:spPr>
          <a:xfrm>
            <a:off x="1587063" y="231228"/>
            <a:ext cx="9112468" cy="6306206"/>
          </a:xfrm>
          <a:prstGeom prst="rect">
            <a:avLst/>
          </a:prstGeom>
        </p:spPr>
      </p:pic>
      <p:sp>
        <p:nvSpPr>
          <p:cNvPr id="4" name="TextBox 3">
            <a:extLst>
              <a:ext uri="{FF2B5EF4-FFF2-40B4-BE49-F238E27FC236}">
                <a16:creationId xmlns:a16="http://schemas.microsoft.com/office/drawing/2014/main" id="{7278FC5C-0117-83A4-81B8-58A5EB3A6C5A}"/>
              </a:ext>
            </a:extLst>
          </p:cNvPr>
          <p:cNvSpPr txBox="1"/>
          <p:nvPr/>
        </p:nvSpPr>
        <p:spPr>
          <a:xfrm>
            <a:off x="10825655" y="6106511"/>
            <a:ext cx="1450428" cy="646331"/>
          </a:xfrm>
          <a:prstGeom prst="rect">
            <a:avLst/>
          </a:prstGeom>
          <a:noFill/>
        </p:spPr>
        <p:txBody>
          <a:bodyPr wrap="square" rtlCol="0">
            <a:spAutoFit/>
          </a:bodyPr>
          <a:lstStyle/>
          <a:p>
            <a:r>
              <a:rPr lang="en-US" dirty="0"/>
              <a:t>(Lemma et al, 2019).</a:t>
            </a:r>
          </a:p>
        </p:txBody>
      </p:sp>
    </p:spTree>
    <p:extLst>
      <p:ext uri="{BB962C8B-B14F-4D97-AF65-F5344CB8AC3E}">
        <p14:creationId xmlns:p14="http://schemas.microsoft.com/office/powerpoint/2010/main" val="352830752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81" name="Rectangle 3080">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083" name="Rectangle 3082">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afeguarding Children Legislation in the UK – Training Express">
            <a:extLst>
              <a:ext uri="{FF2B5EF4-FFF2-40B4-BE49-F238E27FC236}">
                <a16:creationId xmlns:a16="http://schemas.microsoft.com/office/drawing/2014/main" id="{585C66E6-7D61-F792-5727-4D40885CDF66}"/>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343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321C5E8-49EA-E205-FDF2-77BDF08A5264}"/>
              </a:ext>
            </a:extLst>
          </p:cNvPr>
          <p:cNvSpPr>
            <a:spLocks noGrp="1"/>
          </p:cNvSpPr>
          <p:nvPr>
            <p:ph type="title"/>
          </p:nvPr>
        </p:nvSpPr>
        <p:spPr>
          <a:xfrm>
            <a:off x="1069848" y="1298448"/>
            <a:ext cx="7315200" cy="3255264"/>
          </a:xfrm>
        </p:spPr>
        <p:txBody>
          <a:bodyPr vert="horz" lIns="91440" tIns="45720" rIns="91440" bIns="45720" rtlCol="0" anchor="b">
            <a:normAutofit/>
          </a:bodyPr>
          <a:lstStyle/>
          <a:p>
            <a:r>
              <a:rPr lang="en-US">
                <a:solidFill>
                  <a:schemeClr val="tx1"/>
                </a:solidFill>
              </a:rPr>
              <a:t>Safeguarding Measures to support victims of ACEs</a:t>
            </a:r>
          </a:p>
        </p:txBody>
      </p:sp>
    </p:spTree>
    <p:extLst>
      <p:ext uri="{BB962C8B-B14F-4D97-AF65-F5344CB8AC3E}">
        <p14:creationId xmlns:p14="http://schemas.microsoft.com/office/powerpoint/2010/main" val="409940651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05" name="Rectangle 4104">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07" name="Rectangle 4106">
            <a:extLst>
              <a:ext uri="{FF2B5EF4-FFF2-40B4-BE49-F238E27FC236}">
                <a16:creationId xmlns:a16="http://schemas.microsoft.com/office/drawing/2014/main" id="{5492F9E5-5B28-4104-9CDF-100EE9D85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9" name="Rectangle 4108">
            <a:extLst>
              <a:ext uri="{FF2B5EF4-FFF2-40B4-BE49-F238E27FC236}">
                <a16:creationId xmlns:a16="http://schemas.microsoft.com/office/drawing/2014/main" id="{F4A3EBA2-184A-4C53-80BF-FB3A6AC35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008542" cy="53309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4111" name="Rectangle 4110">
            <a:extLst>
              <a:ext uri="{FF2B5EF4-FFF2-40B4-BE49-F238E27FC236}">
                <a16:creationId xmlns:a16="http://schemas.microsoft.com/office/drawing/2014/main" id="{7438EFCD-B361-4EDD-A82E-EF6FE99C1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729"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C225A34-2F95-3B53-69A9-EA1D3C0F4EA6}"/>
              </a:ext>
            </a:extLst>
          </p:cNvPr>
          <p:cNvSpPr txBox="1"/>
          <p:nvPr/>
        </p:nvSpPr>
        <p:spPr>
          <a:xfrm>
            <a:off x="80819" y="-254974"/>
            <a:ext cx="2947482" cy="460118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400" spc="-60" dirty="0">
                <a:solidFill>
                  <a:srgbClr val="FFFFFF"/>
                </a:solidFill>
                <a:latin typeface="+mj-lt"/>
                <a:ea typeface="+mj-ea"/>
                <a:cs typeface="+mj-cs"/>
              </a:rPr>
              <a:t>However, the policy documents lack discussion of child socioeconomic conditions. </a:t>
            </a:r>
          </a:p>
        </p:txBody>
      </p:sp>
      <p:sp>
        <p:nvSpPr>
          <p:cNvPr id="4113" name="Rectangle 4112">
            <a:extLst>
              <a:ext uri="{FF2B5EF4-FFF2-40B4-BE49-F238E27FC236}">
                <a16:creationId xmlns:a16="http://schemas.microsoft.com/office/drawing/2014/main" id="{5D5DB082-BCCB-4994-AEE1-EF25FDAC8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406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9B8FE90-F804-970C-7701-468F54FC9A34}"/>
              </a:ext>
            </a:extLst>
          </p:cNvPr>
          <p:cNvSpPr txBox="1"/>
          <p:nvPr/>
        </p:nvSpPr>
        <p:spPr>
          <a:xfrm>
            <a:off x="8701785" y="1624371"/>
            <a:ext cx="2495519" cy="3870547"/>
          </a:xfrm>
          <a:prstGeom prst="rect">
            <a:avLst/>
          </a:prstGeom>
          <a:noFill/>
        </p:spPr>
        <p:txBody>
          <a:bodyPr wrap="square" rtlCol="0">
            <a:spAutoFit/>
          </a:bodyPr>
          <a:lstStyle/>
          <a:p>
            <a:pPr defTabSz="260604">
              <a:spcAft>
                <a:spcPts val="600"/>
              </a:spcAft>
            </a:pPr>
            <a:r>
              <a:rPr lang="en-US" sz="2000" b="1" kern="1200" dirty="0">
                <a:solidFill>
                  <a:schemeClr val="tx1">
                    <a:lumMod val="90000"/>
                    <a:lumOff val="10000"/>
                  </a:schemeClr>
                </a:solidFill>
                <a:latin typeface="+mj-lt"/>
                <a:ea typeface="+mn-ea"/>
                <a:cs typeface="+mn-cs"/>
              </a:rPr>
              <a:t>T</a:t>
            </a:r>
            <a:r>
              <a:rPr lang="en-GB" sz="2000" b="1" kern="1200" dirty="0">
                <a:solidFill>
                  <a:schemeClr val="tx1">
                    <a:lumMod val="90000"/>
                    <a:lumOff val="10000"/>
                  </a:schemeClr>
                </a:solidFill>
                <a:latin typeface="+mj-lt"/>
                <a:ea typeface="+mn-ea"/>
                <a:cs typeface="+mn-cs"/>
              </a:rPr>
              <a:t>he UK Government's Department of Health and UK Parliamentary Committees have stressed the importance of embedding ACE awareness into practice.</a:t>
            </a:r>
          </a:p>
          <a:p>
            <a:pPr defTabSz="260604">
              <a:spcAft>
                <a:spcPts val="600"/>
              </a:spcAft>
            </a:pPr>
            <a:r>
              <a:rPr lang="en-GB" sz="1026" b="1" kern="1200" dirty="0">
                <a:solidFill>
                  <a:schemeClr val="tx1">
                    <a:lumMod val="90000"/>
                    <a:lumOff val="10000"/>
                  </a:schemeClr>
                </a:solidFill>
                <a:latin typeface="+mj-lt"/>
                <a:ea typeface="+mn-ea"/>
                <a:cs typeface="+mn-cs"/>
              </a:rPr>
              <a:t> (Quigg et al., 2018) (House of Commons, 2018). </a:t>
            </a:r>
            <a:endParaRPr lang="en-US" b="1" dirty="0">
              <a:solidFill>
                <a:schemeClr val="tx1">
                  <a:lumMod val="90000"/>
                  <a:lumOff val="10000"/>
                </a:schemeClr>
              </a:solidFill>
              <a:latin typeface="+mj-lt"/>
            </a:endParaRPr>
          </a:p>
        </p:txBody>
      </p:sp>
      <p:sp>
        <p:nvSpPr>
          <p:cNvPr id="6" name="TextBox 5">
            <a:extLst>
              <a:ext uri="{FF2B5EF4-FFF2-40B4-BE49-F238E27FC236}">
                <a16:creationId xmlns:a16="http://schemas.microsoft.com/office/drawing/2014/main" id="{691A0602-1955-111D-462D-F6F6E8DB7E79}"/>
              </a:ext>
            </a:extLst>
          </p:cNvPr>
          <p:cNvSpPr txBox="1"/>
          <p:nvPr/>
        </p:nvSpPr>
        <p:spPr>
          <a:xfrm>
            <a:off x="3028301" y="1136085"/>
            <a:ext cx="3072649" cy="1831271"/>
          </a:xfrm>
          <a:prstGeom prst="rect">
            <a:avLst/>
          </a:prstGeom>
          <a:noFill/>
        </p:spPr>
        <p:txBody>
          <a:bodyPr wrap="square" rtlCol="0">
            <a:spAutoFit/>
          </a:bodyPr>
          <a:lstStyle/>
          <a:p>
            <a:pPr marL="162878" indent="-162878" defTabSz="260604">
              <a:spcAft>
                <a:spcPts val="600"/>
              </a:spcAft>
              <a:buFontTx/>
              <a:buChar char="-"/>
            </a:pPr>
            <a:r>
              <a:rPr lang="en-US" sz="1400" kern="1200" dirty="0">
                <a:solidFill>
                  <a:schemeClr val="tx1">
                    <a:lumMod val="90000"/>
                    <a:lumOff val="10000"/>
                  </a:schemeClr>
                </a:solidFill>
                <a:latin typeface="+mn-lt"/>
                <a:ea typeface="+mn-ea"/>
                <a:cs typeface="+mn-cs"/>
              </a:rPr>
              <a:t>Such as … </a:t>
            </a:r>
          </a:p>
          <a:p>
            <a:pPr marL="162878" indent="-162878" defTabSz="260604">
              <a:spcAft>
                <a:spcPts val="600"/>
              </a:spcAft>
              <a:buFontTx/>
              <a:buChar char="-"/>
            </a:pPr>
            <a:r>
              <a:rPr lang="en-US" sz="1400" kern="1200" dirty="0">
                <a:solidFill>
                  <a:schemeClr val="tx1">
                    <a:lumMod val="90000"/>
                    <a:lumOff val="10000"/>
                  </a:schemeClr>
                </a:solidFill>
                <a:latin typeface="+mn-lt"/>
                <a:ea typeface="+mn-ea"/>
                <a:cs typeface="+mn-cs"/>
              </a:rPr>
              <a:t>Poverty </a:t>
            </a:r>
          </a:p>
          <a:p>
            <a:pPr marL="162878" indent="-162878" defTabSz="260604">
              <a:spcAft>
                <a:spcPts val="600"/>
              </a:spcAft>
              <a:buFontTx/>
              <a:buChar char="-"/>
            </a:pPr>
            <a:r>
              <a:rPr lang="en-US" sz="1400" kern="1200" dirty="0">
                <a:solidFill>
                  <a:schemeClr val="tx1">
                    <a:lumMod val="90000"/>
                    <a:lumOff val="10000"/>
                  </a:schemeClr>
                </a:solidFill>
                <a:latin typeface="+mn-lt"/>
                <a:ea typeface="+mn-ea"/>
                <a:cs typeface="+mn-cs"/>
              </a:rPr>
              <a:t>Adult incarceration rates are considerably higher in poorer areas </a:t>
            </a:r>
          </a:p>
          <a:p>
            <a:pPr marL="162878" indent="-162878" defTabSz="260604">
              <a:spcAft>
                <a:spcPts val="600"/>
              </a:spcAft>
              <a:buFontTx/>
              <a:buChar char="-"/>
            </a:pPr>
            <a:r>
              <a:rPr lang="en-US" sz="1400" kern="1200" dirty="0">
                <a:solidFill>
                  <a:schemeClr val="tx1">
                    <a:lumMod val="90000"/>
                    <a:lumOff val="10000"/>
                  </a:schemeClr>
                </a:solidFill>
                <a:latin typeface="+mn-lt"/>
                <a:ea typeface="+mn-ea"/>
                <a:cs typeface="+mn-cs"/>
              </a:rPr>
              <a:t>Social gradient concerning substance abuse, domestic violence and child maltreatment (Walsh et al., 2019). </a:t>
            </a:r>
            <a:endParaRPr lang="en-US" sz="3200" dirty="0">
              <a:solidFill>
                <a:schemeClr val="tx1">
                  <a:lumMod val="90000"/>
                  <a:lumOff val="10000"/>
                </a:schemeClr>
              </a:solidFill>
            </a:endParaRPr>
          </a:p>
        </p:txBody>
      </p:sp>
      <p:sp>
        <p:nvSpPr>
          <p:cNvPr id="7" name="TextBox 6">
            <a:extLst>
              <a:ext uri="{FF2B5EF4-FFF2-40B4-BE49-F238E27FC236}">
                <a16:creationId xmlns:a16="http://schemas.microsoft.com/office/drawing/2014/main" id="{A436B119-F3FD-A136-527A-C6D3DA93DC84}"/>
              </a:ext>
            </a:extLst>
          </p:cNvPr>
          <p:cNvSpPr txBox="1"/>
          <p:nvPr/>
        </p:nvSpPr>
        <p:spPr>
          <a:xfrm>
            <a:off x="179972" y="3780285"/>
            <a:ext cx="2605996" cy="1323439"/>
          </a:xfrm>
          <a:prstGeom prst="rect">
            <a:avLst/>
          </a:prstGeom>
          <a:noFill/>
        </p:spPr>
        <p:txBody>
          <a:bodyPr wrap="square" rtlCol="0">
            <a:spAutoFit/>
          </a:bodyPr>
          <a:lstStyle/>
          <a:p>
            <a:pPr defTabSz="260604">
              <a:spcAft>
                <a:spcPts val="600"/>
              </a:spcAft>
            </a:pPr>
            <a:r>
              <a:rPr lang="en-US" sz="1600" kern="1200" dirty="0">
                <a:solidFill>
                  <a:schemeClr val="tx1">
                    <a:lumMod val="90000"/>
                    <a:lumOff val="10000"/>
                  </a:schemeClr>
                </a:solidFill>
                <a:latin typeface="+mn-lt"/>
                <a:ea typeface="+mn-ea"/>
                <a:cs typeface="+mn-cs"/>
              </a:rPr>
              <a:t>Persistent poverty is one of the biggest predictors of child and youth offending (</a:t>
            </a:r>
            <a:r>
              <a:rPr lang="en-GB" sz="1600" kern="1200" dirty="0">
                <a:solidFill>
                  <a:schemeClr val="tx1">
                    <a:lumMod val="90000"/>
                    <a:lumOff val="10000"/>
                  </a:schemeClr>
                </a:solidFill>
                <a:latin typeface="+mn-lt"/>
                <a:ea typeface="+mn-ea"/>
                <a:cs typeface="+mn-cs"/>
              </a:rPr>
              <a:t>Jahanshahi, Murray and McVie 2021)</a:t>
            </a:r>
            <a:r>
              <a:rPr lang="en-US" sz="1600" dirty="0">
                <a:solidFill>
                  <a:schemeClr val="tx1">
                    <a:lumMod val="90000"/>
                    <a:lumOff val="10000"/>
                  </a:schemeClr>
                </a:solidFill>
              </a:rPr>
              <a:t>.</a:t>
            </a:r>
            <a:endParaRPr lang="en-US" sz="3600" dirty="0">
              <a:solidFill>
                <a:schemeClr val="tx1">
                  <a:lumMod val="90000"/>
                  <a:lumOff val="10000"/>
                </a:schemeClr>
              </a:solidFill>
            </a:endParaRPr>
          </a:p>
        </p:txBody>
      </p:sp>
      <p:pic>
        <p:nvPicPr>
          <p:cNvPr id="4098" name="Picture 2" descr="Cutting Child Poverty in Half: Directions for Policymakers – INSTITUTE FOR  RESEARCH ON POVERTY – UW–Madison">
            <a:extLst>
              <a:ext uri="{FF2B5EF4-FFF2-40B4-BE49-F238E27FC236}">
                <a16:creationId xmlns:a16="http://schemas.microsoft.com/office/drawing/2014/main" id="{FBF049F4-B099-0F5A-A757-10BFCA57A3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1277" y="2967356"/>
            <a:ext cx="4100162" cy="3085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4298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098"/>
                                        </p:tgtEl>
                                        <p:attrNameLst>
                                          <p:attrName>style.visibility</p:attrName>
                                        </p:attrNameLst>
                                      </p:cBhvr>
                                      <p:to>
                                        <p:strVal val="visible"/>
                                      </p:to>
                                    </p:set>
                                    <p:animEffect transition="in" filter="wipe(down)">
                                      <p:cBhvr>
                                        <p:cTn id="22" dur="500"/>
                                        <p:tgtEl>
                                          <p:spTgt spid="409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D56025-432C-47A6-AE3E-5E57DF3E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2D1A8B8-7523-49FA-B7DD-AE0B2271C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FF1DECD9-B209-40D3-86B5-F589B8502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27809D-EC2A-421F-A150-A5A350FE4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7974"/>
            <a:ext cx="11707367" cy="25380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DFDC7F-5833-8438-5E67-8A015BAC9597}"/>
              </a:ext>
            </a:extLst>
          </p:cNvPr>
          <p:cNvSpPr>
            <a:spLocks noGrp="1"/>
          </p:cNvSpPr>
          <p:nvPr>
            <p:ph type="title"/>
          </p:nvPr>
        </p:nvSpPr>
        <p:spPr>
          <a:xfrm>
            <a:off x="484633" y="3629306"/>
            <a:ext cx="10210862" cy="3113207"/>
          </a:xfrm>
        </p:spPr>
        <p:txBody>
          <a:bodyPr vert="horz" lIns="91440" tIns="45720" rIns="91440" bIns="45720" rtlCol="0" anchor="b">
            <a:normAutofit fontScale="90000"/>
          </a:bodyPr>
          <a:lstStyle/>
          <a:p>
            <a:pPr>
              <a:lnSpc>
                <a:spcPct val="150000"/>
              </a:lnSpc>
            </a:pPr>
            <a:r>
              <a:rPr lang="en-GB" sz="1400" dirty="0">
                <a:solidFill>
                  <a:srgbClr val="000000"/>
                </a:solidFill>
                <a:effectLst/>
                <a:latin typeface="Arial" panose="020B0604020202020204" pitchFamily="34" charset="0"/>
                <a:ea typeface="Times New Roman" panose="02020603050405020304" pitchFamily="18" charset="0"/>
              </a:rPr>
              <a:t>- </a:t>
            </a:r>
            <a:r>
              <a:rPr lang="en-GB" sz="1800" b="1" dirty="0">
                <a:solidFill>
                  <a:schemeClr val="tx1">
                    <a:lumMod val="90000"/>
                    <a:lumOff val="10000"/>
                  </a:schemeClr>
                </a:solidFill>
                <a:effectLst/>
                <a:latin typeface="+mn-lt"/>
                <a:ea typeface="Times New Roman" panose="02020603050405020304" pitchFamily="18" charset="0"/>
              </a:rPr>
              <a:t>The Welsh Government (2021) provided grant funding to Public Health Wales to promote ACE awareness and trauma-informed practice (</a:t>
            </a:r>
            <a:r>
              <a:rPr lang="en-GB" sz="1800" b="1" dirty="0" err="1">
                <a:solidFill>
                  <a:schemeClr val="tx1">
                    <a:lumMod val="90000"/>
                    <a:lumOff val="10000"/>
                  </a:schemeClr>
                </a:solidFill>
                <a:effectLst/>
                <a:latin typeface="+mn-lt"/>
                <a:ea typeface="Times New Roman" panose="02020603050405020304" pitchFamily="18" charset="0"/>
              </a:rPr>
              <a:t>TrACE</a:t>
            </a:r>
            <a:r>
              <a:rPr lang="en-GB" sz="1800" b="1" dirty="0">
                <a:solidFill>
                  <a:schemeClr val="tx1">
                    <a:lumMod val="90000"/>
                    <a:lumOff val="10000"/>
                  </a:schemeClr>
                </a:solidFill>
                <a:effectLst/>
                <a:latin typeface="+mn-lt"/>
                <a:ea typeface="Times New Roman" panose="02020603050405020304" pitchFamily="18" charset="0"/>
              </a:rPr>
              <a:t>)</a:t>
            </a:r>
            <a:br>
              <a:rPr lang="en-GB" sz="1800" b="1" dirty="0">
                <a:solidFill>
                  <a:schemeClr val="tx1">
                    <a:lumMod val="90000"/>
                    <a:lumOff val="10000"/>
                  </a:schemeClr>
                </a:solidFill>
                <a:effectLst/>
                <a:latin typeface="+mn-lt"/>
                <a:ea typeface="Times New Roman" panose="02020603050405020304" pitchFamily="18" charset="0"/>
              </a:rPr>
            </a:br>
            <a:r>
              <a:rPr lang="en-GB" sz="1800" b="1" dirty="0">
                <a:solidFill>
                  <a:schemeClr val="tx1">
                    <a:lumMod val="90000"/>
                    <a:lumOff val="10000"/>
                  </a:schemeClr>
                </a:solidFill>
                <a:latin typeface="+mn-lt"/>
                <a:ea typeface="Times New Roman" panose="02020603050405020304" pitchFamily="18" charset="0"/>
              </a:rPr>
              <a:t>When dealing with children who have experienced trauma it is essential to:</a:t>
            </a:r>
            <a:br>
              <a:rPr lang="en-GB" sz="1800" b="1" dirty="0">
                <a:solidFill>
                  <a:schemeClr val="tx1">
                    <a:lumMod val="90000"/>
                    <a:lumOff val="10000"/>
                  </a:schemeClr>
                </a:solidFill>
                <a:latin typeface="+mn-lt"/>
                <a:ea typeface="Times New Roman" panose="02020603050405020304" pitchFamily="18" charset="0"/>
              </a:rPr>
            </a:br>
            <a:r>
              <a:rPr lang="en-GB" sz="1800" b="1" dirty="0">
                <a:solidFill>
                  <a:schemeClr val="tx1">
                    <a:lumMod val="90000"/>
                    <a:lumOff val="10000"/>
                  </a:schemeClr>
                </a:solidFill>
                <a:latin typeface="+mn-lt"/>
                <a:ea typeface="Times New Roman" panose="02020603050405020304" pitchFamily="18" charset="0"/>
              </a:rPr>
              <a:t>- </a:t>
            </a:r>
            <a:r>
              <a:rPr lang="en-GB" sz="1800" b="1" dirty="0">
                <a:solidFill>
                  <a:schemeClr val="tx1">
                    <a:lumMod val="90000"/>
                    <a:lumOff val="10000"/>
                  </a:schemeClr>
                </a:solidFill>
                <a:effectLst/>
                <a:latin typeface="+mn-lt"/>
                <a:ea typeface="Times New Roman" panose="02020603050405020304" pitchFamily="18" charset="0"/>
              </a:rPr>
              <a:t>be kind</a:t>
            </a:r>
            <a:br>
              <a:rPr lang="en-GB" sz="1800" b="1" dirty="0">
                <a:solidFill>
                  <a:schemeClr val="tx1">
                    <a:lumMod val="90000"/>
                    <a:lumOff val="10000"/>
                  </a:schemeClr>
                </a:solidFill>
                <a:effectLst/>
                <a:latin typeface="+mn-lt"/>
                <a:ea typeface="Times New Roman" panose="02020603050405020304" pitchFamily="18" charset="0"/>
              </a:rPr>
            </a:br>
            <a:r>
              <a:rPr lang="en-GB" sz="1800" b="1" dirty="0">
                <a:solidFill>
                  <a:schemeClr val="tx1">
                    <a:lumMod val="90000"/>
                    <a:lumOff val="10000"/>
                  </a:schemeClr>
                </a:solidFill>
                <a:effectLst/>
                <a:latin typeface="+mn-lt"/>
                <a:ea typeface="Times New Roman" panose="02020603050405020304" pitchFamily="18" charset="0"/>
              </a:rPr>
              <a:t>- compassionate </a:t>
            </a:r>
            <a:br>
              <a:rPr lang="en-GB" sz="1800" b="1" dirty="0">
                <a:solidFill>
                  <a:schemeClr val="tx1">
                    <a:lumMod val="90000"/>
                    <a:lumOff val="10000"/>
                  </a:schemeClr>
                </a:solidFill>
                <a:effectLst/>
                <a:latin typeface="+mn-lt"/>
                <a:ea typeface="Times New Roman" panose="02020603050405020304" pitchFamily="18" charset="0"/>
              </a:rPr>
            </a:br>
            <a:r>
              <a:rPr lang="en-GB" sz="1800" b="1" dirty="0">
                <a:solidFill>
                  <a:schemeClr val="tx1">
                    <a:lumMod val="90000"/>
                    <a:lumOff val="10000"/>
                  </a:schemeClr>
                </a:solidFill>
                <a:effectLst/>
                <a:latin typeface="+mn-lt"/>
                <a:ea typeface="Times New Roman" panose="02020603050405020304" pitchFamily="18" charset="0"/>
              </a:rPr>
              <a:t>- and to listen</a:t>
            </a:r>
            <a:br>
              <a:rPr lang="en-GB" sz="1800" b="1" dirty="0">
                <a:solidFill>
                  <a:schemeClr val="tx1">
                    <a:lumMod val="90000"/>
                    <a:lumOff val="10000"/>
                  </a:schemeClr>
                </a:solidFill>
                <a:effectLst/>
                <a:latin typeface="+mn-lt"/>
                <a:ea typeface="Times New Roman" panose="02020603050405020304" pitchFamily="18" charset="0"/>
              </a:rPr>
            </a:br>
            <a:r>
              <a:rPr lang="en-GB" sz="1800" b="1" dirty="0">
                <a:solidFill>
                  <a:schemeClr val="tx1">
                    <a:lumMod val="90000"/>
                    <a:lumOff val="10000"/>
                  </a:schemeClr>
                </a:solidFill>
                <a:effectLst/>
                <a:latin typeface="+mn-lt"/>
                <a:ea typeface="Times New Roman" panose="02020603050405020304" pitchFamily="18" charset="0"/>
              </a:rPr>
              <a:t>- it is essential to have a trusted relationship with at least one adult. Making the link between physical and mental health is also essential</a:t>
            </a:r>
            <a:br>
              <a:rPr lang="en-GB" sz="1800" b="1" dirty="0">
                <a:solidFill>
                  <a:schemeClr val="tx1">
                    <a:lumMod val="90000"/>
                    <a:lumOff val="10000"/>
                  </a:schemeClr>
                </a:solidFill>
                <a:effectLst/>
                <a:latin typeface="+mn-lt"/>
                <a:ea typeface="Times New Roman" panose="02020603050405020304" pitchFamily="18" charset="0"/>
              </a:rPr>
            </a:br>
            <a:r>
              <a:rPr lang="en-GB" sz="1800" b="1" dirty="0">
                <a:solidFill>
                  <a:schemeClr val="tx1">
                    <a:lumMod val="90000"/>
                    <a:lumOff val="10000"/>
                  </a:schemeClr>
                </a:solidFill>
                <a:effectLst/>
                <a:latin typeface="+mn-lt"/>
                <a:ea typeface="Times New Roman" panose="02020603050405020304" pitchFamily="18" charset="0"/>
              </a:rPr>
              <a:t>- helps to create awareness for individuals and recognition of the signs and symptoms of trauma and ACEs. </a:t>
            </a:r>
            <a:endParaRPr lang="en-US" sz="4800" b="1" spc="-100" dirty="0">
              <a:solidFill>
                <a:schemeClr val="tx1">
                  <a:lumMod val="90000"/>
                  <a:lumOff val="10000"/>
                </a:schemeClr>
              </a:solidFill>
              <a:latin typeface="+mn-lt"/>
            </a:endParaRPr>
          </a:p>
        </p:txBody>
      </p:sp>
      <p:pic>
        <p:nvPicPr>
          <p:cNvPr id="4" name="Picture 3" descr="A group of people with purple text&#10;&#10;Description automatically generated">
            <a:extLst>
              <a:ext uri="{FF2B5EF4-FFF2-40B4-BE49-F238E27FC236}">
                <a16:creationId xmlns:a16="http://schemas.microsoft.com/office/drawing/2014/main" id="{DDB6DD47-288E-B6C7-1F4D-57CD32CB7A9C}"/>
              </a:ext>
            </a:extLst>
          </p:cNvPr>
          <p:cNvPicPr>
            <a:picLocks noChangeAspect="1"/>
          </p:cNvPicPr>
          <p:nvPr/>
        </p:nvPicPr>
        <p:blipFill>
          <a:blip r:embed="rId3"/>
          <a:stretch>
            <a:fillRect/>
          </a:stretch>
        </p:blipFill>
        <p:spPr>
          <a:xfrm>
            <a:off x="947649" y="840217"/>
            <a:ext cx="10759717" cy="2071244"/>
          </a:xfrm>
          <a:prstGeom prst="rect">
            <a:avLst/>
          </a:prstGeom>
        </p:spPr>
      </p:pic>
    </p:spTree>
    <p:extLst>
      <p:ext uri="{BB962C8B-B14F-4D97-AF65-F5344CB8AC3E}">
        <p14:creationId xmlns:p14="http://schemas.microsoft.com/office/powerpoint/2010/main" val="2958373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AB101807-2064-4323-8CF5-3FEB3D55F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network&#10;&#10;Description automatically generated">
            <a:extLst>
              <a:ext uri="{FF2B5EF4-FFF2-40B4-BE49-F238E27FC236}">
                <a16:creationId xmlns:a16="http://schemas.microsoft.com/office/drawing/2014/main" id="{65615B50-DE73-CB33-E6C9-EB396D63435D}"/>
              </a:ext>
            </a:extLst>
          </p:cNvPr>
          <p:cNvPicPr>
            <a:picLocks noChangeAspect="1"/>
          </p:cNvPicPr>
          <p:nvPr/>
        </p:nvPicPr>
        <p:blipFill rotWithShape="1">
          <a:blip r:embed="rId3">
            <a:duotone>
              <a:prstClr val="black"/>
              <a:schemeClr val="tx2">
                <a:tint val="45000"/>
                <a:satMod val="400000"/>
              </a:schemeClr>
            </a:duotone>
          </a:blip>
          <a:srcRect t="12306" r="-1" b="4028"/>
          <a:stretch/>
        </p:blipFill>
        <p:spPr>
          <a:xfrm>
            <a:off x="20" y="-1"/>
            <a:ext cx="12188932" cy="6858000"/>
          </a:xfrm>
          <a:prstGeom prst="rect">
            <a:avLst/>
          </a:prstGeom>
        </p:spPr>
      </p:pic>
      <p:sp>
        <p:nvSpPr>
          <p:cNvPr id="14" name="Rectangle 13">
            <a:extLst>
              <a:ext uri="{FF2B5EF4-FFF2-40B4-BE49-F238E27FC236}">
                <a16:creationId xmlns:a16="http://schemas.microsoft.com/office/drawing/2014/main" id="{30AE1F25-73CE-4317-9878-C8A74F0C4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5B67F35-1CD2-C9B3-C13B-7DF901410E69}"/>
              </a:ext>
            </a:extLst>
          </p:cNvPr>
          <p:cNvSpPr>
            <a:spLocks noGrp="1"/>
          </p:cNvSpPr>
          <p:nvPr>
            <p:ph type="title"/>
          </p:nvPr>
        </p:nvSpPr>
        <p:spPr>
          <a:xfrm>
            <a:off x="550985" y="1298448"/>
            <a:ext cx="3777552" cy="3255264"/>
          </a:xfrm>
        </p:spPr>
        <p:txBody>
          <a:bodyPr vert="horz" lIns="91440" tIns="45720" rIns="91440" bIns="45720" rtlCol="0" anchor="b">
            <a:normAutofit/>
          </a:bodyPr>
          <a:lstStyle/>
          <a:p>
            <a:r>
              <a:rPr lang="en-US" sz="4400" spc="-100"/>
              <a:t>What more can be done to support children who suffer with ACEs?</a:t>
            </a:r>
          </a:p>
        </p:txBody>
      </p:sp>
      <p:sp>
        <p:nvSpPr>
          <p:cNvPr id="16" name="Rectangle 15">
            <a:extLst>
              <a:ext uri="{FF2B5EF4-FFF2-40B4-BE49-F238E27FC236}">
                <a16:creationId xmlns:a16="http://schemas.microsoft.com/office/drawing/2014/main" id="{CA957544-9F2B-44E4-85E1-880ABECA8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470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F7036A-C5AA-D638-342A-F44268A9D046}"/>
              </a:ext>
            </a:extLst>
          </p:cNvPr>
          <p:cNvSpPr txBox="1"/>
          <p:nvPr/>
        </p:nvSpPr>
        <p:spPr>
          <a:xfrm>
            <a:off x="178676" y="1019503"/>
            <a:ext cx="2995448" cy="2031325"/>
          </a:xfrm>
          <a:prstGeom prst="rect">
            <a:avLst/>
          </a:prstGeom>
          <a:noFill/>
        </p:spPr>
        <p:txBody>
          <a:bodyPr wrap="square" rtlCol="0">
            <a:spAutoFit/>
          </a:bodyPr>
          <a:lstStyle/>
          <a:p>
            <a:pPr marL="285750" indent="-285750">
              <a:buFontTx/>
              <a:buChar char="-"/>
            </a:pPr>
            <a:r>
              <a:rPr lang="en-GB" sz="1800" b="1" dirty="0">
                <a:effectLst/>
                <a:latin typeface="+mj-lt"/>
                <a:ea typeface="Times New Roman" panose="02020603050405020304" pitchFamily="18" charset="0"/>
              </a:rPr>
              <a:t>The consequences of ACEs on health, well-being, and opportunities can last a lifetime.</a:t>
            </a:r>
            <a:r>
              <a:rPr lang="en-GB" sz="1800" b="1" dirty="0">
                <a:solidFill>
                  <a:srgbClr val="000000"/>
                </a:solidFill>
                <a:effectLst/>
                <a:latin typeface="+mj-lt"/>
                <a:ea typeface="Times New Roman" panose="02020603050405020304" pitchFamily="18" charset="0"/>
              </a:rPr>
              <a:t> </a:t>
            </a:r>
          </a:p>
          <a:p>
            <a:pPr marL="285750" indent="-285750">
              <a:buFontTx/>
              <a:buChar char="-"/>
            </a:pPr>
            <a:r>
              <a:rPr lang="en-GB" sz="1800" b="1" dirty="0">
                <a:solidFill>
                  <a:schemeClr val="tx1">
                    <a:lumMod val="90000"/>
                    <a:lumOff val="10000"/>
                  </a:schemeClr>
                </a:solidFill>
                <a:effectLst/>
                <a:latin typeface="+mj-lt"/>
                <a:ea typeface="Times New Roman" panose="02020603050405020304" pitchFamily="18" charset="0"/>
              </a:rPr>
              <a:t>However, the consequences of ACEs are preventable. </a:t>
            </a:r>
            <a:endParaRPr lang="en-US" b="1" dirty="0">
              <a:solidFill>
                <a:schemeClr val="tx1">
                  <a:lumMod val="90000"/>
                  <a:lumOff val="10000"/>
                </a:schemeClr>
              </a:solidFill>
              <a:latin typeface="+mj-lt"/>
            </a:endParaRPr>
          </a:p>
        </p:txBody>
      </p:sp>
      <p:sp>
        <p:nvSpPr>
          <p:cNvPr id="6" name="TextBox 5">
            <a:extLst>
              <a:ext uri="{FF2B5EF4-FFF2-40B4-BE49-F238E27FC236}">
                <a16:creationId xmlns:a16="http://schemas.microsoft.com/office/drawing/2014/main" id="{F49D37F3-0612-B5AA-33DA-CA6318B0A46D}"/>
              </a:ext>
            </a:extLst>
          </p:cNvPr>
          <p:cNvSpPr txBox="1"/>
          <p:nvPr/>
        </p:nvSpPr>
        <p:spPr>
          <a:xfrm>
            <a:off x="383627" y="3342290"/>
            <a:ext cx="2585545" cy="2031325"/>
          </a:xfrm>
          <a:prstGeom prst="rect">
            <a:avLst/>
          </a:prstGeom>
          <a:noFill/>
        </p:spPr>
        <p:txBody>
          <a:bodyPr wrap="square" rtlCol="0">
            <a:spAutoFit/>
          </a:bodyPr>
          <a:lstStyle/>
          <a:p>
            <a:r>
              <a:rPr lang="en-GB" sz="1800" b="1" dirty="0">
                <a:effectLst/>
                <a:latin typeface="+mj-lt"/>
                <a:ea typeface="Times New Roman" panose="02020603050405020304" pitchFamily="18" charset="0"/>
              </a:rPr>
              <a:t>There is often a connection between different types of violence, as well as the same root causes for many of them (Waite and Ryan 2020).</a:t>
            </a:r>
            <a:endParaRPr lang="en-US" b="1" dirty="0">
              <a:latin typeface="+mj-lt"/>
            </a:endParaRPr>
          </a:p>
        </p:txBody>
      </p:sp>
      <p:pic>
        <p:nvPicPr>
          <p:cNvPr id="5122" name="Picture 2" descr="Centers for Disease Control and Prevention: Jobs | LinkedIn">
            <a:extLst>
              <a:ext uri="{FF2B5EF4-FFF2-40B4-BE49-F238E27FC236}">
                <a16:creationId xmlns:a16="http://schemas.microsoft.com/office/drawing/2014/main" id="{7EE7EA83-5E81-3748-778A-6F207CE746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17878" y="319690"/>
            <a:ext cx="2540000" cy="2540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31200FE-C62E-55ED-6361-613F3B0FAD7E}"/>
              </a:ext>
            </a:extLst>
          </p:cNvPr>
          <p:cNvSpPr txBox="1"/>
          <p:nvPr/>
        </p:nvSpPr>
        <p:spPr>
          <a:xfrm>
            <a:off x="3962400" y="809297"/>
            <a:ext cx="4235669" cy="3416320"/>
          </a:xfrm>
          <a:prstGeom prst="rect">
            <a:avLst/>
          </a:prstGeom>
          <a:noFill/>
        </p:spPr>
        <p:txBody>
          <a:bodyPr wrap="square" rtlCol="0">
            <a:spAutoFit/>
          </a:bodyPr>
          <a:lstStyle/>
          <a:p>
            <a:pPr marL="285750" indent="-285750">
              <a:buFontTx/>
              <a:buChar char="-"/>
            </a:pPr>
            <a:r>
              <a:rPr lang="en-GB" sz="1800" b="1" dirty="0">
                <a:solidFill>
                  <a:schemeClr val="tx1">
                    <a:lumMod val="90000"/>
                    <a:lumOff val="10000"/>
                  </a:schemeClr>
                </a:solidFill>
                <a:effectLst/>
                <a:ea typeface="Times New Roman" panose="02020603050405020304" pitchFamily="18" charset="0"/>
              </a:rPr>
              <a:t>The Centres for Disease Control and Prevention (2019) has developed a resource for communities on preventing ACEs such as promoting social norms that protect against violence and adversity.</a:t>
            </a:r>
          </a:p>
          <a:p>
            <a:endParaRPr lang="en-GB" sz="1800" b="1" dirty="0">
              <a:solidFill>
                <a:schemeClr val="tx1">
                  <a:lumMod val="90000"/>
                  <a:lumOff val="10000"/>
                </a:schemeClr>
              </a:solidFill>
              <a:effectLst/>
              <a:ea typeface="Times New Roman" panose="02020603050405020304" pitchFamily="18" charset="0"/>
            </a:endParaRPr>
          </a:p>
          <a:p>
            <a:pPr marL="285750" indent="-285750">
              <a:buFontTx/>
              <a:buChar char="-"/>
            </a:pPr>
            <a:r>
              <a:rPr lang="en-GB" b="1" dirty="0">
                <a:solidFill>
                  <a:schemeClr val="tx1">
                    <a:lumMod val="90000"/>
                    <a:lumOff val="10000"/>
                  </a:schemeClr>
                </a:solidFill>
              </a:rPr>
              <a:t>Education campaigns are effective ways to involve communities globally to promote safe, stable, nurturing relationships and environments for each child. </a:t>
            </a:r>
            <a:endParaRPr lang="en-US" b="1" dirty="0">
              <a:solidFill>
                <a:schemeClr val="tx1">
                  <a:lumMod val="90000"/>
                  <a:lumOff val="10000"/>
                </a:schemeClr>
              </a:solidFill>
            </a:endParaRPr>
          </a:p>
        </p:txBody>
      </p:sp>
    </p:spTree>
    <p:extLst>
      <p:ext uri="{BB962C8B-B14F-4D97-AF65-F5344CB8AC3E}">
        <p14:creationId xmlns:p14="http://schemas.microsoft.com/office/powerpoint/2010/main" val="2562960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5122"/>
                                        </p:tgtEl>
                                        <p:attrNameLst>
                                          <p:attrName>style.visibility</p:attrName>
                                        </p:attrNameLst>
                                      </p:cBhvr>
                                      <p:to>
                                        <p:strVal val="visible"/>
                                      </p:to>
                                    </p:set>
                                    <p:animEffect transition="in" filter="wipe(down)">
                                      <p:cBhvr>
                                        <p:cTn id="17" dur="500"/>
                                        <p:tgtEl>
                                          <p:spTgt spid="512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wipe(down)">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wipe(down)">
                                      <p:cBhvr>
                                        <p:cTn id="27" dur="500"/>
                                        <p:tgtEl>
                                          <p:spTgt spid="10">
                                            <p:txEl>
                                              <p:pRg st="0" end="0"/>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10">
                                            <p:txEl>
                                              <p:pRg st="2" end="2"/>
                                            </p:txEl>
                                          </p:spTgt>
                                        </p:tgtEl>
                                        <p:attrNameLst>
                                          <p:attrName>style.visibility</p:attrName>
                                        </p:attrNameLst>
                                      </p:cBhvr>
                                      <p:to>
                                        <p:strVal val="visible"/>
                                      </p:to>
                                    </p:set>
                                    <p:animEffect transition="in" filter="wipe(down)">
                                      <p:cBhvr>
                                        <p:cTn id="30"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0" grpId="0" build="allAtOnce"/>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C7F1-9CDA-738C-3421-2D044F83EF8E}"/>
              </a:ext>
            </a:extLst>
          </p:cNvPr>
          <p:cNvSpPr>
            <a:spLocks noGrp="1"/>
          </p:cNvSpPr>
          <p:nvPr>
            <p:ph type="ctrTitle"/>
          </p:nvPr>
        </p:nvSpPr>
        <p:spPr>
          <a:xfrm>
            <a:off x="0" y="-698518"/>
            <a:ext cx="7315200" cy="3255264"/>
          </a:xfrm>
        </p:spPr>
        <p:txBody>
          <a:bodyPr/>
          <a:lstStyle/>
          <a:p>
            <a:r>
              <a:rPr lang="en-US" dirty="0"/>
              <a:t>Promotion of Parenting help and advice </a:t>
            </a:r>
          </a:p>
        </p:txBody>
      </p:sp>
      <p:sp>
        <p:nvSpPr>
          <p:cNvPr id="3" name="Subtitle 2">
            <a:extLst>
              <a:ext uri="{FF2B5EF4-FFF2-40B4-BE49-F238E27FC236}">
                <a16:creationId xmlns:a16="http://schemas.microsoft.com/office/drawing/2014/main" id="{485414E3-3458-AE08-1A56-829DD045C5E8}"/>
              </a:ext>
            </a:extLst>
          </p:cNvPr>
          <p:cNvSpPr>
            <a:spLocks noGrp="1"/>
          </p:cNvSpPr>
          <p:nvPr>
            <p:ph type="subTitle" idx="1"/>
          </p:nvPr>
        </p:nvSpPr>
        <p:spPr>
          <a:xfrm>
            <a:off x="155485" y="2454595"/>
            <a:ext cx="4340772" cy="2425262"/>
          </a:xfrm>
        </p:spPr>
        <p:txBody>
          <a:bodyPr>
            <a:normAutofit/>
          </a:bodyPr>
          <a:lstStyle/>
          <a:p>
            <a:r>
              <a:rPr lang="en-US" dirty="0"/>
              <a:t>- Parenting practices can have a positive impact through the promotion of education campaigns</a:t>
            </a:r>
          </a:p>
          <a:p>
            <a:pPr marL="342900" indent="-342900">
              <a:buFontTx/>
              <a:buChar char="-"/>
            </a:pPr>
            <a:endParaRPr lang="en-US" dirty="0"/>
          </a:p>
          <a:p>
            <a:pPr marL="342900" indent="-342900">
              <a:buFontTx/>
              <a:buChar char="-"/>
            </a:pPr>
            <a:endParaRPr lang="en-US" dirty="0"/>
          </a:p>
        </p:txBody>
      </p:sp>
      <p:sp>
        <p:nvSpPr>
          <p:cNvPr id="6" name="TextBox 5">
            <a:extLst>
              <a:ext uri="{FF2B5EF4-FFF2-40B4-BE49-F238E27FC236}">
                <a16:creationId xmlns:a16="http://schemas.microsoft.com/office/drawing/2014/main" id="{E663D8EC-F57A-A462-9685-D392FE089C26}"/>
              </a:ext>
            </a:extLst>
          </p:cNvPr>
          <p:cNvSpPr txBox="1"/>
          <p:nvPr/>
        </p:nvSpPr>
        <p:spPr>
          <a:xfrm>
            <a:off x="155485" y="3783658"/>
            <a:ext cx="3373820" cy="2031325"/>
          </a:xfrm>
          <a:prstGeom prst="rect">
            <a:avLst/>
          </a:prstGeom>
          <a:noFill/>
        </p:spPr>
        <p:txBody>
          <a:bodyPr wrap="square" rtlCol="0">
            <a:spAutoFit/>
          </a:bodyPr>
          <a:lstStyle/>
          <a:p>
            <a:r>
              <a:rPr lang="en-US" dirty="0"/>
              <a:t>The use of parenting help and advice needs to be more accessible. </a:t>
            </a:r>
          </a:p>
          <a:p>
            <a:endParaRPr lang="en-US" dirty="0"/>
          </a:p>
          <a:p>
            <a:endParaRPr lang="en-US" dirty="0"/>
          </a:p>
          <a:p>
            <a:endParaRPr lang="en-US" dirty="0"/>
          </a:p>
          <a:p>
            <a:endParaRPr lang="en-US" dirty="0"/>
          </a:p>
        </p:txBody>
      </p:sp>
      <p:sp>
        <p:nvSpPr>
          <p:cNvPr id="7" name="TextBox 6">
            <a:extLst>
              <a:ext uri="{FF2B5EF4-FFF2-40B4-BE49-F238E27FC236}">
                <a16:creationId xmlns:a16="http://schemas.microsoft.com/office/drawing/2014/main" id="{0FBAEBF7-E70E-7BC8-FF74-6EC28197A4E8}"/>
              </a:ext>
            </a:extLst>
          </p:cNvPr>
          <p:cNvSpPr txBox="1"/>
          <p:nvPr/>
        </p:nvSpPr>
        <p:spPr>
          <a:xfrm>
            <a:off x="5239406" y="2022325"/>
            <a:ext cx="2343807" cy="3693319"/>
          </a:xfrm>
          <a:prstGeom prst="rect">
            <a:avLst/>
          </a:prstGeom>
          <a:noFill/>
        </p:spPr>
        <p:txBody>
          <a:bodyPr wrap="square" rtlCol="0">
            <a:spAutoFit/>
          </a:bodyPr>
          <a:lstStyle/>
          <a:p>
            <a:pPr marL="285750" indent="-285750">
              <a:buFontTx/>
              <a:buChar char="-"/>
            </a:pPr>
            <a:r>
              <a:rPr lang="en-US" dirty="0"/>
              <a:t>Help parents understand the cycle of abuse </a:t>
            </a:r>
          </a:p>
          <a:p>
            <a:pPr marL="285750" indent="-285750">
              <a:buFontTx/>
              <a:buChar char="-"/>
            </a:pPr>
            <a:r>
              <a:rPr lang="en-US" dirty="0"/>
              <a:t>Reduces parental anger and conflict </a:t>
            </a:r>
          </a:p>
          <a:p>
            <a:pPr marL="285750" indent="-285750">
              <a:buFontTx/>
              <a:buChar char="-"/>
            </a:pPr>
            <a:r>
              <a:rPr lang="en-US" dirty="0"/>
              <a:t>Reduces child behaviour problems </a:t>
            </a:r>
          </a:p>
          <a:p>
            <a:pPr marL="285750" indent="-285750">
              <a:buFontTx/>
              <a:buChar char="-"/>
            </a:pPr>
            <a:r>
              <a:rPr lang="en-US" dirty="0"/>
              <a:t>Improves parental self-efficacy and knowledge about child abuse prevention </a:t>
            </a:r>
          </a:p>
        </p:txBody>
      </p:sp>
      <p:pic>
        <p:nvPicPr>
          <p:cNvPr id="6146" name="Picture 2" descr="Poster On Child Abuse Cliparts, Stock Vector and Royalty Free Poster On  Child Abuse Illustrations">
            <a:extLst>
              <a:ext uri="{FF2B5EF4-FFF2-40B4-BE49-F238E27FC236}">
                <a16:creationId xmlns:a16="http://schemas.microsoft.com/office/drawing/2014/main" id="{8D3ECBF5-6A52-3583-4A52-302AA4B43C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8349" y="891548"/>
            <a:ext cx="2507628" cy="2261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360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146"/>
                                        </p:tgtEl>
                                        <p:attrNameLst>
                                          <p:attrName>style.visibility</p:attrName>
                                        </p:attrNameLst>
                                      </p:cBhvr>
                                      <p:to>
                                        <p:strVal val="visible"/>
                                      </p:to>
                                    </p:set>
                                    <p:animEffect transition="in" filter="wipe(down)">
                                      <p:cBhvr>
                                        <p:cTn id="12" dur="500"/>
                                        <p:tgtEl>
                                          <p:spTgt spid="614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Teenage pregnancy word concepts banner. Risky sexual behaviour, early  pregnancy. Infographics with linear icons on yellow background. Isolated  typography. Vector outline RGB color illustration Stock Vector | Adobe Stock">
            <a:extLst>
              <a:ext uri="{FF2B5EF4-FFF2-40B4-BE49-F238E27FC236}">
                <a16:creationId xmlns:a16="http://schemas.microsoft.com/office/drawing/2014/main" id="{626F06DB-88BF-A375-30C3-EE74C277A5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310" y="2946051"/>
            <a:ext cx="4750676" cy="26711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E5C52F8-43A6-9D70-906E-E5A4A9D16C0B}"/>
              </a:ext>
            </a:extLst>
          </p:cNvPr>
          <p:cNvSpPr>
            <a:spLocks noGrp="1"/>
          </p:cNvSpPr>
          <p:nvPr>
            <p:ph type="ctrTitle"/>
          </p:nvPr>
        </p:nvSpPr>
        <p:spPr>
          <a:xfrm>
            <a:off x="0" y="677918"/>
            <a:ext cx="7315200" cy="1694898"/>
          </a:xfrm>
        </p:spPr>
        <p:txBody>
          <a:bodyPr>
            <a:normAutofit fontScale="90000"/>
          </a:bodyPr>
          <a:lstStyle/>
          <a:p>
            <a:r>
              <a:rPr lang="en-US" dirty="0"/>
              <a:t>The importance of skill-based learning:</a:t>
            </a:r>
          </a:p>
        </p:txBody>
      </p:sp>
      <p:sp>
        <p:nvSpPr>
          <p:cNvPr id="4" name="TextBox 3">
            <a:extLst>
              <a:ext uri="{FF2B5EF4-FFF2-40B4-BE49-F238E27FC236}">
                <a16:creationId xmlns:a16="http://schemas.microsoft.com/office/drawing/2014/main" id="{A201331B-7C63-FB58-2276-97DB02E21F1F}"/>
              </a:ext>
            </a:extLst>
          </p:cNvPr>
          <p:cNvSpPr txBox="1"/>
          <p:nvPr/>
        </p:nvSpPr>
        <p:spPr>
          <a:xfrm>
            <a:off x="-5255" y="2372816"/>
            <a:ext cx="5349765" cy="2031325"/>
          </a:xfrm>
          <a:prstGeom prst="rect">
            <a:avLst/>
          </a:prstGeom>
          <a:noFill/>
        </p:spPr>
        <p:txBody>
          <a:bodyPr wrap="square" rtlCol="0">
            <a:spAutoFit/>
          </a:bodyPr>
          <a:lstStyle/>
          <a:p>
            <a:pPr marL="285750" indent="-285750">
              <a:buFontTx/>
              <a:buChar char="-"/>
            </a:pPr>
            <a:r>
              <a:rPr lang="en-US" dirty="0">
                <a:solidFill>
                  <a:schemeClr val="tx1">
                    <a:lumMod val="90000"/>
                    <a:lumOff val="10000"/>
                  </a:schemeClr>
                </a:solidFill>
              </a:rPr>
              <a:t>Prevention from becoming victims or perpetrators of violence, substance abuse, sexually transmitted diseases and teen pregnancy. (Corinne et al., 2016).</a:t>
            </a:r>
          </a:p>
          <a:p>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AA30692B-E32A-6AD4-85F7-4EBF2E561074}"/>
              </a:ext>
            </a:extLst>
          </p:cNvPr>
          <p:cNvSpPr txBox="1"/>
          <p:nvPr/>
        </p:nvSpPr>
        <p:spPr>
          <a:xfrm>
            <a:off x="210207" y="3521530"/>
            <a:ext cx="1534511" cy="369332"/>
          </a:xfrm>
          <a:prstGeom prst="rect">
            <a:avLst/>
          </a:prstGeom>
          <a:noFill/>
        </p:spPr>
        <p:txBody>
          <a:bodyPr wrap="square" rtlCol="0">
            <a:spAutoFit/>
          </a:bodyPr>
          <a:lstStyle/>
          <a:p>
            <a:r>
              <a:rPr lang="en-US" dirty="0">
                <a:solidFill>
                  <a:schemeClr val="tx1">
                    <a:lumMod val="90000"/>
                    <a:lumOff val="10000"/>
                  </a:schemeClr>
                </a:solidFill>
              </a:rPr>
              <a:t>Handle stress </a:t>
            </a:r>
          </a:p>
        </p:txBody>
      </p:sp>
      <p:sp>
        <p:nvSpPr>
          <p:cNvPr id="6" name="TextBox 5">
            <a:extLst>
              <a:ext uri="{FF2B5EF4-FFF2-40B4-BE49-F238E27FC236}">
                <a16:creationId xmlns:a16="http://schemas.microsoft.com/office/drawing/2014/main" id="{A65CE84C-F413-2BE5-C1EA-29BF8B7EA041}"/>
              </a:ext>
            </a:extLst>
          </p:cNvPr>
          <p:cNvSpPr txBox="1"/>
          <p:nvPr/>
        </p:nvSpPr>
        <p:spPr>
          <a:xfrm>
            <a:off x="1881352" y="3393926"/>
            <a:ext cx="1576552" cy="646331"/>
          </a:xfrm>
          <a:prstGeom prst="rect">
            <a:avLst/>
          </a:prstGeom>
          <a:noFill/>
        </p:spPr>
        <p:txBody>
          <a:bodyPr wrap="square" rtlCol="0">
            <a:spAutoFit/>
          </a:bodyPr>
          <a:lstStyle/>
          <a:p>
            <a:r>
              <a:rPr lang="en-US" dirty="0">
                <a:solidFill>
                  <a:schemeClr val="tx1">
                    <a:lumMod val="90000"/>
                    <a:lumOff val="10000"/>
                  </a:schemeClr>
                </a:solidFill>
              </a:rPr>
              <a:t>Resolve conflicts </a:t>
            </a:r>
          </a:p>
        </p:txBody>
      </p:sp>
      <p:sp>
        <p:nvSpPr>
          <p:cNvPr id="7" name="TextBox 6">
            <a:extLst>
              <a:ext uri="{FF2B5EF4-FFF2-40B4-BE49-F238E27FC236}">
                <a16:creationId xmlns:a16="http://schemas.microsoft.com/office/drawing/2014/main" id="{30952660-77EB-BAC7-08CA-4991897D611C}"/>
              </a:ext>
            </a:extLst>
          </p:cNvPr>
          <p:cNvSpPr txBox="1"/>
          <p:nvPr/>
        </p:nvSpPr>
        <p:spPr>
          <a:xfrm>
            <a:off x="3140913" y="3421383"/>
            <a:ext cx="2848303" cy="646331"/>
          </a:xfrm>
          <a:prstGeom prst="rect">
            <a:avLst/>
          </a:prstGeom>
          <a:noFill/>
        </p:spPr>
        <p:txBody>
          <a:bodyPr wrap="square" rtlCol="0">
            <a:spAutoFit/>
          </a:bodyPr>
          <a:lstStyle/>
          <a:p>
            <a:r>
              <a:rPr lang="en-US" dirty="0">
                <a:solidFill>
                  <a:schemeClr val="tx1">
                    <a:lumMod val="90000"/>
                    <a:lumOff val="10000"/>
                  </a:schemeClr>
                </a:solidFill>
              </a:rPr>
              <a:t>Manage emotions and behaviors </a:t>
            </a:r>
          </a:p>
        </p:txBody>
      </p:sp>
      <p:sp>
        <p:nvSpPr>
          <p:cNvPr id="8" name="TextBox 7">
            <a:extLst>
              <a:ext uri="{FF2B5EF4-FFF2-40B4-BE49-F238E27FC236}">
                <a16:creationId xmlns:a16="http://schemas.microsoft.com/office/drawing/2014/main" id="{6F65B4D7-A8DD-415A-D35B-9681479D8D76}"/>
              </a:ext>
            </a:extLst>
          </p:cNvPr>
          <p:cNvSpPr txBox="1"/>
          <p:nvPr/>
        </p:nvSpPr>
        <p:spPr>
          <a:xfrm>
            <a:off x="9483905" y="1271751"/>
            <a:ext cx="2638097" cy="1477328"/>
          </a:xfrm>
          <a:prstGeom prst="rect">
            <a:avLst/>
          </a:prstGeom>
          <a:noFill/>
        </p:spPr>
        <p:txBody>
          <a:bodyPr wrap="square" rtlCol="0">
            <a:spAutoFit/>
          </a:bodyPr>
          <a:lstStyle/>
          <a:p>
            <a:r>
              <a:rPr lang="en-US" dirty="0">
                <a:solidFill>
                  <a:schemeClr val="tx1">
                    <a:lumMod val="90000"/>
                    <a:lumOff val="10000"/>
                  </a:schemeClr>
                </a:solidFill>
              </a:rPr>
              <a:t>Supportive and nurturing family environments throughout developmental stages and into adulthood</a:t>
            </a:r>
          </a:p>
        </p:txBody>
      </p:sp>
    </p:spTree>
    <p:extLst>
      <p:ext uri="{BB962C8B-B14F-4D97-AF65-F5344CB8AC3E}">
        <p14:creationId xmlns:p14="http://schemas.microsoft.com/office/powerpoint/2010/main" val="193219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170"/>
                                        </p:tgtEl>
                                        <p:attrNameLst>
                                          <p:attrName>style.visibility</p:attrName>
                                        </p:attrNameLst>
                                      </p:cBhvr>
                                      <p:to>
                                        <p:strVal val="visible"/>
                                      </p:to>
                                    </p:set>
                                    <p:animEffect transition="in" filter="wipe(down)">
                                      <p:cBhvr>
                                        <p:cTn id="17" dur="500"/>
                                        <p:tgtEl>
                                          <p:spTgt spid="717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down)">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down)">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down)">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down)">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7" name="Rectangle 8209">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18" name="Rectangle 8211">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219" name="Rectangle 8213">
            <a:extLst>
              <a:ext uri="{FF2B5EF4-FFF2-40B4-BE49-F238E27FC236}">
                <a16:creationId xmlns:a16="http://schemas.microsoft.com/office/drawing/2014/main" id="{09D36375-10CF-4BCB-83A0-471B053D8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6" name="Rectangle 8215">
            <a:extLst>
              <a:ext uri="{FF2B5EF4-FFF2-40B4-BE49-F238E27FC236}">
                <a16:creationId xmlns:a16="http://schemas.microsoft.com/office/drawing/2014/main" id="{1F2DF315-8C60-424C-8737-1A5E8FDC8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4F8BE4D-DB71-5AC9-4E82-D4049F13F989}"/>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5900" spc="-100" dirty="0"/>
              <a:t>NHS Mental Health Services </a:t>
            </a:r>
          </a:p>
        </p:txBody>
      </p:sp>
      <p:pic>
        <p:nvPicPr>
          <p:cNvPr id="8194" name="Picture 2" descr="CAMHS – Shelter Cymru">
            <a:extLst>
              <a:ext uri="{FF2B5EF4-FFF2-40B4-BE49-F238E27FC236}">
                <a16:creationId xmlns:a16="http://schemas.microsoft.com/office/drawing/2014/main" id="{D87D6FE1-4FFB-376B-1074-999C8622B4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699" r="1" b="18418"/>
          <a:stretch/>
        </p:blipFill>
        <p:spPr bwMode="auto">
          <a:xfrm>
            <a:off x="1069847" y="484632"/>
            <a:ext cx="10637520" cy="355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103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B7F525-369E-88A1-26F8-396DEDC7A0AA}"/>
              </a:ext>
            </a:extLst>
          </p:cNvPr>
          <p:cNvSpPr txBox="1"/>
          <p:nvPr/>
        </p:nvSpPr>
        <p:spPr>
          <a:xfrm>
            <a:off x="5345385" y="84082"/>
            <a:ext cx="2238703" cy="1754326"/>
          </a:xfrm>
          <a:prstGeom prst="rect">
            <a:avLst/>
          </a:prstGeom>
          <a:noFill/>
        </p:spPr>
        <p:txBody>
          <a:bodyPr wrap="square" rtlCol="0">
            <a:spAutoFit/>
          </a:bodyPr>
          <a:lstStyle/>
          <a:p>
            <a:r>
              <a:rPr lang="en-US" dirty="0"/>
              <a:t>It is essential to stress the campaigns that already exist, and to create more awareness of these services. </a:t>
            </a:r>
          </a:p>
        </p:txBody>
      </p:sp>
      <p:sp>
        <p:nvSpPr>
          <p:cNvPr id="5" name="TextBox 4">
            <a:extLst>
              <a:ext uri="{FF2B5EF4-FFF2-40B4-BE49-F238E27FC236}">
                <a16:creationId xmlns:a16="http://schemas.microsoft.com/office/drawing/2014/main" id="{5ABBD8E2-4F0F-6736-27E0-BDAAB9038A8F}"/>
              </a:ext>
            </a:extLst>
          </p:cNvPr>
          <p:cNvSpPr txBox="1"/>
          <p:nvPr/>
        </p:nvSpPr>
        <p:spPr>
          <a:xfrm>
            <a:off x="5980386" y="2081450"/>
            <a:ext cx="5286703" cy="1477328"/>
          </a:xfrm>
          <a:prstGeom prst="rect">
            <a:avLst/>
          </a:prstGeom>
          <a:noFill/>
        </p:spPr>
        <p:txBody>
          <a:bodyPr wrap="square" rtlCol="0">
            <a:spAutoFit/>
          </a:bodyPr>
          <a:lstStyle/>
          <a:p>
            <a:r>
              <a:rPr lang="en-US" dirty="0">
                <a:solidFill>
                  <a:schemeClr val="tx1">
                    <a:lumMod val="90000"/>
                    <a:lumOff val="10000"/>
                  </a:schemeClr>
                </a:solidFill>
              </a:rPr>
              <a:t>CAMHS offer support such as:</a:t>
            </a:r>
          </a:p>
          <a:p>
            <a:pPr marL="285750" indent="-285750">
              <a:buFontTx/>
              <a:buChar char="-"/>
            </a:pPr>
            <a:r>
              <a:rPr lang="en-US" dirty="0">
                <a:solidFill>
                  <a:schemeClr val="tx1">
                    <a:lumMod val="90000"/>
                    <a:lumOff val="10000"/>
                  </a:schemeClr>
                </a:solidFill>
              </a:rPr>
              <a:t>Finding the root problem of a child that is suffering</a:t>
            </a:r>
          </a:p>
          <a:p>
            <a:pPr marL="285750" indent="-285750">
              <a:buFontTx/>
              <a:buChar char="-"/>
            </a:pPr>
            <a:r>
              <a:rPr lang="en-US" dirty="0">
                <a:solidFill>
                  <a:schemeClr val="tx1">
                    <a:lumMod val="90000"/>
                    <a:lumOff val="10000"/>
                  </a:schemeClr>
                </a:solidFill>
              </a:rPr>
              <a:t>How the problem is impacting the victim </a:t>
            </a:r>
          </a:p>
          <a:p>
            <a:pPr marL="285750" indent="-285750">
              <a:buFontTx/>
              <a:buChar char="-"/>
            </a:pPr>
            <a:r>
              <a:rPr lang="en-US" dirty="0">
                <a:solidFill>
                  <a:schemeClr val="tx1">
                    <a:lumMod val="90000"/>
                    <a:lumOff val="10000"/>
                  </a:schemeClr>
                </a:solidFill>
              </a:rPr>
              <a:t>Arranging the right support to suit the child’s emotional needs</a:t>
            </a:r>
          </a:p>
        </p:txBody>
      </p:sp>
      <p:sp>
        <p:nvSpPr>
          <p:cNvPr id="6" name="TextBox 5">
            <a:extLst>
              <a:ext uri="{FF2B5EF4-FFF2-40B4-BE49-F238E27FC236}">
                <a16:creationId xmlns:a16="http://schemas.microsoft.com/office/drawing/2014/main" id="{E8A60415-8534-798F-16E1-5B9CF534D55A}"/>
              </a:ext>
            </a:extLst>
          </p:cNvPr>
          <p:cNvSpPr txBox="1"/>
          <p:nvPr/>
        </p:nvSpPr>
        <p:spPr>
          <a:xfrm>
            <a:off x="7584088" y="4080440"/>
            <a:ext cx="3930869" cy="2031325"/>
          </a:xfrm>
          <a:prstGeom prst="rect">
            <a:avLst/>
          </a:prstGeom>
          <a:noFill/>
        </p:spPr>
        <p:txBody>
          <a:bodyPr wrap="square" rtlCol="0">
            <a:spAutoFit/>
          </a:bodyPr>
          <a:lstStyle/>
          <a:p>
            <a:pPr marL="285750" indent="-285750">
              <a:buFontTx/>
              <a:buChar char="-"/>
            </a:pPr>
            <a:r>
              <a:rPr lang="en-US" dirty="0"/>
              <a:t>CAMHS will work with the parents or carers to offer children health care that can help them cope with trauma and negative experiences.</a:t>
            </a:r>
          </a:p>
          <a:p>
            <a:pPr marL="285750" indent="-285750">
              <a:buFontTx/>
              <a:buChar char="-"/>
            </a:pPr>
            <a:r>
              <a:rPr lang="en-US" dirty="0"/>
              <a:t>(Manchester University NHS Foundation Trust 2023) </a:t>
            </a:r>
          </a:p>
          <a:p>
            <a:endParaRPr lang="en-US" dirty="0"/>
          </a:p>
        </p:txBody>
      </p:sp>
      <p:pic>
        <p:nvPicPr>
          <p:cNvPr id="9218" name="Picture 2" descr="Trauma and PTSD: How to get help without talking about it - Counselling  Directory">
            <a:extLst>
              <a:ext uri="{FF2B5EF4-FFF2-40B4-BE49-F238E27FC236}">
                <a16:creationId xmlns:a16="http://schemas.microsoft.com/office/drawing/2014/main" id="{26573D95-9AE5-76C9-84EC-D881AC5C6E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8533" y="2067573"/>
            <a:ext cx="4421915" cy="2722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82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218"/>
                                        </p:tgtEl>
                                        <p:attrNameLst>
                                          <p:attrName>style.visibility</p:attrName>
                                        </p:attrNameLst>
                                      </p:cBhvr>
                                      <p:to>
                                        <p:strVal val="visible"/>
                                      </p:to>
                                    </p:set>
                                    <p:animEffect transition="in" filter="dissolve">
                                      <p:cBhvr>
                                        <p:cTn id="12" dur="500"/>
                                        <p:tgtEl>
                                          <p:spTgt spid="92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637EFEA1-EED4-EDDE-F8D7-88471707B37A}"/>
              </a:ext>
            </a:extLst>
          </p:cNvPr>
          <p:cNvSpPr txBox="1">
            <a:spLocks/>
          </p:cNvSpPr>
          <p:nvPr/>
        </p:nvSpPr>
        <p:spPr>
          <a:xfrm>
            <a:off x="680162" y="2730716"/>
            <a:ext cx="4403490" cy="1904345"/>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200"/>
              </a:spcBef>
              <a:buClr>
                <a:schemeClr val="accent1"/>
              </a:buClr>
              <a:buFont typeface="Wingdings 2" pitchFamily="18" charset="2"/>
              <a:buNone/>
              <a:defRPr sz="2200" kern="1200" cap="none" spc="0" baseline="0">
                <a:solidFill>
                  <a:schemeClr val="accent1">
                    <a:lumMod val="20000"/>
                    <a:lumOff val="80000"/>
                  </a:schemeClr>
                </a:solidFill>
                <a:latin typeface="+mn-lt"/>
                <a:ea typeface="+mn-ea"/>
                <a:cs typeface="+mn-cs"/>
              </a:defRPr>
            </a:lvl1pPr>
            <a:lvl2pPr marL="4572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75000"/>
                    <a:lumOff val="25000"/>
                  </a:schemeClr>
                </a:solidFill>
                <a:latin typeface="+mn-lt"/>
                <a:ea typeface="+mn-ea"/>
                <a:cs typeface="+mn-cs"/>
              </a:defRPr>
            </a:lvl2pPr>
            <a:lvl3pPr marL="9144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75000"/>
                    <a:lumOff val="25000"/>
                  </a:schemeClr>
                </a:solidFill>
                <a:latin typeface="+mn-lt"/>
                <a:ea typeface="+mn-ea"/>
                <a:cs typeface="+mn-cs"/>
              </a:defRPr>
            </a:lvl3pPr>
            <a:lvl4pPr marL="1371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75000"/>
                    <a:lumOff val="25000"/>
                  </a:schemeClr>
                </a:solidFill>
                <a:latin typeface="+mn-lt"/>
                <a:ea typeface="+mn-ea"/>
                <a:cs typeface="+mn-cs"/>
              </a:defRPr>
            </a:lvl9pPr>
          </a:lstStyle>
          <a:p>
            <a:pPr defTabSz="740664">
              <a:spcBef>
                <a:spcPts val="972"/>
              </a:spcBef>
            </a:pPr>
            <a:r>
              <a:rPr lang="en-GB" sz="2600" b="1" kern="1200" cap="none" spc="0" baseline="0" dirty="0">
                <a:solidFill>
                  <a:schemeClr val="accent1">
                    <a:lumMod val="20000"/>
                    <a:lumOff val="80000"/>
                  </a:schemeClr>
                </a:solidFill>
                <a:latin typeface="+mj-lt"/>
                <a:ea typeface="+mn-ea"/>
                <a:cs typeface="+mn-cs"/>
              </a:rPr>
              <a:t>CAMHS may also offer a range of therapy and support that can be useful for children and young people. For example, Cognitive Behavioural Therapy (CBT), which is useful for anxiety, depression, and trauma (Lorenc, 2020). </a:t>
            </a:r>
          </a:p>
          <a:p>
            <a:endParaRPr lang="en-US" dirty="0"/>
          </a:p>
        </p:txBody>
      </p:sp>
      <p:pic>
        <p:nvPicPr>
          <p:cNvPr id="10242" name="Picture 2" descr="Cognitive Behavioral Therapy (CBT): Types, Techniques, Uses">
            <a:extLst>
              <a:ext uri="{FF2B5EF4-FFF2-40B4-BE49-F238E27FC236}">
                <a16:creationId xmlns:a16="http://schemas.microsoft.com/office/drawing/2014/main" id="{825A708E-678F-4A9A-83FD-3CAD8161A6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5764" y="643467"/>
            <a:ext cx="557106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9726631"/>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Take The ACE Quiz — And Learn What It Does And Doesn't Mean : Shots -  Health News : NPR">
            <a:extLst>
              <a:ext uri="{FF2B5EF4-FFF2-40B4-BE49-F238E27FC236}">
                <a16:creationId xmlns:a16="http://schemas.microsoft.com/office/drawing/2014/main" id="{EC4E5FB4-A674-891A-61BE-2286FCCCBDF6}"/>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a:stretch/>
        </p:blipFill>
        <p:spPr bwMode="auto">
          <a:xfrm>
            <a:off x="0" y="0"/>
            <a:ext cx="12192000" cy="68564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0C8ACF7-2C7A-6344-1DFC-C0B9FD73770F}"/>
              </a:ext>
            </a:extLst>
          </p:cNvPr>
          <p:cNvSpPr>
            <a:spLocks noGrp="1"/>
          </p:cNvSpPr>
          <p:nvPr>
            <p:ph type="ctrTitle"/>
          </p:nvPr>
        </p:nvSpPr>
        <p:spPr>
          <a:xfrm>
            <a:off x="1069848" y="1298448"/>
            <a:ext cx="7315200" cy="3255264"/>
          </a:xfrm>
        </p:spPr>
        <p:txBody>
          <a:bodyPr>
            <a:normAutofit/>
          </a:bodyPr>
          <a:lstStyle/>
          <a:p>
            <a:r>
              <a:rPr lang="en-US" dirty="0">
                <a:solidFill>
                  <a:schemeClr val="tx1"/>
                </a:solidFill>
              </a:rPr>
              <a:t>Gaps in current research: </a:t>
            </a:r>
          </a:p>
        </p:txBody>
      </p:sp>
    </p:spTree>
    <p:extLst>
      <p:ext uri="{BB962C8B-B14F-4D97-AF65-F5344CB8AC3E}">
        <p14:creationId xmlns:p14="http://schemas.microsoft.com/office/powerpoint/2010/main" val="22717182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1" nodeType="clickEffect">
                                  <p:stCondLst>
                                    <p:cond delay="0"/>
                                  </p:stCondLst>
                                  <p:iterate type="lt">
                                    <p:tmPct val="0"/>
                                  </p:iterate>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474A7FC5-56F0-4FE3-8383-04EE929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Home | Early Intervention Foundation">
            <a:extLst>
              <a:ext uri="{FF2B5EF4-FFF2-40B4-BE49-F238E27FC236}">
                <a16:creationId xmlns:a16="http://schemas.microsoft.com/office/drawing/2014/main" id="{6F29EDAA-378D-022A-AEE4-CCB434234D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693" r="19212" b="2398"/>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13321" name="Rectangle 13320">
            <a:extLst>
              <a:ext uri="{FF2B5EF4-FFF2-40B4-BE49-F238E27FC236}">
                <a16:creationId xmlns:a16="http://schemas.microsoft.com/office/drawing/2014/main" id="{DE6BEBC3-6A99-4A53-9835-9875E0841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D05C7F32-D445-B2D7-4468-6B77356914D1}"/>
              </a:ext>
            </a:extLst>
          </p:cNvPr>
          <p:cNvSpPr>
            <a:spLocks noGrp="1"/>
          </p:cNvSpPr>
          <p:nvPr>
            <p:ph type="subTitle" idx="1"/>
          </p:nvPr>
        </p:nvSpPr>
        <p:spPr>
          <a:xfrm>
            <a:off x="114363" y="4714504"/>
            <a:ext cx="7315200" cy="2260270"/>
          </a:xfrm>
        </p:spPr>
        <p:txBody>
          <a:bodyPr>
            <a:normAutofit fontScale="92500" lnSpcReduction="20000"/>
          </a:bodyPr>
          <a:lstStyle/>
          <a:p>
            <a:r>
              <a:rPr lang="en-GB" sz="2100" b="1" dirty="0">
                <a:latin typeface="+mj-lt"/>
                <a:ea typeface="Times New Roman" panose="02020603050405020304" pitchFamily="18" charset="0"/>
              </a:rPr>
              <a:t>A</a:t>
            </a:r>
            <a:r>
              <a:rPr lang="en-GB" sz="2100" b="1" dirty="0">
                <a:effectLst/>
                <a:latin typeface="+mj-lt"/>
                <a:ea typeface="Times New Roman" panose="02020603050405020304" pitchFamily="18" charset="0"/>
              </a:rPr>
              <a:t>ccording to Dr Jo Casebourne of Early Intervention Foundation (EIF), the current research indicates that we do not understand how to identify, assess, and effectively help children who are abused, neglected, or face other obstacles, ultimately leaving gaps in the understanding of how to tackle ACEs. </a:t>
            </a:r>
          </a:p>
          <a:p>
            <a:r>
              <a:rPr lang="en-GB" sz="2100" b="1" dirty="0">
                <a:effectLst/>
                <a:latin typeface="+mj-lt"/>
                <a:ea typeface="Times New Roman" panose="02020603050405020304" pitchFamily="18" charset="0"/>
              </a:rPr>
              <a:t>Adversity cannot be prevented or overcome with quick fixes. Even though people are striving to address these serious issues, they might not be doing what is best for these children if they don't intervene in the most effective manner.</a:t>
            </a:r>
          </a:p>
          <a:p>
            <a:endParaRPr lang="en-US" sz="900" dirty="0"/>
          </a:p>
        </p:txBody>
      </p:sp>
      <p:sp>
        <p:nvSpPr>
          <p:cNvPr id="13323" name="Rectangle 13322">
            <a:extLst>
              <a:ext uri="{FF2B5EF4-FFF2-40B4-BE49-F238E27FC236}">
                <a16:creationId xmlns:a16="http://schemas.microsoft.com/office/drawing/2014/main" id="{D1006911-EDB8-4CDF-AEAA-A3FA06085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945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1"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1"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9" name="Rectangle 12298">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Rectangle 12300">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y Do People Self-Harm? | Lifeskills South Florida">
            <a:extLst>
              <a:ext uri="{FF2B5EF4-FFF2-40B4-BE49-F238E27FC236}">
                <a16:creationId xmlns:a16="http://schemas.microsoft.com/office/drawing/2014/main" id="{EBCD89E4-672A-F724-6EC1-4AF80EFDB8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8891" y="771434"/>
            <a:ext cx="5566059" cy="527195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2294" name="Content Placeholder 2">
            <a:extLst>
              <a:ext uri="{FF2B5EF4-FFF2-40B4-BE49-F238E27FC236}">
                <a16:creationId xmlns:a16="http://schemas.microsoft.com/office/drawing/2014/main" id="{2DDC638B-7869-4EBA-975C-FDC7BD36ACA9}"/>
              </a:ext>
            </a:extLst>
          </p:cNvPr>
          <p:cNvGraphicFramePr>
            <a:graphicFrameLocks/>
          </p:cNvGraphicFramePr>
          <p:nvPr>
            <p:extLst>
              <p:ext uri="{D42A27DB-BD31-4B8C-83A1-F6EECF244321}">
                <p14:modId xmlns:p14="http://schemas.microsoft.com/office/powerpoint/2010/main" val="349601107"/>
              </p:ext>
            </p:extLst>
          </p:nvPr>
        </p:nvGraphicFramePr>
        <p:xfrm>
          <a:off x="639262" y="1294708"/>
          <a:ext cx="2671123" cy="39363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Content Placeholder 3">
            <a:extLst>
              <a:ext uri="{FF2B5EF4-FFF2-40B4-BE49-F238E27FC236}">
                <a16:creationId xmlns:a16="http://schemas.microsoft.com/office/drawing/2014/main" id="{BD9B125B-B96C-1E63-B058-731B08FF1964}"/>
              </a:ext>
            </a:extLst>
          </p:cNvPr>
          <p:cNvSpPr>
            <a:spLocks/>
          </p:cNvSpPr>
          <p:nvPr/>
        </p:nvSpPr>
        <p:spPr>
          <a:xfrm>
            <a:off x="9114950" y="1565339"/>
            <a:ext cx="2671123" cy="3936392"/>
          </a:xfrm>
          <a:prstGeom prst="rect">
            <a:avLst/>
          </a:prstGeom>
        </p:spPr>
        <p:txBody>
          <a:bodyPr/>
          <a:lstStyle/>
          <a:p>
            <a:pPr defTabSz="347472">
              <a:spcAft>
                <a:spcPts val="600"/>
              </a:spcAft>
              <a:buFont typeface="Arial" panose="020B0604020202020204" pitchFamily="34" charset="0"/>
              <a:buChar char="•"/>
            </a:pPr>
            <a:r>
              <a:rPr lang="en-US" sz="1368" kern="1200" dirty="0">
                <a:solidFill>
                  <a:schemeClr val="tx1">
                    <a:lumMod val="90000"/>
                    <a:lumOff val="10000"/>
                  </a:schemeClr>
                </a:solidFill>
                <a:latin typeface="+mn-lt"/>
                <a:ea typeface="+mn-ea"/>
                <a:cs typeface="+mn-cs"/>
              </a:rPr>
              <a:t>This represents an underused source of support. </a:t>
            </a:r>
          </a:p>
          <a:p>
            <a:pPr defTabSz="347472">
              <a:spcAft>
                <a:spcPts val="600"/>
              </a:spcAft>
              <a:buFont typeface="Arial" panose="020B0604020202020204" pitchFamily="34" charset="0"/>
              <a:buChar char="•"/>
            </a:pPr>
            <a:r>
              <a:rPr lang="en-US" sz="1368" kern="1200" dirty="0">
                <a:solidFill>
                  <a:schemeClr val="tx1">
                    <a:lumMod val="90000"/>
                    <a:lumOff val="10000"/>
                  </a:schemeClr>
                </a:solidFill>
                <a:latin typeface="+mn-lt"/>
                <a:ea typeface="+mn-ea"/>
                <a:cs typeface="+mn-cs"/>
              </a:rPr>
              <a:t>It is more common for young people in care to attend accident and emergency departments for self-harm than those not in care. </a:t>
            </a:r>
          </a:p>
          <a:p>
            <a:pPr defTabSz="347472">
              <a:spcAft>
                <a:spcPts val="600"/>
              </a:spcAft>
              <a:buFont typeface="Arial" panose="020B0604020202020204" pitchFamily="34" charset="0"/>
              <a:buChar char="•"/>
            </a:pPr>
            <a:r>
              <a:rPr lang="en-US" sz="1368" kern="1200" dirty="0">
                <a:solidFill>
                  <a:schemeClr val="tx1">
                    <a:lumMod val="90000"/>
                    <a:lumOff val="10000"/>
                  </a:schemeClr>
                </a:solidFill>
                <a:latin typeface="+mn-lt"/>
                <a:ea typeface="+mn-ea"/>
                <a:cs typeface="+mn-cs"/>
              </a:rPr>
              <a:t>However, many children reported that the support was unhelpful</a:t>
            </a:r>
          </a:p>
          <a:p>
            <a:pPr defTabSz="347472">
              <a:spcAft>
                <a:spcPts val="600"/>
              </a:spcAft>
              <a:buFont typeface="Arial" panose="020B0604020202020204" pitchFamily="34" charset="0"/>
              <a:buChar char="•"/>
            </a:pPr>
            <a:r>
              <a:rPr lang="en-US" sz="1368" kern="1200" dirty="0">
                <a:solidFill>
                  <a:schemeClr val="tx1">
                    <a:lumMod val="90000"/>
                    <a:lumOff val="10000"/>
                  </a:schemeClr>
                </a:solidFill>
                <a:latin typeface="+mn-lt"/>
                <a:ea typeface="+mn-ea"/>
                <a:cs typeface="+mn-cs"/>
              </a:rPr>
              <a:t>Around 50% of young people rated child mental health services as ineffective, whereas the other 50% found them useful. </a:t>
            </a:r>
          </a:p>
          <a:p>
            <a:pPr defTabSz="347472">
              <a:spcAft>
                <a:spcPts val="600"/>
              </a:spcAft>
              <a:buFont typeface="Arial" panose="020B0604020202020204" pitchFamily="34" charset="0"/>
              <a:buChar char="•"/>
            </a:pPr>
            <a:r>
              <a:rPr lang="en-US" sz="1368" kern="1200" dirty="0">
                <a:solidFill>
                  <a:schemeClr val="tx1">
                    <a:lumMod val="90000"/>
                    <a:lumOff val="10000"/>
                  </a:schemeClr>
                </a:solidFill>
                <a:latin typeface="+mn-lt"/>
                <a:ea typeface="+mn-ea"/>
                <a:cs typeface="+mn-cs"/>
              </a:rPr>
              <a:t>(Hussain, 2022). </a:t>
            </a:r>
            <a:endParaRPr lang="en-US" dirty="0">
              <a:solidFill>
                <a:schemeClr val="tx1">
                  <a:lumMod val="90000"/>
                  <a:lumOff val="10000"/>
                </a:schemeClr>
              </a:solidFill>
            </a:endParaRPr>
          </a:p>
        </p:txBody>
      </p:sp>
    </p:spTree>
    <p:extLst>
      <p:ext uri="{BB962C8B-B14F-4D97-AF65-F5344CB8AC3E}">
        <p14:creationId xmlns:p14="http://schemas.microsoft.com/office/powerpoint/2010/main" val="340343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wipe(down)">
                                      <p:cBhvr>
                                        <p:cTn id="7" dur="500"/>
                                        <p:tgtEl>
                                          <p:spTgt spid="1229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294"/>
                                        </p:tgtEl>
                                        <p:attrNameLst>
                                          <p:attrName>style.visibility</p:attrName>
                                        </p:attrNameLst>
                                      </p:cBhvr>
                                      <p:to>
                                        <p:strVal val="visible"/>
                                      </p:to>
                                    </p:set>
                                    <p:animEffect transition="in" filter="wipe(down)">
                                      <p:cBhvr>
                                        <p:cTn id="12" dur="500"/>
                                        <p:tgtEl>
                                          <p:spTgt spid="1229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294" grpId="0">
        <p:bldAsOne/>
      </p:bldGraphic>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1382914-F898-50DD-E12C-1317CB3CA6D7}"/>
              </a:ext>
            </a:extLst>
          </p:cNvPr>
          <p:cNvSpPr txBox="1"/>
          <p:nvPr/>
        </p:nvSpPr>
        <p:spPr>
          <a:xfrm>
            <a:off x="1300178" y="1115539"/>
            <a:ext cx="2823830" cy="1067963"/>
          </a:xfrm>
          <a:prstGeom prst="rect">
            <a:avLst/>
          </a:prstGeom>
          <a:noFill/>
        </p:spPr>
        <p:txBody>
          <a:bodyPr wrap="square" rtlCol="0">
            <a:spAutoFit/>
          </a:bodyPr>
          <a:lstStyle/>
          <a:p>
            <a:pPr defTabSz="452628">
              <a:spcAft>
                <a:spcPts val="600"/>
              </a:spcAft>
            </a:pPr>
            <a:r>
              <a:rPr lang="en-US" sz="3168" b="1" kern="1200">
                <a:solidFill>
                  <a:schemeClr val="tx1"/>
                </a:solidFill>
                <a:latin typeface="+mn-lt"/>
                <a:ea typeface="+mn-ea"/>
                <a:cs typeface="+mn-cs"/>
              </a:rPr>
              <a:t>Affluent Families </a:t>
            </a:r>
            <a:endParaRPr lang="en-US" sz="3200" b="1"/>
          </a:p>
        </p:txBody>
      </p:sp>
      <p:sp>
        <p:nvSpPr>
          <p:cNvPr id="4" name="TextBox 3">
            <a:extLst>
              <a:ext uri="{FF2B5EF4-FFF2-40B4-BE49-F238E27FC236}">
                <a16:creationId xmlns:a16="http://schemas.microsoft.com/office/drawing/2014/main" id="{7C9EBA45-3F04-5F66-A969-B4F633C4E6CC}"/>
              </a:ext>
            </a:extLst>
          </p:cNvPr>
          <p:cNvSpPr txBox="1"/>
          <p:nvPr/>
        </p:nvSpPr>
        <p:spPr>
          <a:xfrm>
            <a:off x="826065" y="2183502"/>
            <a:ext cx="3792895" cy="2165914"/>
          </a:xfrm>
          <a:prstGeom prst="rect">
            <a:avLst/>
          </a:prstGeom>
          <a:noFill/>
        </p:spPr>
        <p:txBody>
          <a:bodyPr wrap="square" rtlCol="0">
            <a:spAutoFit/>
          </a:bodyPr>
          <a:lstStyle/>
          <a:p>
            <a:pPr marL="282893" indent="-282893" defTabSz="452628">
              <a:spcAft>
                <a:spcPts val="600"/>
              </a:spcAft>
              <a:buFontTx/>
              <a:buChar char="-"/>
            </a:pPr>
            <a:r>
              <a:rPr lang="en-US" sz="1782" kern="1200">
                <a:solidFill>
                  <a:schemeClr val="tx1"/>
                </a:solidFill>
                <a:latin typeface="+mn-lt"/>
                <a:ea typeface="+mn-ea"/>
                <a:cs typeface="+mn-cs"/>
              </a:rPr>
              <a:t>There is very little written about social workers perspective on neglect in affluent families. </a:t>
            </a:r>
          </a:p>
          <a:p>
            <a:pPr marL="282893" indent="-282893" defTabSz="452628">
              <a:spcAft>
                <a:spcPts val="600"/>
              </a:spcAft>
              <a:buFontTx/>
              <a:buChar char="-"/>
            </a:pPr>
            <a:r>
              <a:rPr lang="en-US" sz="1782" kern="1200">
                <a:solidFill>
                  <a:schemeClr val="tx1"/>
                </a:solidFill>
                <a:latin typeface="+mn-lt"/>
                <a:ea typeface="+mn-ea"/>
                <a:cs typeface="+mn-cs"/>
              </a:rPr>
              <a:t>Affluent children are assumed to be at low-risk;</a:t>
            </a:r>
          </a:p>
          <a:p>
            <a:pPr marL="282893" indent="-282893" defTabSz="452628">
              <a:spcAft>
                <a:spcPts val="600"/>
              </a:spcAft>
              <a:buFontTx/>
              <a:buChar char="-"/>
            </a:pPr>
            <a:r>
              <a:rPr lang="en-US" sz="1782" kern="1200">
                <a:solidFill>
                  <a:schemeClr val="tx1"/>
                </a:solidFill>
                <a:latin typeface="+mn-lt"/>
                <a:ea typeface="+mn-ea"/>
                <a:cs typeface="+mn-cs"/>
              </a:rPr>
              <a:t>Therefore, little attention is paid to their neglect (Felitti et al., 1998). </a:t>
            </a:r>
            <a:endParaRPr lang="en-US"/>
          </a:p>
        </p:txBody>
      </p:sp>
      <p:sp>
        <p:nvSpPr>
          <p:cNvPr id="5" name="TextBox 4">
            <a:extLst>
              <a:ext uri="{FF2B5EF4-FFF2-40B4-BE49-F238E27FC236}">
                <a16:creationId xmlns:a16="http://schemas.microsoft.com/office/drawing/2014/main" id="{ADBDCBA7-2AC3-A89A-0276-0D3832C874F4}"/>
              </a:ext>
            </a:extLst>
          </p:cNvPr>
          <p:cNvSpPr txBox="1"/>
          <p:nvPr/>
        </p:nvSpPr>
        <p:spPr>
          <a:xfrm>
            <a:off x="794805" y="4186954"/>
            <a:ext cx="3876254" cy="1814728"/>
          </a:xfrm>
          <a:prstGeom prst="rect">
            <a:avLst/>
          </a:prstGeom>
          <a:noFill/>
        </p:spPr>
        <p:txBody>
          <a:bodyPr wrap="square" rtlCol="0">
            <a:spAutoFit/>
          </a:bodyPr>
          <a:lstStyle/>
          <a:p>
            <a:pPr marL="282893" indent="-282893" defTabSz="452628">
              <a:spcAft>
                <a:spcPts val="600"/>
              </a:spcAft>
              <a:buFontTx/>
              <a:buChar char="-"/>
            </a:pPr>
            <a:r>
              <a:rPr lang="en-US" sz="1782" kern="1200" dirty="0">
                <a:solidFill>
                  <a:schemeClr val="tx1"/>
                </a:solidFill>
                <a:latin typeface="+mn-lt"/>
                <a:ea typeface="+mn-ea"/>
                <a:cs typeface="+mn-cs"/>
              </a:rPr>
              <a:t>The major focus of neglect research appears to be on families from disadvantaged socioeconomic backgrounds;</a:t>
            </a:r>
          </a:p>
          <a:p>
            <a:pPr marL="282893" indent="-282893" defTabSz="452628">
              <a:spcAft>
                <a:spcPts val="600"/>
              </a:spcAft>
              <a:buFontTx/>
              <a:buChar char="-"/>
            </a:pPr>
            <a:r>
              <a:rPr lang="en-US" sz="1782" kern="1200" dirty="0">
                <a:solidFill>
                  <a:schemeClr val="tx1"/>
                </a:solidFill>
                <a:latin typeface="+mn-lt"/>
                <a:ea typeface="+mn-ea"/>
                <a:cs typeface="+mn-cs"/>
              </a:rPr>
              <a:t>As a result of economic deprivation and material difficulties. </a:t>
            </a:r>
            <a:endParaRPr lang="en-US" dirty="0"/>
          </a:p>
        </p:txBody>
      </p:sp>
      <p:pic>
        <p:nvPicPr>
          <p:cNvPr id="9" name="Picture 8" descr="A person sitting in a chair with a book and a pile of coins&#10;&#10;Description automatically generated">
            <a:extLst>
              <a:ext uri="{FF2B5EF4-FFF2-40B4-BE49-F238E27FC236}">
                <a16:creationId xmlns:a16="http://schemas.microsoft.com/office/drawing/2014/main" id="{040DFA05-8E88-BFF7-154E-FA3064F21C8F}"/>
              </a:ext>
            </a:extLst>
          </p:cNvPr>
          <p:cNvPicPr>
            <a:picLocks noChangeAspect="1"/>
          </p:cNvPicPr>
          <p:nvPr/>
        </p:nvPicPr>
        <p:blipFill>
          <a:blip r:embed="rId2"/>
          <a:stretch>
            <a:fillRect/>
          </a:stretch>
        </p:blipFill>
        <p:spPr>
          <a:xfrm>
            <a:off x="5989195" y="888614"/>
            <a:ext cx="5408001" cy="4481595"/>
          </a:xfrm>
          <a:prstGeom prst="rect">
            <a:avLst/>
          </a:prstGeom>
        </p:spPr>
      </p:pic>
    </p:spTree>
    <p:extLst>
      <p:ext uri="{BB962C8B-B14F-4D97-AF65-F5344CB8AC3E}">
        <p14:creationId xmlns:p14="http://schemas.microsoft.com/office/powerpoint/2010/main" val="1476907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71ED89C-1292-EB12-B4B3-031052CF8C34}"/>
              </a:ext>
            </a:extLst>
          </p:cNvPr>
          <p:cNvSpPr>
            <a:spLocks noGrp="1"/>
          </p:cNvSpPr>
          <p:nvPr>
            <p:ph type="title"/>
          </p:nvPr>
        </p:nvSpPr>
        <p:spPr>
          <a:xfrm>
            <a:off x="1600754" y="1087374"/>
            <a:ext cx="8983489" cy="1000978"/>
          </a:xfrm>
        </p:spPr>
        <p:txBody>
          <a:bodyPr vert="horz" lIns="91440" tIns="45720" rIns="91440" bIns="45720" rtlCol="0" anchor="ctr">
            <a:normAutofit/>
          </a:bodyPr>
          <a:lstStyle/>
          <a:p>
            <a:r>
              <a:rPr lang="en-US" b="1" dirty="0"/>
              <a:t>Affluent Families </a:t>
            </a:r>
          </a:p>
        </p:txBody>
      </p:sp>
      <p:sp>
        <p:nvSpPr>
          <p:cNvPr id="18" name="Rectangle 1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535F8941-22F4-CF0C-03E6-EAEF65728433}"/>
              </a:ext>
            </a:extLst>
          </p:cNvPr>
          <p:cNvSpPr>
            <a:spLocks noGrp="1"/>
          </p:cNvSpPr>
          <p:nvPr>
            <p:ph sz="half" idx="1"/>
          </p:nvPr>
        </p:nvSpPr>
        <p:spPr>
          <a:xfrm>
            <a:off x="1600753" y="2535446"/>
            <a:ext cx="8983489" cy="3554457"/>
          </a:xfrm>
        </p:spPr>
        <p:txBody>
          <a:bodyPr vert="horz" lIns="91440" tIns="45720" rIns="91440" bIns="45720" rtlCol="0" anchor="ctr">
            <a:normAutofit/>
          </a:bodyPr>
          <a:lstStyle/>
          <a:p>
            <a:r>
              <a:rPr lang="en-US">
                <a:solidFill>
                  <a:schemeClr val="tx1"/>
                </a:solidFill>
              </a:rPr>
              <a:t>Maltreatment, including neglect, may also occur in less visible ways in children from wealthier backgrounds. </a:t>
            </a:r>
          </a:p>
          <a:p>
            <a:r>
              <a:rPr lang="en-US">
                <a:solidFill>
                  <a:schemeClr val="tx1"/>
                </a:solidFill>
              </a:rPr>
              <a:t>Children of neglectful parents from affluent backgrounds have been found to fall under the radar of social workers, and thus are less likely to appear in official statistics (Bellis et al., 2014).</a:t>
            </a:r>
          </a:p>
        </p:txBody>
      </p:sp>
      <p:sp>
        <p:nvSpPr>
          <p:cNvPr id="5" name="Title 1">
            <a:extLst>
              <a:ext uri="{FF2B5EF4-FFF2-40B4-BE49-F238E27FC236}">
                <a16:creationId xmlns:a16="http://schemas.microsoft.com/office/drawing/2014/main" id="{070CF308-FD20-20A0-45D7-44571EFFA1F9}"/>
              </a:ext>
            </a:extLst>
          </p:cNvPr>
          <p:cNvSpPr txBox="1">
            <a:spLocks/>
          </p:cNvSpPr>
          <p:nvPr/>
        </p:nvSpPr>
        <p:spPr>
          <a:xfrm>
            <a:off x="8010143" y="1282262"/>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spcAft>
                <a:spcPts val="600"/>
              </a:spcAft>
            </a:pPr>
            <a:br>
              <a:rPr lang="en-GB" sz="1800" dirty="0">
                <a:solidFill>
                  <a:schemeClr val="tx1">
                    <a:lumMod val="90000"/>
                    <a:lumOff val="10000"/>
                  </a:schemeClr>
                </a:solidFill>
                <a:latin typeface="Times New Roman" panose="02020603050405020304" pitchFamily="18" charset="0"/>
                <a:ea typeface="Times New Roman" panose="02020603050405020304" pitchFamily="18" charset="0"/>
              </a:rPr>
            </a:br>
            <a:endParaRPr lang="en-US">
              <a:solidFill>
                <a:schemeClr val="tx1">
                  <a:lumMod val="90000"/>
                  <a:lumOff val="10000"/>
                </a:schemeClr>
              </a:solidFill>
            </a:endParaRPr>
          </a:p>
        </p:txBody>
      </p:sp>
    </p:spTree>
    <p:extLst>
      <p:ext uri="{BB962C8B-B14F-4D97-AF65-F5344CB8AC3E}">
        <p14:creationId xmlns:p14="http://schemas.microsoft.com/office/powerpoint/2010/main" val="409980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C2A8C0-F891-C1FA-20D1-895F8B207E48}"/>
              </a:ext>
            </a:extLst>
          </p:cNvPr>
          <p:cNvSpPr>
            <a:spLocks noGrp="1"/>
          </p:cNvSpPr>
          <p:nvPr>
            <p:ph type="ctrTitle"/>
          </p:nvPr>
        </p:nvSpPr>
        <p:spPr>
          <a:xfrm>
            <a:off x="691771" y="1049583"/>
            <a:ext cx="3258688" cy="914401"/>
          </a:xfrm>
        </p:spPr>
        <p:txBody>
          <a:bodyPr>
            <a:normAutofit/>
          </a:bodyPr>
          <a:lstStyle/>
          <a:p>
            <a:r>
              <a:rPr lang="en-US" sz="5000" b="1" dirty="0"/>
              <a:t>Conclusion </a:t>
            </a:r>
          </a:p>
        </p:txBody>
      </p:sp>
      <p:sp>
        <p:nvSpPr>
          <p:cNvPr id="3" name="Subtitle 2">
            <a:extLst>
              <a:ext uri="{FF2B5EF4-FFF2-40B4-BE49-F238E27FC236}">
                <a16:creationId xmlns:a16="http://schemas.microsoft.com/office/drawing/2014/main" id="{A19A4800-DE6D-5567-D12E-D7009C286B24}"/>
              </a:ext>
            </a:extLst>
          </p:cNvPr>
          <p:cNvSpPr>
            <a:spLocks noGrp="1"/>
          </p:cNvSpPr>
          <p:nvPr>
            <p:ph type="subTitle" idx="1"/>
          </p:nvPr>
        </p:nvSpPr>
        <p:spPr>
          <a:xfrm>
            <a:off x="691771" y="2268783"/>
            <a:ext cx="3228521" cy="3539634"/>
          </a:xfrm>
        </p:spPr>
        <p:txBody>
          <a:bodyPr>
            <a:normAutofit/>
          </a:bodyPr>
          <a:lstStyle/>
          <a:p>
            <a:pPr marL="285750" indent="-285750">
              <a:buFontTx/>
              <a:buChar char="-"/>
            </a:pPr>
            <a:r>
              <a:rPr lang="en-GB" sz="1800" dirty="0">
                <a:effectLst/>
                <a:latin typeface="Arial" panose="020B0604020202020204" pitchFamily="34" charset="0"/>
                <a:ea typeface="Times New Roman" panose="02020603050405020304" pitchFamily="18" charset="0"/>
              </a:rPr>
              <a:t>Felitti’s discovery of what is known as ACEs, has significantly changed in past two decades regarding legislation and the promotion of campaigns to support and protect victims of ACEs. </a:t>
            </a:r>
          </a:p>
          <a:p>
            <a:pPr marL="285750" indent="-285750">
              <a:buFontTx/>
              <a:buChar char="-"/>
            </a:pPr>
            <a:r>
              <a:rPr lang="en-GB" sz="1800" dirty="0">
                <a:effectLst/>
                <a:latin typeface="Arial" panose="020B0604020202020204" pitchFamily="34" charset="0"/>
                <a:ea typeface="Times New Roman" panose="02020603050405020304" pitchFamily="18" charset="0"/>
              </a:rPr>
              <a:t>However, the promotion of children’s welfare is essential in reducing the number of ACE incidents (HM Government, 2023). </a:t>
            </a:r>
            <a:endParaRPr lang="en-GB" sz="1800" dirty="0">
              <a:effectLst/>
              <a:latin typeface="Times New Roman" panose="02020603050405020304" pitchFamily="18" charset="0"/>
              <a:ea typeface="Times New Roman" panose="02020603050405020304" pitchFamily="18" charset="0"/>
            </a:endParaRPr>
          </a:p>
          <a:p>
            <a:endParaRPr lang="en-US" sz="700" dirty="0"/>
          </a:p>
        </p:txBody>
      </p:sp>
      <p:pic>
        <p:nvPicPr>
          <p:cNvPr id="14338" name="Picture 2">
            <a:extLst>
              <a:ext uri="{FF2B5EF4-FFF2-40B4-BE49-F238E27FC236}">
                <a16:creationId xmlns:a16="http://schemas.microsoft.com/office/drawing/2014/main" id="{6CD9455E-805D-5A49-7286-812727582E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20640" y="1506784"/>
            <a:ext cx="6367271" cy="3836280"/>
          </a:xfrm>
          <a:prstGeom prst="rect">
            <a:avLst/>
          </a:prstGeom>
          <a:noFill/>
          <a:extLst>
            <a:ext uri="{909E8E84-426E-40DD-AFC4-6F175D3DCCD1}">
              <a14:hiddenFill xmlns:a14="http://schemas.microsoft.com/office/drawing/2010/main">
                <a:solidFill>
                  <a:srgbClr val="FFFFFF"/>
                </a:solidFill>
              </a14:hiddenFill>
            </a:ext>
          </a:extLst>
        </p:spPr>
      </p:pic>
      <p:sp>
        <p:nvSpPr>
          <p:cNvPr id="14347" name="Rectangle 14346">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125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4338"/>
                                        </p:tgtEl>
                                        <p:attrNameLst>
                                          <p:attrName>style.visibility</p:attrName>
                                        </p:attrNameLst>
                                      </p:cBhvr>
                                      <p:to>
                                        <p:strVal val="visible"/>
                                      </p:to>
                                    </p:set>
                                    <p:animEffect transition="in" filter="wipe(down)">
                                      <p:cBhvr>
                                        <p:cTn id="12" dur="500"/>
                                        <p:tgtEl>
                                          <p:spTgt spid="1433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network&#10;&#10;Description automatically generated">
            <a:extLst>
              <a:ext uri="{FF2B5EF4-FFF2-40B4-BE49-F238E27FC236}">
                <a16:creationId xmlns:a16="http://schemas.microsoft.com/office/drawing/2014/main" id="{509BB8D0-D833-3976-9FAD-ECF8B25542CF}"/>
              </a:ext>
            </a:extLst>
          </p:cNvPr>
          <p:cNvPicPr>
            <a:picLocks noChangeAspect="1"/>
          </p:cNvPicPr>
          <p:nvPr/>
        </p:nvPicPr>
        <p:blipFill rotWithShape="1">
          <a:blip r:embed="rId2">
            <a:alphaModFix amt="35000"/>
          </a:blip>
          <a:srcRect t="7734" b="1904"/>
          <a:stretch/>
        </p:blipFill>
        <p:spPr>
          <a:xfrm>
            <a:off x="20" y="10"/>
            <a:ext cx="12191980" cy="6857990"/>
          </a:xfrm>
          <a:prstGeom prst="rect">
            <a:avLst/>
          </a:prstGeom>
        </p:spPr>
      </p:pic>
      <p:sp>
        <p:nvSpPr>
          <p:cNvPr id="2" name="Title 1">
            <a:extLst>
              <a:ext uri="{FF2B5EF4-FFF2-40B4-BE49-F238E27FC236}">
                <a16:creationId xmlns:a16="http://schemas.microsoft.com/office/drawing/2014/main" id="{0553A590-ECD8-6B72-F9A0-82250CEF404D}"/>
              </a:ext>
            </a:extLst>
          </p:cNvPr>
          <p:cNvSpPr>
            <a:spLocks noGrp="1"/>
          </p:cNvSpPr>
          <p:nvPr>
            <p:ph type="title"/>
          </p:nvPr>
        </p:nvSpPr>
        <p:spPr>
          <a:xfrm>
            <a:off x="1069848" y="2212848"/>
            <a:ext cx="7315200" cy="3255264"/>
          </a:xfrm>
        </p:spPr>
        <p:txBody>
          <a:bodyPr vert="horz" lIns="91440" tIns="45720" rIns="91440" bIns="45720" rtlCol="0" anchor="b">
            <a:normAutofit/>
          </a:bodyPr>
          <a:lstStyle/>
          <a:p>
            <a:r>
              <a:rPr lang="en-US" sz="2800" dirty="0">
                <a:solidFill>
                  <a:schemeClr val="tx1"/>
                </a:solidFill>
                <a:effectLst/>
              </a:rPr>
              <a:t>Featherstone </a:t>
            </a:r>
            <a:r>
              <a:rPr lang="en-US" sz="2800" i="1" dirty="0">
                <a:solidFill>
                  <a:schemeClr val="tx1"/>
                </a:solidFill>
                <a:effectLst/>
              </a:rPr>
              <a:t>et al., </a:t>
            </a:r>
            <a:r>
              <a:rPr lang="en-US" sz="2800" dirty="0">
                <a:solidFill>
                  <a:schemeClr val="tx1"/>
                </a:solidFill>
                <a:effectLst/>
              </a:rPr>
              <a:t>(2014) remind us that a great deal of social work practice is focused on families from impoverished backgrounds. Of consequence is that for affluent children, neglect might go undetected and their needs unrecognised, because the thresholds for determining neglect are differently interpreted. </a:t>
            </a:r>
            <a:endParaRPr lang="en-US" sz="2800" dirty="0">
              <a:solidFill>
                <a:schemeClr val="tx1"/>
              </a:solidFill>
            </a:endParaRPr>
          </a:p>
        </p:txBody>
      </p:sp>
      <p:sp>
        <p:nvSpPr>
          <p:cNvPr id="3" name="Text Placeholder 2">
            <a:extLst>
              <a:ext uri="{FF2B5EF4-FFF2-40B4-BE49-F238E27FC236}">
                <a16:creationId xmlns:a16="http://schemas.microsoft.com/office/drawing/2014/main" id="{90D1A788-A0B3-7A6A-7AB9-329196943767}"/>
              </a:ext>
            </a:extLst>
          </p:cNvPr>
          <p:cNvSpPr>
            <a:spLocks noGrp="1"/>
          </p:cNvSpPr>
          <p:nvPr>
            <p:ph type="body" idx="1"/>
          </p:nvPr>
        </p:nvSpPr>
        <p:spPr>
          <a:xfrm>
            <a:off x="1069848" y="2212848"/>
            <a:ext cx="7315200" cy="914400"/>
          </a:xfrm>
        </p:spPr>
        <p:txBody>
          <a:bodyPr vert="horz" lIns="91440" tIns="45720" rIns="91440" bIns="45720" rtlCol="0" anchor="t">
            <a:normAutofit/>
          </a:bodyPr>
          <a:lstStyle/>
          <a:p>
            <a:r>
              <a:rPr lang="en-US" b="1" dirty="0">
                <a:solidFill>
                  <a:schemeClr val="tx1"/>
                </a:solidFill>
              </a:rPr>
              <a:t>Affluent Families </a:t>
            </a:r>
          </a:p>
        </p:txBody>
      </p:sp>
    </p:spTree>
    <p:extLst>
      <p:ext uri="{BB962C8B-B14F-4D97-AF65-F5344CB8AC3E}">
        <p14:creationId xmlns:p14="http://schemas.microsoft.com/office/powerpoint/2010/main" val="429360713"/>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D1628877-E08F-4E76-A6D9-CAFB570DB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57587975-CDAC-4067-A9DD-FF1F73F84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334557" y="1653703"/>
            <a:ext cx="3361953" cy="2470488"/>
          </a:xfrm>
        </p:spPr>
        <p:txBody>
          <a:bodyPr rtlCol="0">
            <a:normAutofit/>
          </a:bodyPr>
          <a:lstStyle/>
          <a:p>
            <a:pPr rtl="0"/>
            <a:r>
              <a:rPr lang="en-GB" sz="4400">
                <a:solidFill>
                  <a:schemeClr val="bg1"/>
                </a:solidFill>
              </a:rPr>
              <a:t>Thank you</a:t>
            </a:r>
          </a:p>
        </p:txBody>
      </p:sp>
      <p:sp>
        <p:nvSpPr>
          <p:cNvPr id="3" name="Subtitle 2">
            <a:extLst>
              <a:ext uri="{FF2B5EF4-FFF2-40B4-BE49-F238E27FC236}">
                <a16:creationId xmlns:a16="http://schemas.microsoft.com/office/drawing/2014/main" id="{EF6083A9-53C1-4358-80D7-727411C121D9}"/>
              </a:ext>
            </a:extLst>
          </p:cNvPr>
          <p:cNvSpPr>
            <a:spLocks noGrp="1"/>
          </p:cNvSpPr>
          <p:nvPr>
            <p:ph type="subTitle" idx="1"/>
          </p:nvPr>
        </p:nvSpPr>
        <p:spPr>
          <a:xfrm>
            <a:off x="334557" y="4260714"/>
            <a:ext cx="3361953" cy="1032093"/>
          </a:xfrm>
        </p:spPr>
        <p:txBody>
          <a:bodyPr rtlCol="0">
            <a:normAutofit/>
          </a:bodyPr>
          <a:lstStyle/>
          <a:p>
            <a:pPr rtl="0"/>
            <a:r>
              <a:rPr lang="en-GB">
                <a:solidFill>
                  <a:schemeClr val="bg1"/>
                </a:solidFill>
              </a:rPr>
              <a:t>Nigella. </a:t>
            </a:r>
          </a:p>
        </p:txBody>
      </p:sp>
    </p:spTree>
    <p:extLst>
      <p:ext uri="{BB962C8B-B14F-4D97-AF65-F5344CB8AC3E}">
        <p14:creationId xmlns:p14="http://schemas.microsoft.com/office/powerpoint/2010/main" val="2958169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220557-35B0-9EB6-3361-4FB4E801D87F}"/>
              </a:ext>
            </a:extLst>
          </p:cNvPr>
          <p:cNvSpPr txBox="1"/>
          <p:nvPr/>
        </p:nvSpPr>
        <p:spPr>
          <a:xfrm>
            <a:off x="118753" y="1294411"/>
            <a:ext cx="11685320" cy="4909036"/>
          </a:xfrm>
          <a:prstGeom prst="rect">
            <a:avLst/>
          </a:prstGeom>
          <a:noFill/>
        </p:spPr>
        <p:txBody>
          <a:bodyPr wrap="square" rtlCol="0">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Aktar, E., Qu, J., Lawrence, P.J., </a:t>
            </a:r>
            <a:r>
              <a:rPr lang="en-GB" sz="1800" dirty="0" err="1">
                <a:solidFill>
                  <a:srgbClr val="000000"/>
                </a:solidFill>
                <a:effectLst/>
                <a:latin typeface="Arial" panose="020B0604020202020204" pitchFamily="34" charset="0"/>
                <a:ea typeface="Times New Roman" panose="02020603050405020304" pitchFamily="18" charset="0"/>
              </a:rPr>
              <a:t>Tollenaar</a:t>
            </a:r>
            <a:r>
              <a:rPr lang="en-GB" sz="1800" dirty="0">
                <a:solidFill>
                  <a:srgbClr val="000000"/>
                </a:solidFill>
                <a:effectLst/>
                <a:latin typeface="Arial" panose="020B0604020202020204" pitchFamily="34" charset="0"/>
                <a:ea typeface="Times New Roman" panose="02020603050405020304" pitchFamily="18" charset="0"/>
              </a:rPr>
              <a:t>, M.S., </a:t>
            </a:r>
            <a:r>
              <a:rPr lang="en-GB" sz="1800" dirty="0" err="1">
                <a:solidFill>
                  <a:srgbClr val="000000"/>
                </a:solidFill>
                <a:effectLst/>
                <a:latin typeface="Arial" panose="020B0604020202020204" pitchFamily="34" charset="0"/>
                <a:ea typeface="Times New Roman" panose="02020603050405020304" pitchFamily="18" charset="0"/>
              </a:rPr>
              <a:t>Elzinga</a:t>
            </a:r>
            <a:r>
              <a:rPr lang="en-GB" sz="1800" dirty="0">
                <a:solidFill>
                  <a:srgbClr val="000000"/>
                </a:solidFill>
                <a:effectLst/>
                <a:latin typeface="Arial" panose="020B0604020202020204" pitchFamily="34" charset="0"/>
                <a:ea typeface="Times New Roman" panose="02020603050405020304" pitchFamily="18" charset="0"/>
              </a:rPr>
              <a:t>, B.M. and </a:t>
            </a:r>
            <a:r>
              <a:rPr lang="en-GB" sz="1800" dirty="0" err="1">
                <a:solidFill>
                  <a:srgbClr val="000000"/>
                </a:solidFill>
                <a:effectLst/>
                <a:latin typeface="Arial" panose="020B0604020202020204" pitchFamily="34" charset="0"/>
                <a:ea typeface="Times New Roman" panose="02020603050405020304" pitchFamily="18" charset="0"/>
              </a:rPr>
              <a:t>Bögels</a:t>
            </a:r>
            <a:r>
              <a:rPr lang="en-GB" sz="1800" dirty="0">
                <a:solidFill>
                  <a:srgbClr val="000000"/>
                </a:solidFill>
                <a:effectLst/>
                <a:latin typeface="Arial" panose="020B0604020202020204" pitchFamily="34" charset="0"/>
                <a:ea typeface="Times New Roman" panose="02020603050405020304" pitchFamily="18" charset="0"/>
              </a:rPr>
              <a:t>, S.M. (2019). </a:t>
            </a:r>
            <a:r>
              <a:rPr lang="en-GB" sz="1800" dirty="0" err="1">
                <a:solidFill>
                  <a:srgbClr val="000000"/>
                </a:solidFill>
                <a:effectLst/>
                <a:latin typeface="Arial" panose="020B0604020202020204" pitchFamily="34" charset="0"/>
                <a:ea typeface="Times New Roman" panose="02020603050405020304" pitchFamily="18" charset="0"/>
              </a:rPr>
              <a:t>Fetal</a:t>
            </a:r>
            <a:r>
              <a:rPr lang="en-GB" sz="1800" dirty="0">
                <a:solidFill>
                  <a:srgbClr val="000000"/>
                </a:solidFill>
                <a:effectLst/>
                <a:latin typeface="Arial" panose="020B0604020202020204" pitchFamily="34" charset="0"/>
                <a:ea typeface="Times New Roman" panose="02020603050405020304" pitchFamily="18" charset="0"/>
              </a:rPr>
              <a:t> and Infant Outcomes in the Offspring of Parents With Perinatal Mental Disorders: Earliest Influences. </a:t>
            </a:r>
            <a:r>
              <a:rPr lang="en-GB" sz="1800" i="1" dirty="0">
                <a:solidFill>
                  <a:srgbClr val="000000"/>
                </a:solidFill>
                <a:effectLst/>
                <a:latin typeface="Arial" panose="020B0604020202020204" pitchFamily="34" charset="0"/>
                <a:ea typeface="Times New Roman" panose="02020603050405020304" pitchFamily="18" charset="0"/>
              </a:rPr>
              <a:t>Frontiers in Psychiatry</a:t>
            </a:r>
            <a:r>
              <a:rPr lang="en-GB" sz="1800" dirty="0">
                <a:solidFill>
                  <a:srgbClr val="000000"/>
                </a:solidFill>
                <a:effectLst/>
                <a:latin typeface="Arial" panose="020B0604020202020204" pitchFamily="34" charset="0"/>
                <a:ea typeface="Times New Roman" panose="02020603050405020304" pitchFamily="18" charset="0"/>
              </a:rPr>
              <a:t>, 10, Available at: </a:t>
            </a:r>
            <a:r>
              <a:rPr lang="en-GB" sz="1800" u="sng" dirty="0">
                <a:solidFill>
                  <a:srgbClr val="0000FF"/>
                </a:solidFill>
                <a:effectLst/>
                <a:latin typeface="Arial" panose="020B0604020202020204" pitchFamily="34" charset="0"/>
                <a:ea typeface="Times New Roman" panose="02020603050405020304" pitchFamily="18" charset="0"/>
                <a:hlinkClick r:id="rId2"/>
              </a:rPr>
              <a:t>https://www.ncbi.nlm.nih.gov/pmc/articles/PMC6610252/</a:t>
            </a:r>
            <a:r>
              <a:rPr lang="en-GB" sz="1800" dirty="0">
                <a:solidFill>
                  <a:srgbClr val="000000"/>
                </a:solidFill>
                <a:effectLst/>
                <a:latin typeface="Arial" panose="020B0604020202020204" pitchFamily="34" charset="0"/>
                <a:ea typeface="Times New Roman" panose="02020603050405020304" pitchFamily="18" charset="0"/>
              </a:rPr>
              <a:t>, (Accessed: 6</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Bellis, M.A., Hughes, K., Leckenby, N., Hardcastle, K.A., Perkins, C. and Lowey, H. (2014). Measuring mortality and the burden of adult disease associated with adverse childhood experiences in England: a national survey. </a:t>
            </a:r>
            <a:r>
              <a:rPr lang="en-GB" sz="1800" i="1" dirty="0">
                <a:solidFill>
                  <a:srgbClr val="000000"/>
                </a:solidFill>
                <a:effectLst/>
                <a:latin typeface="Arial" panose="020B0604020202020204" pitchFamily="34" charset="0"/>
                <a:ea typeface="Times New Roman" panose="02020603050405020304" pitchFamily="18" charset="0"/>
              </a:rPr>
              <a:t>Journal of Public Health</a:t>
            </a:r>
            <a:r>
              <a:rPr lang="en-GB" sz="1800" dirty="0">
                <a:solidFill>
                  <a:srgbClr val="000000"/>
                </a:solidFill>
                <a:effectLst/>
                <a:latin typeface="Arial" panose="020B0604020202020204" pitchFamily="34" charset="0"/>
                <a:ea typeface="Times New Roman" panose="02020603050405020304" pitchFamily="18" charset="0"/>
              </a:rPr>
              <a:t>, 37(3), pp.445–454. Available at: </a:t>
            </a:r>
            <a:r>
              <a:rPr lang="en-GB" sz="1800" u="sng" dirty="0">
                <a:solidFill>
                  <a:srgbClr val="0000FF"/>
                </a:solidFill>
                <a:effectLst/>
                <a:latin typeface="Arial" panose="020B0604020202020204" pitchFamily="34" charset="0"/>
                <a:ea typeface="Times New Roman" panose="02020603050405020304" pitchFamily="18" charset="0"/>
                <a:hlinkClick r:id="rId3"/>
              </a:rPr>
              <a:t>https://research.gold.ac.uk/id/eprint/25231/1/Accepted%20Version%20We%27re%20giving%20you%20the%20sack%2024th%20Nov%202018.pdf</a:t>
            </a:r>
            <a:r>
              <a:rPr lang="en-GB" sz="1800" dirty="0">
                <a:solidFill>
                  <a:srgbClr val="000000"/>
                </a:solidFill>
                <a:effectLst/>
                <a:latin typeface="Arial" panose="020B0604020202020204" pitchFamily="34" charset="0"/>
                <a:ea typeface="Times New Roman" panose="02020603050405020304" pitchFamily="18" charset="0"/>
              </a:rPr>
              <a:t>, (Accessed: 11</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Bethell, C.D., Carle, A., </a:t>
            </a:r>
            <a:r>
              <a:rPr lang="en-GB" sz="1800" dirty="0" err="1">
                <a:solidFill>
                  <a:srgbClr val="000000"/>
                </a:solidFill>
                <a:effectLst/>
                <a:latin typeface="Arial" panose="020B0604020202020204" pitchFamily="34" charset="0"/>
                <a:ea typeface="Times New Roman" panose="02020603050405020304" pitchFamily="18" charset="0"/>
              </a:rPr>
              <a:t>Hudziak</a:t>
            </a:r>
            <a:r>
              <a:rPr lang="en-GB" sz="1800" dirty="0">
                <a:solidFill>
                  <a:srgbClr val="000000"/>
                </a:solidFill>
                <a:effectLst/>
                <a:latin typeface="Arial" panose="020B0604020202020204" pitchFamily="34" charset="0"/>
                <a:ea typeface="Times New Roman" panose="02020603050405020304" pitchFamily="18" charset="0"/>
              </a:rPr>
              <a:t>, J., </a:t>
            </a:r>
            <a:r>
              <a:rPr lang="en-GB" sz="1800" dirty="0" err="1">
                <a:solidFill>
                  <a:srgbClr val="000000"/>
                </a:solidFill>
                <a:effectLst/>
                <a:latin typeface="Arial" panose="020B0604020202020204" pitchFamily="34" charset="0"/>
                <a:ea typeface="Times New Roman" panose="02020603050405020304" pitchFamily="18" charset="0"/>
              </a:rPr>
              <a:t>Gombojav</a:t>
            </a:r>
            <a:r>
              <a:rPr lang="en-GB" sz="1800" dirty="0">
                <a:solidFill>
                  <a:srgbClr val="000000"/>
                </a:solidFill>
                <a:effectLst/>
                <a:latin typeface="Arial" panose="020B0604020202020204" pitchFamily="34" charset="0"/>
                <a:ea typeface="Times New Roman" panose="02020603050405020304" pitchFamily="18" charset="0"/>
              </a:rPr>
              <a:t>, N., Powers, K., Wade, R. and </a:t>
            </a:r>
            <a:r>
              <a:rPr lang="en-GB" sz="1800" dirty="0" err="1">
                <a:solidFill>
                  <a:srgbClr val="000000"/>
                </a:solidFill>
                <a:effectLst/>
                <a:latin typeface="Arial" panose="020B0604020202020204" pitchFamily="34" charset="0"/>
                <a:ea typeface="Times New Roman" panose="02020603050405020304" pitchFamily="18" charset="0"/>
              </a:rPr>
              <a:t>Braveman</a:t>
            </a:r>
            <a:r>
              <a:rPr lang="en-GB" sz="1800" dirty="0">
                <a:solidFill>
                  <a:srgbClr val="000000"/>
                </a:solidFill>
                <a:effectLst/>
                <a:latin typeface="Arial" panose="020B0604020202020204" pitchFamily="34" charset="0"/>
                <a:ea typeface="Times New Roman" panose="02020603050405020304" pitchFamily="18" charset="0"/>
              </a:rPr>
              <a:t>, P, (2017). Methods to Assess Adverse Childhood Experiences of Children and Families: Toward Approaches to Promote Child Well-being in Policy and Practice. </a:t>
            </a:r>
            <a:r>
              <a:rPr lang="en-GB" sz="1800" i="1" dirty="0">
                <a:solidFill>
                  <a:srgbClr val="000000"/>
                </a:solidFill>
                <a:effectLst/>
                <a:latin typeface="Arial" panose="020B0604020202020204" pitchFamily="34" charset="0"/>
                <a:ea typeface="Times New Roman" panose="02020603050405020304" pitchFamily="18" charset="0"/>
              </a:rPr>
              <a:t>Academic </a:t>
            </a:r>
            <a:r>
              <a:rPr lang="en-GB" sz="1800" i="1" dirty="0" err="1">
                <a:solidFill>
                  <a:srgbClr val="000000"/>
                </a:solidFill>
                <a:effectLst/>
                <a:latin typeface="Arial" panose="020B0604020202020204" pitchFamily="34" charset="0"/>
                <a:ea typeface="Times New Roman" panose="02020603050405020304" pitchFamily="18" charset="0"/>
              </a:rPr>
              <a:t>Pediatrics</a:t>
            </a:r>
            <a:r>
              <a:rPr lang="en-GB" sz="1800" dirty="0">
                <a:solidFill>
                  <a:srgbClr val="000000"/>
                </a:solidFill>
                <a:effectLst/>
                <a:latin typeface="Arial" panose="020B0604020202020204" pitchFamily="34" charset="0"/>
                <a:ea typeface="Times New Roman" panose="02020603050405020304" pitchFamily="18" charset="0"/>
              </a:rPr>
              <a:t>, 17(7), pp.S51–S69. Available at: </a:t>
            </a:r>
            <a:r>
              <a:rPr lang="en-GB" sz="1800" u="sng" dirty="0">
                <a:solidFill>
                  <a:srgbClr val="0000FF"/>
                </a:solidFill>
                <a:effectLst/>
                <a:latin typeface="Arial" panose="020B0604020202020204" pitchFamily="34" charset="0"/>
                <a:ea typeface="Times New Roman" panose="02020603050405020304" pitchFamily="18" charset="0"/>
                <a:hlinkClick r:id="rId4"/>
              </a:rPr>
              <a:t>https://www.sciencedirect.com/science/article/pii/S1876285917303248#cebib0010</a:t>
            </a:r>
            <a:r>
              <a:rPr lang="en-GB" sz="1800" dirty="0">
                <a:solidFill>
                  <a:srgbClr val="000000"/>
                </a:solidFill>
                <a:effectLst/>
                <a:latin typeface="Arial" panose="020B0604020202020204" pitchFamily="34" charset="0"/>
                <a:ea typeface="Times New Roman" panose="02020603050405020304" pitchFamily="18" charset="0"/>
              </a:rPr>
              <a:t>, (Accessed: 5</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Centre for Disease Control and Prevention (2019). </a:t>
            </a:r>
            <a:r>
              <a:rPr lang="en-GB" sz="1800" i="1" dirty="0">
                <a:solidFill>
                  <a:srgbClr val="000000"/>
                </a:solidFill>
                <a:effectLst/>
                <a:latin typeface="Arial" panose="020B0604020202020204" pitchFamily="34" charset="0"/>
                <a:ea typeface="Times New Roman" panose="02020603050405020304" pitchFamily="18" charset="0"/>
              </a:rPr>
              <a:t>Adverse Childhood Experiences Prevention Resource for Action A Compilation of the Best Available Evidence</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FF"/>
                </a:solidFill>
                <a:effectLst/>
                <a:latin typeface="Arial" panose="020B0604020202020204" pitchFamily="34" charset="0"/>
                <a:ea typeface="Times New Roman" panose="02020603050405020304" pitchFamily="18" charset="0"/>
                <a:hlinkClick r:id="rId5"/>
              </a:rPr>
              <a:t>https://www.cdc.gov/violenceprevention/pdf/ACEs-Prevention-Resource_508.pdf</a:t>
            </a:r>
            <a:r>
              <a:rPr lang="en-GB" sz="1800" dirty="0">
                <a:solidFill>
                  <a:srgbClr val="000000"/>
                </a:solidFill>
                <a:effectLst/>
                <a:latin typeface="Arial" panose="020B0604020202020204" pitchFamily="34" charset="0"/>
                <a:ea typeface="Times New Roman" panose="02020603050405020304" pitchFamily="18" charset="0"/>
              </a:rPr>
              <a:t>, (Accessed: 10</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spcAft>
                <a:spcPts val="375"/>
              </a:spcAft>
            </a:pPr>
            <a:endParaRPr lang="en-US" dirty="0"/>
          </a:p>
        </p:txBody>
      </p:sp>
    </p:spTree>
    <p:extLst>
      <p:ext uri="{BB962C8B-B14F-4D97-AF65-F5344CB8AC3E}">
        <p14:creationId xmlns:p14="http://schemas.microsoft.com/office/powerpoint/2010/main" val="31343256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69216C-56FC-0806-76D4-434ABBB30598}"/>
              </a:ext>
            </a:extLst>
          </p:cNvPr>
          <p:cNvSpPr txBox="1"/>
          <p:nvPr/>
        </p:nvSpPr>
        <p:spPr>
          <a:xfrm>
            <a:off x="83128" y="83127"/>
            <a:ext cx="11566566" cy="5693866"/>
          </a:xfrm>
          <a:prstGeom prst="rect">
            <a:avLst/>
          </a:prstGeom>
          <a:noFill/>
        </p:spPr>
        <p:txBody>
          <a:bodyPr wrap="square" rtlCol="0">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Corinne, D.-F., M., V.-K., Alana, L., D., Linda, J., M., </a:t>
            </a:r>
            <a:r>
              <a:rPr lang="en-GB" sz="1800" dirty="0" err="1">
                <a:solidFill>
                  <a:srgbClr val="000000"/>
                </a:solidFill>
                <a:effectLst/>
                <a:latin typeface="Arial" panose="020B0604020202020204" pitchFamily="34" charset="0"/>
                <a:ea typeface="Times New Roman" panose="02020603050405020304" pitchFamily="18" charset="0"/>
              </a:rPr>
              <a:t>Khiya</a:t>
            </a:r>
            <a:r>
              <a:rPr lang="en-GB" sz="1800" dirty="0">
                <a:solidFill>
                  <a:srgbClr val="000000"/>
                </a:solidFill>
                <a:effectLst/>
                <a:latin typeface="Arial" panose="020B0604020202020204" pitchFamily="34" charset="0"/>
                <a:ea typeface="Times New Roman" panose="02020603050405020304" pitchFamily="18" charset="0"/>
              </a:rPr>
              <a:t>, Neil, R. and E., H., Jeffery (2016). A Comprehensive technical package for the prevention of youth violence and associated risk behaviours. </a:t>
            </a:r>
            <a:r>
              <a:rPr lang="en-GB" sz="1800" i="1" dirty="0">
                <a:solidFill>
                  <a:srgbClr val="000000"/>
                </a:solidFill>
                <a:effectLst/>
                <a:latin typeface="Arial" panose="020B0604020202020204" pitchFamily="34" charset="0"/>
                <a:ea typeface="Times New Roman" panose="02020603050405020304" pitchFamily="18" charset="0"/>
              </a:rPr>
              <a:t>A Comprehensive technical package for the prevention of youth violence and associated risk behaviours</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FF"/>
                </a:solidFill>
                <a:effectLst/>
                <a:latin typeface="Arial" panose="020B0604020202020204" pitchFamily="34" charset="0"/>
                <a:ea typeface="Times New Roman" panose="02020603050405020304" pitchFamily="18" charset="0"/>
                <a:hlinkClick r:id="rId2"/>
              </a:rPr>
              <a:t>https://stacks.cdc.gov/view/cdc/43085</a:t>
            </a:r>
            <a:r>
              <a:rPr lang="en-GB" sz="1800" dirty="0">
                <a:solidFill>
                  <a:srgbClr val="000000"/>
                </a:solidFill>
                <a:effectLst/>
                <a:latin typeface="Arial" panose="020B0604020202020204" pitchFamily="34" charset="0"/>
                <a:ea typeface="Times New Roman" panose="02020603050405020304" pitchFamily="18" charset="0"/>
              </a:rPr>
              <a:t>, (Accessed: 10</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solidFill>
                  <a:srgbClr val="000000"/>
                </a:solidFill>
                <a:effectLst/>
                <a:latin typeface="Arial" panose="020B0604020202020204" pitchFamily="34" charset="0"/>
                <a:ea typeface="Times New Roman" panose="02020603050405020304" pitchFamily="18" charset="0"/>
              </a:rPr>
              <a:t>Daelmans, B., Manji, S.A. and Raina, N, (2021). Nurturing Care for Early Childhood Development: Global Perspective and Guidance. </a:t>
            </a:r>
            <a:r>
              <a:rPr lang="en-GB" sz="1800" i="1" dirty="0">
                <a:solidFill>
                  <a:srgbClr val="000000"/>
                </a:solidFill>
                <a:effectLst/>
                <a:latin typeface="Arial" panose="020B0604020202020204" pitchFamily="34" charset="0"/>
                <a:ea typeface="Times New Roman" panose="02020603050405020304" pitchFamily="18" charset="0"/>
              </a:rPr>
              <a:t>Indian </a:t>
            </a:r>
            <a:r>
              <a:rPr lang="en-GB" sz="1800" i="1" dirty="0" err="1">
                <a:solidFill>
                  <a:srgbClr val="000000"/>
                </a:solidFill>
                <a:effectLst/>
                <a:latin typeface="Arial" panose="020B0604020202020204" pitchFamily="34" charset="0"/>
                <a:ea typeface="Times New Roman" panose="02020603050405020304" pitchFamily="18" charset="0"/>
              </a:rPr>
              <a:t>Pediatrics</a:t>
            </a:r>
            <a:r>
              <a:rPr lang="en-GB" sz="1800" dirty="0">
                <a:solidFill>
                  <a:srgbClr val="000000"/>
                </a:solidFill>
                <a:effectLst/>
                <a:latin typeface="Arial" panose="020B0604020202020204" pitchFamily="34" charset="0"/>
                <a:ea typeface="Times New Roman" panose="02020603050405020304" pitchFamily="18" charset="0"/>
              </a:rPr>
              <a:t>, 58(S1), pp.11–15, Available at: </a:t>
            </a:r>
            <a:r>
              <a:rPr lang="en-GB" sz="1800" u="sng" dirty="0">
                <a:solidFill>
                  <a:srgbClr val="0000FF"/>
                </a:solidFill>
                <a:effectLst/>
                <a:latin typeface="Arial" panose="020B0604020202020204" pitchFamily="34" charset="0"/>
                <a:ea typeface="Times New Roman" panose="02020603050405020304" pitchFamily="18" charset="0"/>
                <a:hlinkClick r:id="rId3"/>
              </a:rPr>
              <a:t>https://www.ncbi.nlm.nih.gov/pmc/articles/PMC8606277/</a:t>
            </a:r>
            <a:r>
              <a:rPr lang="en-GB" sz="1800" dirty="0">
                <a:solidFill>
                  <a:srgbClr val="000000"/>
                </a:solidFill>
                <a:effectLst/>
                <a:latin typeface="Arial" panose="020B0604020202020204" pitchFamily="34" charset="0"/>
                <a:ea typeface="Times New Roman" panose="02020603050405020304" pitchFamily="18" charset="0"/>
              </a:rPr>
              <a:t>, (Accessed: 6</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Di Lemma, L., Davies, A., Ford, K., Hughes, K., </a:t>
            </a:r>
            <a:r>
              <a:rPr lang="en-GB" sz="1800" dirty="0" err="1">
                <a:solidFill>
                  <a:srgbClr val="000000"/>
                </a:solidFill>
                <a:effectLst/>
                <a:latin typeface="Arial" panose="020B0604020202020204" pitchFamily="34" charset="0"/>
                <a:ea typeface="Times New Roman" panose="02020603050405020304" pitchFamily="18" charset="0"/>
              </a:rPr>
              <a:t>Homolova</a:t>
            </a:r>
            <a:r>
              <a:rPr lang="en-GB" sz="1800" dirty="0">
                <a:solidFill>
                  <a:srgbClr val="000000"/>
                </a:solidFill>
                <a:effectLst/>
                <a:latin typeface="Arial" panose="020B0604020202020204" pitchFamily="34" charset="0"/>
                <a:ea typeface="Times New Roman" panose="02020603050405020304" pitchFamily="18" charset="0"/>
              </a:rPr>
              <a:t>, L., Gray, B. and Richardson, G, (2019). </a:t>
            </a:r>
            <a:r>
              <a:rPr lang="en-GB" sz="1800" i="1" dirty="0">
                <a:solidFill>
                  <a:srgbClr val="000000"/>
                </a:solidFill>
                <a:effectLst/>
                <a:latin typeface="Arial" panose="020B0604020202020204" pitchFamily="34" charset="0"/>
                <a:ea typeface="Times New Roman" panose="02020603050405020304" pitchFamily="18" charset="0"/>
              </a:rPr>
              <a:t>An evidence review of interventions to prevent and address adversity across the life course Responding to Adverse Childhood Experiences</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FF"/>
                </a:solidFill>
                <a:effectLst/>
                <a:latin typeface="Arial" panose="020B0604020202020204" pitchFamily="34" charset="0"/>
                <a:ea typeface="Times New Roman" panose="02020603050405020304" pitchFamily="18" charset="0"/>
                <a:hlinkClick r:id="rId4"/>
              </a:rPr>
              <a:t>https://phw.nhs.wales/news/responding-to-adverse-childhood-experiences-an-evidence-review/responding-to-adverse-childhood-experiences/</a:t>
            </a:r>
            <a:r>
              <a:rPr lang="en-GB" sz="1800" dirty="0">
                <a:solidFill>
                  <a:srgbClr val="000000"/>
                </a:solidFill>
                <a:effectLst/>
                <a:latin typeface="Arial" panose="020B0604020202020204" pitchFamily="34" charset="0"/>
                <a:ea typeface="Times New Roman" panose="02020603050405020304" pitchFamily="18" charset="0"/>
              </a:rPr>
              <a:t>, (Accessed: 5</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Early Intervention Foundation (2020). </a:t>
            </a:r>
            <a:r>
              <a:rPr lang="en-GB" sz="1800" i="1" dirty="0">
                <a:solidFill>
                  <a:srgbClr val="000000"/>
                </a:solidFill>
                <a:effectLst/>
                <a:latin typeface="Arial" panose="020B0604020202020204" pitchFamily="34" charset="0"/>
                <a:ea typeface="Times New Roman" panose="02020603050405020304" pitchFamily="18" charset="0"/>
              </a:rPr>
              <a:t>ACEs framework is ‘no quick fix’ for identifying and supporting children at risk from the effects of abuse and neglect</a:t>
            </a:r>
            <a:r>
              <a:rPr lang="en-GB" sz="1800" dirty="0">
                <a:solidFill>
                  <a:srgbClr val="000000"/>
                </a:solidFill>
                <a:effectLst/>
                <a:latin typeface="Arial" panose="020B0604020202020204" pitchFamily="34" charset="0"/>
                <a:ea typeface="Times New Roman" panose="02020603050405020304" pitchFamily="18" charset="0"/>
              </a:rPr>
              <a:t>. [online] Early Intervention Foundation. Available at: </a:t>
            </a:r>
            <a:r>
              <a:rPr lang="en-GB" sz="1800" u="sng" dirty="0">
                <a:solidFill>
                  <a:srgbClr val="0000FF"/>
                </a:solidFill>
                <a:effectLst/>
                <a:latin typeface="Arial" panose="020B0604020202020204" pitchFamily="34" charset="0"/>
                <a:ea typeface="Times New Roman" panose="02020603050405020304" pitchFamily="18" charset="0"/>
                <a:hlinkClick r:id="rId5"/>
              </a:rPr>
              <a:t>https://www.eif.org.uk/press-release/aces-framework-is-no-quick-fix-for-identifying-and-supporting-children-at-risk-from-the-effects-of-abuse-and-neglect</a:t>
            </a:r>
            <a:r>
              <a:rPr lang="en-GB" sz="1800" dirty="0">
                <a:solidFill>
                  <a:srgbClr val="000000"/>
                </a:solidFill>
                <a:effectLst/>
                <a:latin typeface="Arial" panose="020B0604020202020204" pitchFamily="34" charset="0"/>
                <a:ea typeface="Times New Roman" panose="02020603050405020304" pitchFamily="18" charset="0"/>
              </a:rPr>
              <a:t>, (Accessed: 11</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Education Act 2002 (2019). </a:t>
            </a:r>
            <a:r>
              <a:rPr lang="en-GB" sz="1800" i="1" dirty="0">
                <a:solidFill>
                  <a:srgbClr val="000000"/>
                </a:solidFill>
                <a:effectLst/>
                <a:latin typeface="Arial" panose="020B0604020202020204" pitchFamily="34" charset="0"/>
                <a:ea typeface="Times New Roman" panose="02020603050405020304" pitchFamily="18" charset="0"/>
              </a:rPr>
              <a:t>Education Act 2002</a:t>
            </a:r>
            <a:r>
              <a:rPr lang="en-GB" sz="1800" dirty="0">
                <a:solidFill>
                  <a:srgbClr val="000000"/>
                </a:solidFill>
                <a:effectLst/>
                <a:latin typeface="Arial" panose="020B0604020202020204" pitchFamily="34" charset="0"/>
                <a:ea typeface="Times New Roman" panose="02020603050405020304" pitchFamily="18" charset="0"/>
              </a:rPr>
              <a:t>. [online] </a:t>
            </a:r>
            <a:r>
              <a:rPr lang="en-GB" sz="1800" dirty="0" err="1">
                <a:solidFill>
                  <a:srgbClr val="000000"/>
                </a:solidFill>
                <a:effectLst/>
                <a:latin typeface="Arial" panose="020B0604020202020204" pitchFamily="34" charset="0"/>
                <a:ea typeface="Times New Roman" panose="02020603050405020304" pitchFamily="18" charset="0"/>
              </a:rPr>
              <a:t>Legislation.gov.uk</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0000FF"/>
                </a:solidFill>
                <a:effectLst/>
                <a:latin typeface="Arial" panose="020B0604020202020204" pitchFamily="34" charset="0"/>
                <a:ea typeface="Times New Roman" panose="02020603050405020304" pitchFamily="18" charset="0"/>
                <a:hlinkClick r:id="rId6"/>
              </a:rPr>
              <a:t>https://www.legislation.gov.uk/ukpga/2002/32/contents</a:t>
            </a:r>
            <a:r>
              <a:rPr lang="en-GB" sz="1800" dirty="0">
                <a:solidFill>
                  <a:srgbClr val="000000"/>
                </a:solidFill>
                <a:effectLst/>
                <a:latin typeface="Arial" panose="020B0604020202020204" pitchFamily="34" charset="0"/>
                <a:ea typeface="Times New Roman" panose="02020603050405020304" pitchFamily="18" charset="0"/>
              </a:rPr>
              <a:t>, (Accessed: 10</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584080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D4F717-1912-05F5-99C4-D7F8E889D9A0}"/>
              </a:ext>
            </a:extLst>
          </p:cNvPr>
          <p:cNvSpPr txBox="1"/>
          <p:nvPr/>
        </p:nvSpPr>
        <p:spPr>
          <a:xfrm>
            <a:off x="166255" y="130629"/>
            <a:ext cx="11922826" cy="5909310"/>
          </a:xfrm>
          <a:prstGeom prst="rect">
            <a:avLst/>
          </a:prstGeom>
          <a:noFill/>
        </p:spPr>
        <p:txBody>
          <a:bodyPr wrap="square" rtlCol="0">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Felitti, V.J., Anda, R.F., Nordenberg, D., Williamson, D.F., Spitz, A.M., Edwards, V., Koss, M.P. and Marks, J.S. (1998). Relationship of Childhood Abuse and Household Dysfunction to Many of the Leading Causes of Death in Adults. </a:t>
            </a:r>
            <a:r>
              <a:rPr lang="en-GB" sz="1800" i="1" dirty="0">
                <a:solidFill>
                  <a:srgbClr val="000000"/>
                </a:solidFill>
                <a:effectLst/>
                <a:latin typeface="Arial" panose="020B0604020202020204" pitchFamily="34" charset="0"/>
                <a:ea typeface="Times New Roman" panose="02020603050405020304" pitchFamily="18" charset="0"/>
              </a:rPr>
              <a:t>American Journal of Preventive Medicine</a:t>
            </a:r>
            <a:r>
              <a:rPr lang="en-GB" sz="1800" dirty="0">
                <a:solidFill>
                  <a:srgbClr val="000000"/>
                </a:solidFill>
                <a:effectLst/>
                <a:latin typeface="Arial" panose="020B0604020202020204" pitchFamily="34" charset="0"/>
                <a:ea typeface="Times New Roman" panose="02020603050405020304" pitchFamily="18" charset="0"/>
              </a:rPr>
              <a:t>, 14(4), pp.245–258. Available at: </a:t>
            </a:r>
            <a:r>
              <a:rPr lang="en-GB" sz="1800" u="sng" dirty="0">
                <a:solidFill>
                  <a:srgbClr val="0000FF"/>
                </a:solidFill>
                <a:effectLst/>
                <a:latin typeface="Arial" panose="020B0604020202020204" pitchFamily="34" charset="0"/>
                <a:ea typeface="Times New Roman" panose="02020603050405020304" pitchFamily="18" charset="0"/>
                <a:hlinkClick r:id="rId2"/>
              </a:rPr>
              <a:t>https://www.sciencedirect.com/science/article/abs/pii/S0749379798000178</a:t>
            </a:r>
            <a:r>
              <a:rPr lang="en-GB" sz="1800" dirty="0">
                <a:solidFill>
                  <a:srgbClr val="000000"/>
                </a:solidFill>
                <a:effectLst/>
                <a:latin typeface="Arial" panose="020B0604020202020204" pitchFamily="34" charset="0"/>
                <a:ea typeface="Times New Roman" panose="02020603050405020304" pitchFamily="18" charset="0"/>
              </a:rPr>
              <a:t>, (Accessed: 5</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Felitti, V.J., Anda, R.F., Nordenberg, D., Williamson, D.F., Spitz, A.M., Edwards, V., Koss, M.P. and Marks, J.S. (2019). Relationship of Childhood Abuse and Household Dysfunction to Many of the Leading Causes of Death in Adults: The Adverse Childhood Experiences (ACE) Study. </a:t>
            </a:r>
            <a:r>
              <a:rPr lang="en-GB" sz="1800" i="1" dirty="0">
                <a:solidFill>
                  <a:srgbClr val="000000"/>
                </a:solidFill>
                <a:effectLst/>
                <a:latin typeface="Arial" panose="020B0604020202020204" pitchFamily="34" charset="0"/>
                <a:ea typeface="Times New Roman" panose="02020603050405020304" pitchFamily="18" charset="0"/>
              </a:rPr>
              <a:t>American Journal of Preventive Medicine</a:t>
            </a:r>
            <a:r>
              <a:rPr lang="en-GB" sz="1800" dirty="0">
                <a:solidFill>
                  <a:srgbClr val="000000"/>
                </a:solidFill>
                <a:effectLst/>
                <a:latin typeface="Arial" panose="020B0604020202020204" pitchFamily="34" charset="0"/>
                <a:ea typeface="Times New Roman" panose="02020603050405020304" pitchFamily="18" charset="0"/>
              </a:rPr>
              <a:t>, [online] 56(6), pp.774–786. Doi: </a:t>
            </a:r>
            <a:r>
              <a:rPr lang="en-GB" sz="1800" u="sng" dirty="0">
                <a:solidFill>
                  <a:srgbClr val="0000FF"/>
                </a:solidFill>
                <a:effectLst/>
                <a:latin typeface="Arial" panose="020B0604020202020204" pitchFamily="34" charset="0"/>
                <a:ea typeface="Times New Roman" panose="02020603050405020304" pitchFamily="18" charset="0"/>
                <a:hlinkClick r:id="rId3"/>
              </a:rPr>
              <a:t>https://doi.org/10.1016/j.amepre.2019.04.001</a:t>
            </a:r>
            <a:r>
              <a:rPr lang="en-GB" sz="1800" dirty="0">
                <a:solidFill>
                  <a:srgbClr val="000000"/>
                </a:solidFill>
                <a:effectLst/>
                <a:latin typeface="Arial" panose="020B0604020202020204" pitchFamily="34" charset="0"/>
                <a:ea typeface="Times New Roman" panose="02020603050405020304" pitchFamily="18" charset="0"/>
              </a:rPr>
              <a:t>, (Accessed: 26</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November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Gervin, D.W., Holland, K.M., Ottley, P.G., Holmes, G.M., </a:t>
            </a:r>
            <a:r>
              <a:rPr lang="en-GB" sz="1800" dirty="0" err="1">
                <a:solidFill>
                  <a:srgbClr val="000000"/>
                </a:solidFill>
                <a:effectLst/>
                <a:latin typeface="Arial" panose="020B0604020202020204" pitchFamily="34" charset="0"/>
                <a:ea typeface="Times New Roman" panose="02020603050405020304" pitchFamily="18" charset="0"/>
              </a:rPr>
              <a:t>Niolon</a:t>
            </a:r>
            <a:r>
              <a:rPr lang="en-GB" sz="1800" dirty="0">
                <a:solidFill>
                  <a:srgbClr val="000000"/>
                </a:solidFill>
                <a:effectLst/>
                <a:latin typeface="Arial" panose="020B0604020202020204" pitchFamily="34" charset="0"/>
                <a:ea typeface="Times New Roman" panose="02020603050405020304" pitchFamily="18" charset="0"/>
              </a:rPr>
              <a:t>, P.H. and Mercy, J.A, (2022). </a:t>
            </a:r>
            <a:r>
              <a:rPr lang="en-GB" sz="1800" dirty="0" err="1">
                <a:solidFill>
                  <a:srgbClr val="000000"/>
                </a:solidFill>
                <a:effectLst/>
                <a:latin typeface="Arial" panose="020B0604020202020204" pitchFamily="34" charset="0"/>
                <a:ea typeface="Times New Roman" panose="02020603050405020304" pitchFamily="18" charset="0"/>
              </a:rPr>
              <a:t>Centers</a:t>
            </a:r>
            <a:r>
              <a:rPr lang="en-GB" sz="1800" dirty="0">
                <a:solidFill>
                  <a:srgbClr val="000000"/>
                </a:solidFill>
                <a:effectLst/>
                <a:latin typeface="Arial" panose="020B0604020202020204" pitchFamily="34" charset="0"/>
                <a:ea typeface="Times New Roman" panose="02020603050405020304" pitchFamily="18" charset="0"/>
              </a:rPr>
              <a:t> for Disease Control and Prevention Investments in Adverse Childhood Experience Prevention Efforts. </a:t>
            </a:r>
            <a:r>
              <a:rPr lang="en-GB" sz="1800" i="1" dirty="0">
                <a:solidFill>
                  <a:srgbClr val="000000"/>
                </a:solidFill>
                <a:effectLst/>
                <a:latin typeface="Arial" panose="020B0604020202020204" pitchFamily="34" charset="0"/>
                <a:ea typeface="Times New Roman" panose="02020603050405020304" pitchFamily="18" charset="0"/>
              </a:rPr>
              <a:t>American Journal of Preventive Medicine</a:t>
            </a:r>
            <a:r>
              <a:rPr lang="en-GB" sz="1800" dirty="0">
                <a:solidFill>
                  <a:srgbClr val="000000"/>
                </a:solidFill>
                <a:effectLst/>
                <a:latin typeface="Arial" panose="020B0604020202020204" pitchFamily="34" charset="0"/>
                <a:ea typeface="Times New Roman" panose="02020603050405020304" pitchFamily="18" charset="0"/>
              </a:rPr>
              <a:t>, 62(6), pp.S1–S5. Available at: </a:t>
            </a:r>
            <a:r>
              <a:rPr lang="en-GB" sz="1800" u="sng" dirty="0">
                <a:solidFill>
                  <a:srgbClr val="0000FF"/>
                </a:solidFill>
                <a:effectLst/>
                <a:latin typeface="Arial" panose="020B0604020202020204" pitchFamily="34" charset="0"/>
                <a:ea typeface="Times New Roman" panose="02020603050405020304" pitchFamily="18" charset="0"/>
                <a:hlinkClick r:id="rId4"/>
              </a:rPr>
              <a:t>https://www.ajpmonline.org/article/S0749-3797(22)00008-3/fulltext</a:t>
            </a:r>
            <a:r>
              <a:rPr lang="en-GB" sz="1800" dirty="0">
                <a:solidFill>
                  <a:srgbClr val="000000"/>
                </a:solidFill>
                <a:effectLst/>
                <a:latin typeface="Arial" panose="020B0604020202020204" pitchFamily="34" charset="0"/>
                <a:ea typeface="Times New Roman" panose="02020603050405020304" pitchFamily="18" charset="0"/>
              </a:rPr>
              <a:t>, (Accessed: 5</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HM Government (2023), </a:t>
            </a:r>
            <a:r>
              <a:rPr lang="en-GB" sz="1800" i="1" dirty="0">
                <a:solidFill>
                  <a:srgbClr val="000000"/>
                </a:solidFill>
                <a:effectLst/>
                <a:latin typeface="Arial" panose="020B0604020202020204" pitchFamily="34" charset="0"/>
                <a:ea typeface="Times New Roman" panose="02020603050405020304" pitchFamily="18" charset="0"/>
              </a:rPr>
              <a:t>Safeguarding Children</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FF"/>
                </a:solidFill>
                <a:effectLst/>
                <a:latin typeface="Arial" panose="020B0604020202020204" pitchFamily="34" charset="0"/>
                <a:ea typeface="Times New Roman" panose="02020603050405020304" pitchFamily="18" charset="0"/>
                <a:hlinkClick r:id="rId5"/>
              </a:rPr>
              <a:t>https://enough.campaign.gov.uk/guidance-and-resources-for-teachers/safeguarding-children</a:t>
            </a:r>
            <a:r>
              <a:rPr lang="en-GB" sz="1800" dirty="0">
                <a:solidFill>
                  <a:srgbClr val="000000"/>
                </a:solidFill>
                <a:effectLst/>
                <a:latin typeface="Arial" panose="020B0604020202020204" pitchFamily="34" charset="0"/>
                <a:ea typeface="Times New Roman" panose="02020603050405020304" pitchFamily="18" charset="0"/>
              </a:rPr>
              <a:t>, (Accessed: 11</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House of Commons (2018). </a:t>
            </a:r>
            <a:r>
              <a:rPr lang="en-GB" sz="1800" i="1" dirty="0">
                <a:solidFill>
                  <a:srgbClr val="000000"/>
                </a:solidFill>
                <a:effectLst/>
                <a:latin typeface="Arial" panose="020B0604020202020204" pitchFamily="34" charset="0"/>
                <a:ea typeface="Times New Roman" panose="02020603050405020304" pitchFamily="18" charset="0"/>
              </a:rPr>
              <a:t>Evidence-based early years intervention Eleventh Report of Session 2017-19 Report, together with formal minutes relating to the report</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FF"/>
                </a:solidFill>
                <a:effectLst/>
                <a:latin typeface="Arial" panose="020B0604020202020204" pitchFamily="34" charset="0"/>
                <a:ea typeface="Times New Roman" panose="02020603050405020304" pitchFamily="18" charset="0"/>
                <a:hlinkClick r:id="rId6"/>
              </a:rPr>
              <a:t>https://publications.parliament.uk/pa/cm201719/cmselect/cmsctech/506/506.pdf</a:t>
            </a:r>
            <a:r>
              <a:rPr lang="en-GB" sz="1800" dirty="0">
                <a:solidFill>
                  <a:srgbClr val="000000"/>
                </a:solidFill>
                <a:effectLst/>
                <a:latin typeface="Arial" panose="020B0604020202020204" pitchFamily="34" charset="0"/>
                <a:ea typeface="Times New Roman" panose="02020603050405020304" pitchFamily="18" charset="0"/>
              </a:rPr>
              <a:t>, (Accessed: 9</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Hussain, I. (2022). </a:t>
            </a:r>
            <a:r>
              <a:rPr lang="en-GB" sz="1800" i="1" dirty="0">
                <a:solidFill>
                  <a:srgbClr val="000000"/>
                </a:solidFill>
                <a:effectLst/>
                <a:latin typeface="Arial" panose="020B0604020202020204" pitchFamily="34" charset="0"/>
                <a:ea typeface="Times New Roman" panose="02020603050405020304" pitchFamily="18" charset="0"/>
              </a:rPr>
              <a:t>Adverse childhood experiences</a:t>
            </a:r>
            <a:r>
              <a:rPr lang="en-GB" sz="1800" dirty="0">
                <a:solidFill>
                  <a:srgbClr val="000000"/>
                </a:solidFill>
                <a:effectLst/>
                <a:latin typeface="Arial" panose="020B0604020202020204" pitchFamily="34" charset="0"/>
                <a:ea typeface="Times New Roman" panose="02020603050405020304" pitchFamily="18" charset="0"/>
              </a:rPr>
              <a:t>. [online] NIHR Evidence. Available at: </a:t>
            </a:r>
            <a:r>
              <a:rPr lang="en-GB" sz="1800" u="sng" dirty="0">
                <a:solidFill>
                  <a:srgbClr val="0000FF"/>
                </a:solidFill>
                <a:effectLst/>
                <a:latin typeface="Arial" panose="020B0604020202020204" pitchFamily="34" charset="0"/>
                <a:ea typeface="Times New Roman" panose="02020603050405020304" pitchFamily="18" charset="0"/>
                <a:hlinkClick r:id="rId7"/>
              </a:rPr>
              <a:t>https://evidence.nihr.ac.uk/collection/adverse-childhood-experiences-what-support-do-young-people-need/</a:t>
            </a:r>
            <a:r>
              <a:rPr lang="en-GB" sz="1800" dirty="0">
                <a:solidFill>
                  <a:srgbClr val="000000"/>
                </a:solidFill>
                <a:effectLst/>
                <a:latin typeface="Arial" panose="020B0604020202020204" pitchFamily="34" charset="0"/>
                <a:ea typeface="Times New Roman" panose="02020603050405020304" pitchFamily="18" charset="0"/>
              </a:rPr>
              <a:t>, (Accessed: 11</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5228344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5EFC2E-6A08-5E4E-1321-5347343010A3}"/>
              </a:ext>
            </a:extLst>
          </p:cNvPr>
          <p:cNvSpPr txBox="1"/>
          <p:nvPr/>
        </p:nvSpPr>
        <p:spPr>
          <a:xfrm>
            <a:off x="154379" y="166255"/>
            <a:ext cx="11815948" cy="5524589"/>
          </a:xfrm>
          <a:prstGeom prst="rect">
            <a:avLst/>
          </a:prstGeom>
          <a:noFill/>
        </p:spPr>
        <p:txBody>
          <a:bodyPr wrap="square" rtlCol="0">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Lorenc, T., Lester, S., Sutcliffe, K., Stansfield, C. and Thomas, J. (2020). Interventions to support people exposed to adverse childhood experiences: systematic review of systematic reviews. </a:t>
            </a:r>
            <a:r>
              <a:rPr lang="en-GB" sz="1800" i="1" dirty="0">
                <a:solidFill>
                  <a:srgbClr val="000000"/>
                </a:solidFill>
                <a:effectLst/>
                <a:latin typeface="Arial" panose="020B0604020202020204" pitchFamily="34" charset="0"/>
                <a:ea typeface="Times New Roman" panose="02020603050405020304" pitchFamily="18" charset="0"/>
              </a:rPr>
              <a:t>BMC Public Health</a:t>
            </a:r>
            <a:r>
              <a:rPr lang="en-GB" sz="1800" dirty="0">
                <a:solidFill>
                  <a:srgbClr val="000000"/>
                </a:solidFill>
                <a:effectLst/>
                <a:latin typeface="Arial" panose="020B0604020202020204" pitchFamily="34" charset="0"/>
                <a:ea typeface="Times New Roman" panose="02020603050405020304" pitchFamily="18" charset="0"/>
              </a:rPr>
              <a:t>, [online] 20(1). Available at: </a:t>
            </a:r>
            <a:r>
              <a:rPr lang="en-GB" sz="1800" u="sng" dirty="0">
                <a:solidFill>
                  <a:srgbClr val="0000FF"/>
                </a:solidFill>
                <a:effectLst/>
                <a:latin typeface="Arial" panose="020B0604020202020204" pitchFamily="34" charset="0"/>
                <a:ea typeface="Times New Roman" panose="02020603050405020304" pitchFamily="18" charset="0"/>
                <a:hlinkClick r:id="rId2"/>
              </a:rPr>
              <a:t>https://www.ncbi.nlm.nih.gov/pmc/articles/PMC7216383/</a:t>
            </a:r>
            <a:r>
              <a:rPr lang="en-GB" sz="1800" dirty="0">
                <a:solidFill>
                  <a:srgbClr val="000000"/>
                </a:solidFill>
                <a:effectLst/>
                <a:latin typeface="Arial" panose="020B0604020202020204" pitchFamily="34" charset="0"/>
                <a:ea typeface="Times New Roman" panose="02020603050405020304" pitchFamily="18" charset="0"/>
              </a:rPr>
              <a:t>, (Accessed: 11</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Manchester University NHS Foundation Trust (2023). </a:t>
            </a:r>
            <a:r>
              <a:rPr lang="en-GB" sz="1800" i="1" dirty="0">
                <a:solidFill>
                  <a:srgbClr val="000000"/>
                </a:solidFill>
                <a:effectLst/>
                <a:latin typeface="Arial" panose="020B0604020202020204" pitchFamily="34" charset="0"/>
                <a:ea typeface="Times New Roman" panose="02020603050405020304" pitchFamily="18" charset="0"/>
              </a:rPr>
              <a:t>Adverse Childhood Experiences (ACEs) and Attachment</a:t>
            </a:r>
            <a:r>
              <a:rPr lang="en-GB" sz="1800" dirty="0">
                <a:solidFill>
                  <a:srgbClr val="000000"/>
                </a:solidFill>
                <a:effectLst/>
                <a:latin typeface="Arial" panose="020B0604020202020204" pitchFamily="34" charset="0"/>
                <a:ea typeface="Times New Roman" panose="02020603050405020304" pitchFamily="18" charset="0"/>
              </a:rPr>
              <a:t>. [online] Royal Manchester Children’s Hospital. Available at: </a:t>
            </a:r>
            <a:r>
              <a:rPr lang="en-GB" sz="1800" u="sng" dirty="0">
                <a:solidFill>
                  <a:srgbClr val="0000FF"/>
                </a:solidFill>
                <a:effectLst/>
                <a:latin typeface="Arial" panose="020B0604020202020204" pitchFamily="34" charset="0"/>
                <a:ea typeface="Times New Roman" panose="02020603050405020304" pitchFamily="18" charset="0"/>
                <a:hlinkClick r:id="rId3"/>
              </a:rPr>
              <a:t>https://mft.nhs.uk/rmch/services/camhs/young-people/adverse-childhood-experiences-aces-and-attachment/#:~:text=CAMHS%20support&amp;text=Sometimes%20CAMHS%20will%20work%20with</a:t>
            </a:r>
            <a:r>
              <a:rPr lang="en-GB" sz="1800" dirty="0">
                <a:solidFill>
                  <a:srgbClr val="000000"/>
                </a:solidFill>
                <a:effectLst/>
                <a:latin typeface="Arial" panose="020B0604020202020204" pitchFamily="34" charset="0"/>
                <a:ea typeface="Times New Roman" panose="02020603050405020304" pitchFamily="18" charset="0"/>
              </a:rPr>
              <a:t>, (Accessed: 11</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NSPCC (2022), </a:t>
            </a:r>
            <a:r>
              <a:rPr lang="en-GB" sz="1800" i="1" dirty="0">
                <a:solidFill>
                  <a:srgbClr val="000000"/>
                </a:solidFill>
                <a:effectLst/>
                <a:latin typeface="Arial" panose="020B0604020202020204" pitchFamily="34" charset="0"/>
                <a:ea typeface="Times New Roman" panose="02020603050405020304" pitchFamily="18" charset="0"/>
              </a:rPr>
              <a:t>Parental substance misuse</a:t>
            </a:r>
            <a:r>
              <a:rPr lang="en-GB" sz="1800" dirty="0">
                <a:solidFill>
                  <a:srgbClr val="000000"/>
                </a:solidFill>
                <a:effectLst/>
                <a:latin typeface="Arial" panose="020B0604020202020204" pitchFamily="34" charset="0"/>
                <a:ea typeface="Times New Roman" panose="02020603050405020304" pitchFamily="18" charset="0"/>
              </a:rPr>
              <a:t>. [online] NSPCC Learning. Available at: </a:t>
            </a:r>
            <a:r>
              <a:rPr lang="en-GB" sz="1800" u="sng" dirty="0">
                <a:solidFill>
                  <a:srgbClr val="0000FF"/>
                </a:solidFill>
                <a:effectLst/>
                <a:latin typeface="Arial" panose="020B0604020202020204" pitchFamily="34" charset="0"/>
                <a:ea typeface="Times New Roman" panose="02020603050405020304" pitchFamily="18" charset="0"/>
                <a:hlinkClick r:id="rId4"/>
              </a:rPr>
              <a:t>https://learning.nspcc.org.uk/children-and-families-at-risk/parental-substance-misuse#skip-to-content</a:t>
            </a:r>
            <a:r>
              <a:rPr lang="en-GB" sz="1800" dirty="0">
                <a:solidFill>
                  <a:srgbClr val="000000"/>
                </a:solidFill>
                <a:effectLst/>
                <a:latin typeface="Arial" panose="020B0604020202020204" pitchFamily="34" charset="0"/>
                <a:ea typeface="Times New Roman" panose="02020603050405020304" pitchFamily="18" charset="0"/>
              </a:rPr>
              <a:t>, (Accessed: 6</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Office For National Statistics (2020), </a:t>
            </a:r>
            <a:r>
              <a:rPr lang="en-GB" sz="1800" i="1" dirty="0">
                <a:solidFill>
                  <a:srgbClr val="000000"/>
                </a:solidFill>
                <a:effectLst/>
                <a:latin typeface="Arial" panose="020B0604020202020204" pitchFamily="34" charset="0"/>
                <a:ea typeface="Times New Roman" panose="02020603050405020304" pitchFamily="18" charset="0"/>
              </a:rPr>
              <a:t>Child Abuse in England and Wales - Office for National Statistics</a:t>
            </a:r>
            <a:r>
              <a:rPr lang="en-GB" sz="1800" dirty="0">
                <a:solidFill>
                  <a:srgbClr val="000000"/>
                </a:solidFill>
                <a:effectLst/>
                <a:latin typeface="Arial" panose="020B0604020202020204" pitchFamily="34" charset="0"/>
                <a:ea typeface="Times New Roman" panose="02020603050405020304" pitchFamily="18" charset="0"/>
              </a:rPr>
              <a:t>. [online] </a:t>
            </a:r>
            <a:r>
              <a:rPr lang="en-GB" sz="1800" dirty="0" err="1">
                <a:solidFill>
                  <a:srgbClr val="000000"/>
                </a:solidFill>
                <a:effectLst/>
                <a:latin typeface="Arial" panose="020B0604020202020204" pitchFamily="34" charset="0"/>
                <a:ea typeface="Times New Roman" panose="02020603050405020304" pitchFamily="18" charset="0"/>
              </a:rPr>
              <a:t>Ons.gov.uk</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0000FF"/>
                </a:solidFill>
                <a:effectLst/>
                <a:latin typeface="Arial" panose="020B0604020202020204" pitchFamily="34" charset="0"/>
                <a:ea typeface="Times New Roman" panose="02020603050405020304" pitchFamily="18" charset="0"/>
                <a:hlinkClick r:id="rId5"/>
              </a:rPr>
              <a:t>https://www.ons.gov.uk/peoplepopulationandcommunity/crimeandjustice/bulletins/childabuseinenglandandwales/january2020</a:t>
            </a:r>
            <a:r>
              <a:rPr lang="en-GB" sz="1800" dirty="0">
                <a:solidFill>
                  <a:srgbClr val="000000"/>
                </a:solidFill>
                <a:effectLst/>
                <a:latin typeface="Arial" panose="020B0604020202020204" pitchFamily="34" charset="0"/>
                <a:ea typeface="Times New Roman" panose="02020603050405020304" pitchFamily="18" charset="0"/>
              </a:rPr>
              <a:t>, (Accessed: 6</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Quigg, Z., Wallis, S. and Butler, N. (2018). </a:t>
            </a:r>
            <a:r>
              <a:rPr lang="en-GB" sz="1800" i="1" dirty="0">
                <a:solidFill>
                  <a:srgbClr val="000000"/>
                </a:solidFill>
                <a:effectLst/>
                <a:latin typeface="Arial" panose="020B0604020202020204" pitchFamily="34" charset="0"/>
                <a:ea typeface="Times New Roman" panose="02020603050405020304" pitchFamily="18" charset="0"/>
              </a:rPr>
              <a:t>May 2018 Routine Enquiry about Adverse Childhood Experiences Implementation pack pilot evaluation (final report)</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FF"/>
                </a:solidFill>
                <a:effectLst/>
                <a:latin typeface="Arial" panose="020B0604020202020204" pitchFamily="34" charset="0"/>
                <a:ea typeface="Times New Roman" panose="02020603050405020304" pitchFamily="18" charset="0"/>
                <a:hlinkClick r:id="rId6"/>
              </a:rPr>
              <a:t>https://assets.publishing.service.gov.uk/media/5b0fe34be5274a18f42a8b0a/REACh-implementation-pack-pilot-evaluation-final-report.pdf</a:t>
            </a:r>
            <a:r>
              <a:rPr lang="en-GB" sz="1800" dirty="0">
                <a:solidFill>
                  <a:srgbClr val="000000"/>
                </a:solidFill>
                <a:effectLst/>
                <a:latin typeface="Arial" panose="020B0604020202020204" pitchFamily="34" charset="0"/>
                <a:ea typeface="Times New Roman" panose="02020603050405020304" pitchFamily="18" charset="0"/>
              </a:rPr>
              <a:t>, (Accessed: 9</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2516751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BA2BF9-9BCE-684C-70E0-3879190F3792}"/>
              </a:ext>
            </a:extLst>
          </p:cNvPr>
          <p:cNvSpPr txBox="1"/>
          <p:nvPr/>
        </p:nvSpPr>
        <p:spPr>
          <a:xfrm>
            <a:off x="166255" y="166255"/>
            <a:ext cx="11614067" cy="5678478"/>
          </a:xfrm>
          <a:prstGeom prst="rect">
            <a:avLst/>
          </a:prstGeom>
          <a:noFill/>
        </p:spPr>
        <p:txBody>
          <a:bodyPr wrap="square" rtlCol="0">
            <a:spAutoFit/>
          </a:bodyPr>
          <a:lstStyle/>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Stevens, J, E (2015), </a:t>
            </a:r>
            <a:r>
              <a:rPr lang="en-GB" sz="1800" i="1" dirty="0">
                <a:solidFill>
                  <a:srgbClr val="000000"/>
                </a:solidFill>
                <a:effectLst/>
                <a:latin typeface="Arial" panose="020B0604020202020204" pitchFamily="34" charset="0"/>
                <a:ea typeface="Times New Roman" panose="02020603050405020304" pitchFamily="18" charset="0"/>
              </a:rPr>
              <a:t>The Adverse Childhood Experiences Study — the largest, most important public health study you never heard of — began in an obesity clinic</a:t>
            </a:r>
            <a:r>
              <a:rPr lang="en-GB" sz="1800" dirty="0">
                <a:solidFill>
                  <a:srgbClr val="000000"/>
                </a:solidFill>
                <a:effectLst/>
                <a:latin typeface="Arial" panose="020B0604020202020204" pitchFamily="34" charset="0"/>
                <a:ea typeface="Times New Roman" panose="02020603050405020304" pitchFamily="18" charset="0"/>
              </a:rPr>
              <a:t>. [online] ACEs Too High. Available at: </a:t>
            </a:r>
            <a:r>
              <a:rPr lang="en-GB" sz="1800" u="sng" dirty="0">
                <a:solidFill>
                  <a:srgbClr val="0000FF"/>
                </a:solidFill>
                <a:effectLst/>
                <a:latin typeface="Arial" panose="020B0604020202020204" pitchFamily="34" charset="0"/>
                <a:ea typeface="Times New Roman" panose="02020603050405020304" pitchFamily="18" charset="0"/>
                <a:hlinkClick r:id="rId2"/>
              </a:rPr>
              <a:t>https://acestoohigh.com/2012/10/03/the-adverse-childhood-experiences-study-the-largest-most-important-public-health-study-you-never-heard-of-began-in-an-obesity-clinic/</a:t>
            </a:r>
            <a:r>
              <a:rPr lang="en-GB" sz="1800" dirty="0">
                <a:solidFill>
                  <a:srgbClr val="000000"/>
                </a:solidFill>
                <a:effectLst/>
                <a:latin typeface="Arial" panose="020B0604020202020204" pitchFamily="34" charset="0"/>
                <a:ea typeface="Times New Roman" panose="02020603050405020304" pitchFamily="18" charset="0"/>
              </a:rPr>
              <a:t>, (Accessed: 6</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Waite, R and Ryan R, A (2020), </a:t>
            </a:r>
            <a:r>
              <a:rPr lang="en-GB" sz="1800" i="1" dirty="0">
                <a:solidFill>
                  <a:srgbClr val="000000"/>
                </a:solidFill>
                <a:effectLst/>
                <a:latin typeface="Arial" panose="020B0604020202020204" pitchFamily="34" charset="0"/>
                <a:ea typeface="Times New Roman" panose="02020603050405020304" pitchFamily="18" charset="0"/>
              </a:rPr>
              <a:t>Adverse Childhood Experiences What Students and Health Care Professionals Need to Know,</a:t>
            </a:r>
            <a:r>
              <a:rPr lang="en-GB" sz="1800" dirty="0">
                <a:solidFill>
                  <a:srgbClr val="000000"/>
                </a:solidFill>
                <a:effectLst/>
                <a:latin typeface="Arial" panose="020B0604020202020204" pitchFamily="34" charset="0"/>
                <a:ea typeface="Times New Roman" panose="02020603050405020304" pitchFamily="18" charset="0"/>
              </a:rPr>
              <a:t> Routledge.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Walsh, D., McCartney, G., Smith, M. and Armour, G. (2019). Relationship between Childhood Socioeconomic Position and Adverse Childhood Experiences (ACEs): a Systematic Review. </a:t>
            </a:r>
            <a:r>
              <a:rPr lang="en-GB" sz="1800" i="1" dirty="0">
                <a:solidFill>
                  <a:srgbClr val="000000"/>
                </a:solidFill>
                <a:effectLst/>
                <a:latin typeface="Arial" panose="020B0604020202020204" pitchFamily="34" charset="0"/>
                <a:ea typeface="Times New Roman" panose="02020603050405020304" pitchFamily="18" charset="0"/>
              </a:rPr>
              <a:t>Journal of Epidemiology and Community Health</a:t>
            </a:r>
            <a:r>
              <a:rPr lang="en-GB" sz="1800" dirty="0">
                <a:solidFill>
                  <a:srgbClr val="000000"/>
                </a:solidFill>
                <a:effectLst/>
                <a:latin typeface="Arial" panose="020B0604020202020204" pitchFamily="34" charset="0"/>
                <a:ea typeface="Times New Roman" panose="02020603050405020304" pitchFamily="18" charset="0"/>
              </a:rPr>
              <a:t>, [online] 73(12), p.jech-2019-212738. Available at: </a:t>
            </a:r>
            <a:r>
              <a:rPr lang="en-GB" sz="1800" u="sng" dirty="0">
                <a:solidFill>
                  <a:srgbClr val="0000FF"/>
                </a:solidFill>
                <a:effectLst/>
                <a:latin typeface="Arial" panose="020B0604020202020204" pitchFamily="34" charset="0"/>
                <a:ea typeface="Times New Roman" panose="02020603050405020304" pitchFamily="18" charset="0"/>
                <a:hlinkClick r:id="rId3"/>
              </a:rPr>
              <a:t>https://www.ncbi.nlm.nih.gov/pmc/articles/PMC6872440/</a:t>
            </a:r>
            <a:r>
              <a:rPr lang="en-GB" sz="1800" dirty="0">
                <a:solidFill>
                  <a:srgbClr val="000000"/>
                </a:solidFill>
                <a:effectLst/>
                <a:latin typeface="Arial" panose="020B0604020202020204" pitchFamily="34" charset="0"/>
                <a:ea typeface="Times New Roman" panose="02020603050405020304" pitchFamily="18" charset="0"/>
              </a:rPr>
              <a:t>, (Accessed: 9</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(2021). </a:t>
            </a:r>
            <a:r>
              <a:rPr lang="en-GB" sz="1800" i="1" dirty="0">
                <a:solidFill>
                  <a:srgbClr val="000000"/>
                </a:solidFill>
                <a:effectLst/>
                <a:latin typeface="Arial" panose="020B0604020202020204" pitchFamily="34" charset="0"/>
                <a:ea typeface="Times New Roman" panose="02020603050405020304" pitchFamily="18" charset="0"/>
              </a:rPr>
              <a:t>Repository - Hwb</a:t>
            </a:r>
            <a:r>
              <a:rPr lang="en-GB" sz="1800" dirty="0">
                <a:solidFill>
                  <a:srgbClr val="000000"/>
                </a:solidFill>
                <a:effectLst/>
                <a:latin typeface="Arial" panose="020B0604020202020204" pitchFamily="34" charset="0"/>
                <a:ea typeface="Times New Roman" panose="02020603050405020304" pitchFamily="18" charset="0"/>
              </a:rPr>
              <a:t>. [online] </a:t>
            </a:r>
            <a:r>
              <a:rPr lang="en-GB" sz="1800" dirty="0" err="1">
                <a:solidFill>
                  <a:srgbClr val="000000"/>
                </a:solidFill>
                <a:effectLst/>
                <a:latin typeface="Arial" panose="020B0604020202020204" pitchFamily="34" charset="0"/>
                <a:ea typeface="Times New Roman" panose="02020603050405020304" pitchFamily="18" charset="0"/>
              </a:rPr>
              <a:t>hwb.gov.wales</a:t>
            </a:r>
            <a:r>
              <a:rPr lang="en-GB" sz="1800" dirty="0">
                <a:solidFill>
                  <a:srgbClr val="000000"/>
                </a:solidFill>
                <a:effectLst/>
                <a:latin typeface="Arial" panose="020B0604020202020204" pitchFamily="34" charset="0"/>
                <a:ea typeface="Times New Roman" panose="02020603050405020304" pitchFamily="18" charset="0"/>
              </a:rPr>
              <a:t>. Available at: </a:t>
            </a:r>
            <a:r>
              <a:rPr lang="en-GB" sz="1800" u="sng" dirty="0">
                <a:solidFill>
                  <a:srgbClr val="0000FF"/>
                </a:solidFill>
                <a:effectLst/>
                <a:latin typeface="Arial" panose="020B0604020202020204" pitchFamily="34" charset="0"/>
                <a:ea typeface="Times New Roman" panose="02020603050405020304" pitchFamily="18" charset="0"/>
                <a:hlinkClick r:id="rId4"/>
              </a:rPr>
              <a:t>https://hwb.gov.wales/repository/resource/c3d404c3-30b8-4394-899e-ebdd5b81f2c8/en/overview</a:t>
            </a:r>
            <a:r>
              <a:rPr lang="en-GB" sz="1800" dirty="0">
                <a:solidFill>
                  <a:srgbClr val="000000"/>
                </a:solidFill>
                <a:effectLst/>
                <a:latin typeface="Arial" panose="020B0604020202020204" pitchFamily="34" charset="0"/>
                <a:ea typeface="Times New Roman" panose="02020603050405020304" pitchFamily="18" charset="0"/>
              </a:rPr>
              <a:t>, (Accessed: 9</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(2021). </a:t>
            </a:r>
            <a:r>
              <a:rPr lang="en-GB" sz="1800" i="1" dirty="0">
                <a:solidFill>
                  <a:srgbClr val="000000"/>
                </a:solidFill>
                <a:effectLst/>
                <a:latin typeface="Arial" panose="020B0604020202020204" pitchFamily="34" charset="0"/>
                <a:ea typeface="Times New Roman" panose="02020603050405020304" pitchFamily="18" charset="0"/>
              </a:rPr>
              <a:t>Review of Adverse Childhood Experiences (ACE) policy: report [HTML]</a:t>
            </a:r>
            <a:r>
              <a:rPr lang="en-GB" sz="1800" dirty="0">
                <a:solidFill>
                  <a:srgbClr val="000000"/>
                </a:solidFill>
                <a:effectLst/>
                <a:latin typeface="Arial" panose="020B0604020202020204" pitchFamily="34" charset="0"/>
                <a:ea typeface="Times New Roman" panose="02020603050405020304" pitchFamily="18" charset="0"/>
              </a:rPr>
              <a:t>. [online] GOV.WALES. Available at: </a:t>
            </a:r>
            <a:r>
              <a:rPr lang="en-GB" sz="1800" u="sng" dirty="0">
                <a:solidFill>
                  <a:srgbClr val="0000FF"/>
                </a:solidFill>
                <a:effectLst/>
                <a:latin typeface="Arial" panose="020B0604020202020204" pitchFamily="34" charset="0"/>
                <a:ea typeface="Times New Roman" panose="02020603050405020304" pitchFamily="18" charset="0"/>
                <a:hlinkClick r:id="rId5"/>
              </a:rPr>
              <a:t>https://www.gov.wales/review-adverse-childhood-experiences-ace-policy-report-html</a:t>
            </a:r>
            <a:r>
              <a:rPr lang="en-GB" sz="1800" dirty="0">
                <a:solidFill>
                  <a:srgbClr val="000000"/>
                </a:solidFill>
                <a:effectLst/>
                <a:latin typeface="Arial" panose="020B0604020202020204" pitchFamily="34" charset="0"/>
                <a:ea typeface="Times New Roman" panose="02020603050405020304" pitchFamily="18" charset="0"/>
              </a:rPr>
              <a:t>, (Accessed: 5</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pPr>
              <a:lnSpc>
                <a:spcPts val="1800"/>
              </a:lnSpc>
              <a:spcAft>
                <a:spcPts val="1200"/>
              </a:spcAft>
            </a:pPr>
            <a:r>
              <a:rPr lang="en-GB" sz="1800" dirty="0">
                <a:solidFill>
                  <a:srgbClr val="000000"/>
                </a:solidFill>
                <a:effectLst/>
                <a:latin typeface="Arial" panose="020B0604020202020204" pitchFamily="34" charset="0"/>
                <a:ea typeface="Times New Roman" panose="02020603050405020304" pitchFamily="18" charset="0"/>
              </a:rPr>
              <a:t>Welsh Government (2022). </a:t>
            </a:r>
            <a:r>
              <a:rPr lang="en-GB" sz="1800" i="1" dirty="0">
                <a:solidFill>
                  <a:srgbClr val="000000"/>
                </a:solidFill>
                <a:effectLst/>
                <a:latin typeface="Arial" panose="020B0604020202020204" pitchFamily="34" charset="0"/>
                <a:ea typeface="Times New Roman" panose="02020603050405020304" pitchFamily="18" charset="0"/>
              </a:rPr>
              <a:t>Keeping learners safe</a:t>
            </a:r>
            <a:r>
              <a:rPr lang="en-GB" sz="1800" dirty="0">
                <a:solidFill>
                  <a:srgbClr val="000000"/>
                </a:solidFill>
                <a:effectLst/>
                <a:latin typeface="Arial" panose="020B0604020202020204" pitchFamily="34" charset="0"/>
                <a:ea typeface="Times New Roman" panose="02020603050405020304" pitchFamily="18" charset="0"/>
              </a:rPr>
              <a:t>. [online] Available at: </a:t>
            </a:r>
            <a:r>
              <a:rPr lang="en-GB" sz="1800" u="sng" dirty="0">
                <a:solidFill>
                  <a:srgbClr val="0000FF"/>
                </a:solidFill>
                <a:effectLst/>
                <a:latin typeface="Arial" panose="020B0604020202020204" pitchFamily="34" charset="0"/>
                <a:ea typeface="Times New Roman" panose="02020603050405020304" pitchFamily="18" charset="0"/>
                <a:hlinkClick r:id="rId6"/>
              </a:rPr>
              <a:t>https://www.gov.wales/sites/default/files/publications/2022-04/220401-keeping-learners-safe.pdf</a:t>
            </a:r>
            <a:r>
              <a:rPr lang="en-GB" sz="1800" dirty="0">
                <a:solidFill>
                  <a:srgbClr val="000000"/>
                </a:solidFill>
                <a:effectLst/>
                <a:latin typeface="Arial" panose="020B0604020202020204" pitchFamily="34" charset="0"/>
                <a:ea typeface="Times New Roman" panose="02020603050405020304" pitchFamily="18" charset="0"/>
              </a:rPr>
              <a:t>, (Accessed: 10</a:t>
            </a:r>
            <a:r>
              <a:rPr lang="en-GB" sz="1800" baseline="30000" dirty="0">
                <a:solidFill>
                  <a:srgbClr val="000000"/>
                </a:solidFill>
                <a:effectLst/>
                <a:latin typeface="Arial" panose="020B0604020202020204" pitchFamily="34" charset="0"/>
                <a:ea typeface="Times New Roman" panose="02020603050405020304" pitchFamily="18" charset="0"/>
              </a:rPr>
              <a:t>th</a:t>
            </a:r>
            <a:r>
              <a:rPr lang="en-GB" sz="1800" dirty="0">
                <a:solidFill>
                  <a:srgbClr val="000000"/>
                </a:solidFill>
                <a:effectLst/>
                <a:latin typeface="Arial" panose="020B0604020202020204" pitchFamily="34" charset="0"/>
                <a:ea typeface="Times New Roman" panose="02020603050405020304" pitchFamily="18" charset="0"/>
              </a:rPr>
              <a:t> December 2023). </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013990910"/>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77E783-5AB8-45E6-9E56-AE40075231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541854-87B3-4953-A183-EF3BD285377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DFB9BFA2-1FA5-44A1-B975-10D6BF58EC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Frame</Template>
  <TotalTime>996</TotalTime>
  <Words>3717</Words>
  <Application>Microsoft Macintosh PowerPoint</Application>
  <PresentationFormat>Widescreen</PresentationFormat>
  <Paragraphs>215</Paragraphs>
  <Slides>38</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Corbel</vt:lpstr>
      <vt:lpstr>Times New Roman</vt:lpstr>
      <vt:lpstr>Wingdings 2</vt:lpstr>
      <vt:lpstr>Frame</vt:lpstr>
      <vt:lpstr>Adverse Childhood Experiences: the Public Health Approach </vt:lpstr>
      <vt:lpstr>What are ACEs?   Forms of abuse: </vt:lpstr>
      <vt:lpstr>The impact of ACEs –   It has been documented for more than two decades that ACEs contribute to poor health and wellbeing across the lifespan. </vt:lpstr>
      <vt:lpstr>Vincent Felitti – renowned for his research which explores how adverse childhood experiences affect adults</vt:lpstr>
      <vt:lpstr>Welsh Government</vt:lpstr>
      <vt:lpstr>PowerPoint Presentation</vt:lpstr>
      <vt:lpstr>PowerPoint Presentation</vt:lpstr>
      <vt:lpstr>379 serious incidents were reported in England in 2021, including 150 tragic deaths among children.  </vt:lpstr>
      <vt:lpstr>How are Children Exploited to ACEs?</vt:lpstr>
      <vt:lpstr>Felitti’s discovery of high prevalence self-reported child sexual assault among obese patients</vt:lpstr>
      <vt:lpstr>Trauma Informed Care (TIC)</vt:lpstr>
      <vt:lpstr>Parental Mental Health Problems </vt:lpstr>
      <vt:lpstr>PowerPoint Presentation</vt:lpstr>
      <vt:lpstr>PowerPoint Presentation</vt:lpstr>
      <vt:lpstr>PowerPoint Presentation</vt:lpstr>
      <vt:lpstr>Safeguarding Measures to support victims of ACEs</vt:lpstr>
      <vt:lpstr>PowerPoint Presentation</vt:lpstr>
      <vt:lpstr>- The Welsh Government (2021) provided grant funding to Public Health Wales to promote ACE awareness and trauma-informed practice (TrACE) When dealing with children who have experienced trauma it is essential to: - be kind - compassionate  - and to listen - it is essential to have a trusted relationship with at least one adult. Making the link between physical and mental health is also essential - helps to create awareness for individuals and recognition of the signs and symptoms of trauma and ACEs. </vt:lpstr>
      <vt:lpstr>What more can be done to support children who suffer with ACEs?</vt:lpstr>
      <vt:lpstr>PowerPoint Presentation</vt:lpstr>
      <vt:lpstr>Promotion of Parenting help and advice </vt:lpstr>
      <vt:lpstr>The importance of skill-based learning:</vt:lpstr>
      <vt:lpstr>NHS Mental Health Services </vt:lpstr>
      <vt:lpstr>PowerPoint Presentation</vt:lpstr>
      <vt:lpstr>PowerPoint Presentation</vt:lpstr>
      <vt:lpstr>Gaps in current research: </vt:lpstr>
      <vt:lpstr>PowerPoint Presentation</vt:lpstr>
      <vt:lpstr>PowerPoint Presentation</vt:lpstr>
      <vt:lpstr>PowerPoint Presentation</vt:lpstr>
      <vt:lpstr>Affluent Families </vt:lpstr>
      <vt:lpstr>Conclusion </vt:lpstr>
      <vt:lpstr>Featherstone et al., (2014) remind us that a great deal of social work practice is focused on families from impoverished backgrounds. Of consequence is that for affluent children, neglect might go undetected and their needs unrecognised, because the thresholds for determining neglect are differently interpreted. </vt:lpstr>
      <vt:lpstr>Thank you</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the Public Health Approach </dc:title>
  <dc:creator>Nigella Williams (2004362)</dc:creator>
  <cp:lastModifiedBy>Nigella Williams (2004362)</cp:lastModifiedBy>
  <cp:revision>7</cp:revision>
  <dcterms:created xsi:type="dcterms:W3CDTF">2023-12-11T19:40:17Z</dcterms:created>
  <dcterms:modified xsi:type="dcterms:W3CDTF">2023-12-14T00:10:32Z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