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60" r:id="rId4"/>
    <p:sldId id="259" r:id="rId5"/>
    <p:sldId id="258"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5" autoAdjust="0"/>
    <p:restoredTop sz="86449" autoAdjust="0"/>
  </p:normalViewPr>
  <p:slideViewPr>
    <p:cSldViewPr snapToGrid="0">
      <p:cViewPr varScale="1">
        <p:scale>
          <a:sx n="85" d="100"/>
          <a:sy n="85" d="100"/>
        </p:scale>
        <p:origin x="110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4CBEF6-7E3B-4C44-B17E-677A09F2142C}" type="datetimeFigureOut">
              <a:rPr lang="en-US" smtClean="0"/>
              <a:t>3/16/24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A4355-4DAC-48F1-AB12-68EA7127AFCB}" type="slidenum">
              <a:rPr lang="en-US" smtClean="0"/>
              <a:t>‹#›</a:t>
            </a:fld>
            <a:endParaRPr lang="en-US"/>
          </a:p>
        </p:txBody>
      </p:sp>
    </p:spTree>
    <p:extLst>
      <p:ext uri="{BB962C8B-B14F-4D97-AF65-F5344CB8AC3E}">
        <p14:creationId xmlns:p14="http://schemas.microsoft.com/office/powerpoint/2010/main" val="3858482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Table of Content </a:t>
            </a:r>
          </a:p>
        </p:txBody>
      </p:sp>
      <p:sp>
        <p:nvSpPr>
          <p:cNvPr id="4" name="Slide Number Placeholder 3"/>
          <p:cNvSpPr>
            <a:spLocks noGrp="1"/>
          </p:cNvSpPr>
          <p:nvPr>
            <p:ph type="sldNum" sz="quarter" idx="5"/>
          </p:nvPr>
        </p:nvSpPr>
        <p:spPr/>
        <p:txBody>
          <a:bodyPr/>
          <a:lstStyle/>
          <a:p>
            <a:fld id="{819A4355-4DAC-48F1-AB12-68EA7127AFCB}" type="slidenum">
              <a:rPr lang="en-US" smtClean="0"/>
              <a:t>2</a:t>
            </a:fld>
            <a:endParaRPr lang="en-US"/>
          </a:p>
        </p:txBody>
      </p:sp>
    </p:spTree>
    <p:extLst>
      <p:ext uri="{BB962C8B-B14F-4D97-AF65-F5344CB8AC3E}">
        <p14:creationId xmlns:p14="http://schemas.microsoft.com/office/powerpoint/2010/main" val="576276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100" dirty="0">
                <a:solidFill>
                  <a:srgbClr val="000000"/>
                </a:solidFill>
                <a:effectLst/>
                <a:latin typeface="Times New Roman" panose="02020603050405020304" pitchFamily="18" charset="0"/>
                <a:cs typeface="Times New Roman" panose="02020603050405020304" pitchFamily="18" charset="0"/>
              </a:rPr>
              <a:t>Introduction</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knowledge management system is defined as a form of IT system which stores and retrieves knowledge for improving collaboration, understanding and alignment of the processes. It includes search, content, guidance and insight which helps in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organising</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documentation and frequently asked questions in an effective manner. The following presentation will initially elucidate the significance of knowledge management systems in Amazon and Emirates. The prime challenges and limitations of these systems have also been highlighted. Thereafter, suggestions for addressing these challenges in an appropriate and effective way will be showcased in the following presentation.</a:t>
            </a:r>
          </a:p>
          <a:p>
            <a:endParaRPr lang="en-US" dirty="0"/>
          </a:p>
        </p:txBody>
      </p:sp>
      <p:sp>
        <p:nvSpPr>
          <p:cNvPr id="4" name="Slide Number Placeholder 3"/>
          <p:cNvSpPr>
            <a:spLocks noGrp="1"/>
          </p:cNvSpPr>
          <p:nvPr>
            <p:ph type="sldNum" sz="quarter" idx="5"/>
          </p:nvPr>
        </p:nvSpPr>
        <p:spPr/>
        <p:txBody>
          <a:bodyPr/>
          <a:lstStyle/>
          <a:p>
            <a:fld id="{819A4355-4DAC-48F1-AB12-68EA7127AFCB}" type="slidenum">
              <a:rPr lang="en-US" smtClean="0"/>
              <a:t>3</a:t>
            </a:fld>
            <a:endParaRPr lang="en-US"/>
          </a:p>
        </p:txBody>
      </p:sp>
    </p:spTree>
    <p:extLst>
      <p:ext uri="{BB962C8B-B14F-4D97-AF65-F5344CB8AC3E}">
        <p14:creationId xmlns:p14="http://schemas.microsoft.com/office/powerpoint/2010/main" val="402415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100" dirty="0">
                <a:solidFill>
                  <a:srgbClr val="000000"/>
                </a:solidFill>
                <a:effectLst/>
                <a:latin typeface="Times New Roman" panose="02020603050405020304" pitchFamily="18" charset="0"/>
                <a:cs typeface="Times New Roman" panose="02020603050405020304" pitchFamily="18" charset="0"/>
              </a:rPr>
              <a:t>Significance of knowledge management (KM) system in Amazon and Emirates</a:t>
            </a:r>
          </a:p>
          <a:p>
            <a:pPr marL="0" marR="0" algn="just">
              <a:lnSpc>
                <a:spcPct val="200000"/>
              </a:lnSpc>
              <a:spcBef>
                <a:spcPts val="1800"/>
              </a:spcBef>
              <a:spcAft>
                <a:spcPts val="600"/>
              </a:spcAft>
            </a:pPr>
            <a:r>
              <a:rPr lang="en-US" sz="18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Importance of KM system in Amazon</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KM system is extremely vital for enhancing value for Amazon as it helps to connect a large base of customers with gigabytes of information. It helps to keep all the business activities at one portal which enhances customer experience as they feel less anxiety to explore different areas of a single site. Consistent information on products from enlisting information on specifications to reviewing and encouraging purchasing behaviour, especially in e-commerce activities (Aversa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 Alongside, through KM systems Amazon provide easy-to-read sections to the customer avoiding elaborate PDF section barriers enriching customer experience. The firm uses the historical insights of customers to recommend products which strengthen the client-firm bond. Furthermore, the KM system also allows Amazon to analyse the wants of customers by examining clients’ ratings and reviews effectively (Marchegiani, 2021). </a:t>
            </a:r>
          </a:p>
          <a:p>
            <a:endParaRPr lang="en-US" dirty="0"/>
          </a:p>
        </p:txBody>
      </p:sp>
      <p:sp>
        <p:nvSpPr>
          <p:cNvPr id="4" name="Slide Number Placeholder 3"/>
          <p:cNvSpPr>
            <a:spLocks noGrp="1"/>
          </p:cNvSpPr>
          <p:nvPr>
            <p:ph type="sldNum" sz="quarter" idx="5"/>
          </p:nvPr>
        </p:nvSpPr>
        <p:spPr/>
        <p:txBody>
          <a:bodyPr/>
          <a:lstStyle/>
          <a:p>
            <a:fld id="{819A4355-4DAC-48F1-AB12-68EA7127AFCB}" type="slidenum">
              <a:rPr lang="en-US" smtClean="0"/>
              <a:t>4</a:t>
            </a:fld>
            <a:endParaRPr lang="en-US"/>
          </a:p>
        </p:txBody>
      </p:sp>
    </p:spTree>
    <p:extLst>
      <p:ext uri="{BB962C8B-B14F-4D97-AF65-F5344CB8AC3E}">
        <p14:creationId xmlns:p14="http://schemas.microsoft.com/office/powerpoint/2010/main" val="3291648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Importance of KM system in the Emirates </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KM system plays an essential role in providing a competitive advantage to Emirates. The management of knowledge across the organisation helps to reduce complexity in carrying out the business process of the airline business. Alongside, it has enabled the firm to expand its business across various international nations. The insights gained from the knowledge management system help to build an organisational strategy which fits the needs and preferences of customers effectively. Alongside, this management system plays a vital role in scaling the business and reducing operational complexity (Wilkins and Emik, 2021). </a:t>
            </a:r>
          </a:p>
          <a:p>
            <a:endParaRPr lang="en-US" dirty="0"/>
          </a:p>
        </p:txBody>
      </p:sp>
      <p:sp>
        <p:nvSpPr>
          <p:cNvPr id="4" name="Slide Number Placeholder 3"/>
          <p:cNvSpPr>
            <a:spLocks noGrp="1"/>
          </p:cNvSpPr>
          <p:nvPr>
            <p:ph type="sldNum" sz="quarter" idx="5"/>
          </p:nvPr>
        </p:nvSpPr>
        <p:spPr/>
        <p:txBody>
          <a:bodyPr/>
          <a:lstStyle/>
          <a:p>
            <a:fld id="{819A4355-4DAC-48F1-AB12-68EA7127AFCB}" type="slidenum">
              <a:rPr lang="en-US" smtClean="0"/>
              <a:t>5</a:t>
            </a:fld>
            <a:endParaRPr lang="en-US"/>
          </a:p>
        </p:txBody>
      </p:sp>
    </p:spTree>
    <p:extLst>
      <p:ext uri="{BB962C8B-B14F-4D97-AF65-F5344CB8AC3E}">
        <p14:creationId xmlns:p14="http://schemas.microsoft.com/office/powerpoint/2010/main" val="1602676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US" sz="1800" b="1" kern="100" dirty="0">
                <a:solidFill>
                  <a:srgbClr val="000000"/>
                </a:solidFill>
                <a:effectLst/>
                <a:latin typeface="Times New Roman" panose="02020603050405020304" pitchFamily="18" charset="0"/>
                <a:cs typeface="Times New Roman" panose="02020603050405020304" pitchFamily="18" charset="0"/>
              </a:rPr>
              <a:t>Main challenges and limitations of knowledge management system </a:t>
            </a:r>
          </a:p>
          <a:p>
            <a:pPr algn="just">
              <a:lnSpc>
                <a:spcPct val="200000"/>
              </a:lnSpc>
            </a:pPr>
            <a:r>
              <a:rPr lang="en-US" sz="1800" b="1" i="1" dirty="0">
                <a:effectLst/>
                <a:latin typeface="Times New Roman" panose="02020603050405020304" pitchFamily="18" charset="0"/>
                <a:ea typeface="Times New Roman" panose="02020603050405020304" pitchFamily="18" charset="0"/>
              </a:rPr>
              <a:t>Unsupportive technology </a:t>
            </a:r>
            <a:endParaRPr lang="en-US" sz="1800" dirty="0">
              <a:effectLst/>
              <a:latin typeface="Arial" panose="020B0604020202020204" pitchFamily="34" charset="0"/>
              <a:ea typeface="Arial" panose="020B0604020202020204" pitchFamily="34" charset="0"/>
            </a:endParaRPr>
          </a:p>
          <a:p>
            <a:pPr algn="just">
              <a:lnSpc>
                <a:spcPct val="200000"/>
              </a:lnSpc>
            </a:pPr>
            <a:r>
              <a:rPr lang="en-US" sz="1800" dirty="0">
                <a:effectLst/>
                <a:latin typeface="Times New Roman" panose="02020603050405020304" pitchFamily="18" charset="0"/>
                <a:ea typeface="Times New Roman" panose="02020603050405020304" pitchFamily="18" charset="0"/>
              </a:rPr>
              <a:t>Knowledge management systems must contain some prominent and correct features to support the business strategy and requirements, used by these business firms. Inadequate and backdated technology can lead to hindered collaboration and knowledge sharing, creating a difficult situation for the workers to significantly contribute and access the knowledge base (Anderson, 2024).  </a:t>
            </a:r>
            <a:endParaRPr lang="en-US" sz="1800" dirty="0">
              <a:effectLst/>
              <a:latin typeface="Arial" panose="020B0604020202020204" pitchFamily="34" charset="0"/>
              <a:ea typeface="Arial" panose="020B0604020202020204" pitchFamily="34" charset="0"/>
            </a:endParaRPr>
          </a:p>
          <a:p>
            <a:pPr algn="just">
              <a:lnSpc>
                <a:spcPct val="200000"/>
              </a:lnSpc>
            </a:pPr>
            <a:r>
              <a:rPr lang="en-US" sz="1800" b="1" i="1" dirty="0">
                <a:effectLst/>
                <a:latin typeface="Times New Roman" panose="02020603050405020304" pitchFamily="18" charset="0"/>
                <a:ea typeface="Times New Roman" panose="02020603050405020304" pitchFamily="18" charset="0"/>
              </a:rPr>
              <a:t>Deficiency in employee’s time </a:t>
            </a:r>
            <a:endParaRPr lang="en-US" sz="1800" dirty="0">
              <a:effectLst/>
              <a:latin typeface="Arial" panose="020B0604020202020204" pitchFamily="34" charset="0"/>
              <a:ea typeface="Arial" panose="020B0604020202020204" pitchFamily="34" charset="0"/>
            </a:endParaRPr>
          </a:p>
          <a:p>
            <a:pPr algn="just">
              <a:lnSpc>
                <a:spcPct val="200000"/>
              </a:lnSpc>
            </a:pPr>
            <a:r>
              <a:rPr lang="en-US" sz="1800" dirty="0">
                <a:effectLst/>
                <a:latin typeface="Times New Roman" panose="02020603050405020304" pitchFamily="18" charset="0"/>
                <a:ea typeface="Times New Roman" panose="02020603050405020304" pitchFamily="18" charset="0"/>
              </a:rPr>
              <a:t>Employees who are working at Amazon or Emirates have huge working pressures, deadlines, extra workload and priorities, which limit the time available for them to actively participate in knowledge management activities (</a:t>
            </a:r>
            <a:r>
              <a:rPr lang="en-US" sz="1800" dirty="0" err="1">
                <a:effectLst/>
                <a:latin typeface="Times New Roman" panose="02020603050405020304" pitchFamily="18" charset="0"/>
                <a:ea typeface="Times New Roman" panose="02020603050405020304" pitchFamily="18" charset="0"/>
              </a:rPr>
              <a:t>stonly</a:t>
            </a:r>
            <a:r>
              <a:rPr lang="en-US" sz="1800" dirty="0">
                <a:effectLst/>
                <a:latin typeface="Times New Roman" panose="02020603050405020304" pitchFamily="18" charset="0"/>
                <a:ea typeface="Times New Roman" panose="02020603050405020304" pitchFamily="18" charset="0"/>
              </a:rPr>
              <a:t>, 2024). Therefore, this can stop employees from participating in the knowledge management performance of Amazon and Emirates. As a result, it may be difficult to integrate new knowledge-sharing tools and methods without the active participation of the employees.  </a:t>
            </a:r>
            <a:endParaRPr lang="en-US" sz="1800" dirty="0">
              <a:effectLst/>
              <a:latin typeface="Arial" panose="020B0604020202020204" pitchFamily="34" charset="0"/>
              <a:ea typeface="Arial" panose="020B0604020202020204" pitchFamily="34" charset="0"/>
            </a:endParaRPr>
          </a:p>
          <a:p>
            <a:pPr algn="just">
              <a:lnSpc>
                <a:spcPct val="200000"/>
              </a:lnSpc>
            </a:pPr>
            <a:r>
              <a:rPr lang="en-US" sz="1800" b="1" i="1" dirty="0">
                <a:effectLst/>
                <a:latin typeface="Times New Roman" panose="02020603050405020304" pitchFamily="18" charset="0"/>
                <a:ea typeface="Times New Roman" panose="02020603050405020304" pitchFamily="18" charset="0"/>
              </a:rPr>
              <a:t>Duplicate information </a:t>
            </a:r>
            <a:endParaRPr lang="en-US" sz="1800" dirty="0">
              <a:effectLst/>
              <a:latin typeface="Arial" panose="020B0604020202020204" pitchFamily="34" charset="0"/>
              <a:ea typeface="Arial" panose="020B0604020202020204" pitchFamily="34" charset="0"/>
            </a:endParaRPr>
          </a:p>
          <a:p>
            <a:pPr algn="just">
              <a:lnSpc>
                <a:spcPct val="200000"/>
              </a:lnSpc>
            </a:pPr>
            <a:r>
              <a:rPr lang="en-US" sz="1800" dirty="0">
                <a:effectLst/>
                <a:latin typeface="Times New Roman" panose="02020603050405020304" pitchFamily="18" charset="0"/>
                <a:ea typeface="Times New Roman" panose="02020603050405020304" pitchFamily="18" charset="0"/>
              </a:rPr>
              <a:t>This is significant to ensure the integrity and quality of this company's knowledge management system when customers or users effectively contribute to the knowledge management base. Hence, there is a possibility of redundant important data without proper verification and validation. False and inaccurate information can decrease the performance of business organisations.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19A4355-4DAC-48F1-AB12-68EA7127AFCB}" type="slidenum">
              <a:rPr lang="en-US" smtClean="0"/>
              <a:t>6</a:t>
            </a:fld>
            <a:endParaRPr lang="en-US"/>
          </a:p>
        </p:txBody>
      </p:sp>
    </p:spTree>
    <p:extLst>
      <p:ext uri="{BB962C8B-B14F-4D97-AF65-F5344CB8AC3E}">
        <p14:creationId xmlns:p14="http://schemas.microsoft.com/office/powerpoint/2010/main" val="1024524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i="1" dirty="0">
                <a:effectLst/>
                <a:latin typeface="Times New Roman" panose="02020603050405020304" pitchFamily="18" charset="0"/>
                <a:ea typeface="Times New Roman" panose="02020603050405020304" pitchFamily="18" charset="0"/>
              </a:rPr>
              <a:t>Resist to change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Integrating knowledge management initiatives often needs a change in the organisational culture of Emirates and Amazon. Some employees can resist these changes regarding knowledge management in their working practices due to the lack of adequate knowledge and skills (valamis, 2024).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b="1" i="1" dirty="0">
                <a:effectLst/>
                <a:latin typeface="Times New Roman" panose="02020603050405020304" pitchFamily="18" charset="0"/>
                <a:ea typeface="Times New Roman" panose="02020603050405020304" pitchFamily="18" charset="0"/>
              </a:rPr>
              <a:t>Lack of company management contribution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Making successful knowledge management requires strong support and communication from the company’s management authority. The business leaders of Amazon and Emirates do not allocate and </a:t>
            </a:r>
            <a:r>
              <a:rPr lang="en-US" sz="1800" dirty="0" err="1">
                <a:effectLst/>
                <a:latin typeface="Times New Roman" panose="02020603050405020304" pitchFamily="18" charset="0"/>
                <a:ea typeface="Times New Roman" panose="02020603050405020304" pitchFamily="18" charset="0"/>
              </a:rPr>
              <a:t>prioritise</a:t>
            </a:r>
            <a:r>
              <a:rPr lang="en-US" sz="1800" dirty="0">
                <a:effectLst/>
                <a:latin typeface="Times New Roman" panose="02020603050405020304" pitchFamily="18" charset="0"/>
                <a:ea typeface="Times New Roman" panose="02020603050405020304" pitchFamily="18" charset="0"/>
              </a:rPr>
              <a:t> resources to take the initiative of knowledge management systems. Hence, the satisfaction level of the employees has been reduced in contribution and participation in the knowledge management activities.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19A4355-4DAC-48F1-AB12-68EA7127AFCB}" type="slidenum">
              <a:rPr lang="en-US" smtClean="0"/>
              <a:t>7</a:t>
            </a:fld>
            <a:endParaRPr lang="en-US"/>
          </a:p>
        </p:txBody>
      </p:sp>
    </p:spTree>
    <p:extLst>
      <p:ext uri="{BB962C8B-B14F-4D97-AF65-F5344CB8AC3E}">
        <p14:creationId xmlns:p14="http://schemas.microsoft.com/office/powerpoint/2010/main" val="1062172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i="1" dirty="0">
                <a:effectLst/>
                <a:latin typeface="Times New Roman" panose="02020603050405020304" pitchFamily="18" charset="0"/>
                <a:ea typeface="Times New Roman" panose="02020603050405020304" pitchFamily="18" charset="0"/>
              </a:rPr>
              <a:t>Recommendations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Make an efficient and responsible managerial team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management administration of both organisations does not effectively contribute to developing a knowledge management system in the business work culture. Therefore, these companies should make an effective and responsible management team to allocate the resources properly and motivate the employees engaged with the knowledge management activities. These strategies can enable business firms to implement the knowledge management system to ensure efficient business operational activities (Dooley, 2023). It is difficult to hire </a:t>
            </a:r>
            <a:r>
              <a:rPr lang="en-US" sz="1800" dirty="0" err="1">
                <a:effectLst/>
                <a:latin typeface="Times New Roman" panose="02020603050405020304" pitchFamily="18" charset="0"/>
                <a:ea typeface="Times New Roman" panose="02020603050405020304" pitchFamily="18" charset="0"/>
              </a:rPr>
              <a:t>skilful</a:t>
            </a:r>
            <a:r>
              <a:rPr lang="en-US" sz="1800" dirty="0">
                <a:effectLst/>
                <a:latin typeface="Times New Roman" panose="02020603050405020304" pitchFamily="18" charset="0"/>
                <a:ea typeface="Times New Roman" panose="02020603050405020304" pitchFamily="18" charset="0"/>
              </a:rPr>
              <a:t> and expert team members, which is one of the prime reasons which may be faced by the organisation. Retaining positivity, and handling resistance, and impatience of team members can be these companies while adopting these mitigation strategies.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Reduce the excessive workload of the employees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Every business organisation has insisted employees actively engage in certain knowledge management activities. However, this is not possible for the employees to handle excessive workloads and participate in activities regarding knowledge management systems. This problematic situation can be mitigated by reducing the extra workload from the employees and allowing them to engage in knowledge management tasks. However, both Amazon and Emirates faced another issue while integrating the recommendation. Reducing the work burden on employees can lead to creating a lot of client pending work and the company cannot provide services to the customer within an accurate time.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Provide training to employees about knowledge management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Many employees resist these changes regarding knowledge management systems. The core reason for change resistance is the deficiency of technical knowledge and skills among the employees. Therefore, Amazon and Emirates should arrange training and development programmes for the employees to develop their technical knowledge (bloomfire, 2023). However, due to the low budget, these companies can not implement training and development programmes for the employees to </a:t>
            </a:r>
            <a:r>
              <a:rPr lang="en-US" sz="1800" dirty="0" err="1">
                <a:effectLst/>
                <a:latin typeface="Times New Roman" panose="02020603050405020304" pitchFamily="18" charset="0"/>
                <a:ea typeface="Times New Roman" panose="02020603050405020304" pitchFamily="18" charset="0"/>
              </a:rPr>
              <a:t>develpoed</a:t>
            </a:r>
            <a:r>
              <a:rPr lang="en-US" sz="1800" dirty="0">
                <a:effectLst/>
                <a:latin typeface="Times New Roman" panose="02020603050405020304" pitchFamily="18" charset="0"/>
                <a:ea typeface="Times New Roman" panose="02020603050405020304" pitchFamily="18" charset="0"/>
              </a:rPr>
              <a:t> their technical skills.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19A4355-4DAC-48F1-AB12-68EA7127AFCB}" type="slidenum">
              <a:rPr lang="en-US" smtClean="0"/>
              <a:t>8</a:t>
            </a:fld>
            <a:endParaRPr lang="en-US"/>
          </a:p>
        </p:txBody>
      </p:sp>
    </p:spTree>
    <p:extLst>
      <p:ext uri="{BB962C8B-B14F-4D97-AF65-F5344CB8AC3E}">
        <p14:creationId xmlns:p14="http://schemas.microsoft.com/office/powerpoint/2010/main" val="6494243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US" sz="1800" b="1" kern="100" dirty="0">
                <a:solidFill>
                  <a:srgbClr val="000000"/>
                </a:solidFill>
                <a:effectLst/>
                <a:latin typeface="Times New Roman" panose="02020603050405020304" pitchFamily="18" charset="0"/>
                <a:cs typeface="Times New Roman" panose="02020603050405020304" pitchFamily="18" charset="0"/>
              </a:rPr>
              <a:t>Conclusion</a:t>
            </a:r>
          </a:p>
          <a:p>
            <a:pPr algn="just">
              <a:lnSpc>
                <a:spcPct val="200000"/>
              </a:lnSpc>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above presentation has evaluated the significance and challenges of knowledge management systems in Amazon and Emirates. The role of the KM system in providing consistent information, a one-stop portal for business, and easy-to-read sections has been elucidated in the report. Utilising insights for enhancing customer experience has been presented in the report. Thereafter, the positive impact of the KM system in streamlining the complexities for business activities has also been elucidated.  Key challenges such as duplicated information, lack of employee’s time and others has been highlighted as well. Based on the issues suggestions such as offered training programmes, reducing extra working pressure and others has been presented.</a:t>
            </a:r>
          </a:p>
          <a:p>
            <a:pPr marL="0" marR="0" algn="just">
              <a:lnSpc>
                <a:spcPct val="200000"/>
              </a:lnSpc>
              <a:spcBef>
                <a:spcPts val="1800"/>
              </a:spcBef>
              <a:spcAft>
                <a:spcPts val="600"/>
              </a:spcAft>
            </a:pP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19A4355-4DAC-48F1-AB12-68EA7127AFCB}" type="slidenum">
              <a:rPr lang="en-US" smtClean="0"/>
              <a:t>9</a:t>
            </a:fld>
            <a:endParaRPr lang="en-US"/>
          </a:p>
        </p:txBody>
      </p:sp>
    </p:spTree>
    <p:extLst>
      <p:ext uri="{BB962C8B-B14F-4D97-AF65-F5344CB8AC3E}">
        <p14:creationId xmlns:p14="http://schemas.microsoft.com/office/powerpoint/2010/main" val="3714276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100" dirty="0">
                <a:solidFill>
                  <a:srgbClr val="000000"/>
                </a:solidFill>
                <a:effectLst/>
                <a:latin typeface="Times New Roman" panose="02020603050405020304" pitchFamily="18" charset="0"/>
                <a:cs typeface="Times New Roman" panose="02020603050405020304" pitchFamily="18" charset="0"/>
              </a:rPr>
              <a:t>References</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Aversa, P., Haefliger, S., Hueller, F. and Reza, D.G., (2021). Customer complementarity in the digital space: Exploring Amazon’s business model diversification.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Long Range Planning</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54(5), p.101985.</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Marchegiani, L., (2021). Digital Transformation and Knowledge Management.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Routledge.</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Wilkins, S. and Emik, S., (2021). Explaining the success of UAE companies globally: the benefits of possessing a'can-do'culture.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Middle East Journal of Management</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8(4), pp.319-343.</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Anderson, B., (2024).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Common Knowledge Management Challenges (and Their Solutions).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https://bloomfire.com/blog/key-challenges-of-knowledge-management/ [Accessed 25 February 2024].</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bloomfire, (2023).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Knowledge Management Best Practices.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https://bloomfire.com/blog/knowledge-management-best-practices/ [Accessed 25 February 2024].</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Dooley, J., (2023).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Effective Knowledge Management Best Practices That Drive Business.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https://www.coveo.com/blog/knowledge-management-best-practices/ [Accessed 25 February 2024].</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stonly, (2024)</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8 Knowledge Management Challenges You Must Solve ASAP</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https://stonly.com/blog/knowledge-management-challenges/ [Accessed 25 February 2024].</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valamis, (2024).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Knowledge Management.</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https://www.valamis.com/hub/knowledge-management [Accessed 25 February 2024].</a:t>
            </a:r>
          </a:p>
          <a:p>
            <a:pPr marL="0" marR="0" algn="just">
              <a:lnSpc>
                <a:spcPct val="20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819A4355-4DAC-48F1-AB12-68EA7127AFCB}" type="slidenum">
              <a:rPr lang="en-US" smtClean="0"/>
              <a:t>10</a:t>
            </a:fld>
            <a:endParaRPr lang="en-US"/>
          </a:p>
        </p:txBody>
      </p:sp>
    </p:spTree>
    <p:extLst>
      <p:ext uri="{BB962C8B-B14F-4D97-AF65-F5344CB8AC3E}">
        <p14:creationId xmlns:p14="http://schemas.microsoft.com/office/powerpoint/2010/main" val="2026816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29865-5881-4C08-B0F7-2A85C4C53D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75C4A54-F623-49FD-B341-FF9F17C5FD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D2D6E5B-1BB8-4BD8-960D-B66DFE823C2B}"/>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5" name="Footer Placeholder 4">
            <a:extLst>
              <a:ext uri="{FF2B5EF4-FFF2-40B4-BE49-F238E27FC236}">
                <a16:creationId xmlns:a16="http://schemas.microsoft.com/office/drawing/2014/main" id="{7D77DFA6-4F10-4D1A-B544-604CF258FE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59B771-195E-4E93-911F-3DB9359C6223}"/>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2759910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9EAF0-F162-4DC1-B3F0-295EC03DBE3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7B6DE15-3ADA-46F6-8E4D-1FE6A3460F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DF1387D-BC88-4453-A85D-9DF8130794B6}"/>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5" name="Footer Placeholder 4">
            <a:extLst>
              <a:ext uri="{FF2B5EF4-FFF2-40B4-BE49-F238E27FC236}">
                <a16:creationId xmlns:a16="http://schemas.microsoft.com/office/drawing/2014/main" id="{4A224CA0-41E9-439E-921A-B6ADA1702E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CD1C1-5A45-4A7F-827A-70F820C3C253}"/>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4054848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92B1A-30CA-4C8F-9825-EC26B6E419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6999F70-7906-4A55-AA69-6AC7407BF1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B96447-5674-49B9-8E2F-5A4090174F63}"/>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5" name="Footer Placeholder 4">
            <a:extLst>
              <a:ext uri="{FF2B5EF4-FFF2-40B4-BE49-F238E27FC236}">
                <a16:creationId xmlns:a16="http://schemas.microsoft.com/office/drawing/2014/main" id="{C000CB28-BCD2-4FFA-AD7F-62A3131AA9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74AB02-550E-4D88-8324-73800C4EB178}"/>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344798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102D-4824-40CB-989E-E636327F68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C2277F-F7A0-45AD-A960-1513B48B47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5B6CA2C-EF12-4B4B-96BD-2ECA2035A4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3EC477D-5C55-4CAE-96C8-802E8859DB83}"/>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6" name="Footer Placeholder 5">
            <a:extLst>
              <a:ext uri="{FF2B5EF4-FFF2-40B4-BE49-F238E27FC236}">
                <a16:creationId xmlns:a16="http://schemas.microsoft.com/office/drawing/2014/main" id="{2BAC20F9-9BBE-4E21-8601-E7F9EA53B1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624C34-BAD3-415E-B7E4-9665EAFED36D}"/>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58204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D0B54-D1DC-490F-8D79-348DA69BF73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DFF455B-7099-48F7-A742-A234DC19F4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66CAD9-F36E-4540-82AB-6F0DF4C2A7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FBE6544-D483-414E-B3D9-BF836242D6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826AD2-A36F-493F-8DBF-51B0380C97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ED25CF4-0F45-49F2-9E92-DEA6A9A02E5E}"/>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8" name="Footer Placeholder 7">
            <a:extLst>
              <a:ext uri="{FF2B5EF4-FFF2-40B4-BE49-F238E27FC236}">
                <a16:creationId xmlns:a16="http://schemas.microsoft.com/office/drawing/2014/main" id="{BF3C9BE8-6104-48CC-AF81-7876413EEC5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1DFBD5-6F82-46DC-BC06-095A65B89B08}"/>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611135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BBC9A-3F70-4557-9A5F-2E4749C4E1A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5DC4726-2E79-4E05-A80B-ABA68406EC1B}"/>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4" name="Footer Placeholder 3">
            <a:extLst>
              <a:ext uri="{FF2B5EF4-FFF2-40B4-BE49-F238E27FC236}">
                <a16:creationId xmlns:a16="http://schemas.microsoft.com/office/drawing/2014/main" id="{98C200C8-C920-47C2-B95C-72F24FA14B0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BD5F87-4C03-4D96-9F98-36A9549E5157}"/>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2593397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237F13-709C-4018-9155-3C9CC9B8A6BA}"/>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3" name="Footer Placeholder 2">
            <a:extLst>
              <a:ext uri="{FF2B5EF4-FFF2-40B4-BE49-F238E27FC236}">
                <a16:creationId xmlns:a16="http://schemas.microsoft.com/office/drawing/2014/main" id="{51BD3108-2BD2-40E3-98C2-CC836B6050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A4778CF-5C50-4B8F-A9A8-76ED5CC4E89B}"/>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16689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E779A-7510-4103-8400-576BA83D40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998DEA3-9E59-402D-8146-BA38CCA67F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95F2FE-0D04-4D98-97FB-4B8D4E517F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E3A26A-0218-48EC-B01A-CCB4D5A29288}"/>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6" name="Footer Placeholder 5">
            <a:extLst>
              <a:ext uri="{FF2B5EF4-FFF2-40B4-BE49-F238E27FC236}">
                <a16:creationId xmlns:a16="http://schemas.microsoft.com/office/drawing/2014/main" id="{A8FC77DE-0140-415D-8A73-EB7EAF2CD7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B75C1C-3616-42E1-9BCC-74AC13C5471B}"/>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146285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47FFA-A019-49D6-9FCA-F3DD4CA863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62D8946-6AAA-49EC-B467-244D88311D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0533292-5CB8-4AA5-9CB4-D349A1A56A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A6DB7C-26F0-4244-A03E-8E9B04DB22B9}"/>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6" name="Footer Placeholder 5">
            <a:extLst>
              <a:ext uri="{FF2B5EF4-FFF2-40B4-BE49-F238E27FC236}">
                <a16:creationId xmlns:a16="http://schemas.microsoft.com/office/drawing/2014/main" id="{E980E0C6-BC01-42D2-9856-F4E0E551A8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14F501-DF9B-4E4F-9C79-BBD220C9D6C7}"/>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63964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C444D-DE64-4D96-B8FF-549C60A6E1B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91805DC-0E52-4A9D-A1BF-3E4E6D4A7F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AA9719-EF8F-4C6E-9AAB-B8459C5EE021}"/>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5" name="Footer Placeholder 4">
            <a:extLst>
              <a:ext uri="{FF2B5EF4-FFF2-40B4-BE49-F238E27FC236}">
                <a16:creationId xmlns:a16="http://schemas.microsoft.com/office/drawing/2014/main" id="{719623D9-7B1B-4357-AD46-60CBE667D2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BE9CD1-5836-4B56-87E0-B0042812A670}"/>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1086245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B65428-C8E6-425F-8385-2AEE2E20ADE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35BA4CB-85F8-4948-A3B6-C14FD5A2D5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5E9910-4D24-4DE9-8573-73518958EAC6}"/>
              </a:ext>
            </a:extLst>
          </p:cNvPr>
          <p:cNvSpPr>
            <a:spLocks noGrp="1"/>
          </p:cNvSpPr>
          <p:nvPr>
            <p:ph type="dt" sz="half" idx="10"/>
          </p:nvPr>
        </p:nvSpPr>
        <p:spPr/>
        <p:txBody>
          <a:bodyPr/>
          <a:lstStyle/>
          <a:p>
            <a:fld id="{D5F5518B-587A-4A39-A083-5629F992CCAE}" type="datetimeFigureOut">
              <a:rPr lang="en-US" smtClean="0"/>
              <a:t>3/16/24</a:t>
            </a:fld>
            <a:endParaRPr lang="en-US"/>
          </a:p>
        </p:txBody>
      </p:sp>
      <p:sp>
        <p:nvSpPr>
          <p:cNvPr id="5" name="Footer Placeholder 4">
            <a:extLst>
              <a:ext uri="{FF2B5EF4-FFF2-40B4-BE49-F238E27FC236}">
                <a16:creationId xmlns:a16="http://schemas.microsoft.com/office/drawing/2014/main" id="{F3D80361-60C8-48AF-9319-EDB89E0A96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8FB92-96DE-41E1-B530-D0055F3BE39A}"/>
              </a:ext>
            </a:extLst>
          </p:cNvPr>
          <p:cNvSpPr>
            <a:spLocks noGrp="1"/>
          </p:cNvSpPr>
          <p:nvPr>
            <p:ph type="sldNum" sz="quarter" idx="12"/>
          </p:nvPr>
        </p:nvSpPr>
        <p:spPr/>
        <p:txBody>
          <a:bodyPr/>
          <a:lstStyle/>
          <a:p>
            <a:fld id="{80AAC561-6219-4B39-A686-72240B161A05}" type="slidenum">
              <a:rPr lang="en-US" smtClean="0"/>
              <a:t>‹#›</a:t>
            </a:fld>
            <a:endParaRPr lang="en-US"/>
          </a:p>
        </p:txBody>
      </p:sp>
    </p:spTree>
    <p:extLst>
      <p:ext uri="{BB962C8B-B14F-4D97-AF65-F5344CB8AC3E}">
        <p14:creationId xmlns:p14="http://schemas.microsoft.com/office/powerpoint/2010/main" val="4195488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t="-8000" b="-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3364DA-CAF4-4310-AA24-90CDCA9250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D49FA44-658A-46B0-9F25-7B2C76BFD2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AD27E0-6DAA-4B69-848E-A005F064B8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F5518B-587A-4A39-A083-5629F992CCAE}" type="datetimeFigureOut">
              <a:rPr lang="en-US" smtClean="0"/>
              <a:t>3/16/24</a:t>
            </a:fld>
            <a:endParaRPr lang="en-US"/>
          </a:p>
        </p:txBody>
      </p:sp>
      <p:sp>
        <p:nvSpPr>
          <p:cNvPr id="5" name="Footer Placeholder 4">
            <a:extLst>
              <a:ext uri="{FF2B5EF4-FFF2-40B4-BE49-F238E27FC236}">
                <a16:creationId xmlns:a16="http://schemas.microsoft.com/office/drawing/2014/main" id="{CEF52CFA-B75F-4CE0-9494-FCD170CBAA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1EF5F2E-366A-4C51-B1A6-9D60E56BDA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AAC561-6219-4B39-A686-72240B161A05}" type="slidenum">
              <a:rPr lang="en-US" smtClean="0"/>
              <a:t>‹#›</a:t>
            </a:fld>
            <a:endParaRPr lang="en-US"/>
          </a:p>
        </p:txBody>
      </p:sp>
    </p:spTree>
    <p:extLst>
      <p:ext uri="{BB962C8B-B14F-4D97-AF65-F5344CB8AC3E}">
        <p14:creationId xmlns:p14="http://schemas.microsoft.com/office/powerpoint/2010/main" val="3687261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7155E1-FC65-46C5-84AF-D50B2512AF03}"/>
              </a:ext>
            </a:extLst>
          </p:cNvPr>
          <p:cNvSpPr txBox="1"/>
          <p:nvPr/>
        </p:nvSpPr>
        <p:spPr>
          <a:xfrm>
            <a:off x="3314700" y="3071336"/>
            <a:ext cx="8588266" cy="3188309"/>
          </a:xfrm>
          <a:prstGeom prst="rect">
            <a:avLst/>
          </a:prstGeom>
          <a:noFill/>
        </p:spPr>
        <p:txBody>
          <a:bodyPr wrap="square">
            <a:spAutoFit/>
          </a:bodyPr>
          <a:lstStyle/>
          <a:p>
            <a:pPr marL="0" marR="0" algn="ctr">
              <a:lnSpc>
                <a:spcPct val="200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 Name- Knowledge and Information Management Skills for the Workplace</a:t>
            </a:r>
            <a:endPar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 number-BMSW5106</a:t>
            </a:r>
            <a:endPar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Assignment Type- Presentation</a:t>
            </a:r>
            <a:endPar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Name- Pavlina Pavlova</a:t>
            </a:r>
            <a:endPar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800"/>
              </a:spcAft>
            </a:pPr>
            <a:r>
              <a:rPr lang="en-US"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Id-2133271</a:t>
            </a:r>
            <a:endPar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7318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758D03-60F3-48D5-B81F-3501D0B5A0E5}"/>
              </a:ext>
            </a:extLst>
          </p:cNvPr>
          <p:cNvSpPr txBox="1"/>
          <p:nvPr/>
        </p:nvSpPr>
        <p:spPr>
          <a:xfrm>
            <a:off x="355380" y="1448306"/>
            <a:ext cx="11481239" cy="3349956"/>
          </a:xfrm>
          <a:prstGeom prst="rect">
            <a:avLst/>
          </a:prstGeom>
          <a:noFill/>
        </p:spPr>
        <p:txBody>
          <a:bodyPr wrap="square">
            <a:spAutoFit/>
          </a:bodyPr>
          <a:lstStyle/>
          <a:p>
            <a:pPr>
              <a:lnSpc>
                <a:spcPct val="150000"/>
              </a:lnSpc>
            </a:pPr>
            <a:r>
              <a:rPr lang="en-US" sz="2400" dirty="0">
                <a:latin typeface="Times New Roman" panose="02020603050405020304" pitchFamily="18" charset="0"/>
                <a:cs typeface="Times New Roman" panose="02020603050405020304" pitchFamily="18" charset="0"/>
              </a:rPr>
              <a:t>Introduction……………………………………………………….………………………3</a:t>
            </a:r>
          </a:p>
          <a:p>
            <a:pPr>
              <a:lnSpc>
                <a:spcPct val="150000"/>
              </a:lnSpc>
            </a:pPr>
            <a:r>
              <a:rPr lang="en-US" sz="2400" dirty="0">
                <a:latin typeface="Times New Roman" panose="02020603050405020304" pitchFamily="18" charset="0"/>
                <a:cs typeface="Times New Roman" panose="02020603050405020304" pitchFamily="18" charset="0"/>
              </a:rPr>
              <a:t>Significance of knowledge management (KM) system in Amazon and Emirates……….4-5</a:t>
            </a:r>
          </a:p>
          <a:p>
            <a:pPr>
              <a:lnSpc>
                <a:spcPct val="150000"/>
              </a:lnSpc>
            </a:pPr>
            <a:r>
              <a:rPr lang="en-US" sz="2400" dirty="0">
                <a:latin typeface="Times New Roman" panose="02020603050405020304" pitchFamily="18" charset="0"/>
                <a:cs typeface="Times New Roman" panose="02020603050405020304" pitchFamily="18" charset="0"/>
              </a:rPr>
              <a:t>Main challenges and limitations of knowledge management system	…………………….6-7</a:t>
            </a:r>
          </a:p>
          <a:p>
            <a:pPr>
              <a:lnSpc>
                <a:spcPct val="150000"/>
              </a:lnSpc>
            </a:pPr>
            <a:r>
              <a:rPr lang="en-US" sz="2400" dirty="0">
                <a:latin typeface="Times New Roman" panose="02020603050405020304" pitchFamily="18" charset="0"/>
                <a:cs typeface="Times New Roman" panose="02020603050405020304" pitchFamily="18" charset="0"/>
              </a:rPr>
              <a:t>Recommendations…………………………………………………………………………8</a:t>
            </a:r>
          </a:p>
          <a:p>
            <a:pPr>
              <a:lnSpc>
                <a:spcPct val="150000"/>
              </a:lnSpc>
            </a:pPr>
            <a:r>
              <a:rPr lang="en-US" sz="2400" dirty="0">
                <a:latin typeface="Times New Roman" panose="02020603050405020304" pitchFamily="18" charset="0"/>
                <a:cs typeface="Times New Roman" panose="02020603050405020304" pitchFamily="18" charset="0"/>
              </a:rPr>
              <a:t>Conclusion………………………………………………………………………………....9</a:t>
            </a:r>
          </a:p>
          <a:p>
            <a:pPr>
              <a:lnSpc>
                <a:spcPct val="150000"/>
              </a:lnSpc>
            </a:pPr>
            <a:r>
              <a:rPr lang="en-US" sz="2400" dirty="0">
                <a:latin typeface="Times New Roman" panose="02020603050405020304" pitchFamily="18" charset="0"/>
                <a:cs typeface="Times New Roman" panose="02020603050405020304" pitchFamily="18" charset="0"/>
              </a:rPr>
              <a:t>Reference……………………………………….………………………………………...10</a:t>
            </a:r>
          </a:p>
        </p:txBody>
      </p:sp>
      <p:sp>
        <p:nvSpPr>
          <p:cNvPr id="9" name="TextBox 8">
            <a:extLst>
              <a:ext uri="{FF2B5EF4-FFF2-40B4-BE49-F238E27FC236}">
                <a16:creationId xmlns:a16="http://schemas.microsoft.com/office/drawing/2014/main" id="{E5600783-CC89-42A7-B8F1-72C00F15F377}"/>
              </a:ext>
            </a:extLst>
          </p:cNvPr>
          <p:cNvSpPr txBox="1"/>
          <p:nvPr/>
        </p:nvSpPr>
        <p:spPr>
          <a:xfrm>
            <a:off x="4024148" y="375010"/>
            <a:ext cx="6093372" cy="646331"/>
          </a:xfrm>
          <a:prstGeom prst="rect">
            <a:avLst/>
          </a:prstGeom>
          <a:noFill/>
        </p:spPr>
        <p:txBody>
          <a:bodyPr wrap="square">
            <a:spAutoFit/>
          </a:bodyPr>
          <a:lstStyle/>
          <a:p>
            <a:pPr algn="just"/>
            <a:r>
              <a:rPr lang="en-US" sz="3600" b="1" dirty="0">
                <a:latin typeface="Times New Roman" panose="02020603050405020304" pitchFamily="18" charset="0"/>
                <a:cs typeface="Times New Roman" panose="02020603050405020304" pitchFamily="18" charset="0"/>
              </a:rPr>
              <a:t>Table of Content </a:t>
            </a:r>
          </a:p>
        </p:txBody>
      </p:sp>
    </p:spTree>
    <p:extLst>
      <p:ext uri="{BB962C8B-B14F-4D97-AF65-F5344CB8AC3E}">
        <p14:creationId xmlns:p14="http://schemas.microsoft.com/office/powerpoint/2010/main" val="1724958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8000" b="-8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ECADD8-566A-456B-B7CD-FBE5B2F9ED0E}"/>
              </a:ext>
            </a:extLst>
          </p:cNvPr>
          <p:cNvSpPr txBox="1"/>
          <p:nvPr/>
        </p:nvSpPr>
        <p:spPr>
          <a:xfrm>
            <a:off x="4531360" y="323334"/>
            <a:ext cx="6096000" cy="646331"/>
          </a:xfrm>
          <a:prstGeom prst="rect">
            <a:avLst/>
          </a:prstGeom>
          <a:noFill/>
        </p:spPr>
        <p:txBody>
          <a:bodyPr wrap="square">
            <a:spAutoFit/>
          </a:bodyPr>
          <a:lstStyle/>
          <a:p>
            <a:r>
              <a:rPr lang="en-US" sz="3600" b="1" kern="100" dirty="0">
                <a:solidFill>
                  <a:srgbClr val="000000"/>
                </a:solidFill>
                <a:effectLst/>
                <a:latin typeface="Times New Roman" panose="02020603050405020304" pitchFamily="18" charset="0"/>
                <a:cs typeface="Times New Roman" panose="02020603050405020304" pitchFamily="18" charset="0"/>
              </a:rPr>
              <a:t>Introduction</a:t>
            </a:r>
            <a:endParaRPr lang="en-US" sz="3600" dirty="0"/>
          </a:p>
        </p:txBody>
      </p:sp>
      <p:sp>
        <p:nvSpPr>
          <p:cNvPr id="7" name="TextBox 6">
            <a:extLst>
              <a:ext uri="{FF2B5EF4-FFF2-40B4-BE49-F238E27FC236}">
                <a16:creationId xmlns:a16="http://schemas.microsoft.com/office/drawing/2014/main" id="{190EF9E7-CB02-45F5-80DE-1E74222DC47E}"/>
              </a:ext>
            </a:extLst>
          </p:cNvPr>
          <p:cNvSpPr txBox="1"/>
          <p:nvPr/>
        </p:nvSpPr>
        <p:spPr>
          <a:xfrm>
            <a:off x="1076960" y="1529695"/>
            <a:ext cx="10261600" cy="707886"/>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knowledge management system is defined as a form of IT system which stores and retrieves knowledge for improving collaboration, understanding and alignment of the processes.</a:t>
            </a:r>
            <a:endParaRPr lang="en-US" sz="2000" dirty="0"/>
          </a:p>
        </p:txBody>
      </p:sp>
      <p:sp>
        <p:nvSpPr>
          <p:cNvPr id="9" name="TextBox 8">
            <a:extLst>
              <a:ext uri="{FF2B5EF4-FFF2-40B4-BE49-F238E27FC236}">
                <a16:creationId xmlns:a16="http://schemas.microsoft.com/office/drawing/2014/main" id="{7C784FDD-7656-488F-A62F-5163482EE26A}"/>
              </a:ext>
            </a:extLst>
          </p:cNvPr>
          <p:cNvSpPr txBox="1"/>
          <p:nvPr/>
        </p:nvSpPr>
        <p:spPr>
          <a:xfrm>
            <a:off x="1076960" y="5106015"/>
            <a:ext cx="10424160" cy="707886"/>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following presentation will initially elucidate the significance of knowledge management systems in Amazon and Emirates.</a:t>
            </a:r>
            <a:endParaRPr lang="en-US" sz="2000" dirty="0"/>
          </a:p>
        </p:txBody>
      </p:sp>
      <p:pic>
        <p:nvPicPr>
          <p:cNvPr id="1026" name="Picture 2" descr="What is a knowledge Management System? - KPS">
            <a:extLst>
              <a:ext uri="{FF2B5EF4-FFF2-40B4-BE49-F238E27FC236}">
                <a16:creationId xmlns:a16="http://schemas.microsoft.com/office/drawing/2014/main" id="{7AB9937E-87AD-49A6-A9B2-29B1684FBA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2080" y="2508250"/>
            <a:ext cx="4003040" cy="18415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06105F8B-5D68-485C-9337-DAC6254EA551}"/>
              </a:ext>
            </a:extLst>
          </p:cNvPr>
          <p:cNvSpPr txBox="1"/>
          <p:nvPr/>
        </p:nvSpPr>
        <p:spPr>
          <a:xfrm>
            <a:off x="4693920" y="4418875"/>
            <a:ext cx="6096000"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(Wilkins and Emik, 2021)</a:t>
            </a:r>
            <a:endParaRPr lang="en-US" dirty="0"/>
          </a:p>
        </p:txBody>
      </p:sp>
    </p:spTree>
    <p:extLst>
      <p:ext uri="{BB962C8B-B14F-4D97-AF65-F5344CB8AC3E}">
        <p14:creationId xmlns:p14="http://schemas.microsoft.com/office/powerpoint/2010/main" val="1874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6FB272-F5AA-4A11-BC3A-B410E64DA812}"/>
              </a:ext>
            </a:extLst>
          </p:cNvPr>
          <p:cNvSpPr txBox="1"/>
          <p:nvPr/>
        </p:nvSpPr>
        <p:spPr>
          <a:xfrm>
            <a:off x="203200" y="234507"/>
            <a:ext cx="11765280" cy="1200329"/>
          </a:xfrm>
          <a:prstGeom prst="rect">
            <a:avLst/>
          </a:prstGeom>
          <a:noFill/>
        </p:spPr>
        <p:txBody>
          <a:bodyPr wrap="square">
            <a:spAutoFit/>
          </a:bodyPr>
          <a:lstStyle/>
          <a:p>
            <a:pPr marL="0" marR="0" algn="just">
              <a:spcBef>
                <a:spcPts val="2000"/>
              </a:spcBef>
              <a:spcAft>
                <a:spcPts val="600"/>
              </a:spcAft>
            </a:pPr>
            <a:r>
              <a:rPr lang="en-US" sz="3600" b="1" kern="100" dirty="0">
                <a:solidFill>
                  <a:srgbClr val="000000"/>
                </a:solidFill>
                <a:effectLst/>
                <a:latin typeface="Times New Roman" panose="02020603050405020304" pitchFamily="18" charset="0"/>
                <a:cs typeface="Times New Roman" panose="02020603050405020304" pitchFamily="18" charset="0"/>
              </a:rPr>
              <a:t>Significance of knowledge management (KM) system in Amazon and Emirates</a:t>
            </a:r>
          </a:p>
        </p:txBody>
      </p:sp>
      <p:sp>
        <p:nvSpPr>
          <p:cNvPr id="5" name="TextBox 4">
            <a:extLst>
              <a:ext uri="{FF2B5EF4-FFF2-40B4-BE49-F238E27FC236}">
                <a16:creationId xmlns:a16="http://schemas.microsoft.com/office/drawing/2014/main" id="{D451DD7C-F051-43FF-B6C4-0EF78B27FC8C}"/>
              </a:ext>
            </a:extLst>
          </p:cNvPr>
          <p:cNvSpPr txBox="1"/>
          <p:nvPr/>
        </p:nvSpPr>
        <p:spPr>
          <a:xfrm>
            <a:off x="203200" y="1705398"/>
            <a:ext cx="6096000" cy="718466"/>
          </a:xfrm>
          <a:prstGeom prst="rect">
            <a:avLst/>
          </a:prstGeom>
          <a:noFill/>
        </p:spPr>
        <p:txBody>
          <a:bodyPr wrap="square">
            <a:spAutoFit/>
          </a:bodyPr>
          <a:lstStyle/>
          <a:p>
            <a:pPr marL="0" marR="0" algn="just">
              <a:lnSpc>
                <a:spcPct val="200000"/>
              </a:lnSpc>
              <a:spcBef>
                <a:spcPts val="1800"/>
              </a:spcBef>
              <a:spcAft>
                <a:spcPts val="600"/>
              </a:spcAft>
            </a:pPr>
            <a:r>
              <a:rPr lang="en-US" sz="2400" b="1" u="sng"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Importance of KM system in Amazon</a:t>
            </a:r>
          </a:p>
        </p:txBody>
      </p:sp>
      <p:sp>
        <p:nvSpPr>
          <p:cNvPr id="7" name="TextBox 6">
            <a:extLst>
              <a:ext uri="{FF2B5EF4-FFF2-40B4-BE49-F238E27FC236}">
                <a16:creationId xmlns:a16="http://schemas.microsoft.com/office/drawing/2014/main" id="{694FF120-2625-4A83-9556-DBDBC9A65383}"/>
              </a:ext>
            </a:extLst>
          </p:cNvPr>
          <p:cNvSpPr txBox="1"/>
          <p:nvPr/>
        </p:nvSpPr>
        <p:spPr>
          <a:xfrm>
            <a:off x="203200" y="2756869"/>
            <a:ext cx="8412480" cy="707886"/>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KM system is extremely vital for enhancing value for Amazon as it helps to connect a large base of customers with gigabytes of information. </a:t>
            </a:r>
            <a:endParaRPr lang="en-US" sz="2000" dirty="0"/>
          </a:p>
        </p:txBody>
      </p:sp>
      <p:sp>
        <p:nvSpPr>
          <p:cNvPr id="9" name="TextBox 8">
            <a:extLst>
              <a:ext uri="{FF2B5EF4-FFF2-40B4-BE49-F238E27FC236}">
                <a16:creationId xmlns:a16="http://schemas.microsoft.com/office/drawing/2014/main" id="{32D231E1-63E2-4888-A023-69C5F551C747}"/>
              </a:ext>
            </a:extLst>
          </p:cNvPr>
          <p:cNvSpPr txBox="1"/>
          <p:nvPr/>
        </p:nvSpPr>
        <p:spPr>
          <a:xfrm>
            <a:off x="203200" y="5645494"/>
            <a:ext cx="11765280" cy="707886"/>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Consistent information on products from enlisting information on specifications to reviewing and encouraging purchasing behaviour, especially in e-commerce activities.</a:t>
            </a:r>
            <a:endParaRPr lang="en-US" sz="2000" dirty="0"/>
          </a:p>
        </p:txBody>
      </p:sp>
      <p:sp>
        <p:nvSpPr>
          <p:cNvPr id="11" name="TextBox 10">
            <a:extLst>
              <a:ext uri="{FF2B5EF4-FFF2-40B4-BE49-F238E27FC236}">
                <a16:creationId xmlns:a16="http://schemas.microsoft.com/office/drawing/2014/main" id="{9A8D2765-7F86-48A7-9B2E-A7792506F5BD}"/>
              </a:ext>
            </a:extLst>
          </p:cNvPr>
          <p:cNvSpPr txBox="1"/>
          <p:nvPr/>
        </p:nvSpPr>
        <p:spPr>
          <a:xfrm>
            <a:off x="203200" y="4047293"/>
            <a:ext cx="8636000" cy="1015663"/>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helps to keep all the business activities at one portal which enhances customer experience as they feel less anxiety to explore different areas of a single site. </a:t>
            </a:r>
            <a:endParaRPr lang="en-US" sz="2000" dirty="0"/>
          </a:p>
        </p:txBody>
      </p:sp>
      <p:pic>
        <p:nvPicPr>
          <p:cNvPr id="2052" name="Picture 4" descr="Importance of Knowledge Management in Organizations | Benefits &amp; Examples">
            <a:extLst>
              <a:ext uri="{FF2B5EF4-FFF2-40B4-BE49-F238E27FC236}">
                <a16:creationId xmlns:a16="http://schemas.microsoft.com/office/drawing/2014/main" id="{8549B33D-9108-4E4D-B08B-7B65ADF913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3680" y="2423864"/>
            <a:ext cx="2844800" cy="2143125"/>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DAEE9D98-A1D4-44CE-9F8F-B0E8EBA19058}"/>
              </a:ext>
            </a:extLst>
          </p:cNvPr>
          <p:cNvSpPr txBox="1"/>
          <p:nvPr/>
        </p:nvSpPr>
        <p:spPr>
          <a:xfrm>
            <a:off x="9712960" y="4736909"/>
            <a:ext cx="6096000"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(Marchegiani, 2021) </a:t>
            </a:r>
            <a:endParaRPr lang="en-US" dirty="0"/>
          </a:p>
        </p:txBody>
      </p:sp>
    </p:spTree>
    <p:extLst>
      <p:ext uri="{BB962C8B-B14F-4D97-AF65-F5344CB8AC3E}">
        <p14:creationId xmlns:p14="http://schemas.microsoft.com/office/powerpoint/2010/main" val="463529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7503EF-BE18-4C84-84AD-29F99A421EE5}"/>
              </a:ext>
            </a:extLst>
          </p:cNvPr>
          <p:cNvSpPr txBox="1"/>
          <p:nvPr/>
        </p:nvSpPr>
        <p:spPr>
          <a:xfrm>
            <a:off x="2824480" y="608416"/>
            <a:ext cx="6096000" cy="718466"/>
          </a:xfrm>
          <a:prstGeom prst="rect">
            <a:avLst/>
          </a:prstGeom>
          <a:noFill/>
        </p:spPr>
        <p:txBody>
          <a:bodyPr wrap="square">
            <a:spAutoFit/>
          </a:bodyPr>
          <a:lstStyle/>
          <a:p>
            <a:pPr marL="0" marR="0" algn="just">
              <a:lnSpc>
                <a:spcPct val="200000"/>
              </a:lnSpc>
              <a:spcBef>
                <a:spcPts val="1800"/>
              </a:spcBef>
              <a:spcAft>
                <a:spcPts val="600"/>
              </a:spcAft>
            </a:pPr>
            <a:r>
              <a:rPr lang="en-US" sz="2400" b="1" u="sng"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Importance of KM system in the Emirates </a:t>
            </a:r>
          </a:p>
        </p:txBody>
      </p:sp>
      <p:sp>
        <p:nvSpPr>
          <p:cNvPr id="5" name="TextBox 4">
            <a:extLst>
              <a:ext uri="{FF2B5EF4-FFF2-40B4-BE49-F238E27FC236}">
                <a16:creationId xmlns:a16="http://schemas.microsoft.com/office/drawing/2014/main" id="{8A2B0299-6FAC-49D1-992F-F713A65C0A21}"/>
              </a:ext>
            </a:extLst>
          </p:cNvPr>
          <p:cNvSpPr txBox="1"/>
          <p:nvPr/>
        </p:nvSpPr>
        <p:spPr>
          <a:xfrm>
            <a:off x="3291840" y="2176195"/>
            <a:ext cx="8676640" cy="707886"/>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KM system plays an essential role in providing a competitive advantage to Emirates.</a:t>
            </a:r>
            <a:endParaRPr lang="en-US" sz="2000" dirty="0"/>
          </a:p>
        </p:txBody>
      </p:sp>
      <p:sp>
        <p:nvSpPr>
          <p:cNvPr id="7" name="TextBox 6">
            <a:extLst>
              <a:ext uri="{FF2B5EF4-FFF2-40B4-BE49-F238E27FC236}">
                <a16:creationId xmlns:a16="http://schemas.microsoft.com/office/drawing/2014/main" id="{3EF865AF-37DE-4D34-BBC3-4470EF0B4EF4}"/>
              </a:ext>
            </a:extLst>
          </p:cNvPr>
          <p:cNvSpPr txBox="1"/>
          <p:nvPr/>
        </p:nvSpPr>
        <p:spPr>
          <a:xfrm>
            <a:off x="3291840" y="3733394"/>
            <a:ext cx="8534400" cy="707886"/>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management of knowledge across the organisation helps to reduce complexity in carrying out the business process of the airline business.</a:t>
            </a:r>
            <a:endParaRPr lang="en-US" sz="2000" dirty="0"/>
          </a:p>
        </p:txBody>
      </p:sp>
      <p:sp>
        <p:nvSpPr>
          <p:cNvPr id="9" name="TextBox 8">
            <a:extLst>
              <a:ext uri="{FF2B5EF4-FFF2-40B4-BE49-F238E27FC236}">
                <a16:creationId xmlns:a16="http://schemas.microsoft.com/office/drawing/2014/main" id="{7C81AFE6-8011-42EB-B0F1-F0F8E13C48B2}"/>
              </a:ext>
            </a:extLst>
          </p:cNvPr>
          <p:cNvSpPr txBox="1"/>
          <p:nvPr/>
        </p:nvSpPr>
        <p:spPr>
          <a:xfrm>
            <a:off x="3291840" y="5433001"/>
            <a:ext cx="8900160" cy="1015663"/>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insights gained from the knowledge management system help to build an organisational strategy which fits the needs and preferences of customers effectively. </a:t>
            </a:r>
            <a:endParaRPr lang="en-US" sz="2000" dirty="0"/>
          </a:p>
        </p:txBody>
      </p:sp>
      <p:pic>
        <p:nvPicPr>
          <p:cNvPr id="3074" name="Picture 2" descr="Knowledge Management As Part of Business Continuity Plan - KMS Lighthouse">
            <a:extLst>
              <a:ext uri="{FF2B5EF4-FFF2-40B4-BE49-F238E27FC236}">
                <a16:creationId xmlns:a16="http://schemas.microsoft.com/office/drawing/2014/main" id="{696E5335-0370-47FD-8EFA-6102C728F2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60" y="2698205"/>
            <a:ext cx="2926080" cy="230051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CBBA466-4BD5-4CBC-95EB-FFE48F9163AB}"/>
              </a:ext>
            </a:extLst>
          </p:cNvPr>
          <p:cNvSpPr txBox="1"/>
          <p:nvPr/>
        </p:nvSpPr>
        <p:spPr>
          <a:xfrm>
            <a:off x="523240" y="235364"/>
            <a:ext cx="6126480" cy="646331"/>
          </a:xfrm>
          <a:prstGeom prst="rect">
            <a:avLst/>
          </a:prstGeom>
          <a:noFill/>
        </p:spPr>
        <p:txBody>
          <a:bodyPr wrap="square">
            <a:spAutoFit/>
          </a:bodyPr>
          <a:lstStyle/>
          <a:p>
            <a:pPr algn="just"/>
            <a:r>
              <a:rPr lang="en-US" sz="3600" b="1" dirty="0">
                <a:latin typeface="Times New Roman" panose="02020603050405020304" pitchFamily="18" charset="0"/>
                <a:cs typeface="Times New Roman" panose="02020603050405020304" pitchFamily="18" charset="0"/>
              </a:rPr>
              <a:t>Contd…</a:t>
            </a:r>
          </a:p>
        </p:txBody>
      </p:sp>
      <p:sp>
        <p:nvSpPr>
          <p:cNvPr id="16" name="TextBox 15">
            <a:extLst>
              <a:ext uri="{FF2B5EF4-FFF2-40B4-BE49-F238E27FC236}">
                <a16:creationId xmlns:a16="http://schemas.microsoft.com/office/drawing/2014/main" id="{0A1FAA54-9890-4682-BCF6-CA8F1E0DB3A5}"/>
              </a:ext>
            </a:extLst>
          </p:cNvPr>
          <p:cNvSpPr txBox="1"/>
          <p:nvPr/>
        </p:nvSpPr>
        <p:spPr>
          <a:xfrm>
            <a:off x="523240" y="5092774"/>
            <a:ext cx="6132786"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(Wilkins and Emik, 2021)</a:t>
            </a:r>
            <a:endParaRPr lang="en-US" dirty="0"/>
          </a:p>
        </p:txBody>
      </p:sp>
    </p:spTree>
    <p:extLst>
      <p:ext uri="{BB962C8B-B14F-4D97-AF65-F5344CB8AC3E}">
        <p14:creationId xmlns:p14="http://schemas.microsoft.com/office/powerpoint/2010/main" val="1779357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30D1A14-D417-4411-AFF5-CD55832CBB20}"/>
              </a:ext>
            </a:extLst>
          </p:cNvPr>
          <p:cNvSpPr txBox="1"/>
          <p:nvPr/>
        </p:nvSpPr>
        <p:spPr>
          <a:xfrm>
            <a:off x="335280" y="336267"/>
            <a:ext cx="11521440" cy="1200329"/>
          </a:xfrm>
          <a:prstGeom prst="rect">
            <a:avLst/>
          </a:prstGeom>
          <a:noFill/>
        </p:spPr>
        <p:txBody>
          <a:bodyPr wrap="square">
            <a:spAutoFit/>
          </a:bodyPr>
          <a:lstStyle/>
          <a:p>
            <a:pPr marR="0" algn="just">
              <a:spcBef>
                <a:spcPts val="0"/>
              </a:spcBef>
              <a:spcAft>
                <a:spcPts val="0"/>
              </a:spcAft>
            </a:pPr>
            <a:r>
              <a:rPr lang="en-US" sz="3600" b="1" dirty="0">
                <a:effectLst/>
                <a:latin typeface="Times New Roman" panose="02020603050405020304" pitchFamily="18" charset="0"/>
                <a:ea typeface="Times New Roman" panose="02020603050405020304" pitchFamily="18" charset="0"/>
              </a:rPr>
              <a:t>Main challenges and limitations of knowledge management system </a:t>
            </a:r>
            <a:endParaRPr lang="en-US" sz="3600"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FD871661-A5BB-45E2-AB88-E78E6CE3BB53}"/>
              </a:ext>
            </a:extLst>
          </p:cNvPr>
          <p:cNvSpPr txBox="1"/>
          <p:nvPr/>
        </p:nvSpPr>
        <p:spPr>
          <a:xfrm>
            <a:off x="650240" y="1710546"/>
            <a:ext cx="6096000" cy="665952"/>
          </a:xfrm>
          <a:prstGeom prst="rect">
            <a:avLst/>
          </a:prstGeom>
          <a:noFill/>
        </p:spPr>
        <p:txBody>
          <a:bodyPr wrap="square">
            <a:spAutoFit/>
          </a:bodyPr>
          <a:lstStyle/>
          <a:p>
            <a:pPr marL="0" marR="0" algn="just">
              <a:lnSpc>
                <a:spcPct val="200000"/>
              </a:lnSpc>
              <a:spcBef>
                <a:spcPts val="0"/>
              </a:spcBef>
              <a:spcAft>
                <a:spcPts val="0"/>
              </a:spcAft>
            </a:pPr>
            <a:r>
              <a:rPr lang="en-US" sz="2200" b="1" i="1" dirty="0">
                <a:effectLst/>
                <a:latin typeface="Times New Roman" panose="02020603050405020304" pitchFamily="18" charset="0"/>
                <a:ea typeface="Times New Roman" panose="02020603050405020304" pitchFamily="18" charset="0"/>
              </a:rPr>
              <a:t>Unsupportive technology </a:t>
            </a:r>
            <a:endParaRPr lang="en-US" sz="2200" dirty="0">
              <a:effectLst/>
              <a:latin typeface="Arial" panose="020B0604020202020204" pitchFamily="34" charset="0"/>
              <a:ea typeface="Arial" panose="020B0604020202020204" pitchFamily="34" charset="0"/>
            </a:endParaRPr>
          </a:p>
        </p:txBody>
      </p:sp>
      <p:sp>
        <p:nvSpPr>
          <p:cNvPr id="11" name="TextBox 10">
            <a:extLst>
              <a:ext uri="{FF2B5EF4-FFF2-40B4-BE49-F238E27FC236}">
                <a16:creationId xmlns:a16="http://schemas.microsoft.com/office/drawing/2014/main" id="{0E490772-0E4C-45E5-9B19-1AE6016C791B}"/>
              </a:ext>
            </a:extLst>
          </p:cNvPr>
          <p:cNvSpPr txBox="1"/>
          <p:nvPr/>
        </p:nvSpPr>
        <p:spPr>
          <a:xfrm>
            <a:off x="335280" y="2728575"/>
            <a:ext cx="8229600" cy="1015663"/>
          </a:xfrm>
          <a:prstGeom prst="rect">
            <a:avLst/>
          </a:prstGeom>
          <a:noFill/>
        </p:spPr>
        <p:txBody>
          <a:bodyPr wrap="square">
            <a:spAutoFit/>
          </a:bodyPr>
          <a:lstStyle/>
          <a:p>
            <a:pPr marL="342900" indent="-342900" algn="just">
              <a:buFont typeface="Arial" panose="020B0604020202020204" pitchFamily="34" charset="0"/>
              <a:buChar char="•"/>
            </a:pPr>
            <a:r>
              <a:rPr lang="en-US" sz="2000" dirty="0">
                <a:effectLst/>
                <a:latin typeface="Times New Roman" panose="02020603050405020304" pitchFamily="18" charset="0"/>
                <a:ea typeface="Times New Roman" panose="02020603050405020304" pitchFamily="18" charset="0"/>
              </a:rPr>
              <a:t>Knowledge management systems must contain some prominent and correct features to support the business strategy and requirements, used by these business firms. </a:t>
            </a:r>
            <a:endParaRPr lang="en-US" sz="2000" dirty="0"/>
          </a:p>
        </p:txBody>
      </p:sp>
      <p:sp>
        <p:nvSpPr>
          <p:cNvPr id="13" name="TextBox 12">
            <a:extLst>
              <a:ext uri="{FF2B5EF4-FFF2-40B4-BE49-F238E27FC236}">
                <a16:creationId xmlns:a16="http://schemas.microsoft.com/office/drawing/2014/main" id="{E25E9A88-8394-4934-B8FE-950F9B627ECF}"/>
              </a:ext>
            </a:extLst>
          </p:cNvPr>
          <p:cNvSpPr txBox="1"/>
          <p:nvPr/>
        </p:nvSpPr>
        <p:spPr>
          <a:xfrm>
            <a:off x="6096000" y="4282260"/>
            <a:ext cx="6096000" cy="665952"/>
          </a:xfrm>
          <a:prstGeom prst="rect">
            <a:avLst/>
          </a:prstGeom>
          <a:noFill/>
        </p:spPr>
        <p:txBody>
          <a:bodyPr wrap="square">
            <a:spAutoFit/>
          </a:bodyPr>
          <a:lstStyle/>
          <a:p>
            <a:pPr marL="0" marR="0" algn="just">
              <a:lnSpc>
                <a:spcPct val="200000"/>
              </a:lnSpc>
              <a:spcBef>
                <a:spcPts val="0"/>
              </a:spcBef>
              <a:spcAft>
                <a:spcPts val="0"/>
              </a:spcAft>
            </a:pPr>
            <a:r>
              <a:rPr lang="en-US" sz="2200" b="1" i="1" dirty="0">
                <a:effectLst/>
                <a:latin typeface="Times New Roman" panose="02020603050405020304" pitchFamily="18" charset="0"/>
                <a:ea typeface="Times New Roman" panose="02020603050405020304" pitchFamily="18" charset="0"/>
              </a:rPr>
              <a:t>Duplicate information </a:t>
            </a:r>
            <a:endParaRPr lang="en-US" sz="2200" dirty="0">
              <a:effectLst/>
              <a:latin typeface="Arial" panose="020B0604020202020204" pitchFamily="34" charset="0"/>
              <a:ea typeface="Arial" panose="020B0604020202020204" pitchFamily="34" charset="0"/>
            </a:endParaRPr>
          </a:p>
        </p:txBody>
      </p:sp>
      <p:sp>
        <p:nvSpPr>
          <p:cNvPr id="15" name="TextBox 14">
            <a:extLst>
              <a:ext uri="{FF2B5EF4-FFF2-40B4-BE49-F238E27FC236}">
                <a16:creationId xmlns:a16="http://schemas.microsoft.com/office/drawing/2014/main" id="{E9044D81-AD4A-48ED-8B3A-BCB9739CFB9C}"/>
              </a:ext>
            </a:extLst>
          </p:cNvPr>
          <p:cNvSpPr txBox="1"/>
          <p:nvPr/>
        </p:nvSpPr>
        <p:spPr>
          <a:xfrm>
            <a:off x="2621280" y="5393758"/>
            <a:ext cx="9235440" cy="1015663"/>
          </a:xfrm>
          <a:prstGeom prst="rect">
            <a:avLst/>
          </a:prstGeom>
          <a:noFill/>
        </p:spPr>
        <p:txBody>
          <a:bodyPr wrap="square">
            <a:spAutoFit/>
          </a:bodyPr>
          <a:lstStyle/>
          <a:p>
            <a:pPr marL="342900" indent="-342900" algn="just">
              <a:buFont typeface="Arial" panose="020B0604020202020204" pitchFamily="34" charset="0"/>
              <a:buChar char="•"/>
            </a:pPr>
            <a:r>
              <a:rPr lang="en-US" sz="2000" dirty="0">
                <a:effectLst/>
                <a:latin typeface="Times New Roman" panose="02020603050405020304" pitchFamily="18" charset="0"/>
                <a:ea typeface="Times New Roman" panose="02020603050405020304" pitchFamily="18" charset="0"/>
              </a:rPr>
              <a:t>This is significant to ensure the integrity and quality of this company's knowledge management system when customers or users effectively contribute to the knowledge management base. </a:t>
            </a:r>
            <a:endParaRPr lang="en-US" sz="2000" dirty="0"/>
          </a:p>
        </p:txBody>
      </p:sp>
      <p:pic>
        <p:nvPicPr>
          <p:cNvPr id="4098" name="Picture 2" descr="Examples Of Unsupported Technology You Should No Longer Use - Copperband  Tech">
            <a:extLst>
              <a:ext uri="{FF2B5EF4-FFF2-40B4-BE49-F238E27FC236}">
                <a16:creationId xmlns:a16="http://schemas.microsoft.com/office/drawing/2014/main" id="{6AAC97A5-A066-4A5D-BC4A-9BA0BD7A04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03970" y="1830705"/>
            <a:ext cx="2952750" cy="155257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4100" name="Picture 4" descr="How to Build a Knowledge Management System (KMS): The Basics | Process  Street | Checklist, Workflow and SOP Software">
            <a:extLst>
              <a:ext uri="{FF2B5EF4-FFF2-40B4-BE49-F238E27FC236}">
                <a16:creationId xmlns:a16="http://schemas.microsoft.com/office/drawing/2014/main" id="{BFE2AEB0-C847-43BB-944A-D0E43DD5AC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280" y="4282260"/>
            <a:ext cx="2286000" cy="16459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D1BD8C1C-4026-4E65-942E-3051A3830772}"/>
              </a:ext>
            </a:extLst>
          </p:cNvPr>
          <p:cNvSpPr txBox="1"/>
          <p:nvPr/>
        </p:nvSpPr>
        <p:spPr>
          <a:xfrm>
            <a:off x="182880" y="5984156"/>
            <a:ext cx="6096000"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(Wilkins and Emik, 2021)</a:t>
            </a:r>
            <a:endParaRPr lang="en-US" dirty="0"/>
          </a:p>
        </p:txBody>
      </p:sp>
      <p:sp>
        <p:nvSpPr>
          <p:cNvPr id="21" name="TextBox 20">
            <a:extLst>
              <a:ext uri="{FF2B5EF4-FFF2-40B4-BE49-F238E27FC236}">
                <a16:creationId xmlns:a16="http://schemas.microsoft.com/office/drawing/2014/main" id="{3186DE96-4577-4EBA-A750-EB81D81B17D6}"/>
              </a:ext>
            </a:extLst>
          </p:cNvPr>
          <p:cNvSpPr txBox="1"/>
          <p:nvPr/>
        </p:nvSpPr>
        <p:spPr>
          <a:xfrm>
            <a:off x="9472930" y="3439439"/>
            <a:ext cx="609600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(Dooley, 2023)</a:t>
            </a:r>
            <a:endParaRPr lang="en-US" dirty="0"/>
          </a:p>
        </p:txBody>
      </p:sp>
    </p:spTree>
    <p:extLst>
      <p:ext uri="{BB962C8B-B14F-4D97-AF65-F5344CB8AC3E}">
        <p14:creationId xmlns:p14="http://schemas.microsoft.com/office/powerpoint/2010/main" val="3366100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2BFFD20-A6F7-478D-B747-DF1A4815B5E0}"/>
              </a:ext>
            </a:extLst>
          </p:cNvPr>
          <p:cNvSpPr txBox="1"/>
          <p:nvPr/>
        </p:nvSpPr>
        <p:spPr>
          <a:xfrm>
            <a:off x="6766560" y="1243186"/>
            <a:ext cx="6096000" cy="665952"/>
          </a:xfrm>
          <a:prstGeom prst="rect">
            <a:avLst/>
          </a:prstGeom>
          <a:noFill/>
        </p:spPr>
        <p:txBody>
          <a:bodyPr wrap="square">
            <a:spAutoFit/>
          </a:bodyPr>
          <a:lstStyle/>
          <a:p>
            <a:pPr marL="0" marR="0" algn="just">
              <a:lnSpc>
                <a:spcPct val="200000"/>
              </a:lnSpc>
              <a:spcBef>
                <a:spcPts val="0"/>
              </a:spcBef>
              <a:spcAft>
                <a:spcPts val="0"/>
              </a:spcAft>
            </a:pPr>
            <a:r>
              <a:rPr lang="en-US" sz="2200" b="1" i="1" dirty="0">
                <a:effectLst/>
                <a:latin typeface="Times New Roman" panose="02020603050405020304" pitchFamily="18" charset="0"/>
                <a:ea typeface="Times New Roman" panose="02020603050405020304" pitchFamily="18" charset="0"/>
              </a:rPr>
              <a:t>Resist to change </a:t>
            </a:r>
            <a:endParaRPr lang="en-US" sz="2200"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E6BE0055-8485-4213-AF96-7CA29D84C9C1}"/>
              </a:ext>
            </a:extLst>
          </p:cNvPr>
          <p:cNvSpPr txBox="1"/>
          <p:nvPr/>
        </p:nvSpPr>
        <p:spPr>
          <a:xfrm>
            <a:off x="3997960" y="2257475"/>
            <a:ext cx="8194040" cy="707886"/>
          </a:xfrm>
          <a:prstGeom prst="rect">
            <a:avLst/>
          </a:prstGeom>
          <a:noFill/>
        </p:spPr>
        <p:txBody>
          <a:bodyPr wrap="square">
            <a:spAutoFit/>
          </a:bodyPr>
          <a:lstStyle/>
          <a:p>
            <a:pPr marL="342900" indent="-342900" algn="just">
              <a:buFont typeface="Arial" panose="020B0604020202020204" pitchFamily="34" charset="0"/>
              <a:buChar char="•"/>
            </a:pPr>
            <a:r>
              <a:rPr lang="en-US" sz="2000" dirty="0">
                <a:effectLst/>
                <a:latin typeface="Times New Roman" panose="02020603050405020304" pitchFamily="18" charset="0"/>
                <a:ea typeface="Times New Roman" panose="02020603050405020304" pitchFamily="18" charset="0"/>
              </a:rPr>
              <a:t>Integrating knowledge management initiatives often needs a change in the organisational culture of Emirates and Amazon. </a:t>
            </a:r>
            <a:endParaRPr lang="en-US" sz="2000" dirty="0"/>
          </a:p>
        </p:txBody>
      </p:sp>
      <p:sp>
        <p:nvSpPr>
          <p:cNvPr id="9" name="TextBox 8">
            <a:extLst>
              <a:ext uri="{FF2B5EF4-FFF2-40B4-BE49-F238E27FC236}">
                <a16:creationId xmlns:a16="http://schemas.microsoft.com/office/drawing/2014/main" id="{DFDE703E-7503-42E0-BA42-30DA004C827A}"/>
              </a:ext>
            </a:extLst>
          </p:cNvPr>
          <p:cNvSpPr txBox="1"/>
          <p:nvPr/>
        </p:nvSpPr>
        <p:spPr>
          <a:xfrm>
            <a:off x="1899920" y="4023511"/>
            <a:ext cx="6431280" cy="613758"/>
          </a:xfrm>
          <a:prstGeom prst="rect">
            <a:avLst/>
          </a:prstGeom>
          <a:noFill/>
        </p:spPr>
        <p:txBody>
          <a:bodyPr wrap="square">
            <a:spAutoFit/>
          </a:bodyPr>
          <a:lstStyle/>
          <a:p>
            <a:pPr marL="0" marR="0" algn="just">
              <a:lnSpc>
                <a:spcPct val="200000"/>
              </a:lnSpc>
              <a:spcBef>
                <a:spcPts val="0"/>
              </a:spcBef>
              <a:spcAft>
                <a:spcPts val="0"/>
              </a:spcAft>
            </a:pPr>
            <a:r>
              <a:rPr lang="en-US" sz="2000" b="1" i="1" dirty="0">
                <a:effectLst/>
                <a:latin typeface="Times New Roman" panose="02020603050405020304" pitchFamily="18" charset="0"/>
                <a:ea typeface="Times New Roman" panose="02020603050405020304" pitchFamily="18" charset="0"/>
              </a:rPr>
              <a:t>Lack of company management contribution </a:t>
            </a:r>
            <a:endParaRPr lang="en-US" sz="2000" dirty="0">
              <a:effectLst/>
              <a:latin typeface="Arial" panose="020B0604020202020204" pitchFamily="34" charset="0"/>
              <a:ea typeface="Arial" panose="020B0604020202020204" pitchFamily="34" charset="0"/>
            </a:endParaRPr>
          </a:p>
        </p:txBody>
      </p:sp>
      <p:sp>
        <p:nvSpPr>
          <p:cNvPr id="11" name="TextBox 10">
            <a:extLst>
              <a:ext uri="{FF2B5EF4-FFF2-40B4-BE49-F238E27FC236}">
                <a16:creationId xmlns:a16="http://schemas.microsoft.com/office/drawing/2014/main" id="{042D88DA-325A-4765-A67C-9A3E465DACF4}"/>
              </a:ext>
            </a:extLst>
          </p:cNvPr>
          <p:cNvSpPr txBox="1"/>
          <p:nvPr/>
        </p:nvSpPr>
        <p:spPr>
          <a:xfrm>
            <a:off x="477520" y="5341476"/>
            <a:ext cx="8509000" cy="707886"/>
          </a:xfrm>
          <a:prstGeom prst="rect">
            <a:avLst/>
          </a:prstGeom>
          <a:noFill/>
        </p:spPr>
        <p:txBody>
          <a:bodyPr wrap="square">
            <a:spAutoFit/>
          </a:bodyPr>
          <a:lstStyle/>
          <a:p>
            <a:pPr marL="342900" indent="-342900" algn="just">
              <a:buFont typeface="Arial" panose="020B0604020202020204" pitchFamily="34" charset="0"/>
              <a:buChar char="•"/>
            </a:pPr>
            <a:r>
              <a:rPr lang="en-US" sz="2000" dirty="0">
                <a:effectLst/>
                <a:latin typeface="Times New Roman" panose="02020603050405020304" pitchFamily="18" charset="0"/>
                <a:ea typeface="Times New Roman" panose="02020603050405020304" pitchFamily="18" charset="0"/>
              </a:rPr>
              <a:t>Making successful knowledge management requires strong support and communication from the company’s management authority. </a:t>
            </a:r>
            <a:endParaRPr lang="en-US" sz="2000" dirty="0"/>
          </a:p>
        </p:txBody>
      </p:sp>
      <p:pic>
        <p:nvPicPr>
          <p:cNvPr id="5122" name="Picture 2" descr="Why Managers Should Involve Their Team in Decision-Making">
            <a:extLst>
              <a:ext uri="{FF2B5EF4-FFF2-40B4-BE49-F238E27FC236}">
                <a16:creationId xmlns:a16="http://schemas.microsoft.com/office/drawing/2014/main" id="{97397175-4A51-4F02-97F1-F124C9D81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865" y="1883738"/>
            <a:ext cx="2952750" cy="181450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124" name="Picture 4" descr="Best knowledge management systems &amp; Solutions">
            <a:extLst>
              <a:ext uri="{FF2B5EF4-FFF2-40B4-BE49-F238E27FC236}">
                <a16:creationId xmlns:a16="http://schemas.microsoft.com/office/drawing/2014/main" id="{E660D245-B16C-4926-830C-354593311F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86520" y="3429000"/>
            <a:ext cx="2733675" cy="166687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CDE5CD05-6922-4F9E-A71A-B130F1548156}"/>
              </a:ext>
            </a:extLst>
          </p:cNvPr>
          <p:cNvSpPr txBox="1"/>
          <p:nvPr/>
        </p:nvSpPr>
        <p:spPr>
          <a:xfrm>
            <a:off x="2880360" y="162307"/>
            <a:ext cx="6431280" cy="646331"/>
          </a:xfrm>
          <a:prstGeom prst="rect">
            <a:avLst/>
          </a:prstGeom>
          <a:noFill/>
        </p:spPr>
        <p:txBody>
          <a:bodyPr wrap="square">
            <a:spAutoFit/>
          </a:bodyPr>
          <a:lstStyle/>
          <a:p>
            <a:pPr algn="just"/>
            <a:r>
              <a:rPr lang="en-US" sz="3600" b="1" dirty="0">
                <a:latin typeface="Times New Roman" panose="02020603050405020304" pitchFamily="18" charset="0"/>
                <a:cs typeface="Times New Roman" panose="02020603050405020304" pitchFamily="18" charset="0"/>
              </a:rPr>
              <a:t>Contd…</a:t>
            </a:r>
          </a:p>
        </p:txBody>
      </p:sp>
      <p:sp>
        <p:nvSpPr>
          <p:cNvPr id="17" name="TextBox 16">
            <a:extLst>
              <a:ext uri="{FF2B5EF4-FFF2-40B4-BE49-F238E27FC236}">
                <a16:creationId xmlns:a16="http://schemas.microsoft.com/office/drawing/2014/main" id="{C78FF94D-3971-4395-B727-5EB3AFB886F4}"/>
              </a:ext>
            </a:extLst>
          </p:cNvPr>
          <p:cNvSpPr txBox="1"/>
          <p:nvPr/>
        </p:nvSpPr>
        <p:spPr>
          <a:xfrm>
            <a:off x="1359535" y="3727565"/>
            <a:ext cx="643128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(stonly, 2024)</a:t>
            </a:r>
            <a:endParaRPr lang="en-US" dirty="0"/>
          </a:p>
        </p:txBody>
      </p:sp>
      <p:sp>
        <p:nvSpPr>
          <p:cNvPr id="19" name="TextBox 18">
            <a:extLst>
              <a:ext uri="{FF2B5EF4-FFF2-40B4-BE49-F238E27FC236}">
                <a16:creationId xmlns:a16="http://schemas.microsoft.com/office/drawing/2014/main" id="{3AFD81AA-2C66-44E4-AB5E-F72535F1CA72}"/>
              </a:ext>
            </a:extLst>
          </p:cNvPr>
          <p:cNvSpPr txBox="1"/>
          <p:nvPr/>
        </p:nvSpPr>
        <p:spPr>
          <a:xfrm>
            <a:off x="9311640" y="5245884"/>
            <a:ext cx="643128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(Anderson, 2024)</a:t>
            </a:r>
            <a:endParaRPr lang="en-US" dirty="0"/>
          </a:p>
        </p:txBody>
      </p:sp>
    </p:spTree>
    <p:extLst>
      <p:ext uri="{BB962C8B-B14F-4D97-AF65-F5344CB8AC3E}">
        <p14:creationId xmlns:p14="http://schemas.microsoft.com/office/powerpoint/2010/main" val="3227596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E9C9F1-197C-4CF4-A38C-B7EB11AED588}"/>
              </a:ext>
            </a:extLst>
          </p:cNvPr>
          <p:cNvSpPr txBox="1"/>
          <p:nvPr/>
        </p:nvSpPr>
        <p:spPr>
          <a:xfrm>
            <a:off x="3657600" y="-158894"/>
            <a:ext cx="6096000" cy="1030923"/>
          </a:xfrm>
          <a:prstGeom prst="rect">
            <a:avLst/>
          </a:prstGeom>
          <a:noFill/>
        </p:spPr>
        <p:txBody>
          <a:bodyPr wrap="square">
            <a:spAutoFit/>
          </a:bodyPr>
          <a:lstStyle/>
          <a:p>
            <a:pPr marL="0" marR="0" algn="just">
              <a:lnSpc>
                <a:spcPct val="200000"/>
              </a:lnSpc>
              <a:spcBef>
                <a:spcPts val="0"/>
              </a:spcBef>
              <a:spcAft>
                <a:spcPts val="0"/>
              </a:spcAft>
            </a:pPr>
            <a:r>
              <a:rPr lang="en-US" sz="3600" b="1" dirty="0">
                <a:effectLst/>
                <a:latin typeface="Times New Roman" panose="02020603050405020304" pitchFamily="18" charset="0"/>
                <a:ea typeface="Times New Roman" panose="02020603050405020304" pitchFamily="18" charset="0"/>
              </a:rPr>
              <a:t>Recommendations </a:t>
            </a:r>
            <a:endParaRPr lang="en-US" sz="3600"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7A21533C-4C49-4D6B-A346-41C5690F5A82}"/>
              </a:ext>
            </a:extLst>
          </p:cNvPr>
          <p:cNvSpPr txBox="1"/>
          <p:nvPr/>
        </p:nvSpPr>
        <p:spPr>
          <a:xfrm>
            <a:off x="4937760" y="1493038"/>
            <a:ext cx="8168640" cy="430887"/>
          </a:xfrm>
          <a:prstGeom prst="rect">
            <a:avLst/>
          </a:prstGeom>
          <a:noFill/>
        </p:spPr>
        <p:txBody>
          <a:bodyPr wrap="square">
            <a:spAutoFit/>
          </a:bodyPr>
          <a:lstStyle/>
          <a:p>
            <a:pPr marL="0" marR="0" algn="just">
              <a:spcBef>
                <a:spcPts val="0"/>
              </a:spcBef>
              <a:spcAft>
                <a:spcPts val="0"/>
              </a:spcAft>
            </a:pPr>
            <a:r>
              <a:rPr lang="en-US" sz="2200" b="1" i="1" dirty="0">
                <a:effectLst/>
                <a:latin typeface="Times New Roman" panose="02020603050405020304" pitchFamily="18" charset="0"/>
                <a:ea typeface="Times New Roman" panose="02020603050405020304" pitchFamily="18" charset="0"/>
              </a:rPr>
              <a:t>Make an efficient and responsible managerial team </a:t>
            </a:r>
            <a:endParaRPr lang="en-US" sz="2200" i="1" dirty="0">
              <a:effectLst/>
              <a:latin typeface="Arial" panose="020B0604020202020204" pitchFamily="34" charset="0"/>
              <a:ea typeface="Arial" panose="020B0604020202020204" pitchFamily="34" charset="0"/>
            </a:endParaRPr>
          </a:p>
        </p:txBody>
      </p:sp>
      <p:sp>
        <p:nvSpPr>
          <p:cNvPr id="11" name="TextBox 10">
            <a:extLst>
              <a:ext uri="{FF2B5EF4-FFF2-40B4-BE49-F238E27FC236}">
                <a16:creationId xmlns:a16="http://schemas.microsoft.com/office/drawing/2014/main" id="{F05EC19B-4FCC-4DD3-807A-1BFD85B8199C}"/>
              </a:ext>
            </a:extLst>
          </p:cNvPr>
          <p:cNvSpPr txBox="1"/>
          <p:nvPr/>
        </p:nvSpPr>
        <p:spPr>
          <a:xfrm>
            <a:off x="3657600" y="2413337"/>
            <a:ext cx="8168640" cy="1015663"/>
          </a:xfrm>
          <a:prstGeom prst="rect">
            <a:avLst/>
          </a:prstGeom>
          <a:noFill/>
        </p:spPr>
        <p:txBody>
          <a:bodyPr wrap="square">
            <a:spAutoFit/>
          </a:bodyPr>
          <a:lstStyle/>
          <a:p>
            <a:pPr marL="285750" indent="-285750" algn="just">
              <a:buFont typeface="Arial" panose="020B0604020202020204" pitchFamily="34" charset="0"/>
              <a:buChar char="•"/>
            </a:pPr>
            <a:r>
              <a:rPr lang="en-US" sz="2000" dirty="0">
                <a:effectLst/>
                <a:latin typeface="Times New Roman" panose="02020603050405020304" pitchFamily="18" charset="0"/>
                <a:ea typeface="Times New Roman" panose="02020603050405020304" pitchFamily="18" charset="0"/>
              </a:rPr>
              <a:t>The management administration of both organisations does not effectively contribute to developing a knowledge management system in the business work culture. </a:t>
            </a:r>
            <a:endParaRPr lang="en-US" sz="2000" dirty="0"/>
          </a:p>
        </p:txBody>
      </p:sp>
      <p:sp>
        <p:nvSpPr>
          <p:cNvPr id="13" name="TextBox 12">
            <a:extLst>
              <a:ext uri="{FF2B5EF4-FFF2-40B4-BE49-F238E27FC236}">
                <a16:creationId xmlns:a16="http://schemas.microsoft.com/office/drawing/2014/main" id="{34AC5B9F-A878-4189-A8E0-37B6291843EA}"/>
              </a:ext>
            </a:extLst>
          </p:cNvPr>
          <p:cNvSpPr txBox="1"/>
          <p:nvPr/>
        </p:nvSpPr>
        <p:spPr>
          <a:xfrm>
            <a:off x="1386840" y="4304356"/>
            <a:ext cx="6553200" cy="665952"/>
          </a:xfrm>
          <a:prstGeom prst="rect">
            <a:avLst/>
          </a:prstGeom>
          <a:noFill/>
        </p:spPr>
        <p:txBody>
          <a:bodyPr wrap="square">
            <a:spAutoFit/>
          </a:bodyPr>
          <a:lstStyle/>
          <a:p>
            <a:pPr marL="0" marR="0" algn="just">
              <a:lnSpc>
                <a:spcPct val="200000"/>
              </a:lnSpc>
              <a:spcBef>
                <a:spcPts val="0"/>
              </a:spcBef>
              <a:spcAft>
                <a:spcPts val="0"/>
              </a:spcAft>
            </a:pPr>
            <a:r>
              <a:rPr lang="en-US" sz="2200" b="1" i="1" dirty="0">
                <a:effectLst/>
                <a:latin typeface="Times New Roman" panose="02020603050405020304" pitchFamily="18" charset="0"/>
                <a:ea typeface="Times New Roman" panose="02020603050405020304" pitchFamily="18" charset="0"/>
              </a:rPr>
              <a:t>Reduce the excessive workload of the employees </a:t>
            </a:r>
            <a:endParaRPr lang="en-US" sz="2200" i="1" dirty="0">
              <a:effectLst/>
              <a:latin typeface="Arial" panose="020B0604020202020204" pitchFamily="34" charset="0"/>
              <a:ea typeface="Arial" panose="020B0604020202020204" pitchFamily="34" charset="0"/>
            </a:endParaRPr>
          </a:p>
        </p:txBody>
      </p:sp>
      <p:sp>
        <p:nvSpPr>
          <p:cNvPr id="17" name="TextBox 16">
            <a:extLst>
              <a:ext uri="{FF2B5EF4-FFF2-40B4-BE49-F238E27FC236}">
                <a16:creationId xmlns:a16="http://schemas.microsoft.com/office/drawing/2014/main" id="{9B8CA759-3A00-44CB-B69B-60D6EE553DB6}"/>
              </a:ext>
            </a:extLst>
          </p:cNvPr>
          <p:cNvSpPr txBox="1"/>
          <p:nvPr/>
        </p:nvSpPr>
        <p:spPr>
          <a:xfrm>
            <a:off x="617220" y="5364962"/>
            <a:ext cx="9136380" cy="1015663"/>
          </a:xfrm>
          <a:prstGeom prst="rect">
            <a:avLst/>
          </a:prstGeom>
          <a:noFill/>
        </p:spPr>
        <p:txBody>
          <a:bodyPr wrap="square">
            <a:spAutoFit/>
          </a:bodyPr>
          <a:lstStyle/>
          <a:p>
            <a:pPr marL="285750" indent="-285750" algn="just">
              <a:buFont typeface="Arial" panose="020B0604020202020204" pitchFamily="34" charset="0"/>
              <a:buChar char="•"/>
            </a:pPr>
            <a:r>
              <a:rPr lang="en-US" sz="2000" dirty="0">
                <a:effectLst/>
                <a:latin typeface="Times New Roman" panose="02020603050405020304" pitchFamily="18" charset="0"/>
                <a:ea typeface="Times New Roman" panose="02020603050405020304" pitchFamily="18" charset="0"/>
              </a:rPr>
              <a:t>Reducing the work burden on employees can lead to creating a lot of client pending work and the company cannot provide services to the customer within an accurate time. </a:t>
            </a:r>
            <a:endParaRPr lang="en-US" sz="2000" dirty="0"/>
          </a:p>
        </p:txBody>
      </p:sp>
      <p:pic>
        <p:nvPicPr>
          <p:cNvPr id="6146" name="Picture 2" descr="What is a Knowledge Management System? — Techslang">
            <a:extLst>
              <a:ext uri="{FF2B5EF4-FFF2-40B4-BE49-F238E27FC236}">
                <a16:creationId xmlns:a16="http://schemas.microsoft.com/office/drawing/2014/main" id="{F078B4D4-4410-48B3-B514-DECAE99C63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236" y="1836301"/>
            <a:ext cx="2686843" cy="21431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C58B617C-32EF-4493-B3F0-06E4DE9DB7C9}"/>
              </a:ext>
            </a:extLst>
          </p:cNvPr>
          <p:cNvPicPr>
            <a:picLocks noChangeAspect="1"/>
          </p:cNvPicPr>
          <p:nvPr/>
        </p:nvPicPr>
        <p:blipFill>
          <a:blip r:embed="rId4"/>
          <a:stretch>
            <a:fillRect/>
          </a:stretch>
        </p:blipFill>
        <p:spPr>
          <a:xfrm>
            <a:off x="9514840" y="3252027"/>
            <a:ext cx="2580640" cy="1866715"/>
          </a:xfrm>
          <a:prstGeom prst="rect">
            <a:avLst/>
          </a:prstGeom>
          <a:ln>
            <a:noFill/>
          </a:ln>
          <a:effectLst>
            <a:outerShdw blurRad="292100" dist="139700" dir="2700000" algn="tl" rotWithShape="0">
              <a:srgbClr val="333333">
                <a:alpha val="65000"/>
              </a:srgbClr>
            </a:outerShdw>
          </a:effectLst>
        </p:spPr>
      </p:pic>
      <p:sp>
        <p:nvSpPr>
          <p:cNvPr id="22" name="TextBox 21">
            <a:extLst>
              <a:ext uri="{FF2B5EF4-FFF2-40B4-BE49-F238E27FC236}">
                <a16:creationId xmlns:a16="http://schemas.microsoft.com/office/drawing/2014/main" id="{66A3F7C3-09E2-4346-9689-1154E63E04AE}"/>
              </a:ext>
            </a:extLst>
          </p:cNvPr>
          <p:cNvSpPr txBox="1"/>
          <p:nvPr/>
        </p:nvSpPr>
        <p:spPr>
          <a:xfrm>
            <a:off x="1386840" y="4047772"/>
            <a:ext cx="655320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(bloomfire, 2023)</a:t>
            </a:r>
            <a:endParaRPr lang="en-US" dirty="0"/>
          </a:p>
        </p:txBody>
      </p:sp>
      <p:sp>
        <p:nvSpPr>
          <p:cNvPr id="24" name="TextBox 23">
            <a:extLst>
              <a:ext uri="{FF2B5EF4-FFF2-40B4-BE49-F238E27FC236}">
                <a16:creationId xmlns:a16="http://schemas.microsoft.com/office/drawing/2014/main" id="{82BA4DD4-0265-43A6-A030-A8FA8D11AAB8}"/>
              </a:ext>
            </a:extLst>
          </p:cNvPr>
          <p:cNvSpPr txBox="1"/>
          <p:nvPr/>
        </p:nvSpPr>
        <p:spPr>
          <a:xfrm>
            <a:off x="10160000" y="5180296"/>
            <a:ext cx="655320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(Anderson, 2024)</a:t>
            </a:r>
            <a:endParaRPr lang="en-US" dirty="0"/>
          </a:p>
        </p:txBody>
      </p:sp>
    </p:spTree>
    <p:extLst>
      <p:ext uri="{BB962C8B-B14F-4D97-AF65-F5344CB8AC3E}">
        <p14:creationId xmlns:p14="http://schemas.microsoft.com/office/powerpoint/2010/main" val="1690422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CFE603A-CAFC-46E3-84F2-700498DEDD0B}"/>
              </a:ext>
            </a:extLst>
          </p:cNvPr>
          <p:cNvSpPr txBox="1"/>
          <p:nvPr/>
        </p:nvSpPr>
        <p:spPr>
          <a:xfrm>
            <a:off x="4307840" y="343654"/>
            <a:ext cx="6096000" cy="646331"/>
          </a:xfrm>
          <a:prstGeom prst="rect">
            <a:avLst/>
          </a:prstGeom>
          <a:noFill/>
        </p:spPr>
        <p:txBody>
          <a:bodyPr wrap="square">
            <a:spAutoFit/>
          </a:bodyPr>
          <a:lstStyle/>
          <a:p>
            <a:r>
              <a:rPr lang="en-US" sz="36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Conclusion</a:t>
            </a:r>
            <a:endParaRPr lang="en-US" sz="3600" dirty="0"/>
          </a:p>
        </p:txBody>
      </p:sp>
      <p:sp>
        <p:nvSpPr>
          <p:cNvPr id="9" name="TextBox 8">
            <a:extLst>
              <a:ext uri="{FF2B5EF4-FFF2-40B4-BE49-F238E27FC236}">
                <a16:creationId xmlns:a16="http://schemas.microsoft.com/office/drawing/2014/main" id="{684F5741-7DB9-45AF-8DD1-88502507A154}"/>
              </a:ext>
            </a:extLst>
          </p:cNvPr>
          <p:cNvSpPr txBox="1"/>
          <p:nvPr/>
        </p:nvSpPr>
        <p:spPr>
          <a:xfrm>
            <a:off x="711200" y="1793855"/>
            <a:ext cx="9144000" cy="707886"/>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above presentation has evaluated the significance and challenges of knowledge management systems in Amazon and Emirates. </a:t>
            </a:r>
            <a:endParaRPr lang="en-US" sz="2000" dirty="0"/>
          </a:p>
        </p:txBody>
      </p:sp>
      <p:sp>
        <p:nvSpPr>
          <p:cNvPr id="11" name="TextBox 10">
            <a:extLst>
              <a:ext uri="{FF2B5EF4-FFF2-40B4-BE49-F238E27FC236}">
                <a16:creationId xmlns:a16="http://schemas.microsoft.com/office/drawing/2014/main" id="{AD74AB65-B73E-4F8C-809C-AEB720C4B72C}"/>
              </a:ext>
            </a:extLst>
          </p:cNvPr>
          <p:cNvSpPr txBox="1"/>
          <p:nvPr/>
        </p:nvSpPr>
        <p:spPr>
          <a:xfrm>
            <a:off x="711200" y="3429000"/>
            <a:ext cx="8290560" cy="1015663"/>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role of the KM system in providing consistent information, a one-stop portal for business, and easy-to-read sections has been elucidated in the report.</a:t>
            </a:r>
            <a:endParaRPr lang="en-US" sz="2000" dirty="0"/>
          </a:p>
        </p:txBody>
      </p:sp>
      <p:sp>
        <p:nvSpPr>
          <p:cNvPr id="13" name="TextBox 12">
            <a:extLst>
              <a:ext uri="{FF2B5EF4-FFF2-40B4-BE49-F238E27FC236}">
                <a16:creationId xmlns:a16="http://schemas.microsoft.com/office/drawing/2014/main" id="{1EA0D011-47BD-426A-882D-3CB34FD6B4DD}"/>
              </a:ext>
            </a:extLst>
          </p:cNvPr>
          <p:cNvSpPr txBox="1"/>
          <p:nvPr/>
        </p:nvSpPr>
        <p:spPr>
          <a:xfrm>
            <a:off x="711200" y="5377617"/>
            <a:ext cx="8818880" cy="707886"/>
          </a:xfrm>
          <a:prstGeom prst="rect">
            <a:avLst/>
          </a:prstGeom>
          <a:noFill/>
        </p:spPr>
        <p:txBody>
          <a:bodyPr wrap="square">
            <a:spAutoFit/>
          </a:bodyPr>
          <a:lstStyle/>
          <a:p>
            <a:pPr marL="342900" indent="-342900" algn="just">
              <a:buFont typeface="Arial" panose="020B0604020202020204" pitchFamily="34" charset="0"/>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role of the KM system in providing consistent information, a one-stop portal for business, and easy-to-read sections has been elucidated in the report.</a:t>
            </a:r>
            <a:endParaRPr lang="en-US" sz="2000" dirty="0"/>
          </a:p>
        </p:txBody>
      </p:sp>
      <p:pic>
        <p:nvPicPr>
          <p:cNvPr id="7170" name="Picture 2" descr="10 Best Knowledge Management Software &amp; Platforms [2024]">
            <a:extLst>
              <a:ext uri="{FF2B5EF4-FFF2-40B4-BE49-F238E27FC236}">
                <a16:creationId xmlns:a16="http://schemas.microsoft.com/office/drawing/2014/main" id="{2F78CDB1-B766-415D-8524-50A9AAF507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26880" y="2869090"/>
            <a:ext cx="2682239" cy="19061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8C5BD06F-CDA7-4D4E-A403-A015170230B1}"/>
              </a:ext>
            </a:extLst>
          </p:cNvPr>
          <p:cNvSpPr txBox="1"/>
          <p:nvPr/>
        </p:nvSpPr>
        <p:spPr>
          <a:xfrm>
            <a:off x="10119360" y="4957883"/>
            <a:ext cx="609600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(Dooley, 2023)</a:t>
            </a:r>
            <a:endParaRPr lang="en-US" dirty="0"/>
          </a:p>
        </p:txBody>
      </p:sp>
    </p:spTree>
    <p:extLst>
      <p:ext uri="{BB962C8B-B14F-4D97-AF65-F5344CB8AC3E}">
        <p14:creationId xmlns:p14="http://schemas.microsoft.com/office/powerpoint/2010/main" val="158043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DEA94B-EAB7-4119-B8B9-27B79A0D2892}"/>
              </a:ext>
            </a:extLst>
          </p:cNvPr>
          <p:cNvSpPr txBox="1"/>
          <p:nvPr/>
        </p:nvSpPr>
        <p:spPr>
          <a:xfrm>
            <a:off x="461141" y="788276"/>
            <a:ext cx="10890031" cy="5729774"/>
          </a:xfrm>
          <a:prstGeom prst="rect">
            <a:avLst/>
          </a:prstGeom>
          <a:noFill/>
        </p:spPr>
        <p:txBody>
          <a:bodyPr wrap="square">
            <a:spAutoFit/>
          </a:bodyPr>
          <a:lstStyle/>
          <a:p>
            <a:pPr marL="0" marR="0" algn="just">
              <a:spcBef>
                <a:spcPts val="2000"/>
              </a:spcBef>
              <a:spcAft>
                <a:spcPts val="600"/>
              </a:spcAft>
            </a:pPr>
            <a:r>
              <a:rPr lang="en-US" sz="2000" b="1" kern="100" dirty="0">
                <a:solidFill>
                  <a:srgbClr val="000000"/>
                </a:solidFill>
                <a:effectLst/>
                <a:latin typeface="Times New Roman" panose="02020603050405020304" pitchFamily="18" charset="0"/>
                <a:cs typeface="Times New Roman" panose="02020603050405020304" pitchFamily="18" charset="0"/>
              </a:rPr>
              <a:t>References</a:t>
            </a:r>
          </a:p>
          <a:p>
            <a:pPr algn="just">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Anderson, B., (2024).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Common Knowledge Management Challenges (and Their Solutions).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https://bloomfire.com/blog/key-challenges-of-knowledge-management/ [Accessed 25 February 2024].</a:t>
            </a:r>
          </a:p>
          <a:p>
            <a:pPr algn="just">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Aversa, P.,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Haefliger</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Hueller</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and Reza, D.G., (2021). Customer complementarity in the digital space: Exploring Amazon’s business model diversification.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Long Range Planning</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54(5), p.101985.</a:t>
            </a:r>
          </a:p>
          <a:p>
            <a:pPr algn="just">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bloomfire</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Knowledge Management Best Practices.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https://bloomfire.com/blog/knowledge-management-best-practices/ [Accessed 25 February 2024].</a:t>
            </a:r>
          </a:p>
          <a:p>
            <a:pPr algn="just">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Dooley, J., (2023).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Effective Knowledge Management Best Practices That Drive Business.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https://www.coveo.com/blog/knowledge-management-best-practices/ [Accessed 25 February 2024].</a:t>
            </a:r>
          </a:p>
          <a:p>
            <a:pPr algn="just">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Marchegiani</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(2021).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Transformation and Knowledge Management</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Routledge.</a:t>
            </a:r>
          </a:p>
          <a:p>
            <a:pPr algn="just">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stonly</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8 Knowledge Management Challenges You Must Solve ASAP</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https://stonly.com/blog/knowledge-management-challenges/ [Accessed 25 February 2024].</a:t>
            </a:r>
          </a:p>
          <a:p>
            <a:pPr algn="just">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valamis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Knowledge Management.</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https://www.valamis.com/hub/knowledge-management [Accessed 25 February 2024].</a:t>
            </a:r>
          </a:p>
          <a:p>
            <a:pPr algn="just">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Wilkins, S.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Emik</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(2021). Explaining the success of UAE companies globally: the benefits of possessing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a'can-do'culture</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Middle East Journal of Management</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8(4), pp.319-343.</a:t>
            </a:r>
          </a:p>
          <a:p>
            <a:pPr marL="0" marR="0" algn="just">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382576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2284</Words>
  <Application>Microsoft Macintosh PowerPoint</Application>
  <PresentationFormat>Widescreen</PresentationFormat>
  <Paragraphs>112</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Pavlina Pavlova</dc:creator>
  <cp:keywords/>
  <dc:description/>
  <cp:lastModifiedBy/>
  <cp:revision>1</cp:revision>
  <dcterms:created xsi:type="dcterms:W3CDTF">2024-02-29T13:26:13Z</dcterms:created>
  <dcterms:modified xsi:type="dcterms:W3CDTF">2024-03-16T20:17:31Z</dcterms:modified>
  <cp:category/>
</cp:coreProperties>
</file>