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9" r:id="rId2"/>
    <p:sldId id="256" r:id="rId3"/>
    <p:sldId id="257" r:id="rId4"/>
    <p:sldId id="259" r:id="rId5"/>
    <p:sldId id="260" r:id="rId6"/>
    <p:sldId id="267" r:id="rId7"/>
    <p:sldId id="266" r:id="rId8"/>
    <p:sldId id="261"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4678"/>
  </p:normalViewPr>
  <p:slideViewPr>
    <p:cSldViewPr snapToGrid="0" snapToObjects="1">
      <p:cViewPr varScale="1">
        <p:scale>
          <a:sx n="90" d="100"/>
          <a:sy n="90" d="100"/>
        </p:scale>
        <p:origin x="232" y="7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4F5CB-B2D3-9B49-8C76-888A15706D9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0ABB617-CD7E-F14F-903C-ACB8193D75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29FC97E-81FF-3C41-88E9-9DB838E6249C}"/>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5" name="Footer Placeholder 4">
            <a:extLst>
              <a:ext uri="{FF2B5EF4-FFF2-40B4-BE49-F238E27FC236}">
                <a16:creationId xmlns:a16="http://schemas.microsoft.com/office/drawing/2014/main" id="{64F401E7-EC2C-1B4F-AECB-1805E747E5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7F1700-B37B-1440-A06D-FED6C8FDA934}"/>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3285837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D6F11-E179-D449-A00F-5D5BA1A4A8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5CF5A2D-ED07-EA4F-8CC3-274AF61F981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204FF4-A592-6C42-9ACD-C37B01FF6C69}"/>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5" name="Footer Placeholder 4">
            <a:extLst>
              <a:ext uri="{FF2B5EF4-FFF2-40B4-BE49-F238E27FC236}">
                <a16:creationId xmlns:a16="http://schemas.microsoft.com/office/drawing/2014/main" id="{8DFB2684-0095-8044-9C3C-D2ABD19C17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509449-E76A-A542-B144-26FCE58510C9}"/>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2954320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BF1A6-812A-664B-8FDC-B8EF77DE44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177A662-1815-4149-99F0-E453EE7EE1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2D8FD4F-2751-144D-8AE3-88ACB6721267}"/>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5" name="Footer Placeholder 4">
            <a:extLst>
              <a:ext uri="{FF2B5EF4-FFF2-40B4-BE49-F238E27FC236}">
                <a16:creationId xmlns:a16="http://schemas.microsoft.com/office/drawing/2014/main" id="{E2F4A842-624C-2044-A6E8-6FF4974DE1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2F408-3638-A741-8AA4-8907CD234019}"/>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6740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A45E4-FD93-0F4D-83C8-33098732B3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877676-F6DF-884A-87D7-C52A7264F63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22B1459-8048-D64F-9D51-3C8770BF8DD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C0209BD-B7AC-9947-8429-7D71BDC3D1E4}"/>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6" name="Footer Placeholder 5">
            <a:extLst>
              <a:ext uri="{FF2B5EF4-FFF2-40B4-BE49-F238E27FC236}">
                <a16:creationId xmlns:a16="http://schemas.microsoft.com/office/drawing/2014/main" id="{844029F5-E908-5445-B8CB-562CFCC16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991E7E-39FF-DF40-B789-F1C87085419D}"/>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1870599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5AAA3-1E49-CC47-A07C-79119D345BA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D07396-93AA-BF4D-8758-1A94BE4702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02DE01B-ED4D-914D-900C-D0D5A75CB8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1862057-F43C-CA42-AEA5-CC50BB4698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986D72-CE65-3748-9D03-F415E01EC59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1123F7D-7E92-4A44-A10C-A0DA63B372CF}"/>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8" name="Footer Placeholder 7">
            <a:extLst>
              <a:ext uri="{FF2B5EF4-FFF2-40B4-BE49-F238E27FC236}">
                <a16:creationId xmlns:a16="http://schemas.microsoft.com/office/drawing/2014/main" id="{6B6F2CFE-B897-B948-91EC-26A5C5D2F33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E7B85BD-A43A-0A4F-980D-230A824AABB2}"/>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3762789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45ACF-FF7C-814A-9A4C-EE5925A479B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00D6A85-CBD1-6B47-80A4-2BED862AB2A9}"/>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4" name="Footer Placeholder 3">
            <a:extLst>
              <a:ext uri="{FF2B5EF4-FFF2-40B4-BE49-F238E27FC236}">
                <a16:creationId xmlns:a16="http://schemas.microsoft.com/office/drawing/2014/main" id="{D2018CC6-1908-A84A-AFE3-CBD9C54B791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D2354AE-66FA-7D49-88AD-58ACF3961A8E}"/>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1718717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CC52E7-D475-A248-AFF3-F3A36F6AC69A}"/>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3" name="Footer Placeholder 2">
            <a:extLst>
              <a:ext uri="{FF2B5EF4-FFF2-40B4-BE49-F238E27FC236}">
                <a16:creationId xmlns:a16="http://schemas.microsoft.com/office/drawing/2014/main" id="{E7512365-594A-EB41-9C58-5573473CEDA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C7A852-77BB-8D48-A689-9744B77F399B}"/>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4101141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7B8F-3721-B64E-868F-2BC68D3430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D67FDCB-1C71-D349-8665-C9673C4BCB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9F14436-D9D2-594F-A795-52BFFBBA19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ACAC78-49EC-974D-B4FF-7971FB1C31DD}"/>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6" name="Footer Placeholder 5">
            <a:extLst>
              <a:ext uri="{FF2B5EF4-FFF2-40B4-BE49-F238E27FC236}">
                <a16:creationId xmlns:a16="http://schemas.microsoft.com/office/drawing/2014/main" id="{B2F504AE-CCB6-DA4D-B98D-9EBC4B1D8C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10BA5-55BE-304E-B439-A3AD540244B0}"/>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1776085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9ECC-BE38-1341-B54F-3F57E5AB243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2709AAF-7A8A-1242-8EB5-D238876806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4A6217B-2C59-F74F-BBE1-3718FE3719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D2AFD5E-2EE6-A44B-9964-B5370EFB4AD8}"/>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6" name="Footer Placeholder 5">
            <a:extLst>
              <a:ext uri="{FF2B5EF4-FFF2-40B4-BE49-F238E27FC236}">
                <a16:creationId xmlns:a16="http://schemas.microsoft.com/office/drawing/2014/main" id="{C1F7B85A-D0EC-DE4D-817A-42A86342C3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8EA570-4F33-C047-A60A-83F75453D134}"/>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3115957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9B355-C85E-4448-91B1-15198E6D7DE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1F71E3C-C0A5-D34F-80C6-FD6EF0CBC11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9165CC-69E3-554E-9577-8780E52EDC7A}"/>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5" name="Footer Placeholder 4">
            <a:extLst>
              <a:ext uri="{FF2B5EF4-FFF2-40B4-BE49-F238E27FC236}">
                <a16:creationId xmlns:a16="http://schemas.microsoft.com/office/drawing/2014/main" id="{0E98EFFD-A45D-FD43-BABC-9B4E926480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9BF6C8-EEDB-8D45-A0AD-3831A9B40D3A}"/>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1573625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211E69-C67B-D34B-89A9-237F6955A75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C0A619-0F32-3F4A-9479-6E26798C24F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98F1B6-330D-A347-9B0B-0F810F54466C}"/>
              </a:ext>
            </a:extLst>
          </p:cNvPr>
          <p:cNvSpPr>
            <a:spLocks noGrp="1"/>
          </p:cNvSpPr>
          <p:nvPr>
            <p:ph type="dt" sz="half" idx="10"/>
          </p:nvPr>
        </p:nvSpPr>
        <p:spPr/>
        <p:txBody>
          <a:bodyPr/>
          <a:lstStyle/>
          <a:p>
            <a:fld id="{9A3D1B5B-C3BA-A74A-8A91-1267B4F71E53}" type="datetimeFigureOut">
              <a:rPr lang="en-US" smtClean="0"/>
              <a:t>7/20/21</a:t>
            </a:fld>
            <a:endParaRPr lang="en-US"/>
          </a:p>
        </p:txBody>
      </p:sp>
      <p:sp>
        <p:nvSpPr>
          <p:cNvPr id="5" name="Footer Placeholder 4">
            <a:extLst>
              <a:ext uri="{FF2B5EF4-FFF2-40B4-BE49-F238E27FC236}">
                <a16:creationId xmlns:a16="http://schemas.microsoft.com/office/drawing/2014/main" id="{53116345-860B-1E40-9685-B1D7CDC033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D314C5-0148-0A44-97FE-A10FCBAEF893}"/>
              </a:ext>
            </a:extLst>
          </p:cNvPr>
          <p:cNvSpPr>
            <a:spLocks noGrp="1"/>
          </p:cNvSpPr>
          <p:nvPr>
            <p:ph type="sldNum" sz="quarter" idx="12"/>
          </p:nvPr>
        </p:nvSpPr>
        <p:spPr/>
        <p:txBody>
          <a:bodyPr/>
          <a:lstStyle/>
          <a:p>
            <a:fld id="{DC597B0F-6268-AD40-A7D8-323F729416A0}" type="slidenum">
              <a:rPr lang="en-US" smtClean="0"/>
              <a:t>‹#›</a:t>
            </a:fld>
            <a:endParaRPr lang="en-US"/>
          </a:p>
        </p:txBody>
      </p:sp>
    </p:spTree>
    <p:extLst>
      <p:ext uri="{BB962C8B-B14F-4D97-AF65-F5344CB8AC3E}">
        <p14:creationId xmlns:p14="http://schemas.microsoft.com/office/powerpoint/2010/main" val="1817871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E1FC2C-4221-EE45-BD3A-24763CF5E6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47B4EC1-5AB1-264C-9CD8-40371AEC6A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029879-B74E-8342-9771-E3132C90B7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3D1B5B-C3BA-A74A-8A91-1267B4F71E53}" type="datetimeFigureOut">
              <a:rPr lang="en-US" smtClean="0"/>
              <a:t>7/20/21</a:t>
            </a:fld>
            <a:endParaRPr lang="en-US"/>
          </a:p>
        </p:txBody>
      </p:sp>
      <p:sp>
        <p:nvSpPr>
          <p:cNvPr id="5" name="Footer Placeholder 4">
            <a:extLst>
              <a:ext uri="{FF2B5EF4-FFF2-40B4-BE49-F238E27FC236}">
                <a16:creationId xmlns:a16="http://schemas.microsoft.com/office/drawing/2014/main" id="{20B4C2AA-78FB-DE4E-B62C-E211AA5BEA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69D326-F454-4246-8C83-0158CDA7F8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597B0F-6268-AD40-A7D8-323F729416A0}" type="slidenum">
              <a:rPr lang="en-US" smtClean="0"/>
              <a:t>‹#›</a:t>
            </a:fld>
            <a:endParaRPr lang="en-US"/>
          </a:p>
        </p:txBody>
      </p:sp>
    </p:spTree>
    <p:extLst>
      <p:ext uri="{BB962C8B-B14F-4D97-AF65-F5344CB8AC3E}">
        <p14:creationId xmlns:p14="http://schemas.microsoft.com/office/powerpoint/2010/main" val="4422393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hildrenssocialworkmatters.org/csw-roles/" TargetMode="External"/><Relationship Id="rId2" Type="http://schemas.openxmlformats.org/officeDocument/2006/relationships/hyperlink" Target="https://thefrontline.org.uk/what-is-social-work/" TargetMode="External"/><Relationship Id="rId1" Type="http://schemas.openxmlformats.org/officeDocument/2006/relationships/slideLayout" Target="../slideLayouts/slideLayout2.xml"/><Relationship Id="rId5" Type="http://schemas.openxmlformats.org/officeDocument/2006/relationships/hyperlink" Target="https://www.savethechildren.org.uk/what-we-do/childrens-rights/united-nations-convention-of-the-rights-of-the-child" TargetMode="External"/><Relationship Id="rId4" Type="http://schemas.openxmlformats.org/officeDocument/2006/relationships/hyperlink" Target="https://www.healthcareers.nhs.uk/explore-roles/wider-healthcare-team/roles-wider-healthcare-team/clinical-support-staff/social-work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9D23D1-0894-4645-9FE6-0A1F62C2E4B3}"/>
              </a:ext>
            </a:extLst>
          </p:cNvPr>
          <p:cNvSpPr>
            <a:spLocks noGrp="1"/>
          </p:cNvSpPr>
          <p:nvPr>
            <p:ph idx="1"/>
          </p:nvPr>
        </p:nvSpPr>
        <p:spPr>
          <a:xfrm>
            <a:off x="2781300" y="1782762"/>
            <a:ext cx="10515600" cy="4351338"/>
          </a:xfrm>
        </p:spPr>
        <p:txBody>
          <a:bodyPr/>
          <a:lstStyle/>
          <a:p>
            <a:r>
              <a:rPr lang="en-US" dirty="0"/>
              <a:t>Student Number : 2030521</a:t>
            </a:r>
          </a:p>
          <a:p>
            <a:r>
              <a:rPr lang="en-US" dirty="0"/>
              <a:t>STUDENT NAME : Samiriwet Tariku</a:t>
            </a:r>
          </a:p>
          <a:p>
            <a:r>
              <a:rPr lang="en-US" dirty="0"/>
              <a:t>Module: Academic And Employability Skills </a:t>
            </a:r>
          </a:p>
          <a:p>
            <a:r>
              <a:rPr lang="en-US" dirty="0"/>
              <a:t>Module title : BMSW4001</a:t>
            </a:r>
          </a:p>
          <a:p>
            <a:r>
              <a:rPr lang="en-US" dirty="0"/>
              <a:t>Module leader : Sylvia Hoffmann </a:t>
            </a:r>
          </a:p>
        </p:txBody>
      </p:sp>
    </p:spTree>
    <p:extLst>
      <p:ext uri="{BB962C8B-B14F-4D97-AF65-F5344CB8AC3E}">
        <p14:creationId xmlns:p14="http://schemas.microsoft.com/office/powerpoint/2010/main" val="2767937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bg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F1F00-441A-1E46-80E7-7125FCF4D77F}"/>
              </a:ext>
            </a:extLst>
          </p:cNvPr>
          <p:cNvSpPr>
            <a:spLocks noGrp="1"/>
          </p:cNvSpPr>
          <p:nvPr>
            <p:ph type="ctrTitle"/>
          </p:nvPr>
        </p:nvSpPr>
        <p:spPr>
          <a:xfrm>
            <a:off x="1524000" y="580676"/>
            <a:ext cx="9144000" cy="2387600"/>
          </a:xfrm>
        </p:spPr>
        <p:txBody>
          <a:bodyPr/>
          <a:lstStyle/>
          <a:p>
            <a:r>
              <a:rPr lang="en-GB" b="1" i="1" dirty="0">
                <a:solidFill>
                  <a:schemeClr val="tx1">
                    <a:lumMod val="65000"/>
                    <a:lumOff val="35000"/>
                  </a:schemeClr>
                </a:solidFill>
              </a:rPr>
              <a:t>Children’s Social Worker</a:t>
            </a:r>
            <a:endParaRPr lang="en-US" b="1" i="1" dirty="0">
              <a:solidFill>
                <a:schemeClr val="tx1">
                  <a:lumMod val="65000"/>
                  <a:lumOff val="35000"/>
                </a:schemeClr>
              </a:solidFill>
            </a:endParaRPr>
          </a:p>
        </p:txBody>
      </p:sp>
      <p:pic>
        <p:nvPicPr>
          <p:cNvPr id="6" name="Picture 5">
            <a:extLst>
              <a:ext uri="{FF2B5EF4-FFF2-40B4-BE49-F238E27FC236}">
                <a16:creationId xmlns:a16="http://schemas.microsoft.com/office/drawing/2014/main" id="{3AF370C8-FBB5-2B44-8035-EA1D1144E5DD}"/>
              </a:ext>
            </a:extLst>
          </p:cNvPr>
          <p:cNvPicPr>
            <a:picLocks noChangeAspect="1"/>
          </p:cNvPicPr>
          <p:nvPr/>
        </p:nvPicPr>
        <p:blipFill>
          <a:blip r:embed="rId2"/>
          <a:stretch>
            <a:fillRect/>
          </a:stretch>
        </p:blipFill>
        <p:spPr>
          <a:xfrm>
            <a:off x="2810106" y="3153124"/>
            <a:ext cx="6300439" cy="3124200"/>
          </a:xfrm>
          <a:prstGeom prst="rect">
            <a:avLst/>
          </a:prstGeom>
        </p:spPr>
      </p:pic>
    </p:spTree>
    <p:extLst>
      <p:ext uri="{BB962C8B-B14F-4D97-AF65-F5344CB8AC3E}">
        <p14:creationId xmlns:p14="http://schemas.microsoft.com/office/powerpoint/2010/main" val="2262250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108F25-7D23-E54C-A32B-13B2249C2040}"/>
              </a:ext>
            </a:extLst>
          </p:cNvPr>
          <p:cNvSpPr>
            <a:spLocks noGrp="1"/>
          </p:cNvSpPr>
          <p:nvPr>
            <p:ph idx="1"/>
          </p:nvPr>
        </p:nvSpPr>
        <p:spPr>
          <a:xfrm>
            <a:off x="700943" y="731915"/>
            <a:ext cx="8277225" cy="4101161"/>
          </a:xfrm>
        </p:spPr>
        <p:txBody>
          <a:bodyPr>
            <a:normAutofit/>
          </a:bodyPr>
          <a:lstStyle/>
          <a:p>
            <a:pPr marL="0" indent="0">
              <a:lnSpc>
                <a:spcPct val="150000"/>
              </a:lnSpc>
              <a:buNone/>
            </a:pPr>
            <a:r>
              <a:rPr lang="en-US" sz="1600" dirty="0">
                <a:latin typeface="Arial" panose="020B0604020202020204" pitchFamily="34" charset="0"/>
                <a:cs typeface="Arial" panose="020B0604020202020204" pitchFamily="34" charset="0"/>
              </a:rPr>
              <a:t>My chosen career is to become a children's social worker, I believe in protecting children, research has shown us that a child's early years play an important role in the rest of their life. The bonds they create with people around them deeply affect their cognitive, social, physical and emotional development.  </a:t>
            </a:r>
          </a:p>
          <a:p>
            <a:pPr marL="0" indent="0">
              <a:lnSpc>
                <a:spcPct val="150000"/>
              </a:lnSpc>
              <a:buNone/>
            </a:pPr>
            <a:r>
              <a:rPr lang="en-US" sz="1600" dirty="0">
                <a:latin typeface="Arial" panose="020B0604020202020204" pitchFamily="34" charset="0"/>
                <a:cs typeface="Arial" panose="020B0604020202020204" pitchFamily="34" charset="0"/>
              </a:rPr>
              <a:t>Having children myself I know how innocent children can be, it is only right that they are protected and given every opportunity to thrive in the best environment possible. </a:t>
            </a:r>
          </a:p>
          <a:p>
            <a:pPr marL="0" indent="0">
              <a:lnSpc>
                <a:spcPct val="150000"/>
              </a:lnSpc>
              <a:buNone/>
            </a:pPr>
            <a:r>
              <a:rPr lang="en-US" sz="1600" dirty="0">
                <a:latin typeface="Arial" panose="020B0604020202020204" pitchFamily="34" charset="0"/>
                <a:cs typeface="Arial" panose="020B0604020202020204" pitchFamily="34" charset="0"/>
              </a:rPr>
              <a:t>• The Un convention on the rights of children states that every child has the right to </a:t>
            </a:r>
          </a:p>
        </p:txBody>
      </p:sp>
      <p:sp>
        <p:nvSpPr>
          <p:cNvPr id="4" name="Rectangle 3">
            <a:extLst>
              <a:ext uri="{FF2B5EF4-FFF2-40B4-BE49-F238E27FC236}">
                <a16:creationId xmlns:a16="http://schemas.microsoft.com/office/drawing/2014/main" id="{45643729-54DB-8349-A060-DFB3A461AA2A}"/>
              </a:ext>
            </a:extLst>
          </p:cNvPr>
          <p:cNvSpPr/>
          <p:nvPr/>
        </p:nvSpPr>
        <p:spPr>
          <a:xfrm>
            <a:off x="1282790" y="143237"/>
            <a:ext cx="2198038" cy="369332"/>
          </a:xfrm>
          <a:prstGeom prst="rect">
            <a:avLst/>
          </a:prstGeom>
        </p:spPr>
        <p:txBody>
          <a:bodyPr wrap="none">
            <a:spAutoFit/>
          </a:bodyPr>
          <a:lstStyle/>
          <a:p>
            <a:r>
              <a:rPr lang="en-US" b="1" i="1" u="sng" dirty="0">
                <a:solidFill>
                  <a:schemeClr val="accent6">
                    <a:lumMod val="50000"/>
                  </a:schemeClr>
                </a:solidFill>
                <a:latin typeface="Arial" panose="020B0604020202020204" pitchFamily="34" charset="0"/>
                <a:cs typeface="Arial" panose="020B0604020202020204" pitchFamily="34" charset="0"/>
              </a:rPr>
              <a:t>My chosen career </a:t>
            </a:r>
            <a:endParaRPr lang="en-US" b="1" i="1" u="sng" dirty="0">
              <a:solidFill>
                <a:schemeClr val="accent6">
                  <a:lumMod val="50000"/>
                </a:schemeClr>
              </a:solidFill>
            </a:endParaRPr>
          </a:p>
        </p:txBody>
      </p:sp>
      <p:pic>
        <p:nvPicPr>
          <p:cNvPr id="5" name="Picture 4" descr="Opinion | The Cost of Keeping Children Poor - The New York Times">
            <a:extLst>
              <a:ext uri="{FF2B5EF4-FFF2-40B4-BE49-F238E27FC236}">
                <a16:creationId xmlns:a16="http://schemas.microsoft.com/office/drawing/2014/main" id="{C835FADB-2E92-1E4E-A851-DD0C194C2E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6086" y="5065466"/>
            <a:ext cx="2585914" cy="179253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ECC Parent And Child Together (PACT) Program – Ladue Early Childhood Center">
            <a:extLst>
              <a:ext uri="{FF2B5EF4-FFF2-40B4-BE49-F238E27FC236}">
                <a16:creationId xmlns:a16="http://schemas.microsoft.com/office/drawing/2014/main" id="{45E0A4B2-7C79-AB4F-ABF5-0485082D9B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8168" y="2782496"/>
            <a:ext cx="1892300" cy="301625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remium Vector | Big happy indian family cartoon concept">
            <a:extLst>
              <a:ext uri="{FF2B5EF4-FFF2-40B4-BE49-F238E27FC236}">
                <a16:creationId xmlns:a16="http://schemas.microsoft.com/office/drawing/2014/main" id="{AABBE8AC-0D37-CE44-A234-64F5FA6F26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86874" y="1"/>
            <a:ext cx="3021013" cy="256737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C40DEBB1-DA07-1740-AF19-ADD8E623A045}"/>
              </a:ext>
            </a:extLst>
          </p:cNvPr>
          <p:cNvPicPr>
            <a:picLocks noChangeAspect="1"/>
          </p:cNvPicPr>
          <p:nvPr/>
        </p:nvPicPr>
        <p:blipFill>
          <a:blip r:embed="rId5"/>
          <a:stretch>
            <a:fillRect/>
          </a:stretch>
        </p:blipFill>
        <p:spPr>
          <a:xfrm>
            <a:off x="742951" y="3756338"/>
            <a:ext cx="6578242" cy="2369747"/>
          </a:xfrm>
          <a:prstGeom prst="rect">
            <a:avLst/>
          </a:prstGeom>
        </p:spPr>
      </p:pic>
      <p:sp>
        <p:nvSpPr>
          <p:cNvPr id="8" name="TextBox 7">
            <a:extLst>
              <a:ext uri="{FF2B5EF4-FFF2-40B4-BE49-F238E27FC236}">
                <a16:creationId xmlns:a16="http://schemas.microsoft.com/office/drawing/2014/main" id="{321247EE-0AA1-8B4D-9615-B7E8515A6357}"/>
              </a:ext>
            </a:extLst>
          </p:cNvPr>
          <p:cNvSpPr txBox="1"/>
          <p:nvPr/>
        </p:nvSpPr>
        <p:spPr>
          <a:xfrm>
            <a:off x="742951" y="6211669"/>
            <a:ext cx="6057899" cy="646331"/>
          </a:xfrm>
          <a:prstGeom prst="rect">
            <a:avLst/>
          </a:prstGeom>
          <a:noFill/>
        </p:spPr>
        <p:txBody>
          <a:bodyPr wrap="square" rtlCol="0">
            <a:spAutoFit/>
          </a:bodyPr>
          <a:lstStyle/>
          <a:p>
            <a:r>
              <a:rPr lang="en-US" dirty="0"/>
              <a:t>I believe it is the role of not only parents but also social workers to protect children's right. </a:t>
            </a:r>
          </a:p>
        </p:txBody>
      </p:sp>
    </p:spTree>
    <p:extLst>
      <p:ext uri="{BB962C8B-B14F-4D97-AF65-F5344CB8AC3E}">
        <p14:creationId xmlns:p14="http://schemas.microsoft.com/office/powerpoint/2010/main" val="1063875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BE4CA-A805-094E-BE16-2A591AB62145}"/>
              </a:ext>
            </a:extLst>
          </p:cNvPr>
          <p:cNvSpPr>
            <a:spLocks noGrp="1"/>
          </p:cNvSpPr>
          <p:nvPr>
            <p:ph type="title"/>
          </p:nvPr>
        </p:nvSpPr>
        <p:spPr>
          <a:xfrm>
            <a:off x="1152526" y="294481"/>
            <a:ext cx="10515600" cy="1325563"/>
          </a:xfrm>
        </p:spPr>
        <p:txBody>
          <a:bodyPr/>
          <a:lstStyle/>
          <a:p>
            <a:r>
              <a:rPr lang="en-US" i="1" dirty="0"/>
              <a:t>What is children's social worker?</a:t>
            </a:r>
            <a:r>
              <a:rPr lang="en-US" i="1" dirty="0">
                <a:highlight>
                  <a:srgbClr val="808080"/>
                </a:highlight>
              </a:rPr>
              <a:t>   </a:t>
            </a:r>
          </a:p>
        </p:txBody>
      </p:sp>
      <p:sp>
        <p:nvSpPr>
          <p:cNvPr id="3" name="Content Placeholder 2">
            <a:extLst>
              <a:ext uri="{FF2B5EF4-FFF2-40B4-BE49-F238E27FC236}">
                <a16:creationId xmlns:a16="http://schemas.microsoft.com/office/drawing/2014/main" id="{E974DBE9-5948-D14F-9943-14226678A691}"/>
              </a:ext>
            </a:extLst>
          </p:cNvPr>
          <p:cNvSpPr>
            <a:spLocks noGrp="1"/>
          </p:cNvSpPr>
          <p:nvPr>
            <p:ph idx="1"/>
          </p:nvPr>
        </p:nvSpPr>
        <p:spPr>
          <a:xfrm>
            <a:off x="838200" y="1477168"/>
            <a:ext cx="10515600" cy="4351338"/>
          </a:xfrm>
        </p:spPr>
        <p:txBody>
          <a:bodyPr>
            <a:normAutofit/>
          </a:bodyPr>
          <a:lstStyle/>
          <a:p>
            <a:pPr marL="0" indent="0">
              <a:buNone/>
            </a:pPr>
            <a:r>
              <a:rPr lang="en-GB" sz="2000" dirty="0">
                <a:solidFill>
                  <a:schemeClr val="accent6">
                    <a:lumMod val="50000"/>
                  </a:schemeClr>
                </a:solidFill>
                <a:latin typeface="Arial" panose="020B0604020202020204" pitchFamily="34" charset="0"/>
                <a:cs typeface="Arial" panose="020B0604020202020204" pitchFamily="34" charset="0"/>
              </a:rPr>
              <a:t>Child and family social workers are their to protect children that are vulnerable from harm and abuse. They also work with families to ensure the safety of a child, at times  they  can provide assistance to families who require it</a:t>
            </a:r>
            <a:r>
              <a:rPr lang="en-GB" sz="2400" dirty="0">
                <a:latin typeface="Arial" panose="020B0604020202020204" pitchFamily="34" charset="0"/>
                <a:cs typeface="Arial" panose="020B0604020202020204" pitchFamily="34" charset="0"/>
              </a:rPr>
              <a:t>. </a:t>
            </a:r>
          </a:p>
        </p:txBody>
      </p:sp>
      <p:pic>
        <p:nvPicPr>
          <p:cNvPr id="5122" name="Picture 2" descr="Recruitment - Ethelbert Children&amp;#39;s Services">
            <a:extLst>
              <a:ext uri="{FF2B5EF4-FFF2-40B4-BE49-F238E27FC236}">
                <a16:creationId xmlns:a16="http://schemas.microsoft.com/office/drawing/2014/main" id="{8D8AFC18-D4C2-2E4F-ADA2-29AE667107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1426" y="2531268"/>
            <a:ext cx="6807770" cy="3839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4208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B4A25DE-2A7F-0645-9715-86924AF5E49D}"/>
              </a:ext>
            </a:extLst>
          </p:cNvPr>
          <p:cNvPicPr>
            <a:picLocks noChangeAspect="1"/>
          </p:cNvPicPr>
          <p:nvPr/>
        </p:nvPicPr>
        <p:blipFill>
          <a:blip r:embed="rId2"/>
          <a:stretch>
            <a:fillRect/>
          </a:stretch>
        </p:blipFill>
        <p:spPr>
          <a:xfrm>
            <a:off x="735012" y="1085850"/>
            <a:ext cx="7264400" cy="4686300"/>
          </a:xfrm>
          <a:prstGeom prst="rect">
            <a:avLst/>
          </a:prstGeom>
        </p:spPr>
      </p:pic>
      <p:pic>
        <p:nvPicPr>
          <p:cNvPr id="1030" name="Picture 6" descr="Social Workers At Work Clipart - Clipart Suggest">
            <a:extLst>
              <a:ext uri="{FF2B5EF4-FFF2-40B4-BE49-F238E27FC236}">
                <a16:creationId xmlns:a16="http://schemas.microsoft.com/office/drawing/2014/main" id="{08709F55-0A0C-5B43-8850-8B5FA71F99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1094" y="2628900"/>
            <a:ext cx="4410719" cy="2871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633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166C36-A835-0E4C-BE19-B89A6DD4198C}"/>
              </a:ext>
            </a:extLst>
          </p:cNvPr>
          <p:cNvSpPr>
            <a:spLocks noGrp="1"/>
          </p:cNvSpPr>
          <p:nvPr>
            <p:ph idx="1"/>
          </p:nvPr>
        </p:nvSpPr>
        <p:spPr>
          <a:xfrm>
            <a:off x="762000" y="2811462"/>
            <a:ext cx="10515600" cy="4351338"/>
          </a:xfrm>
        </p:spPr>
        <p:txBody>
          <a:bodyPr>
            <a:normAutofit fontScale="62500" lnSpcReduction="20000"/>
          </a:bodyPr>
          <a:lstStyle/>
          <a:p>
            <a:pPr marL="0" indent="0">
              <a:buNone/>
            </a:pPr>
            <a:r>
              <a:rPr lang="en-GB" dirty="0"/>
              <a:t>•</a:t>
            </a:r>
            <a:r>
              <a:rPr lang="en-GB" sz="3400" u="sng" dirty="0"/>
              <a:t>STRENGTH </a:t>
            </a:r>
            <a:r>
              <a:rPr lang="en-GB" sz="3400" dirty="0"/>
              <a:t>- My strength would be the things I have gained from being a mother, having patience and being able to see things from other peoples points of view, as a mother of more than one child, diffusing situations is always handy. Experience has also helped in my problem-solving techniques and having a non –judgemental attitude.  </a:t>
            </a:r>
          </a:p>
          <a:p>
            <a:pPr marL="0" indent="0">
              <a:buNone/>
            </a:pPr>
            <a:r>
              <a:rPr lang="en-GB" sz="3400" dirty="0"/>
              <a:t>•</a:t>
            </a:r>
            <a:r>
              <a:rPr lang="en-GB" sz="3400" u="sng" dirty="0"/>
              <a:t>WEAKNENESS -  </a:t>
            </a:r>
            <a:r>
              <a:rPr lang="en-GB" sz="3400" dirty="0"/>
              <a:t>one of my weaknesses is my knowledge when it comes to using technology and programs such as Microsoft office to the best of my ability, as social workers require a lot of typing and sending of emails. This weakness can be turned into a strength through practice and hard work. </a:t>
            </a:r>
          </a:p>
          <a:p>
            <a:pPr marL="0" indent="0">
              <a:buNone/>
            </a:pPr>
            <a:r>
              <a:rPr lang="en-GB" sz="3400" dirty="0"/>
              <a:t>•</a:t>
            </a:r>
            <a:r>
              <a:rPr lang="en-GB" sz="3400" u="sng" dirty="0"/>
              <a:t>OPPORTUNITY – </a:t>
            </a:r>
            <a:r>
              <a:rPr lang="en-GB" sz="3400" dirty="0"/>
              <a:t>I see every challenge as an opportunity for me to develop and learn, as a social worker you may get access to  free training courses, I would like to take the opportunity to use these courses to expand my knowledge further, courses such as first aid, fire safety etc. </a:t>
            </a:r>
          </a:p>
          <a:p>
            <a:pPr marL="0" indent="0">
              <a:buNone/>
            </a:pPr>
            <a:r>
              <a:rPr lang="en-GB" sz="3400" dirty="0"/>
              <a:t>•</a:t>
            </a:r>
            <a:r>
              <a:rPr lang="en-GB" sz="3400" u="sng" dirty="0"/>
              <a:t>THREATS -  </a:t>
            </a:r>
            <a:r>
              <a:rPr lang="en-GB" sz="3400" dirty="0"/>
              <a:t>As English is not my first language, clear language communication could be a problem. Others may find it difficult to understand what I am saying which can cause a problem in terms of building rapport and relationships. However, having the ability to speak another language can also be a strength of mine. I intend on improving and working on my English daily. </a:t>
            </a:r>
          </a:p>
        </p:txBody>
      </p:sp>
      <p:pic>
        <p:nvPicPr>
          <p:cNvPr id="4098" name="Picture 2" descr="Why you need to conduct a personal SWOT analysis | Marriage-Stanley &amp;amp;  Associates %">
            <a:extLst>
              <a:ext uri="{FF2B5EF4-FFF2-40B4-BE49-F238E27FC236}">
                <a16:creationId xmlns:a16="http://schemas.microsoft.com/office/drawing/2014/main" id="{BD6932A5-058A-F140-967B-1459CC72F3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
            <a:ext cx="10668000" cy="2543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42567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D32F3F-3B5C-8948-BA44-76BE5AD9D45F}"/>
              </a:ext>
            </a:extLst>
          </p:cNvPr>
          <p:cNvSpPr>
            <a:spLocks noGrp="1"/>
          </p:cNvSpPr>
          <p:nvPr>
            <p:ph idx="1"/>
          </p:nvPr>
        </p:nvSpPr>
        <p:spPr>
          <a:xfrm>
            <a:off x="1657350" y="3043237"/>
            <a:ext cx="8872538" cy="3643312"/>
          </a:xfrm>
        </p:spPr>
        <p:txBody>
          <a:bodyPr>
            <a:normAutofit lnSpcReduction="10000"/>
          </a:bodyPr>
          <a:lstStyle/>
          <a:p>
            <a:pPr marL="0" indent="0" algn="just">
              <a:buNone/>
            </a:pPr>
            <a:r>
              <a:rPr lang="en-US" sz="2000" dirty="0">
                <a:latin typeface="Arial" panose="020B0604020202020204" pitchFamily="34" charset="0"/>
                <a:cs typeface="Arial" panose="020B0604020202020204" pitchFamily="34" charset="0"/>
              </a:rPr>
              <a:t>To become a social worker you will need an </a:t>
            </a:r>
            <a:r>
              <a:rPr lang="en-GB" sz="2000" dirty="0">
                <a:latin typeface="Arial" panose="020B0604020202020204" pitchFamily="34" charset="0"/>
                <a:cs typeface="Arial" panose="020B0604020202020204" pitchFamily="34" charset="0"/>
              </a:rPr>
              <a:t>approved social work qualification. </a:t>
            </a:r>
          </a:p>
          <a:p>
            <a:pPr marL="0" indent="0" algn="just">
              <a:buNone/>
            </a:pPr>
            <a:endParaRPr lang="en-GB" sz="2000" dirty="0">
              <a:latin typeface="Arial" panose="020B0604020202020204" pitchFamily="34" charset="0"/>
              <a:cs typeface="Arial" panose="020B0604020202020204" pitchFamily="34" charset="0"/>
            </a:endParaRPr>
          </a:p>
          <a:p>
            <a:pPr marL="0" indent="0" algn="just">
              <a:buNone/>
            </a:pPr>
            <a:endParaRPr lang="en-GB" sz="2000" dirty="0">
              <a:latin typeface="Arial" panose="020B0604020202020204" pitchFamily="34" charset="0"/>
              <a:cs typeface="Arial" panose="020B0604020202020204" pitchFamily="34" charset="0"/>
            </a:endParaRPr>
          </a:p>
          <a:p>
            <a:pPr marL="0" indent="0" algn="just">
              <a:buNone/>
            </a:pPr>
            <a:r>
              <a:rPr lang="en-GB" sz="2000" dirty="0">
                <a:latin typeface="Arial" panose="020B0604020202020204" pitchFamily="34" charset="0"/>
                <a:cs typeface="Arial" panose="020B0604020202020204" pitchFamily="34" charset="0"/>
              </a:rPr>
              <a:t>To begin with you’ll typically need </a:t>
            </a:r>
          </a:p>
          <a:p>
            <a:pPr algn="just"/>
            <a:r>
              <a:rPr lang="en-GB" sz="2000" dirty="0">
                <a:latin typeface="Arial" panose="020B0604020202020204" pitchFamily="34" charset="0"/>
                <a:cs typeface="Arial" panose="020B0604020202020204" pitchFamily="34" charset="0"/>
              </a:rPr>
              <a:t>Five GCSEs including English and maths and at least two A levels, or equivalent qualification such as the NVQ level 3 in health and social care. </a:t>
            </a:r>
            <a:endParaRPr lang="en-US" sz="2000" dirty="0">
              <a:latin typeface="Arial" panose="020B0604020202020204" pitchFamily="34" charset="0"/>
              <a:cs typeface="Arial" panose="020B0604020202020204" pitchFamily="34" charset="0"/>
            </a:endParaRPr>
          </a:p>
          <a:p>
            <a:pPr algn="just"/>
            <a:r>
              <a:rPr lang="en-US" sz="2000" dirty="0">
                <a:latin typeface="Arial" panose="020B0604020202020204" pitchFamily="34" charset="0"/>
                <a:cs typeface="Arial" panose="020B0604020202020204" pitchFamily="34" charset="0"/>
              </a:rPr>
              <a:t>This will then allow you to get on to a undergraduate social worker degree in England which typically takes 3 years.</a:t>
            </a:r>
          </a:p>
          <a:p>
            <a:pPr algn="just"/>
            <a:r>
              <a:rPr lang="en-US" sz="2000" dirty="0">
                <a:latin typeface="Arial" panose="020B0604020202020204" pitchFamily="34" charset="0"/>
                <a:cs typeface="Arial" panose="020B0604020202020204" pitchFamily="34" charset="0"/>
              </a:rPr>
              <a:t>You can go on to do a postgraduate degree in social work which is normally 2 years</a:t>
            </a:r>
            <a:r>
              <a:rPr lang="en-US" sz="1600" dirty="0">
                <a:latin typeface="Arial" panose="020B0604020202020204" pitchFamily="34" charset="0"/>
                <a:cs typeface="Arial" panose="020B0604020202020204" pitchFamily="34" charset="0"/>
              </a:rPr>
              <a:t>. </a:t>
            </a:r>
          </a:p>
        </p:txBody>
      </p:sp>
      <p:pic>
        <p:nvPicPr>
          <p:cNvPr id="3074" name="Picture 2" descr="Staff qualifications: knowing your NVQs from your MBAs">
            <a:extLst>
              <a:ext uri="{FF2B5EF4-FFF2-40B4-BE49-F238E27FC236}">
                <a16:creationId xmlns:a16="http://schemas.microsoft.com/office/drawing/2014/main" id="{FC638419-6451-2B45-B205-285B5DDDEC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01337" y="2767013"/>
            <a:ext cx="1426369" cy="275585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Qualifications HD Stock Images | Shutterstock">
            <a:extLst>
              <a:ext uri="{FF2B5EF4-FFF2-40B4-BE49-F238E27FC236}">
                <a16:creationId xmlns:a16="http://schemas.microsoft.com/office/drawing/2014/main" id="{F5739F9C-6169-C142-8A40-C7ADC2337B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93" y="0"/>
            <a:ext cx="12063413" cy="257175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Staff qualifications: knowing your NVQs from your MBAs">
            <a:extLst>
              <a:ext uri="{FF2B5EF4-FFF2-40B4-BE49-F238E27FC236}">
                <a16:creationId xmlns:a16="http://schemas.microsoft.com/office/drawing/2014/main" id="{33D18334-C5CA-E843-A8BE-B0093B847D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118" y="3886201"/>
            <a:ext cx="1446232" cy="1921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872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4E266-457D-954F-82CD-B56B82D35AAB}"/>
              </a:ext>
            </a:extLst>
          </p:cNvPr>
          <p:cNvSpPr>
            <a:spLocks noGrp="1"/>
          </p:cNvSpPr>
          <p:nvPr>
            <p:ph type="title"/>
          </p:nvPr>
        </p:nvSpPr>
        <p:spPr>
          <a:xfrm>
            <a:off x="838200" y="-72232"/>
            <a:ext cx="10515600" cy="1325563"/>
          </a:xfrm>
        </p:spPr>
        <p:txBody>
          <a:bodyPr/>
          <a:lstStyle/>
          <a:p>
            <a:r>
              <a:rPr lang="en-GB" b="1" i="1" u="sng" dirty="0"/>
              <a:t>Key skills</a:t>
            </a:r>
          </a:p>
        </p:txBody>
      </p:sp>
      <p:sp>
        <p:nvSpPr>
          <p:cNvPr id="3" name="Content Placeholder 2">
            <a:extLst>
              <a:ext uri="{FF2B5EF4-FFF2-40B4-BE49-F238E27FC236}">
                <a16:creationId xmlns:a16="http://schemas.microsoft.com/office/drawing/2014/main" id="{5BCE9D4B-A5C2-F94A-A036-C640003CACD3}"/>
              </a:ext>
            </a:extLst>
          </p:cNvPr>
          <p:cNvSpPr>
            <a:spLocks noGrp="1"/>
          </p:cNvSpPr>
          <p:nvPr>
            <p:ph idx="1"/>
          </p:nvPr>
        </p:nvSpPr>
        <p:spPr>
          <a:xfrm>
            <a:off x="838200" y="1253330"/>
            <a:ext cx="10515600" cy="4918869"/>
          </a:xfrm>
        </p:spPr>
        <p:txBody>
          <a:bodyPr>
            <a:noAutofit/>
          </a:bodyPr>
          <a:lstStyle/>
          <a:p>
            <a:pPr marL="0" indent="0" algn="just">
              <a:buNone/>
            </a:pPr>
            <a:r>
              <a:rPr lang="en-US" sz="1800" dirty="0">
                <a:latin typeface="Arial" panose="020B0604020202020204" pitchFamily="34" charset="0"/>
                <a:cs typeface="Arial" panose="020B0604020202020204" pitchFamily="34" charset="0"/>
              </a:rPr>
              <a:t>Here are some of the key skills required for this job role and why it is important. </a:t>
            </a:r>
          </a:p>
          <a:p>
            <a:pPr marL="0" indent="0" algn="just">
              <a:buNone/>
            </a:pPr>
            <a:endParaRPr lang="en-US" sz="1800" dirty="0">
              <a:latin typeface="Arial" panose="020B0604020202020204" pitchFamily="34" charset="0"/>
              <a:cs typeface="Arial" panose="020B0604020202020204" pitchFamily="34" charset="0"/>
            </a:endParaRPr>
          </a:p>
          <a:p>
            <a:pPr marL="0" indent="0" algn="just">
              <a:buNone/>
            </a:pPr>
            <a:r>
              <a:rPr lang="en-US" sz="1800" dirty="0">
                <a:latin typeface="Arial" panose="020B0604020202020204" pitchFamily="34" charset="0"/>
                <a:cs typeface="Arial" panose="020B0604020202020204" pitchFamily="34" charset="0"/>
              </a:rPr>
              <a:t>•</a:t>
            </a:r>
            <a:r>
              <a:rPr lang="en-US" sz="1800" u="sng" dirty="0">
                <a:latin typeface="Arial" panose="020B0604020202020204" pitchFamily="34" charset="0"/>
                <a:cs typeface="Arial" panose="020B0604020202020204" pitchFamily="34" charset="0"/>
              </a:rPr>
              <a:t>Empathy-</a:t>
            </a:r>
            <a:r>
              <a:rPr lang="en-US" sz="1800" dirty="0">
                <a:latin typeface="Arial" panose="020B0604020202020204" pitchFamily="34" charset="0"/>
                <a:cs typeface="Arial" panose="020B0604020202020204" pitchFamily="34" charset="0"/>
              </a:rPr>
              <a:t>  Empathy means being able to identify and understand another person point of view. To put it simply it is to “put yourself in someone else's shoes”.  This can help when trying to build a relationship with others, as a family social worker you need to be able to understand that peoples perspectives and views are unique not everyone is the same. Being able to be empathetic towards others is a vital skill that will help when trying to plan the needs of a client. </a:t>
            </a:r>
          </a:p>
          <a:p>
            <a:pPr marL="0" indent="0" algn="just">
              <a:buNone/>
            </a:pPr>
            <a:endParaRPr lang="en-US" sz="1800" dirty="0">
              <a:latin typeface="Arial" panose="020B0604020202020204" pitchFamily="34" charset="0"/>
              <a:cs typeface="Arial" panose="020B0604020202020204" pitchFamily="34" charset="0"/>
            </a:endParaRPr>
          </a:p>
          <a:p>
            <a:pPr marL="0" indent="0" algn="just">
              <a:buNone/>
            </a:pPr>
            <a:r>
              <a:rPr lang="en-US" sz="1800" u="sng" dirty="0">
                <a:latin typeface="Arial" panose="020B0604020202020204" pitchFamily="34" charset="0"/>
                <a:cs typeface="Arial" panose="020B0604020202020204" pitchFamily="34" charset="0"/>
              </a:rPr>
              <a:t>•Communication- </a:t>
            </a:r>
            <a:r>
              <a:rPr lang="en-US" sz="1800" dirty="0">
                <a:latin typeface="Arial" panose="020B0604020202020204" pitchFamily="34" charset="0"/>
                <a:cs typeface="Arial" panose="020B0604020202020204" pitchFamily="34" charset="0"/>
              </a:rPr>
              <a:t>Another key skill will be good communication. You must be able to communicate with others as this job requires you to work with people from different backgrounds daily. Good communication can lead to good relationship building which is important in the social world. </a:t>
            </a:r>
          </a:p>
          <a:p>
            <a:pPr algn="just"/>
            <a:endParaRPr lang="en-US" sz="1800" dirty="0">
              <a:latin typeface="Arial" panose="020B0604020202020204" pitchFamily="34" charset="0"/>
              <a:cs typeface="Arial" panose="020B0604020202020204" pitchFamily="34" charset="0"/>
            </a:endParaRPr>
          </a:p>
          <a:p>
            <a:pPr marL="0" indent="0" algn="just">
              <a:buNone/>
            </a:pPr>
            <a:r>
              <a:rPr lang="en-US" sz="1800" u="sng" dirty="0">
                <a:latin typeface="Arial" panose="020B0604020202020204" pitchFamily="34" charset="0"/>
                <a:cs typeface="Arial" panose="020B0604020202020204" pitchFamily="34" charset="0"/>
              </a:rPr>
              <a:t>•Time management </a:t>
            </a:r>
            <a:r>
              <a:rPr lang="en-US" sz="1800" dirty="0">
                <a:latin typeface="Arial" panose="020B0604020202020204" pitchFamily="34" charset="0"/>
                <a:cs typeface="Arial" panose="020B0604020202020204" pitchFamily="34" charset="0"/>
              </a:rPr>
              <a:t>– often social workers will need to attend meetings and do a home visit, managing your time effectively is key to making sure all tasks are being completed. Not doing so can mean abuse goes unidentified. There is a lot of paper works involved which will also need to be completed and takes time, managing time effectively through planning is necessary. </a:t>
            </a:r>
          </a:p>
        </p:txBody>
      </p:sp>
    </p:spTree>
    <p:extLst>
      <p:ext uri="{BB962C8B-B14F-4D97-AF65-F5344CB8AC3E}">
        <p14:creationId xmlns:p14="http://schemas.microsoft.com/office/powerpoint/2010/main" val="2107407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76975-7247-114C-9EAC-C202D289DD25}"/>
              </a:ext>
            </a:extLst>
          </p:cNvPr>
          <p:cNvSpPr>
            <a:spLocks noGrp="1"/>
          </p:cNvSpPr>
          <p:nvPr>
            <p:ph type="title"/>
          </p:nvPr>
        </p:nvSpPr>
        <p:spPr/>
        <p:txBody>
          <a:bodyPr/>
          <a:lstStyle/>
          <a:p>
            <a:r>
              <a:rPr lang="en-US" b="1" i="1" u="sng" dirty="0"/>
              <a:t>Reference </a:t>
            </a:r>
          </a:p>
        </p:txBody>
      </p:sp>
      <p:sp>
        <p:nvSpPr>
          <p:cNvPr id="3" name="Content Placeholder 2">
            <a:extLst>
              <a:ext uri="{FF2B5EF4-FFF2-40B4-BE49-F238E27FC236}">
                <a16:creationId xmlns:a16="http://schemas.microsoft.com/office/drawing/2014/main" id="{E7978B6D-8173-2246-8DC2-A47B35D31361}"/>
              </a:ext>
            </a:extLst>
          </p:cNvPr>
          <p:cNvSpPr>
            <a:spLocks noGrp="1"/>
          </p:cNvSpPr>
          <p:nvPr>
            <p:ph idx="1"/>
          </p:nvPr>
        </p:nvSpPr>
        <p:spPr/>
        <p:txBody>
          <a:bodyPr/>
          <a:lstStyle/>
          <a:p>
            <a:r>
              <a:rPr lang="en-GB" b="1" dirty="0"/>
              <a:t>What is social work? (</a:t>
            </a:r>
            <a:r>
              <a:rPr lang="en-GB" b="1" dirty="0">
                <a:hlinkClick r:id="rId2"/>
              </a:rPr>
              <a:t>https://thefrontline.org.uk/what-is-social-work/</a:t>
            </a:r>
            <a:r>
              <a:rPr lang="en-GB" b="1" dirty="0"/>
              <a:t> ) (</a:t>
            </a:r>
            <a:r>
              <a:rPr lang="en-GB" b="1" dirty="0" err="1"/>
              <a:t>acess</a:t>
            </a:r>
            <a:r>
              <a:rPr lang="en-GB" b="1" dirty="0"/>
              <a:t> 21/7/21) </a:t>
            </a:r>
          </a:p>
          <a:p>
            <a:r>
              <a:rPr lang="en-GB" b="1" dirty="0"/>
              <a:t>Roles and career progression </a:t>
            </a:r>
            <a:r>
              <a:rPr lang="en-GB" dirty="0"/>
              <a:t>(</a:t>
            </a:r>
            <a:r>
              <a:rPr lang="en-GB" dirty="0">
                <a:hlinkClick r:id="rId3"/>
              </a:rPr>
              <a:t>https://www.childrenssocialworkmatters.org/csw-roles/</a:t>
            </a:r>
            <a:r>
              <a:rPr lang="en-GB" dirty="0"/>
              <a:t>) </a:t>
            </a:r>
          </a:p>
          <a:p>
            <a:r>
              <a:rPr lang="en-GB" b="1" dirty="0"/>
              <a:t>Social worker (</a:t>
            </a:r>
            <a:r>
              <a:rPr lang="en-GB" b="1" dirty="0">
                <a:hlinkClick r:id="rId4"/>
              </a:rPr>
              <a:t>https://www.healthcareers.nhs.uk/explore-roles/wider-healthcare-team/roles-wider-healthcare-team/clinical-support-staff/social-worker</a:t>
            </a:r>
            <a:r>
              <a:rPr lang="en-GB" b="1" dirty="0"/>
              <a:t> ) </a:t>
            </a:r>
            <a:r>
              <a:rPr lang="en-GB" b="1" dirty="0" err="1"/>
              <a:t>acess</a:t>
            </a:r>
            <a:r>
              <a:rPr lang="en-GB" b="1" dirty="0"/>
              <a:t> (21/7/21) </a:t>
            </a:r>
          </a:p>
          <a:p>
            <a:r>
              <a:rPr lang="en-GB" b="1" dirty="0"/>
              <a:t>UN convention on the rights of children (</a:t>
            </a:r>
            <a:r>
              <a:rPr lang="en-GB" b="1" dirty="0">
                <a:hlinkClick r:id="rId5"/>
              </a:rPr>
              <a:t>https://www.savethechildren.org.uk/what-we-do/childrens-rights/united-nations-convention-of-the-rights-of-the-child</a:t>
            </a:r>
            <a:r>
              <a:rPr lang="en-GB" b="1" dirty="0"/>
              <a:t>) </a:t>
            </a:r>
            <a:endParaRPr lang="en-GB" dirty="0"/>
          </a:p>
          <a:p>
            <a:pPr marL="0" indent="0">
              <a:buNone/>
            </a:pPr>
            <a:endParaRPr lang="en-GB" dirty="0"/>
          </a:p>
          <a:p>
            <a:endParaRPr lang="en-GB" b="1" dirty="0"/>
          </a:p>
          <a:p>
            <a:endParaRPr lang="en-US" dirty="0"/>
          </a:p>
        </p:txBody>
      </p:sp>
    </p:spTree>
    <p:extLst>
      <p:ext uri="{BB962C8B-B14F-4D97-AF65-F5344CB8AC3E}">
        <p14:creationId xmlns:p14="http://schemas.microsoft.com/office/powerpoint/2010/main" val="3451601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1224</TotalTime>
  <Words>855</Words>
  <Application>Microsoft Macintosh PowerPoint</Application>
  <PresentationFormat>Widescreen</PresentationFormat>
  <Paragraphs>38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Children’s Social Worker</vt:lpstr>
      <vt:lpstr>PowerPoint Presentation</vt:lpstr>
      <vt:lpstr>What is children's social worker?   </vt:lpstr>
      <vt:lpstr>PowerPoint Presentation</vt:lpstr>
      <vt:lpstr>PowerPoint Presentation</vt:lpstr>
      <vt:lpstr>PowerPoint Presentation</vt:lpstr>
      <vt:lpstr>Key skills</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Children's social worker</dc:title>
  <dc:creator>Microsoft Office User</dc:creator>
  <cp:lastModifiedBy>Microsoft Office User</cp:lastModifiedBy>
  <cp:revision>21</cp:revision>
  <dcterms:created xsi:type="dcterms:W3CDTF">2021-07-20T12:15:42Z</dcterms:created>
  <dcterms:modified xsi:type="dcterms:W3CDTF">2021-07-21T08:39:46Z</dcterms:modified>
</cp:coreProperties>
</file>