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Lato" panose="020F0502020204030203" pitchFamily="34" charset="0"/>
      <p:regular r:id="rId17"/>
      <p:bold r:id="rId18"/>
      <p:italic r:id="rId19"/>
      <p:boldItalic r:id="rId20"/>
    </p:embeddedFont>
    <p:embeddedFont>
      <p:font typeface="Montserrat" panose="000005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469" autoAdjust="0"/>
  </p:normalViewPr>
  <p:slideViewPr>
    <p:cSldViewPr snapToGrid="0">
      <p:cViewPr varScale="1">
        <p:scale>
          <a:sx n="70" d="100"/>
          <a:sy n="70" d="100"/>
        </p:scale>
        <p:origin x="1386" y="-3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2c17c31bc5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2c17c31bc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dirty="0">
                <a:latin typeface="Times New Roman"/>
                <a:ea typeface="Times New Roman"/>
                <a:cs typeface="Times New Roman"/>
                <a:sym typeface="Times New Roman"/>
              </a:rPr>
              <a:t>This presentation will cover the effective analysis of the proper justification towards depicting employee motivation. This presentation will also analyse the key differences between the extrinsic and the intrinsic motivation type as the key to the developmental vehicle. The advantages and the disadvantages of each of the motivation types along with the key motivation theories will be portrayed here with a concluding remark. </a:t>
            </a:r>
            <a:endParaRPr sz="1200" dirty="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2c17c31bc5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2c17c31bc5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Employee motivation is the level of energy, effective commitment and lies in the creativity range of the workers in an organisation triggering their self-actualisation to have effective growth in the workplace (Tarigan and Setiawan, 2023). Herzberg's employee motivation theory has two motivation factors that define the presence of motivational factors in the workplace environment. Employee motivation is important by allowing management to meet the goal of the company by motivating diverse ranges of workers.  </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2c17c31bc5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22c17c31bc5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dirty="0">
                <a:latin typeface="Times New Roman"/>
                <a:ea typeface="Times New Roman"/>
                <a:cs typeface="Times New Roman"/>
                <a:sym typeface="Times New Roman"/>
              </a:rPr>
              <a:t>Intrinsic and extrinsic motivation is the effective type of motivation that motivates employees in the workplace as a tool of the developmental vehicle for triggering a massive range of organisational growth. There are key differences between extrinsic and intrinsic motivation where intrinsic motivation focuses on the performing of the activity of enjoyment and extrinsic motivation focuses on doing it as a separable outcome in the form of incentives (Fischer </a:t>
            </a:r>
            <a:r>
              <a:rPr lang="en-GB" sz="1200" i="1" dirty="0">
                <a:latin typeface="Times New Roman"/>
                <a:ea typeface="Times New Roman"/>
                <a:cs typeface="Times New Roman"/>
                <a:sym typeface="Times New Roman"/>
              </a:rPr>
              <a:t>et al.</a:t>
            </a:r>
            <a:r>
              <a:rPr lang="en-GB" sz="1200" dirty="0">
                <a:latin typeface="Times New Roman"/>
                <a:ea typeface="Times New Roman"/>
                <a:cs typeface="Times New Roman"/>
                <a:sym typeface="Times New Roman"/>
              </a:rPr>
              <a:t>, 2019).</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22c17c31bc5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22c17c31bc5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dirty="0">
                <a:latin typeface="Times New Roman"/>
                <a:ea typeface="Times New Roman"/>
                <a:cs typeface="Times New Roman"/>
                <a:sym typeface="Times New Roman"/>
              </a:rPr>
              <a:t>Intrinsic and extrinsic motivation both are the effective motivation type, which contribute to effecting development at the workplace by boosting the confidence of employees (Ryan and </a:t>
            </a:r>
            <a:r>
              <a:rPr lang="en-GB" sz="1200" dirty="0" err="1">
                <a:latin typeface="Times New Roman"/>
                <a:ea typeface="Times New Roman"/>
                <a:cs typeface="Times New Roman"/>
                <a:sym typeface="Times New Roman"/>
              </a:rPr>
              <a:t>Deci</a:t>
            </a:r>
            <a:r>
              <a:rPr lang="en-GB" sz="1200" dirty="0">
                <a:latin typeface="Times New Roman"/>
                <a:ea typeface="Times New Roman"/>
                <a:cs typeface="Times New Roman"/>
                <a:sym typeface="Times New Roman"/>
              </a:rPr>
              <a:t>, 2020). These of the two types, both of types are indeed important for working healthily at the workplace but I am personally motivated mostly by intrinsic motivation at work, as my workplace has a pleasant and flexible environment to talk with everyone along with working hard. </a:t>
            </a: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2c17c31bc5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22c17c31bc5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dirty="0">
                <a:latin typeface="Times New Roman"/>
                <a:ea typeface="Times New Roman"/>
                <a:cs typeface="Times New Roman"/>
                <a:sym typeface="Times New Roman"/>
              </a:rPr>
              <a:t>It has been found that both the intrinsic and the extrinsic motivational factors have both advantages as well as disadvantages. The advantages of intrinsic motivation depict, as it is more effective in the long time, the disadvantage depicts that it is intangible and it can fail to bring interest among employees. Extrinsic motivation helps to understand the individual but it negates the sense of achievement and joy (Professional Leadership Institute, 2023). </a:t>
            </a: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2c17c31bc5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22c17c31bc5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1200"/>
              </a:spcAft>
              <a:buNone/>
            </a:pPr>
            <a:r>
              <a:rPr lang="en-GB" sz="1200">
                <a:latin typeface="Times New Roman"/>
                <a:ea typeface="Times New Roman"/>
                <a:cs typeface="Times New Roman"/>
                <a:sym typeface="Times New Roman"/>
              </a:rPr>
              <a:t>There are different kinds of motivation theories such as Maslow’s theory of hierarchical needs, Herzberg's two-factor Theory, Vroom’s theory of expectancy and so on (KnowledgeHut, 2019). These motivation theories are always looking towards motivating employees to pursue their organisational effectiveness being more productive. These key theories prove the way to look at the employees and effectively rejuvenate them.  </a:t>
            </a: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22c17c31bc5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22c17c31bc5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1200"/>
              </a:spcAft>
              <a:buNone/>
            </a:pPr>
            <a:r>
              <a:rPr lang="en-GB" sz="1200">
                <a:latin typeface="Times New Roman"/>
                <a:ea typeface="Times New Roman"/>
                <a:cs typeface="Times New Roman"/>
                <a:sym typeface="Times New Roman"/>
              </a:rPr>
              <a:t>The concluding remark of the study depicts the fact that it has been found that; employee motivation is the level of energy, commitment and creativity range. Herzberg's employee motivation theory has two motivation factors that define the presence of motivational factors. It has been seen that intrinsic motivation focuses on the performing of the activity of enjoyment and extrinsic motivation focus on doing it as a separable outcome. Maslow’s theory of hierarchical needs, Herzberg’s two-factor theory depicted as key motivation theories.</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2c17c31bc5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22c17c31bc5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1200"/>
              </a:spcAft>
              <a:buNone/>
            </a:pPr>
            <a:endParaRPr>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22c17c31bc5_1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22c17c31bc5_1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1200"/>
              </a:spcAft>
              <a:buClr>
                <a:schemeClr val="dk1"/>
              </a:buClr>
              <a:buSzPts val="1100"/>
              <a:buFont typeface="Arial"/>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rgbClr val="00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400"/>
            <a:ext cx="5017500" cy="2291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600" b="1" dirty="0">
                <a:solidFill>
                  <a:schemeClr val="dk1"/>
                </a:solidFill>
                <a:latin typeface="Times New Roman"/>
                <a:ea typeface="Times New Roman"/>
                <a:cs typeface="Times New Roman"/>
                <a:sym typeface="Times New Roman"/>
              </a:rPr>
              <a:t>Developing Relationships and Workplace Achievement </a:t>
            </a:r>
            <a:endParaRPr sz="2600" b="1" dirty="0">
              <a:solidFill>
                <a:schemeClr val="dk1"/>
              </a:solidFill>
              <a:latin typeface="Times New Roman"/>
              <a:ea typeface="Times New Roman"/>
              <a:cs typeface="Times New Roman"/>
              <a:sym typeface="Times New Roman"/>
            </a:endParaRPr>
          </a:p>
          <a:p>
            <a:pPr marL="0" lvl="0" indent="0" algn="ctr" rtl="0">
              <a:lnSpc>
                <a:spcPct val="115000"/>
              </a:lnSpc>
              <a:spcBef>
                <a:spcPts val="2400"/>
              </a:spcBef>
              <a:spcAft>
                <a:spcPts val="0"/>
              </a:spcAft>
              <a:buNone/>
            </a:pPr>
            <a:r>
              <a:rPr lang="en-GB" sz="2500" b="1" dirty="0">
                <a:solidFill>
                  <a:schemeClr val="dk1"/>
                </a:solidFill>
                <a:latin typeface="Times New Roman"/>
                <a:ea typeface="Times New Roman"/>
                <a:cs typeface="Times New Roman"/>
                <a:sym typeface="Times New Roman"/>
              </a:rPr>
              <a:t>Task 1: Presentation</a:t>
            </a:r>
            <a:endParaRPr sz="2500" b="1" dirty="0">
              <a:solidFill>
                <a:schemeClr val="dk1"/>
              </a:solidFill>
              <a:latin typeface="Times New Roman"/>
              <a:ea typeface="Times New Roman"/>
              <a:cs typeface="Times New Roman"/>
              <a:sym typeface="Times New Roman"/>
            </a:endParaRPr>
          </a:p>
          <a:p>
            <a:pPr marL="0" lvl="0" indent="0" algn="l" rtl="0">
              <a:spcBef>
                <a:spcPts val="600"/>
              </a:spcBef>
              <a:spcAft>
                <a:spcPts val="0"/>
              </a:spcAft>
              <a:buNone/>
            </a:pPr>
            <a:endParaRPr sz="4200" b="1" dirty="0">
              <a:solidFill>
                <a:schemeClr val="dk1"/>
              </a:solidFill>
              <a:latin typeface="Calibri"/>
              <a:ea typeface="Calibri"/>
              <a:cs typeface="Calibri"/>
              <a:sym typeface="Calibri"/>
            </a:endParaRPr>
          </a:p>
        </p:txBody>
      </p:sp>
      <p:sp>
        <p:nvSpPr>
          <p:cNvPr id="135" name="Google Shape;135;p13"/>
          <p:cNvSpPr txBox="1">
            <a:spLocks noGrp="1"/>
          </p:cNvSpPr>
          <p:nvPr>
            <p:ph type="subTitle" idx="1"/>
          </p:nvPr>
        </p:nvSpPr>
        <p:spPr>
          <a:xfrm>
            <a:off x="4054650" y="4003825"/>
            <a:ext cx="3982500" cy="876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900" b="1" dirty="0">
                <a:solidFill>
                  <a:schemeClr val="dk1"/>
                </a:solidFill>
                <a:latin typeface="Times New Roman"/>
                <a:ea typeface="Times New Roman"/>
                <a:cs typeface="Times New Roman"/>
                <a:sym typeface="Times New Roman"/>
              </a:rPr>
              <a:t>Name: Alexandru Netoi</a:t>
            </a:r>
          </a:p>
          <a:p>
            <a:pPr marL="0" lvl="0" indent="0" algn="ctr" rtl="0">
              <a:spcBef>
                <a:spcPts val="0"/>
              </a:spcBef>
              <a:spcAft>
                <a:spcPts val="0"/>
              </a:spcAft>
              <a:buNone/>
            </a:pPr>
            <a:r>
              <a:rPr lang="en-GB" sz="1900" b="1" dirty="0">
                <a:solidFill>
                  <a:schemeClr val="dk1"/>
                </a:solidFill>
                <a:latin typeface="Times New Roman"/>
                <a:ea typeface="Times New Roman"/>
                <a:cs typeface="Times New Roman"/>
                <a:sym typeface="Times New Roman"/>
              </a:rPr>
              <a:t>ID: 2026780</a:t>
            </a:r>
            <a:endParaRPr sz="1900" b="1" dirty="0">
              <a:solidFill>
                <a:schemeClr val="dk1"/>
              </a:solidFill>
              <a:latin typeface="Times New Roman"/>
              <a:ea typeface="Times New Roman"/>
              <a:cs typeface="Times New Roman"/>
              <a:sym typeface="Times New Roman"/>
            </a:endParaRPr>
          </a:p>
        </p:txBody>
      </p:sp>
      <p:pic>
        <p:nvPicPr>
          <p:cNvPr id="136" name="Google Shape;136;p13"/>
          <p:cNvPicPr preferRelativeResize="0"/>
          <p:nvPr/>
        </p:nvPicPr>
        <p:blipFill>
          <a:blip r:embed="rId3">
            <a:alphaModFix/>
          </a:blip>
          <a:stretch>
            <a:fillRect/>
          </a:stretch>
        </p:blipFill>
        <p:spPr>
          <a:xfrm>
            <a:off x="4694461" y="400200"/>
            <a:ext cx="2702875" cy="9673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400" b="1">
                <a:solidFill>
                  <a:schemeClr val="dk1"/>
                </a:solidFill>
                <a:latin typeface="Times New Roman"/>
                <a:ea typeface="Times New Roman"/>
                <a:cs typeface="Times New Roman"/>
                <a:sym typeface="Times New Roman"/>
              </a:rPr>
              <a:t>Introduction</a:t>
            </a:r>
            <a:endParaRPr sz="4600" b="1">
              <a:solidFill>
                <a:schemeClr val="dk1"/>
              </a:solidFill>
            </a:endParaRPr>
          </a:p>
        </p:txBody>
      </p:sp>
      <p:sp>
        <p:nvSpPr>
          <p:cNvPr id="142" name="Google Shape;142;p14"/>
          <p:cNvSpPr txBox="1">
            <a:spLocks noGrp="1"/>
          </p:cNvSpPr>
          <p:nvPr>
            <p:ph type="body" idx="1"/>
          </p:nvPr>
        </p:nvSpPr>
        <p:spPr>
          <a:xfrm>
            <a:off x="4325375" y="1307850"/>
            <a:ext cx="4583100" cy="3625200"/>
          </a:xfrm>
          <a:prstGeom prst="rect">
            <a:avLst/>
          </a:prstGeom>
        </p:spPr>
        <p:txBody>
          <a:bodyPr spcFirstLastPara="1" wrap="square" lIns="91425" tIns="91425" rIns="91425" bIns="91425" anchor="t" anchorCtr="0">
            <a:normAutofit lnSpcReduction="10000"/>
          </a:bodyPr>
          <a:lstStyle/>
          <a:p>
            <a:pPr marL="457200" lvl="0" indent="-340201" algn="just" rtl="0">
              <a:lnSpc>
                <a:spcPct val="200000"/>
              </a:lnSpc>
              <a:spcBef>
                <a:spcPts val="0"/>
              </a:spcBef>
              <a:spcAft>
                <a:spcPts val="0"/>
              </a:spcAft>
              <a:buClr>
                <a:schemeClr val="dk1"/>
              </a:buClr>
              <a:buSzPct val="100000"/>
              <a:buFont typeface="Times New Roman"/>
              <a:buChar char="●"/>
            </a:pPr>
            <a:r>
              <a:rPr lang="en-GB" sz="1900" b="1">
                <a:solidFill>
                  <a:schemeClr val="dk1"/>
                </a:solidFill>
                <a:latin typeface="Times New Roman"/>
                <a:ea typeface="Times New Roman"/>
                <a:cs typeface="Times New Roman"/>
                <a:sym typeface="Times New Roman"/>
              </a:rPr>
              <a:t>Employee motivation</a:t>
            </a:r>
            <a:endParaRPr sz="1900" b="1">
              <a:solidFill>
                <a:schemeClr val="dk1"/>
              </a:solidFill>
              <a:latin typeface="Times New Roman"/>
              <a:ea typeface="Times New Roman"/>
              <a:cs typeface="Times New Roman"/>
              <a:sym typeface="Times New Roman"/>
            </a:endParaRPr>
          </a:p>
          <a:p>
            <a:pPr marL="457200" lvl="0" indent="-340201" algn="just" rtl="0">
              <a:lnSpc>
                <a:spcPct val="200000"/>
              </a:lnSpc>
              <a:spcBef>
                <a:spcPts val="0"/>
              </a:spcBef>
              <a:spcAft>
                <a:spcPts val="0"/>
              </a:spcAft>
              <a:buClr>
                <a:schemeClr val="dk1"/>
              </a:buClr>
              <a:buSzPct val="100000"/>
              <a:buFont typeface="Times New Roman"/>
              <a:buChar char="●"/>
            </a:pPr>
            <a:r>
              <a:rPr lang="en-GB" sz="1900" b="1">
                <a:solidFill>
                  <a:schemeClr val="dk1"/>
                </a:solidFill>
                <a:latin typeface="Times New Roman"/>
                <a:ea typeface="Times New Roman"/>
                <a:cs typeface="Times New Roman"/>
                <a:sym typeface="Times New Roman"/>
              </a:rPr>
              <a:t>Key differences between extrinsic and the intrinsic motivation</a:t>
            </a:r>
            <a:endParaRPr sz="1900" b="1">
              <a:solidFill>
                <a:schemeClr val="dk1"/>
              </a:solidFill>
              <a:latin typeface="Times New Roman"/>
              <a:ea typeface="Times New Roman"/>
              <a:cs typeface="Times New Roman"/>
              <a:sym typeface="Times New Roman"/>
            </a:endParaRPr>
          </a:p>
          <a:p>
            <a:pPr marL="457200" lvl="0" indent="-340201" algn="just" rtl="0">
              <a:lnSpc>
                <a:spcPct val="200000"/>
              </a:lnSpc>
              <a:spcBef>
                <a:spcPts val="0"/>
              </a:spcBef>
              <a:spcAft>
                <a:spcPts val="0"/>
              </a:spcAft>
              <a:buClr>
                <a:schemeClr val="dk1"/>
              </a:buClr>
              <a:buSzPct val="100000"/>
              <a:buFont typeface="Times New Roman"/>
              <a:buChar char="●"/>
            </a:pPr>
            <a:r>
              <a:rPr lang="en-GB" sz="1900" b="1">
                <a:solidFill>
                  <a:schemeClr val="dk1"/>
                </a:solidFill>
                <a:latin typeface="Times New Roman"/>
                <a:ea typeface="Times New Roman"/>
                <a:cs typeface="Times New Roman"/>
                <a:sym typeface="Times New Roman"/>
              </a:rPr>
              <a:t>Key motivation theories</a:t>
            </a:r>
            <a:endParaRPr sz="1900" b="1">
              <a:solidFill>
                <a:schemeClr val="dk1"/>
              </a:solidFill>
              <a:latin typeface="Times New Roman"/>
              <a:ea typeface="Times New Roman"/>
              <a:cs typeface="Times New Roman"/>
              <a:sym typeface="Times New Roman"/>
            </a:endParaRPr>
          </a:p>
          <a:p>
            <a:pPr marL="457200" lvl="0" indent="-340201" algn="just" rtl="0">
              <a:lnSpc>
                <a:spcPct val="200000"/>
              </a:lnSpc>
              <a:spcBef>
                <a:spcPts val="0"/>
              </a:spcBef>
              <a:spcAft>
                <a:spcPts val="0"/>
              </a:spcAft>
              <a:buClr>
                <a:schemeClr val="dk1"/>
              </a:buClr>
              <a:buSzPct val="100000"/>
              <a:buFont typeface="Times New Roman"/>
              <a:buChar char="●"/>
            </a:pPr>
            <a:r>
              <a:rPr lang="en-GB" sz="1900" b="1">
                <a:solidFill>
                  <a:schemeClr val="dk1"/>
                </a:solidFill>
                <a:latin typeface="Times New Roman"/>
                <a:ea typeface="Times New Roman"/>
                <a:cs typeface="Times New Roman"/>
                <a:sym typeface="Times New Roman"/>
              </a:rPr>
              <a:t>Advantages and the disadvantages of each the motivation type</a:t>
            </a:r>
            <a:endParaRPr sz="1900" b="1">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143" name="Google Shape;143;p14"/>
          <p:cNvPicPr preferRelativeResize="0"/>
          <p:nvPr/>
        </p:nvPicPr>
        <p:blipFill>
          <a:blip r:embed="rId3">
            <a:alphaModFix/>
          </a:blip>
          <a:stretch>
            <a:fillRect/>
          </a:stretch>
        </p:blipFill>
        <p:spPr>
          <a:xfrm>
            <a:off x="281050" y="1515225"/>
            <a:ext cx="3682801" cy="302375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600" b="1">
                <a:solidFill>
                  <a:schemeClr val="dk1"/>
                </a:solidFill>
                <a:latin typeface="Times New Roman"/>
                <a:ea typeface="Times New Roman"/>
                <a:cs typeface="Times New Roman"/>
                <a:sym typeface="Times New Roman"/>
              </a:rPr>
              <a:t>The meaning of employee motivation</a:t>
            </a:r>
            <a:endParaRPr sz="2600" b="1">
              <a:solidFill>
                <a:schemeClr val="dk1"/>
              </a:solidFill>
              <a:latin typeface="Times New Roman"/>
              <a:ea typeface="Times New Roman"/>
              <a:cs typeface="Times New Roman"/>
              <a:sym typeface="Times New Roman"/>
            </a:endParaRPr>
          </a:p>
        </p:txBody>
      </p:sp>
      <p:sp>
        <p:nvSpPr>
          <p:cNvPr id="149" name="Google Shape;149;p15"/>
          <p:cNvSpPr txBox="1">
            <a:spLocks noGrp="1"/>
          </p:cNvSpPr>
          <p:nvPr>
            <p:ph type="body" idx="1"/>
          </p:nvPr>
        </p:nvSpPr>
        <p:spPr>
          <a:xfrm>
            <a:off x="4122150" y="1482375"/>
            <a:ext cx="4350300" cy="3259200"/>
          </a:xfrm>
          <a:prstGeom prst="rect">
            <a:avLst/>
          </a:prstGeom>
        </p:spPr>
        <p:txBody>
          <a:bodyPr spcFirstLastPara="1" wrap="square" lIns="91425" tIns="91425" rIns="91425" bIns="91425" anchor="t" anchorCtr="0">
            <a:noAutofit/>
          </a:bodyPr>
          <a:lstStyle/>
          <a:p>
            <a:pPr marL="457200" lvl="0" indent="-325755" algn="just" rtl="0">
              <a:lnSpc>
                <a:spcPct val="190000"/>
              </a:lnSpc>
              <a:spcBef>
                <a:spcPts val="0"/>
              </a:spcBef>
              <a:spcAft>
                <a:spcPts val="0"/>
              </a:spcAft>
              <a:buClr>
                <a:schemeClr val="dk1"/>
              </a:buClr>
              <a:buSzPts val="1530"/>
              <a:buFont typeface="Times New Roman"/>
              <a:buChar char="●"/>
            </a:pPr>
            <a:r>
              <a:rPr lang="en-GB" sz="1530" b="1">
                <a:solidFill>
                  <a:schemeClr val="dk1"/>
                </a:solidFill>
                <a:latin typeface="Times New Roman"/>
                <a:ea typeface="Times New Roman"/>
                <a:cs typeface="Times New Roman"/>
                <a:sym typeface="Times New Roman"/>
              </a:rPr>
              <a:t>Employee motivation is the commitment to bring the best </a:t>
            </a:r>
            <a:endParaRPr sz="1530" b="1">
              <a:solidFill>
                <a:schemeClr val="dk1"/>
              </a:solidFill>
              <a:latin typeface="Times New Roman"/>
              <a:ea typeface="Times New Roman"/>
              <a:cs typeface="Times New Roman"/>
              <a:sym typeface="Times New Roman"/>
            </a:endParaRPr>
          </a:p>
          <a:p>
            <a:pPr marL="457200" lvl="0" indent="-325755" algn="just" rtl="0">
              <a:lnSpc>
                <a:spcPct val="190000"/>
              </a:lnSpc>
              <a:spcBef>
                <a:spcPts val="0"/>
              </a:spcBef>
              <a:spcAft>
                <a:spcPts val="0"/>
              </a:spcAft>
              <a:buClr>
                <a:schemeClr val="dk1"/>
              </a:buClr>
              <a:buSzPts val="1530"/>
              <a:buFont typeface="Times New Roman"/>
              <a:buChar char="●"/>
            </a:pPr>
            <a:r>
              <a:rPr lang="en-GB" sz="1530" b="1">
                <a:solidFill>
                  <a:schemeClr val="dk1"/>
                </a:solidFill>
                <a:latin typeface="Times New Roman"/>
                <a:ea typeface="Times New Roman"/>
                <a:cs typeface="Times New Roman"/>
                <a:sym typeface="Times New Roman"/>
              </a:rPr>
              <a:t>Herzberg's employee motivation theory</a:t>
            </a:r>
            <a:endParaRPr sz="1530" b="1">
              <a:solidFill>
                <a:schemeClr val="dk1"/>
              </a:solidFill>
              <a:latin typeface="Times New Roman"/>
              <a:ea typeface="Times New Roman"/>
              <a:cs typeface="Times New Roman"/>
              <a:sym typeface="Times New Roman"/>
            </a:endParaRPr>
          </a:p>
          <a:p>
            <a:pPr marL="457200" lvl="0" indent="-325755" algn="just" rtl="0">
              <a:lnSpc>
                <a:spcPct val="190000"/>
              </a:lnSpc>
              <a:spcBef>
                <a:spcPts val="0"/>
              </a:spcBef>
              <a:spcAft>
                <a:spcPts val="0"/>
              </a:spcAft>
              <a:buClr>
                <a:schemeClr val="dk1"/>
              </a:buClr>
              <a:buSzPts val="1530"/>
              <a:buFont typeface="Times New Roman"/>
              <a:buChar char="●"/>
            </a:pPr>
            <a:r>
              <a:rPr lang="en-GB" sz="1530" b="1">
                <a:solidFill>
                  <a:schemeClr val="dk1"/>
                </a:solidFill>
                <a:latin typeface="Times New Roman"/>
                <a:ea typeface="Times New Roman"/>
                <a:cs typeface="Times New Roman"/>
                <a:sym typeface="Times New Roman"/>
              </a:rPr>
              <a:t>Motivational Factors in the workplace environment</a:t>
            </a:r>
            <a:endParaRPr sz="1530" b="1">
              <a:solidFill>
                <a:schemeClr val="dk1"/>
              </a:solidFill>
              <a:latin typeface="Times New Roman"/>
              <a:ea typeface="Times New Roman"/>
              <a:cs typeface="Times New Roman"/>
              <a:sym typeface="Times New Roman"/>
            </a:endParaRPr>
          </a:p>
          <a:p>
            <a:pPr marL="457200" lvl="0" indent="-325755" algn="just" rtl="0">
              <a:lnSpc>
                <a:spcPct val="190000"/>
              </a:lnSpc>
              <a:spcBef>
                <a:spcPts val="0"/>
              </a:spcBef>
              <a:spcAft>
                <a:spcPts val="0"/>
              </a:spcAft>
              <a:buClr>
                <a:schemeClr val="dk1"/>
              </a:buClr>
              <a:buSzPts val="1530"/>
              <a:buFont typeface="Times New Roman"/>
              <a:buChar char="●"/>
            </a:pPr>
            <a:r>
              <a:rPr lang="en-GB" sz="1530" b="1">
                <a:solidFill>
                  <a:schemeClr val="dk1"/>
                </a:solidFill>
                <a:latin typeface="Times New Roman"/>
                <a:ea typeface="Times New Roman"/>
                <a:cs typeface="Times New Roman"/>
                <a:sym typeface="Times New Roman"/>
              </a:rPr>
              <a:t>The goal of the company by motivating diverse ranges of workers</a:t>
            </a:r>
            <a:endParaRPr sz="1530" b="1">
              <a:solidFill>
                <a:schemeClr val="dk1"/>
              </a:solidFill>
              <a:latin typeface="Times New Roman"/>
              <a:ea typeface="Times New Roman"/>
              <a:cs typeface="Times New Roman"/>
              <a:sym typeface="Times New Roman"/>
            </a:endParaRPr>
          </a:p>
          <a:p>
            <a:pPr marL="0" lvl="0" indent="0" algn="l" rtl="0">
              <a:lnSpc>
                <a:spcPct val="190000"/>
              </a:lnSpc>
              <a:spcBef>
                <a:spcPts val="1200"/>
              </a:spcBef>
              <a:spcAft>
                <a:spcPts val="1200"/>
              </a:spcAft>
              <a:buSzPts val="770"/>
              <a:buNone/>
            </a:pPr>
            <a:endParaRPr sz="1110"/>
          </a:p>
        </p:txBody>
      </p:sp>
      <p:pic>
        <p:nvPicPr>
          <p:cNvPr id="150" name="Google Shape;150;p15"/>
          <p:cNvPicPr preferRelativeResize="0"/>
          <p:nvPr/>
        </p:nvPicPr>
        <p:blipFill>
          <a:blip r:embed="rId3">
            <a:alphaModFix/>
          </a:blip>
          <a:stretch>
            <a:fillRect/>
          </a:stretch>
        </p:blipFill>
        <p:spPr>
          <a:xfrm>
            <a:off x="119500" y="1482375"/>
            <a:ext cx="3594150" cy="3089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200" b="1">
                <a:solidFill>
                  <a:schemeClr val="dk1"/>
                </a:solidFill>
                <a:latin typeface="Times New Roman"/>
                <a:ea typeface="Times New Roman"/>
                <a:cs typeface="Times New Roman"/>
                <a:sym typeface="Times New Roman"/>
              </a:rPr>
              <a:t>Key difference between extrinsic and intrinsic motivation types as a development vehicle</a:t>
            </a:r>
            <a:endParaRPr sz="2200" b="1">
              <a:solidFill>
                <a:schemeClr val="dk1"/>
              </a:solidFill>
              <a:latin typeface="Times New Roman"/>
              <a:ea typeface="Times New Roman"/>
              <a:cs typeface="Times New Roman"/>
              <a:sym typeface="Times New Roman"/>
            </a:endParaRPr>
          </a:p>
        </p:txBody>
      </p:sp>
      <p:sp>
        <p:nvSpPr>
          <p:cNvPr id="156" name="Google Shape;156;p16"/>
          <p:cNvSpPr txBox="1">
            <a:spLocks noGrp="1"/>
          </p:cNvSpPr>
          <p:nvPr>
            <p:ph type="body" idx="1"/>
          </p:nvPr>
        </p:nvSpPr>
        <p:spPr>
          <a:xfrm>
            <a:off x="4434700" y="1663425"/>
            <a:ext cx="4440000" cy="3040200"/>
          </a:xfrm>
          <a:prstGeom prst="rect">
            <a:avLst/>
          </a:prstGeom>
        </p:spPr>
        <p:txBody>
          <a:bodyPr spcFirstLastPara="1" wrap="square" lIns="91425" tIns="91425" rIns="91425" bIns="91425" anchor="t" anchorCtr="0">
            <a:noAutofit/>
          </a:bodyPr>
          <a:lstStyle/>
          <a:p>
            <a:pPr marL="457200" lvl="0" indent="-341681" algn="just" rtl="0">
              <a:lnSpc>
                <a:spcPct val="190000"/>
              </a:lnSpc>
              <a:spcBef>
                <a:spcPts val="0"/>
              </a:spcBef>
              <a:spcAft>
                <a:spcPts val="0"/>
              </a:spcAft>
              <a:buClr>
                <a:schemeClr val="dk1"/>
              </a:buClr>
              <a:buSzPts val="1781"/>
              <a:buFont typeface="Times New Roman"/>
              <a:buChar char="●"/>
            </a:pPr>
            <a:r>
              <a:rPr lang="en-GB" sz="1780" b="1">
                <a:solidFill>
                  <a:schemeClr val="dk1"/>
                </a:solidFill>
                <a:latin typeface="Times New Roman"/>
                <a:ea typeface="Times New Roman"/>
                <a:cs typeface="Times New Roman"/>
                <a:sym typeface="Times New Roman"/>
              </a:rPr>
              <a:t>Tool of the developmental vehicle</a:t>
            </a:r>
            <a:endParaRPr sz="1780" b="1">
              <a:solidFill>
                <a:schemeClr val="dk1"/>
              </a:solidFill>
              <a:latin typeface="Times New Roman"/>
              <a:ea typeface="Times New Roman"/>
              <a:cs typeface="Times New Roman"/>
              <a:sym typeface="Times New Roman"/>
            </a:endParaRPr>
          </a:p>
          <a:p>
            <a:pPr marL="457200" lvl="0" indent="-341681" algn="just" rtl="0">
              <a:lnSpc>
                <a:spcPct val="190000"/>
              </a:lnSpc>
              <a:spcBef>
                <a:spcPts val="0"/>
              </a:spcBef>
              <a:spcAft>
                <a:spcPts val="0"/>
              </a:spcAft>
              <a:buClr>
                <a:schemeClr val="dk1"/>
              </a:buClr>
              <a:buSzPts val="1781"/>
              <a:buFont typeface="Times New Roman"/>
              <a:buChar char="●"/>
            </a:pPr>
            <a:r>
              <a:rPr lang="en-GB" sz="1780" b="1">
                <a:solidFill>
                  <a:schemeClr val="dk1"/>
                </a:solidFill>
                <a:latin typeface="Times New Roman"/>
                <a:ea typeface="Times New Roman"/>
                <a:cs typeface="Times New Roman"/>
                <a:sym typeface="Times New Roman"/>
              </a:rPr>
              <a:t>Intrinsic motivation is about the performing of enjoying activities </a:t>
            </a:r>
            <a:endParaRPr sz="1780" b="1">
              <a:solidFill>
                <a:schemeClr val="dk1"/>
              </a:solidFill>
              <a:latin typeface="Times New Roman"/>
              <a:ea typeface="Times New Roman"/>
              <a:cs typeface="Times New Roman"/>
              <a:sym typeface="Times New Roman"/>
            </a:endParaRPr>
          </a:p>
          <a:p>
            <a:pPr marL="457200" lvl="0" indent="-341681" algn="just" rtl="0">
              <a:lnSpc>
                <a:spcPct val="190000"/>
              </a:lnSpc>
              <a:spcBef>
                <a:spcPts val="0"/>
              </a:spcBef>
              <a:spcAft>
                <a:spcPts val="0"/>
              </a:spcAft>
              <a:buClr>
                <a:schemeClr val="dk1"/>
              </a:buClr>
              <a:buSzPts val="1781"/>
              <a:buFont typeface="Times New Roman"/>
              <a:buChar char="●"/>
            </a:pPr>
            <a:r>
              <a:rPr lang="en-GB" sz="1780" b="1">
                <a:solidFill>
                  <a:schemeClr val="dk1"/>
                </a:solidFill>
                <a:latin typeface="Times New Roman"/>
                <a:ea typeface="Times New Roman"/>
                <a:cs typeface="Times New Roman"/>
                <a:sym typeface="Times New Roman"/>
              </a:rPr>
              <a:t>Extrinsic motivation focuses on external factors of motivation </a:t>
            </a:r>
            <a:endParaRPr sz="1014" b="1"/>
          </a:p>
        </p:txBody>
      </p:sp>
      <p:pic>
        <p:nvPicPr>
          <p:cNvPr id="157" name="Google Shape;157;p16"/>
          <p:cNvPicPr preferRelativeResize="0"/>
          <p:nvPr/>
        </p:nvPicPr>
        <p:blipFill>
          <a:blip r:embed="rId3">
            <a:alphaModFix/>
          </a:blip>
          <a:stretch>
            <a:fillRect/>
          </a:stretch>
        </p:blipFill>
        <p:spPr>
          <a:xfrm>
            <a:off x="304800" y="1531675"/>
            <a:ext cx="3887275" cy="3040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7"/>
          <p:cNvSpPr txBox="1">
            <a:spLocks noGrp="1"/>
          </p:cNvSpPr>
          <p:nvPr>
            <p:ph type="title"/>
          </p:nvPr>
        </p:nvSpPr>
        <p:spPr>
          <a:xfrm>
            <a:off x="819150" y="388400"/>
            <a:ext cx="7480200" cy="661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300" b="1">
                <a:solidFill>
                  <a:schemeClr val="dk1"/>
                </a:solidFill>
                <a:latin typeface="Times New Roman"/>
                <a:ea typeface="Times New Roman"/>
                <a:cs typeface="Times New Roman"/>
                <a:sym typeface="Times New Roman"/>
              </a:rPr>
              <a:t>Which motivation type motivates mostly at work</a:t>
            </a:r>
            <a:endParaRPr sz="2300" b="1">
              <a:solidFill>
                <a:schemeClr val="dk1"/>
              </a:solidFill>
              <a:latin typeface="Times New Roman"/>
              <a:ea typeface="Times New Roman"/>
              <a:cs typeface="Times New Roman"/>
              <a:sym typeface="Times New Roman"/>
            </a:endParaRPr>
          </a:p>
        </p:txBody>
      </p:sp>
      <p:sp>
        <p:nvSpPr>
          <p:cNvPr id="163" name="Google Shape;163;p17"/>
          <p:cNvSpPr txBox="1">
            <a:spLocks noGrp="1"/>
          </p:cNvSpPr>
          <p:nvPr>
            <p:ph type="body" idx="1"/>
          </p:nvPr>
        </p:nvSpPr>
        <p:spPr>
          <a:xfrm>
            <a:off x="5160650" y="1049900"/>
            <a:ext cx="3639900" cy="3767700"/>
          </a:xfrm>
          <a:prstGeom prst="rect">
            <a:avLst/>
          </a:prstGeom>
          <a:ln>
            <a:noFill/>
          </a:ln>
        </p:spPr>
        <p:txBody>
          <a:bodyPr spcFirstLastPara="1" wrap="square" lIns="91425" tIns="91425" rIns="91425" bIns="91425" anchor="t" anchorCtr="0">
            <a:noAutofit/>
          </a:bodyPr>
          <a:lstStyle/>
          <a:p>
            <a:pPr marL="457200" lvl="0" indent="-356076" algn="just" rtl="0">
              <a:lnSpc>
                <a:spcPct val="150000"/>
              </a:lnSpc>
              <a:spcBef>
                <a:spcPts val="0"/>
              </a:spcBef>
              <a:spcAft>
                <a:spcPts val="0"/>
              </a:spcAft>
              <a:buClr>
                <a:schemeClr val="dk1"/>
              </a:buClr>
              <a:buSzPts val="2008"/>
              <a:buFont typeface="Times New Roman"/>
              <a:buChar char="●"/>
            </a:pPr>
            <a:r>
              <a:rPr lang="en-GB" sz="2007" b="1">
                <a:solidFill>
                  <a:schemeClr val="dk1"/>
                </a:solidFill>
                <a:latin typeface="Times New Roman"/>
                <a:ea typeface="Times New Roman"/>
                <a:cs typeface="Times New Roman"/>
                <a:sym typeface="Times New Roman"/>
              </a:rPr>
              <a:t>Both types are indeed important</a:t>
            </a:r>
            <a:endParaRPr sz="2007" b="1">
              <a:solidFill>
                <a:schemeClr val="dk1"/>
              </a:solidFill>
              <a:latin typeface="Times New Roman"/>
              <a:ea typeface="Times New Roman"/>
              <a:cs typeface="Times New Roman"/>
              <a:sym typeface="Times New Roman"/>
            </a:endParaRPr>
          </a:p>
          <a:p>
            <a:pPr marL="457200" lvl="0" indent="-356076" algn="just" rtl="0">
              <a:lnSpc>
                <a:spcPct val="150000"/>
              </a:lnSpc>
              <a:spcBef>
                <a:spcPts val="0"/>
              </a:spcBef>
              <a:spcAft>
                <a:spcPts val="0"/>
              </a:spcAft>
              <a:buClr>
                <a:schemeClr val="dk1"/>
              </a:buClr>
              <a:buSzPts val="2008"/>
              <a:buFont typeface="Times New Roman"/>
              <a:buChar char="●"/>
            </a:pPr>
            <a:r>
              <a:rPr lang="en-GB" sz="2007" b="1">
                <a:solidFill>
                  <a:schemeClr val="dk1"/>
                </a:solidFill>
                <a:latin typeface="Times New Roman"/>
                <a:ea typeface="Times New Roman"/>
                <a:cs typeface="Times New Roman"/>
                <a:sym typeface="Times New Roman"/>
              </a:rPr>
              <a:t>Motivated mostly by the intrinsic motivation at work</a:t>
            </a:r>
            <a:endParaRPr sz="2007" b="1">
              <a:solidFill>
                <a:schemeClr val="dk1"/>
              </a:solidFill>
              <a:latin typeface="Times New Roman"/>
              <a:ea typeface="Times New Roman"/>
              <a:cs typeface="Times New Roman"/>
              <a:sym typeface="Times New Roman"/>
            </a:endParaRPr>
          </a:p>
          <a:p>
            <a:pPr marL="457200" lvl="0" indent="-356076" algn="just" rtl="0">
              <a:lnSpc>
                <a:spcPct val="150000"/>
              </a:lnSpc>
              <a:spcBef>
                <a:spcPts val="0"/>
              </a:spcBef>
              <a:spcAft>
                <a:spcPts val="0"/>
              </a:spcAft>
              <a:buClr>
                <a:schemeClr val="dk1"/>
              </a:buClr>
              <a:buSzPts val="2008"/>
              <a:buFont typeface="Times New Roman"/>
              <a:buChar char="●"/>
            </a:pPr>
            <a:r>
              <a:rPr lang="en-GB" sz="2007" b="1">
                <a:solidFill>
                  <a:schemeClr val="dk1"/>
                </a:solidFill>
                <a:latin typeface="Times New Roman"/>
                <a:ea typeface="Times New Roman"/>
                <a:cs typeface="Times New Roman"/>
                <a:sym typeface="Times New Roman"/>
              </a:rPr>
              <a:t>The workplace has the pleasant and flexible environment</a:t>
            </a:r>
            <a:endParaRPr sz="2007"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207" b="1"/>
          </a:p>
          <a:p>
            <a:pPr marL="0" lvl="0" indent="0" algn="just" rtl="0">
              <a:lnSpc>
                <a:spcPct val="150000"/>
              </a:lnSpc>
              <a:spcBef>
                <a:spcPts val="1200"/>
              </a:spcBef>
              <a:spcAft>
                <a:spcPts val="1200"/>
              </a:spcAft>
              <a:buNone/>
            </a:pPr>
            <a:endParaRPr sz="1207" b="1"/>
          </a:p>
        </p:txBody>
      </p:sp>
      <p:pic>
        <p:nvPicPr>
          <p:cNvPr id="164" name="Google Shape;164;p17"/>
          <p:cNvPicPr preferRelativeResize="0"/>
          <p:nvPr/>
        </p:nvPicPr>
        <p:blipFill>
          <a:blip r:embed="rId3">
            <a:alphaModFix/>
          </a:blip>
          <a:stretch>
            <a:fillRect/>
          </a:stretch>
        </p:blipFill>
        <p:spPr>
          <a:xfrm>
            <a:off x="470450" y="1343000"/>
            <a:ext cx="4360899" cy="33960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8"/>
          <p:cNvSpPr txBox="1">
            <a:spLocks noGrp="1"/>
          </p:cNvSpPr>
          <p:nvPr>
            <p:ph type="title"/>
          </p:nvPr>
        </p:nvSpPr>
        <p:spPr>
          <a:xfrm>
            <a:off x="819150" y="109500"/>
            <a:ext cx="7505700" cy="954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300" b="1">
                <a:solidFill>
                  <a:schemeClr val="dk1"/>
                </a:solidFill>
                <a:latin typeface="Times New Roman"/>
                <a:ea typeface="Times New Roman"/>
                <a:cs typeface="Times New Roman"/>
                <a:sym typeface="Times New Roman"/>
              </a:rPr>
              <a:t>Critically evaluating the advantages and disadvantages of each motivation type</a:t>
            </a:r>
            <a:endParaRPr sz="3000" b="1">
              <a:solidFill>
                <a:schemeClr val="dk1"/>
              </a:solidFill>
            </a:endParaRPr>
          </a:p>
        </p:txBody>
      </p:sp>
      <p:sp>
        <p:nvSpPr>
          <p:cNvPr id="170" name="Google Shape;170;p18"/>
          <p:cNvSpPr txBox="1">
            <a:spLocks noGrp="1"/>
          </p:cNvSpPr>
          <p:nvPr>
            <p:ph type="body" idx="1"/>
          </p:nvPr>
        </p:nvSpPr>
        <p:spPr>
          <a:xfrm>
            <a:off x="3853543" y="979715"/>
            <a:ext cx="5050971" cy="4376056"/>
          </a:xfrm>
          <a:prstGeom prst="rect">
            <a:avLst/>
          </a:prstGeom>
        </p:spPr>
        <p:txBody>
          <a:bodyPr spcFirstLastPara="1" wrap="square" lIns="91425" tIns="91425" rIns="91425" bIns="91425" anchor="t" anchorCtr="0">
            <a:noAutofit/>
          </a:bodyPr>
          <a:lstStyle/>
          <a:p>
            <a:pPr marL="457200" lvl="0" indent="-355600" algn="just" rtl="0">
              <a:lnSpc>
                <a:spcPct val="200000"/>
              </a:lnSpc>
              <a:spcBef>
                <a:spcPts val="1200"/>
              </a:spcBef>
              <a:spcAft>
                <a:spcPts val="0"/>
              </a:spcAft>
              <a:buClr>
                <a:srgbClr val="000000"/>
              </a:buClr>
              <a:buSzPts val="2000"/>
              <a:buFont typeface="Times New Roman"/>
              <a:buChar char="●"/>
            </a:pPr>
            <a:r>
              <a:rPr lang="en-GB" sz="2000" b="1" dirty="0">
                <a:solidFill>
                  <a:srgbClr val="000000"/>
                </a:solidFill>
                <a:latin typeface="Times New Roman" pitchFamily="18" charset="0"/>
                <a:ea typeface="Times New Roman"/>
                <a:cs typeface="Times New Roman" pitchFamily="18" charset="0"/>
                <a:sym typeface="Times New Roman"/>
              </a:rPr>
              <a:t>More effective in the long run</a:t>
            </a:r>
            <a:endParaRPr sz="2000" b="1">
              <a:solidFill>
                <a:srgbClr val="000000"/>
              </a:solidFill>
              <a:latin typeface="Times New Roman" pitchFamily="18" charset="0"/>
              <a:ea typeface="Times New Roman"/>
              <a:cs typeface="Times New Roman" pitchFamily="18" charset="0"/>
              <a:sym typeface="Times New Roman"/>
            </a:endParaRPr>
          </a:p>
          <a:p>
            <a:pPr marL="457200" lvl="0" indent="-355600" algn="just" rtl="0">
              <a:lnSpc>
                <a:spcPct val="200000"/>
              </a:lnSpc>
              <a:spcBef>
                <a:spcPts val="0"/>
              </a:spcBef>
              <a:spcAft>
                <a:spcPts val="0"/>
              </a:spcAft>
              <a:buClr>
                <a:srgbClr val="000000"/>
              </a:buClr>
              <a:buSzPts val="2000"/>
              <a:buFont typeface="Times New Roman"/>
              <a:buChar char="●"/>
            </a:pPr>
            <a:r>
              <a:rPr lang="en-GB" sz="2000" b="1" dirty="0">
                <a:solidFill>
                  <a:srgbClr val="000000"/>
                </a:solidFill>
                <a:latin typeface="Times New Roman" pitchFamily="18" charset="0"/>
                <a:ea typeface="Times New Roman"/>
                <a:cs typeface="Times New Roman" pitchFamily="18" charset="0"/>
                <a:sym typeface="Times New Roman"/>
              </a:rPr>
              <a:t>The disadvantage depicts that it is intangible</a:t>
            </a:r>
            <a:endParaRPr sz="2000" b="1">
              <a:solidFill>
                <a:srgbClr val="000000"/>
              </a:solidFill>
              <a:latin typeface="Times New Roman" pitchFamily="18" charset="0"/>
              <a:ea typeface="Times New Roman"/>
              <a:cs typeface="Times New Roman" pitchFamily="18" charset="0"/>
              <a:sym typeface="Times New Roman"/>
            </a:endParaRPr>
          </a:p>
          <a:p>
            <a:pPr marL="457200" lvl="0" indent="-355600" algn="just" rtl="0">
              <a:lnSpc>
                <a:spcPct val="200000"/>
              </a:lnSpc>
              <a:spcBef>
                <a:spcPts val="0"/>
              </a:spcBef>
              <a:spcAft>
                <a:spcPts val="0"/>
              </a:spcAft>
              <a:buClr>
                <a:srgbClr val="000000"/>
              </a:buClr>
              <a:buSzPts val="2000"/>
              <a:buFont typeface="Times New Roman"/>
              <a:buChar char="●"/>
            </a:pPr>
            <a:r>
              <a:rPr lang="en-GB" sz="2000" b="1" dirty="0">
                <a:solidFill>
                  <a:srgbClr val="000000"/>
                </a:solidFill>
                <a:latin typeface="Times New Roman" pitchFamily="18" charset="0"/>
                <a:ea typeface="Times New Roman"/>
                <a:cs typeface="Times New Roman" pitchFamily="18" charset="0"/>
                <a:sym typeface="Times New Roman"/>
              </a:rPr>
              <a:t>Extrinsic motivation helps to understand the individual but it negates the sense of achievement and joy</a:t>
            </a:r>
            <a:endParaRPr sz="2000" b="1">
              <a:solidFill>
                <a:srgbClr val="000000"/>
              </a:solidFill>
              <a:latin typeface="Times New Roman" pitchFamily="18" charset="0"/>
              <a:ea typeface="Times New Roman"/>
              <a:cs typeface="Times New Roman" pitchFamily="18" charset="0"/>
              <a:sym typeface="Times New Roman"/>
            </a:endParaRPr>
          </a:p>
        </p:txBody>
      </p:sp>
      <p:pic>
        <p:nvPicPr>
          <p:cNvPr id="171" name="Google Shape;171;p18"/>
          <p:cNvPicPr preferRelativeResize="0"/>
          <p:nvPr/>
        </p:nvPicPr>
        <p:blipFill>
          <a:blip r:embed="rId3">
            <a:alphaModFix/>
          </a:blip>
          <a:stretch>
            <a:fillRect/>
          </a:stretch>
        </p:blipFill>
        <p:spPr>
          <a:xfrm>
            <a:off x="206830" y="1769778"/>
            <a:ext cx="3646714" cy="238856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19"/>
          <p:cNvSpPr txBox="1">
            <a:spLocks noGrp="1"/>
          </p:cNvSpPr>
          <p:nvPr>
            <p:ph type="title"/>
          </p:nvPr>
        </p:nvSpPr>
        <p:spPr>
          <a:xfrm>
            <a:off x="1375050" y="422750"/>
            <a:ext cx="6393900" cy="7965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500" b="1">
                <a:solidFill>
                  <a:srgbClr val="000000"/>
                </a:solidFill>
                <a:latin typeface="Times New Roman"/>
                <a:ea typeface="Times New Roman"/>
                <a:cs typeface="Times New Roman"/>
                <a:sym typeface="Times New Roman"/>
              </a:rPr>
              <a:t>Key motivation theories</a:t>
            </a:r>
            <a:endParaRPr sz="3100" b="1">
              <a:latin typeface="Times New Roman"/>
              <a:ea typeface="Times New Roman"/>
              <a:cs typeface="Times New Roman"/>
              <a:sym typeface="Times New Roman"/>
            </a:endParaRPr>
          </a:p>
        </p:txBody>
      </p:sp>
      <p:sp>
        <p:nvSpPr>
          <p:cNvPr id="177" name="Google Shape;177;p19"/>
          <p:cNvSpPr txBox="1">
            <a:spLocks noGrp="1"/>
          </p:cNvSpPr>
          <p:nvPr>
            <p:ph type="body" idx="1"/>
          </p:nvPr>
        </p:nvSpPr>
        <p:spPr>
          <a:xfrm>
            <a:off x="4482000" y="1539950"/>
            <a:ext cx="4140900" cy="3332100"/>
          </a:xfrm>
          <a:prstGeom prst="rect">
            <a:avLst/>
          </a:prstGeom>
        </p:spPr>
        <p:txBody>
          <a:bodyPr spcFirstLastPara="1" wrap="square" lIns="91425" tIns="91425" rIns="91425" bIns="91425" anchor="t" anchorCtr="0">
            <a:noAutofit/>
          </a:bodyPr>
          <a:lstStyle/>
          <a:p>
            <a:pPr marL="457200" lvl="0" indent="-361950" algn="just" rtl="0">
              <a:lnSpc>
                <a:spcPct val="200000"/>
              </a:lnSpc>
              <a:spcBef>
                <a:spcPts val="1200"/>
              </a:spcBef>
              <a:spcAft>
                <a:spcPts val="0"/>
              </a:spcAft>
              <a:buClr>
                <a:srgbClr val="000000"/>
              </a:buClr>
              <a:buSzPts val="2100"/>
              <a:buFont typeface="Times New Roman"/>
              <a:buChar char="●"/>
            </a:pPr>
            <a:r>
              <a:rPr lang="en-GB" sz="2100" b="1" dirty="0">
                <a:solidFill>
                  <a:srgbClr val="000000"/>
                </a:solidFill>
                <a:latin typeface="Times New Roman"/>
                <a:ea typeface="Times New Roman"/>
                <a:cs typeface="Times New Roman"/>
                <a:sym typeface="Times New Roman"/>
              </a:rPr>
              <a:t>Maslow’s theory of hierarchical needs</a:t>
            </a:r>
            <a:endParaRPr sz="2100" b="1">
              <a:solidFill>
                <a:srgbClr val="000000"/>
              </a:solidFill>
              <a:latin typeface="Times New Roman"/>
              <a:ea typeface="Times New Roman"/>
              <a:cs typeface="Times New Roman"/>
              <a:sym typeface="Times New Roman"/>
            </a:endParaRPr>
          </a:p>
          <a:p>
            <a:pPr marL="457200" lvl="0" indent="-361950" algn="just" rtl="0">
              <a:lnSpc>
                <a:spcPct val="200000"/>
              </a:lnSpc>
              <a:spcBef>
                <a:spcPts val="0"/>
              </a:spcBef>
              <a:spcAft>
                <a:spcPts val="0"/>
              </a:spcAft>
              <a:buClr>
                <a:srgbClr val="000000"/>
              </a:buClr>
              <a:buSzPts val="2100"/>
              <a:buFont typeface="Times New Roman"/>
              <a:buChar char="●"/>
            </a:pPr>
            <a:r>
              <a:rPr lang="en-GB" sz="2100" b="1" dirty="0">
                <a:solidFill>
                  <a:srgbClr val="000000"/>
                </a:solidFill>
                <a:latin typeface="Times New Roman"/>
                <a:ea typeface="Times New Roman"/>
                <a:cs typeface="Times New Roman"/>
                <a:sym typeface="Times New Roman"/>
              </a:rPr>
              <a:t>Hertzberg’s two-factor Theory</a:t>
            </a:r>
            <a:endParaRPr sz="2100" b="1">
              <a:solidFill>
                <a:srgbClr val="000000"/>
              </a:solidFill>
              <a:latin typeface="Times New Roman"/>
              <a:ea typeface="Times New Roman"/>
              <a:cs typeface="Times New Roman"/>
              <a:sym typeface="Times New Roman"/>
            </a:endParaRPr>
          </a:p>
          <a:p>
            <a:pPr marL="457200" lvl="0" indent="-361950" algn="just" rtl="0">
              <a:lnSpc>
                <a:spcPct val="200000"/>
              </a:lnSpc>
              <a:spcBef>
                <a:spcPts val="0"/>
              </a:spcBef>
              <a:spcAft>
                <a:spcPts val="0"/>
              </a:spcAft>
              <a:buClr>
                <a:srgbClr val="000000"/>
              </a:buClr>
              <a:buSzPts val="2100"/>
              <a:buFont typeface="Times New Roman"/>
              <a:buChar char="●"/>
            </a:pPr>
            <a:r>
              <a:rPr lang="en-GB" sz="2100" b="1" dirty="0">
                <a:solidFill>
                  <a:srgbClr val="000000"/>
                </a:solidFill>
                <a:latin typeface="Times New Roman"/>
                <a:ea typeface="Times New Roman"/>
                <a:cs typeface="Times New Roman"/>
                <a:sym typeface="Times New Roman"/>
              </a:rPr>
              <a:t>Vroom’s theory of expectancy</a:t>
            </a:r>
            <a:endParaRPr b="1">
              <a:solidFill>
                <a:srgbClr val="000000"/>
              </a:solidFill>
              <a:latin typeface="Arial"/>
              <a:ea typeface="Arial"/>
              <a:cs typeface="Arial"/>
              <a:sym typeface="Arial"/>
            </a:endParaRPr>
          </a:p>
        </p:txBody>
      </p:sp>
      <p:pic>
        <p:nvPicPr>
          <p:cNvPr id="178" name="Google Shape;178;p19"/>
          <p:cNvPicPr preferRelativeResize="0"/>
          <p:nvPr/>
        </p:nvPicPr>
        <p:blipFill>
          <a:blip r:embed="rId3">
            <a:alphaModFix/>
          </a:blip>
          <a:stretch>
            <a:fillRect/>
          </a:stretch>
        </p:blipFill>
        <p:spPr>
          <a:xfrm>
            <a:off x="653600" y="1736848"/>
            <a:ext cx="3634300" cy="2751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0"/>
          <p:cNvSpPr txBox="1">
            <a:spLocks noGrp="1"/>
          </p:cNvSpPr>
          <p:nvPr>
            <p:ph type="title"/>
          </p:nvPr>
        </p:nvSpPr>
        <p:spPr>
          <a:xfrm>
            <a:off x="1232800" y="248175"/>
            <a:ext cx="7034100" cy="673800"/>
          </a:xfrm>
          <a:prstGeom prst="rect">
            <a:avLst/>
          </a:prstGeom>
        </p:spPr>
        <p:txBody>
          <a:bodyPr spcFirstLastPara="1" wrap="square" lIns="91425" tIns="91425" rIns="91425" bIns="91425" anchor="t" anchorCtr="0">
            <a:noAutofit/>
          </a:bodyPr>
          <a:lstStyle/>
          <a:p>
            <a:pPr marL="0" lvl="0" indent="0" algn="ctr" rtl="0">
              <a:lnSpc>
                <a:spcPct val="115000"/>
              </a:lnSpc>
              <a:spcBef>
                <a:spcPts val="1200"/>
              </a:spcBef>
              <a:spcAft>
                <a:spcPts val="1200"/>
              </a:spcAft>
              <a:buNone/>
            </a:pPr>
            <a:r>
              <a:rPr lang="en-GB" sz="3100" b="1">
                <a:solidFill>
                  <a:srgbClr val="000000"/>
                </a:solidFill>
                <a:latin typeface="Times New Roman"/>
                <a:ea typeface="Times New Roman"/>
                <a:cs typeface="Times New Roman"/>
                <a:sym typeface="Times New Roman"/>
              </a:rPr>
              <a:t> Conclusion</a:t>
            </a:r>
            <a:endParaRPr sz="3900" b="1">
              <a:solidFill>
                <a:srgbClr val="FFFFFF"/>
              </a:solidFill>
            </a:endParaRPr>
          </a:p>
        </p:txBody>
      </p:sp>
      <p:sp>
        <p:nvSpPr>
          <p:cNvPr id="184" name="Google Shape;184;p20"/>
          <p:cNvSpPr txBox="1">
            <a:spLocks noGrp="1"/>
          </p:cNvSpPr>
          <p:nvPr>
            <p:ph type="body" idx="1"/>
          </p:nvPr>
        </p:nvSpPr>
        <p:spPr>
          <a:xfrm>
            <a:off x="408650" y="1567550"/>
            <a:ext cx="3929100" cy="29112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605"/>
              <a:buNone/>
            </a:pPr>
            <a:endParaRPr sz="1215" b="1"/>
          </a:p>
          <a:p>
            <a:pPr marL="0" lvl="0" indent="0" algn="just" rtl="0">
              <a:spcBef>
                <a:spcPts val="1200"/>
              </a:spcBef>
              <a:spcAft>
                <a:spcPts val="0"/>
              </a:spcAft>
              <a:buSzPts val="605"/>
              <a:buNone/>
            </a:pPr>
            <a:endParaRPr sz="1215" b="1"/>
          </a:p>
          <a:p>
            <a:pPr marL="0" lvl="0" indent="0" algn="just" rtl="0">
              <a:spcBef>
                <a:spcPts val="1200"/>
              </a:spcBef>
              <a:spcAft>
                <a:spcPts val="1200"/>
              </a:spcAft>
              <a:buSzPts val="605"/>
              <a:buNone/>
            </a:pPr>
            <a:endParaRPr sz="1215" b="1"/>
          </a:p>
        </p:txBody>
      </p:sp>
      <p:pic>
        <p:nvPicPr>
          <p:cNvPr id="185" name="Google Shape;185;p20"/>
          <p:cNvPicPr preferRelativeResize="0"/>
          <p:nvPr/>
        </p:nvPicPr>
        <p:blipFill>
          <a:blip r:embed="rId3">
            <a:alphaModFix/>
          </a:blip>
          <a:stretch>
            <a:fillRect/>
          </a:stretch>
        </p:blipFill>
        <p:spPr>
          <a:xfrm>
            <a:off x="278500" y="1567550"/>
            <a:ext cx="4501449" cy="2453037"/>
          </a:xfrm>
          <a:prstGeom prst="rect">
            <a:avLst/>
          </a:prstGeom>
          <a:noFill/>
          <a:ln>
            <a:noFill/>
          </a:ln>
        </p:spPr>
      </p:pic>
      <p:sp>
        <p:nvSpPr>
          <p:cNvPr id="186" name="Google Shape;186;p20"/>
          <p:cNvSpPr txBox="1">
            <a:spLocks noGrp="1"/>
          </p:cNvSpPr>
          <p:nvPr>
            <p:ph type="body" idx="1"/>
          </p:nvPr>
        </p:nvSpPr>
        <p:spPr>
          <a:xfrm>
            <a:off x="5003100" y="1357100"/>
            <a:ext cx="4140900" cy="33321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200"/>
              </a:spcBef>
              <a:spcAft>
                <a:spcPts val="0"/>
              </a:spcAft>
              <a:buNone/>
            </a:pPr>
            <a:endParaRPr sz="1900" b="1">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100" b="1">
              <a:solidFill>
                <a:srgbClr val="000000"/>
              </a:solidFill>
              <a:latin typeface="Arial"/>
              <a:ea typeface="Arial"/>
              <a:cs typeface="Arial"/>
              <a:sym typeface="Arial"/>
            </a:endParaRPr>
          </a:p>
          <a:p>
            <a:pPr marL="0" lvl="0" indent="0" algn="just" rtl="0">
              <a:lnSpc>
                <a:spcPct val="150000"/>
              </a:lnSpc>
              <a:spcBef>
                <a:spcPts val="1200"/>
              </a:spcBef>
              <a:spcAft>
                <a:spcPts val="1200"/>
              </a:spcAft>
              <a:buNone/>
            </a:pPr>
            <a:endParaRPr sz="1100" b="1">
              <a:solidFill>
                <a:srgbClr val="000000"/>
              </a:solidFill>
              <a:latin typeface="Arial"/>
              <a:ea typeface="Arial"/>
              <a:cs typeface="Arial"/>
              <a:sym typeface="Arial"/>
            </a:endParaRPr>
          </a:p>
        </p:txBody>
      </p:sp>
      <p:sp>
        <p:nvSpPr>
          <p:cNvPr id="187" name="Google Shape;187;p20"/>
          <p:cNvSpPr txBox="1">
            <a:spLocks noGrp="1"/>
          </p:cNvSpPr>
          <p:nvPr>
            <p:ph type="body" idx="1"/>
          </p:nvPr>
        </p:nvSpPr>
        <p:spPr>
          <a:xfrm>
            <a:off x="5003100" y="922076"/>
            <a:ext cx="3846000" cy="3982200"/>
          </a:xfrm>
          <a:prstGeom prst="rect">
            <a:avLst/>
          </a:prstGeom>
        </p:spPr>
        <p:txBody>
          <a:bodyPr spcFirstLastPara="1" wrap="square" lIns="91425" tIns="91425" rIns="91425" bIns="91425" anchor="t" anchorCtr="0">
            <a:noAutofit/>
          </a:bodyPr>
          <a:lstStyle/>
          <a:p>
            <a:pPr marL="457200" lvl="0" indent="-349250" algn="just" rtl="0">
              <a:lnSpc>
                <a:spcPct val="200000"/>
              </a:lnSpc>
              <a:spcBef>
                <a:spcPts val="1200"/>
              </a:spcBef>
              <a:spcAft>
                <a:spcPts val="0"/>
              </a:spcAft>
              <a:buClr>
                <a:srgbClr val="000000"/>
              </a:buClr>
              <a:buSzPts val="1900"/>
              <a:buFont typeface="Times New Roman"/>
              <a:buChar char="●"/>
            </a:pPr>
            <a:r>
              <a:rPr lang="en-GB" sz="1900" b="1" dirty="0">
                <a:solidFill>
                  <a:srgbClr val="000000"/>
                </a:solidFill>
                <a:latin typeface="Times New Roman"/>
                <a:ea typeface="Times New Roman"/>
                <a:cs typeface="Times New Roman"/>
                <a:sym typeface="Times New Roman"/>
              </a:rPr>
              <a:t>Employee motivation is the level of energy</a:t>
            </a:r>
            <a:endParaRPr sz="1900" b="1">
              <a:solidFill>
                <a:srgbClr val="000000"/>
              </a:solidFill>
              <a:latin typeface="Times New Roman"/>
              <a:ea typeface="Times New Roman"/>
              <a:cs typeface="Times New Roman"/>
              <a:sym typeface="Times New Roman"/>
            </a:endParaRPr>
          </a:p>
          <a:p>
            <a:pPr marL="457200" lvl="0" indent="-349250" algn="just" rtl="0">
              <a:lnSpc>
                <a:spcPct val="200000"/>
              </a:lnSpc>
              <a:spcBef>
                <a:spcPts val="0"/>
              </a:spcBef>
              <a:spcAft>
                <a:spcPts val="0"/>
              </a:spcAft>
              <a:buClr>
                <a:srgbClr val="000000"/>
              </a:buClr>
              <a:buSzPts val="1900"/>
              <a:buFont typeface="Times New Roman"/>
              <a:buChar char="●"/>
            </a:pPr>
            <a:r>
              <a:rPr lang="en-GB" sz="1900" b="1" dirty="0">
                <a:solidFill>
                  <a:srgbClr val="000000"/>
                </a:solidFill>
                <a:latin typeface="Times New Roman"/>
                <a:ea typeface="Times New Roman"/>
                <a:cs typeface="Times New Roman"/>
                <a:sym typeface="Times New Roman"/>
              </a:rPr>
              <a:t>Herzberg's employee motivation theory has two motivation factors</a:t>
            </a:r>
            <a:endParaRPr sz="1900" b="1">
              <a:solidFill>
                <a:srgbClr val="000000"/>
              </a:solidFill>
              <a:latin typeface="Times New Roman"/>
              <a:ea typeface="Times New Roman"/>
              <a:cs typeface="Times New Roman"/>
              <a:sym typeface="Times New Roman"/>
            </a:endParaRPr>
          </a:p>
          <a:p>
            <a:pPr marL="457200" lvl="0" indent="-349250" algn="just" rtl="0">
              <a:lnSpc>
                <a:spcPct val="200000"/>
              </a:lnSpc>
              <a:spcBef>
                <a:spcPts val="0"/>
              </a:spcBef>
              <a:spcAft>
                <a:spcPts val="0"/>
              </a:spcAft>
              <a:buClr>
                <a:srgbClr val="000000"/>
              </a:buClr>
              <a:buSzPts val="1900"/>
              <a:buFont typeface="Times New Roman"/>
              <a:buChar char="●"/>
            </a:pPr>
            <a:r>
              <a:rPr lang="en-GB" sz="1900" b="1" dirty="0">
                <a:solidFill>
                  <a:srgbClr val="000000"/>
                </a:solidFill>
                <a:latin typeface="Times New Roman"/>
                <a:ea typeface="Times New Roman"/>
                <a:cs typeface="Times New Roman"/>
                <a:sym typeface="Times New Roman"/>
              </a:rPr>
              <a:t>Intrinsic and extrinsic motivation</a:t>
            </a:r>
            <a:endParaRPr sz="1900" b="1">
              <a:solidFill>
                <a:srgbClr val="000000"/>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None/>
            </a:pPr>
            <a:endParaRPr sz="1900" b="1">
              <a:solidFill>
                <a:srgbClr val="000000"/>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None/>
            </a:pPr>
            <a:endParaRPr sz="1900" b="1">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100" b="1">
              <a:solidFill>
                <a:srgbClr val="000000"/>
              </a:solidFill>
              <a:latin typeface="Arial"/>
              <a:ea typeface="Arial"/>
              <a:cs typeface="Arial"/>
              <a:sym typeface="Arial"/>
            </a:endParaRPr>
          </a:p>
          <a:p>
            <a:pPr marL="0" lvl="0" indent="0" algn="just" rtl="0">
              <a:lnSpc>
                <a:spcPct val="150000"/>
              </a:lnSpc>
              <a:spcBef>
                <a:spcPts val="1200"/>
              </a:spcBef>
              <a:spcAft>
                <a:spcPts val="1200"/>
              </a:spcAft>
              <a:buNone/>
            </a:pPr>
            <a:endParaRPr sz="1100" b="1">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1"/>
          <p:cNvSpPr txBox="1">
            <a:spLocks noGrp="1"/>
          </p:cNvSpPr>
          <p:nvPr>
            <p:ph type="title"/>
          </p:nvPr>
        </p:nvSpPr>
        <p:spPr>
          <a:xfrm>
            <a:off x="1297500" y="215825"/>
            <a:ext cx="7034100" cy="704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3000" b="1">
                <a:solidFill>
                  <a:srgbClr val="000000"/>
                </a:solidFill>
                <a:latin typeface="Times New Roman"/>
                <a:ea typeface="Times New Roman"/>
                <a:cs typeface="Times New Roman"/>
                <a:sym typeface="Times New Roman"/>
              </a:rPr>
              <a:t>References </a:t>
            </a:r>
            <a:endParaRPr sz="3000" b="1">
              <a:solidFill>
                <a:srgbClr val="FFFFFF"/>
              </a:solidFill>
              <a:latin typeface="Times New Roman"/>
              <a:ea typeface="Times New Roman"/>
              <a:cs typeface="Times New Roman"/>
              <a:sym typeface="Times New Roman"/>
            </a:endParaRPr>
          </a:p>
        </p:txBody>
      </p:sp>
      <p:sp>
        <p:nvSpPr>
          <p:cNvPr id="193" name="Google Shape;193;p21"/>
          <p:cNvSpPr txBox="1">
            <a:spLocks noGrp="1"/>
          </p:cNvSpPr>
          <p:nvPr>
            <p:ph type="body" idx="1"/>
          </p:nvPr>
        </p:nvSpPr>
        <p:spPr>
          <a:xfrm>
            <a:off x="512100" y="920600"/>
            <a:ext cx="8119800" cy="4048200"/>
          </a:xfrm>
          <a:prstGeom prst="rect">
            <a:avLst/>
          </a:prstGeom>
        </p:spPr>
        <p:txBody>
          <a:bodyPr spcFirstLastPara="1" wrap="square" lIns="91425" tIns="91425" rIns="91425" bIns="91425" anchor="t" anchorCtr="0">
            <a:normAutofit/>
          </a:bodyPr>
          <a:lstStyle/>
          <a:p>
            <a:pPr marL="457200" lvl="0" indent="-317500" algn="just" rtl="0">
              <a:spcBef>
                <a:spcPts val="0"/>
              </a:spcBef>
              <a:spcAft>
                <a:spcPts val="0"/>
              </a:spcAft>
              <a:buClr>
                <a:schemeClr val="dk1"/>
              </a:buClr>
              <a:buSzPts val="1400"/>
              <a:buFont typeface="Times New Roman"/>
              <a:buChar char="●"/>
            </a:pPr>
            <a:r>
              <a:rPr lang="en-GB" sz="1400" b="1">
                <a:solidFill>
                  <a:schemeClr val="dk1"/>
                </a:solidFill>
                <a:latin typeface="Times New Roman"/>
                <a:ea typeface="Times New Roman"/>
                <a:cs typeface="Times New Roman"/>
                <a:sym typeface="Times New Roman"/>
              </a:rPr>
              <a:t>Fischer, C., Malycha, C.P. and Schafmann, E. (2019). The influence of intrinsic motivation and synergistic extrinsic motivators on creativity and innovation. Frontiers in psychology, 10, p.137.</a:t>
            </a:r>
            <a:endParaRPr sz="1400" b="1">
              <a:solidFill>
                <a:schemeClr val="dk1"/>
              </a:solidFill>
              <a:latin typeface="Times New Roman"/>
              <a:ea typeface="Times New Roman"/>
              <a:cs typeface="Times New Roman"/>
              <a:sym typeface="Times New Roman"/>
            </a:endParaRPr>
          </a:p>
          <a:p>
            <a:pPr marL="457200" lvl="0" indent="-317500" algn="just" rtl="0">
              <a:spcBef>
                <a:spcPts val="0"/>
              </a:spcBef>
              <a:spcAft>
                <a:spcPts val="0"/>
              </a:spcAft>
              <a:buClr>
                <a:schemeClr val="dk1"/>
              </a:buClr>
              <a:buSzPts val="1400"/>
              <a:buFont typeface="Times New Roman"/>
              <a:buChar char="●"/>
            </a:pPr>
            <a:r>
              <a:rPr lang="en-GB" sz="1400" b="1">
                <a:solidFill>
                  <a:schemeClr val="dk1"/>
                </a:solidFill>
                <a:latin typeface="Times New Roman"/>
                <a:ea typeface="Times New Roman"/>
                <a:cs typeface="Times New Roman"/>
                <a:sym typeface="Times New Roman"/>
              </a:rPr>
              <a:t>KnowledgeHut (2019) Motivation theories [5 famous motivation theories], Knowledgehut. Available at: https://www.knowledgehut.com/tutorials/project-management/motivation-theories (Accessed: 16 June 2023). </a:t>
            </a:r>
            <a:endParaRPr sz="1400" b="1">
              <a:solidFill>
                <a:schemeClr val="dk1"/>
              </a:solidFill>
              <a:latin typeface="Times New Roman"/>
              <a:ea typeface="Times New Roman"/>
              <a:cs typeface="Times New Roman"/>
              <a:sym typeface="Times New Roman"/>
            </a:endParaRPr>
          </a:p>
          <a:p>
            <a:pPr marL="457200" lvl="0" indent="-317500" algn="just" rtl="0">
              <a:spcBef>
                <a:spcPts val="0"/>
              </a:spcBef>
              <a:spcAft>
                <a:spcPts val="0"/>
              </a:spcAft>
              <a:buClr>
                <a:schemeClr val="dk1"/>
              </a:buClr>
              <a:buSzPts val="1400"/>
              <a:buFont typeface="Times New Roman"/>
              <a:buChar char="●"/>
            </a:pPr>
            <a:r>
              <a:rPr lang="en-GB" sz="1400" b="1">
                <a:solidFill>
                  <a:schemeClr val="dk1"/>
                </a:solidFill>
                <a:latin typeface="Times New Roman"/>
                <a:ea typeface="Times New Roman"/>
                <a:cs typeface="Times New Roman"/>
                <a:sym typeface="Times New Roman"/>
              </a:rPr>
              <a:t>Professional Leadership Institute (2023). Extrinsic motivation in the office – types, examples and advantages Available at: https://professionalleadershipinstitute.com/leadership/extrinsic-motivation-in-the-office-types-examples-and-advantages/ (Accessed: 16 June 2023). </a:t>
            </a:r>
            <a:endParaRPr sz="1400" b="1">
              <a:solidFill>
                <a:schemeClr val="dk1"/>
              </a:solidFill>
              <a:latin typeface="Times New Roman"/>
              <a:ea typeface="Times New Roman"/>
              <a:cs typeface="Times New Roman"/>
              <a:sym typeface="Times New Roman"/>
            </a:endParaRPr>
          </a:p>
          <a:p>
            <a:pPr marL="457200" lvl="0" indent="-317500" algn="just" rtl="0">
              <a:spcBef>
                <a:spcPts val="0"/>
              </a:spcBef>
              <a:spcAft>
                <a:spcPts val="0"/>
              </a:spcAft>
              <a:buClr>
                <a:schemeClr val="dk1"/>
              </a:buClr>
              <a:buSzPts val="1400"/>
              <a:buFont typeface="Times New Roman"/>
              <a:buChar char="●"/>
            </a:pPr>
            <a:r>
              <a:rPr lang="en-GB" sz="1400" b="1">
                <a:solidFill>
                  <a:schemeClr val="dk1"/>
                </a:solidFill>
                <a:latin typeface="Times New Roman"/>
                <a:ea typeface="Times New Roman"/>
                <a:cs typeface="Times New Roman"/>
                <a:sym typeface="Times New Roman"/>
              </a:rPr>
              <a:t>Ryan, R.M. and Deci, E.L. (2020). Intrinsic and extrinsic motivation from a self-determination theory perspective: Definitions, theory, practices, and future directions. Contemporary educational psychology, 61, p.101860.</a:t>
            </a:r>
            <a:endParaRPr sz="1400" b="1">
              <a:solidFill>
                <a:schemeClr val="dk1"/>
              </a:solidFill>
              <a:latin typeface="Times New Roman"/>
              <a:ea typeface="Times New Roman"/>
              <a:cs typeface="Times New Roman"/>
              <a:sym typeface="Times New Roman"/>
            </a:endParaRPr>
          </a:p>
          <a:p>
            <a:pPr marL="457200" lvl="0" indent="-317500" algn="just" rtl="0">
              <a:spcBef>
                <a:spcPts val="0"/>
              </a:spcBef>
              <a:spcAft>
                <a:spcPts val="0"/>
              </a:spcAft>
              <a:buClr>
                <a:schemeClr val="dk1"/>
              </a:buClr>
              <a:buSzPts val="1400"/>
              <a:buFont typeface="Times New Roman"/>
              <a:buChar char="●"/>
            </a:pPr>
            <a:r>
              <a:rPr lang="en-GB" sz="1400" b="1">
                <a:solidFill>
                  <a:schemeClr val="dk1"/>
                </a:solidFill>
                <a:latin typeface="Times New Roman"/>
                <a:ea typeface="Times New Roman"/>
                <a:cs typeface="Times New Roman"/>
                <a:sym typeface="Times New Roman"/>
              </a:rPr>
              <a:t>Tarigan, N.M.R. and Setiawan, H. (2020). The Effect of Employee Competence on Increasing Employee Motivation in Sumut Bank of Sharia Unit, North Sumatera. Budapest International Research and Critics Institute-Journal (BIRCI-Journal), 3(2), pp.858-867.</a:t>
            </a:r>
            <a:endParaRPr sz="1400" b="1">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pic>
        <p:nvPicPr>
          <p:cNvPr id="198" name="Google Shape;198;p22"/>
          <p:cNvPicPr preferRelativeResize="0"/>
          <p:nvPr/>
        </p:nvPicPr>
        <p:blipFill>
          <a:blip r:embed="rId3">
            <a:alphaModFix/>
          </a:blip>
          <a:stretch>
            <a:fillRect/>
          </a:stretch>
        </p:blipFill>
        <p:spPr>
          <a:xfrm>
            <a:off x="0" y="0"/>
            <a:ext cx="9110675" cy="5143500"/>
          </a:xfrm>
          <a:prstGeom prst="rect">
            <a:avLst/>
          </a:prstGeom>
          <a:noFill/>
          <a:ln>
            <a:noFill/>
          </a:ln>
        </p:spPr>
      </p:pic>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957</Words>
  <Application>Microsoft Office PowerPoint</Application>
  <PresentationFormat>On-screen Show (16:9)</PresentationFormat>
  <Paragraphs>51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Lato</vt:lpstr>
      <vt:lpstr>Montserrat</vt:lpstr>
      <vt:lpstr>Times New Roman</vt:lpstr>
      <vt:lpstr>Calibri</vt:lpstr>
      <vt:lpstr>Arial</vt:lpstr>
      <vt:lpstr>Focus</vt:lpstr>
      <vt:lpstr>Developing Relationships and Workplace Achievement  Task 1: Presentation </vt:lpstr>
      <vt:lpstr>Introduction</vt:lpstr>
      <vt:lpstr>The meaning of employee motivation</vt:lpstr>
      <vt:lpstr>Key difference between extrinsic and intrinsic motivation types as a development vehicle</vt:lpstr>
      <vt:lpstr>Which motivation type motivates mostly at work</vt:lpstr>
      <vt:lpstr>Critically evaluating the advantages and disadvantages of each motivation type</vt:lpstr>
      <vt:lpstr>Key motivation theories</vt:lpstr>
      <vt:lpstr> 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 (May 2023) Task 1: Presentation </dc:title>
  <cp:lastModifiedBy>Alex Netoi</cp:lastModifiedBy>
  <cp:revision>2</cp:revision>
  <dcterms:modified xsi:type="dcterms:W3CDTF">2023-06-24T13:23:02Z</dcterms:modified>
</cp:coreProperties>
</file>