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notesSlides/notesSlide11.xml" ContentType="application/vnd.openxmlformats-officedocument.presentationml.notesSlide+xml"/>
  <Override PartName="/ppt/charts/chart2.xml" ContentType="application/vnd.openxmlformats-officedocument.drawingml.chart+xml"/>
  <Override PartName="/ppt/notesSlides/notesSlide12.xml" ContentType="application/vnd.openxmlformats-officedocument.presentationml.notesSlide+xml"/>
  <Override PartName="/ppt/charts/chart3.xml" ContentType="application/vnd.openxmlformats-officedocument.drawingml.char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4748FB-FA0D-433A-8CA3-EBA48FF7BA8E}" v="22" dt="2026-08-08T14:03:04.5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kan Sivam" userId="1767c8e61087f522" providerId="LiveId" clId="{974748FB-FA0D-433A-8CA3-EBA48FF7BA8E}"/>
    <pc:docChg chg="undo custSel modSld">
      <pc:chgData name="Skan Sivam" userId="1767c8e61087f522" providerId="LiveId" clId="{974748FB-FA0D-433A-8CA3-EBA48FF7BA8E}" dt="2026-08-08T14:27:13.135" v="568" actId="20577"/>
      <pc:docMkLst>
        <pc:docMk/>
      </pc:docMkLst>
      <pc:sldChg chg="delSp modSp mod">
        <pc:chgData name="Skan Sivam" userId="1767c8e61087f522" providerId="LiveId" clId="{974748FB-FA0D-433A-8CA3-EBA48FF7BA8E}" dt="2026-08-08T14:27:13.135" v="568" actId="20577"/>
        <pc:sldMkLst>
          <pc:docMk/>
          <pc:sldMk cId="0" sldId="256"/>
        </pc:sldMkLst>
        <pc:spChg chg="del">
          <ac:chgData name="Skan Sivam" userId="1767c8e61087f522" providerId="LiveId" clId="{974748FB-FA0D-433A-8CA3-EBA48FF7BA8E}" dt="2026-08-08T14:12:36.385" v="529" actId="478"/>
          <ac:spMkLst>
            <pc:docMk/>
            <pc:sldMk cId="0" sldId="256"/>
            <ac:spMk id="2" creationId="{00000000-0000-0000-0000-000000000000}"/>
          </ac:spMkLst>
        </pc:spChg>
        <pc:spChg chg="del">
          <ac:chgData name="Skan Sivam" userId="1767c8e61087f522" providerId="LiveId" clId="{974748FB-FA0D-433A-8CA3-EBA48FF7BA8E}" dt="2026-08-08T14:12:35.563" v="528" actId="478"/>
          <ac:spMkLst>
            <pc:docMk/>
            <pc:sldMk cId="0" sldId="256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4:10:02.935" v="454" actId="1076"/>
          <ac:spMkLst>
            <pc:docMk/>
            <pc:sldMk cId="0" sldId="256"/>
            <ac:spMk id="4" creationId="{00000000-0000-0000-0000-000000000000}"/>
          </ac:spMkLst>
        </pc:spChg>
        <pc:spChg chg="mod">
          <ac:chgData name="Skan Sivam" userId="1767c8e61087f522" providerId="LiveId" clId="{974748FB-FA0D-433A-8CA3-EBA48FF7BA8E}" dt="2026-08-08T14:10:12.482" v="455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4:10:22.339" v="456" actId="1076"/>
          <ac:spMkLst>
            <pc:docMk/>
            <pc:sldMk cId="0" sldId="256"/>
            <ac:spMk id="6" creationId="{00000000-0000-0000-0000-000000000000}"/>
          </ac:spMkLst>
        </pc:spChg>
        <pc:spChg chg="mod">
          <ac:chgData name="Skan Sivam" userId="1767c8e61087f522" providerId="LiveId" clId="{974748FB-FA0D-433A-8CA3-EBA48FF7BA8E}" dt="2026-08-08T14:10:31.241" v="457" actId="1076"/>
          <ac:spMkLst>
            <pc:docMk/>
            <pc:sldMk cId="0" sldId="256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4:10:35.622" v="458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4:27:13.135" v="568" actId="20577"/>
          <ac:spMkLst>
            <pc:docMk/>
            <pc:sldMk cId="0" sldId="256"/>
            <ac:spMk id="9" creationId="{00000000-0000-0000-0000-000000000000}"/>
          </ac:spMkLst>
        </pc:spChg>
      </pc:sldChg>
      <pc:sldChg chg="modSp mod">
        <pc:chgData name="Skan Sivam" userId="1767c8e61087f522" providerId="LiveId" clId="{974748FB-FA0D-433A-8CA3-EBA48FF7BA8E}" dt="2026-08-08T13:47:38.790" v="311" actId="1076"/>
        <pc:sldMkLst>
          <pc:docMk/>
          <pc:sldMk cId="0" sldId="257"/>
        </pc:sldMkLst>
        <pc:spChg chg="mod">
          <ac:chgData name="Skan Sivam" userId="1767c8e61087f522" providerId="LiveId" clId="{974748FB-FA0D-433A-8CA3-EBA48FF7BA8E}" dt="2026-08-08T13:46:20.441" v="287" actId="14100"/>
          <ac:spMkLst>
            <pc:docMk/>
            <pc:sldMk cId="0" sldId="257"/>
            <ac:spMk id="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7:38.790" v="311" actId="1076"/>
          <ac:spMkLst>
            <pc:docMk/>
            <pc:sldMk cId="0" sldId="257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7:35.484" v="307" actId="20577"/>
          <ac:spMkLst>
            <pc:docMk/>
            <pc:sldMk cId="0" sldId="257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2:27.482" v="258" actId="1076"/>
          <ac:spMkLst>
            <pc:docMk/>
            <pc:sldMk cId="0" sldId="257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4:09.948" v="272" actId="255"/>
          <ac:spMkLst>
            <pc:docMk/>
            <pc:sldMk cId="0" sldId="257"/>
            <ac:spMk id="10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3:00.956" v="263" actId="1076"/>
          <ac:spMkLst>
            <pc:docMk/>
            <pc:sldMk cId="0" sldId="257"/>
            <ac:spMk id="1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4:16.016" v="273" actId="255"/>
          <ac:spMkLst>
            <pc:docMk/>
            <pc:sldMk cId="0" sldId="257"/>
            <ac:spMk id="1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5:45.521" v="284" actId="1076"/>
          <ac:spMkLst>
            <pc:docMk/>
            <pc:sldMk cId="0" sldId="257"/>
            <ac:spMk id="1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4:32.044" v="274" actId="255"/>
          <ac:spMkLst>
            <pc:docMk/>
            <pc:sldMk cId="0" sldId="257"/>
            <ac:spMk id="1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4:42.005" v="276" actId="255"/>
          <ac:spMkLst>
            <pc:docMk/>
            <pc:sldMk cId="0" sldId="257"/>
            <ac:spMk id="1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4:55.535" v="278" actId="255"/>
          <ac:spMkLst>
            <pc:docMk/>
            <pc:sldMk cId="0" sldId="257"/>
            <ac:spMk id="1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5:04.616" v="280" actId="255"/>
          <ac:spMkLst>
            <pc:docMk/>
            <pc:sldMk cId="0" sldId="257"/>
            <ac:spMk id="2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5:25.140" v="281" actId="255"/>
          <ac:spMkLst>
            <pc:docMk/>
            <pc:sldMk cId="0" sldId="257"/>
            <ac:spMk id="2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5:50.018" v="285" actId="255"/>
          <ac:spMkLst>
            <pc:docMk/>
            <pc:sldMk cId="0" sldId="257"/>
            <ac:spMk id="2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5:57.617" v="286" actId="255"/>
          <ac:spMkLst>
            <pc:docMk/>
            <pc:sldMk cId="0" sldId="257"/>
            <ac:spMk id="27" creationId="{00000000-0000-0000-0000-000000000000}"/>
          </ac:spMkLst>
        </pc:spChg>
      </pc:sldChg>
      <pc:sldChg chg="modSp mod">
        <pc:chgData name="Skan Sivam" userId="1767c8e61087f522" providerId="LiveId" clId="{974748FB-FA0D-433A-8CA3-EBA48FF7BA8E}" dt="2026-08-08T13:50:15.425" v="334" actId="255"/>
        <pc:sldMkLst>
          <pc:docMk/>
          <pc:sldMk cId="0" sldId="258"/>
        </pc:sldMkLst>
        <pc:spChg chg="mod">
          <ac:chgData name="Skan Sivam" userId="1767c8e61087f522" providerId="LiveId" clId="{974748FB-FA0D-433A-8CA3-EBA48FF7BA8E}" dt="2026-08-08T13:48:03.435" v="313" actId="255"/>
          <ac:spMkLst>
            <pc:docMk/>
            <pc:sldMk cId="0" sldId="258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7:52.055" v="312" actId="255"/>
          <ac:spMkLst>
            <pc:docMk/>
            <pc:sldMk cId="0" sldId="258"/>
            <ac:spMk id="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8:16.784" v="314" actId="20577"/>
          <ac:spMkLst>
            <pc:docMk/>
            <pc:sldMk cId="0" sldId="258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8:35.555" v="316" actId="255"/>
          <ac:spMkLst>
            <pc:docMk/>
            <pc:sldMk cId="0" sldId="258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8:24.921" v="315" actId="255"/>
          <ac:spMkLst>
            <pc:docMk/>
            <pc:sldMk cId="0" sldId="258"/>
            <ac:spMk id="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8:50.440" v="318" actId="20577"/>
          <ac:spMkLst>
            <pc:docMk/>
            <pc:sldMk cId="0" sldId="258"/>
            <ac:spMk id="10" creationId="{00000000-0000-0000-0000-000000000000}"/>
          </ac:spMkLst>
        </pc:spChg>
        <pc:graphicFrameChg chg="modGraphic">
          <ac:chgData name="Skan Sivam" userId="1767c8e61087f522" providerId="LiveId" clId="{974748FB-FA0D-433A-8CA3-EBA48FF7BA8E}" dt="2026-08-08T13:50:15.425" v="334" actId="255"/>
          <ac:graphicFrameMkLst>
            <pc:docMk/>
            <pc:sldMk cId="0" sldId="258"/>
            <ac:graphicFrameMk id="12" creationId="{00000000-0000-0000-0000-000000000000}"/>
          </ac:graphicFrameMkLst>
        </pc:graphicFrameChg>
      </pc:sldChg>
      <pc:sldChg chg="modSp mod">
        <pc:chgData name="Skan Sivam" userId="1767c8e61087f522" providerId="LiveId" clId="{974748FB-FA0D-433A-8CA3-EBA48FF7BA8E}" dt="2026-08-08T13:52:43.644" v="347" actId="255"/>
        <pc:sldMkLst>
          <pc:docMk/>
          <pc:sldMk cId="0" sldId="259"/>
        </pc:sldMkLst>
        <pc:spChg chg="mod">
          <ac:chgData name="Skan Sivam" userId="1767c8e61087f522" providerId="LiveId" clId="{974748FB-FA0D-433A-8CA3-EBA48FF7BA8E}" dt="2026-08-08T13:50:33.228" v="335" actId="255"/>
          <ac:spMkLst>
            <pc:docMk/>
            <pc:sldMk cId="0" sldId="259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1:15.810" v="340" actId="1076"/>
          <ac:spMkLst>
            <pc:docMk/>
            <pc:sldMk cId="0" sldId="259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0:49.536" v="336" actId="255"/>
          <ac:spMkLst>
            <pc:docMk/>
            <pc:sldMk cId="0" sldId="259"/>
            <ac:spMk id="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0:49.536" v="336" actId="255"/>
          <ac:spMkLst>
            <pc:docMk/>
            <pc:sldMk cId="0" sldId="259"/>
            <ac:spMk id="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0:49.536" v="336" actId="255"/>
          <ac:spMkLst>
            <pc:docMk/>
            <pc:sldMk cId="0" sldId="259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0:49.536" v="336" actId="255"/>
          <ac:spMkLst>
            <pc:docMk/>
            <pc:sldMk cId="0" sldId="259"/>
            <ac:spMk id="10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0:49.536" v="336" actId="255"/>
          <ac:spMkLst>
            <pc:docMk/>
            <pc:sldMk cId="0" sldId="259"/>
            <ac:spMk id="1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0:49.536" v="336" actId="255"/>
          <ac:spMkLst>
            <pc:docMk/>
            <pc:sldMk cId="0" sldId="259"/>
            <ac:spMk id="1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1:46.623" v="341" actId="255"/>
          <ac:spMkLst>
            <pc:docMk/>
            <pc:sldMk cId="0" sldId="259"/>
            <ac:spMk id="1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1:52.499" v="342" actId="255"/>
          <ac:spMkLst>
            <pc:docMk/>
            <pc:sldMk cId="0" sldId="259"/>
            <ac:spMk id="1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2:02.404" v="343" actId="255"/>
          <ac:spMkLst>
            <pc:docMk/>
            <pc:sldMk cId="0" sldId="259"/>
            <ac:spMk id="1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2:09.736" v="344" actId="255"/>
          <ac:spMkLst>
            <pc:docMk/>
            <pc:sldMk cId="0" sldId="259"/>
            <ac:spMk id="2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2:20.499" v="345" actId="255"/>
          <ac:spMkLst>
            <pc:docMk/>
            <pc:sldMk cId="0" sldId="259"/>
            <ac:spMk id="2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2:28.529" v="346" actId="255"/>
          <ac:spMkLst>
            <pc:docMk/>
            <pc:sldMk cId="0" sldId="259"/>
            <ac:spMk id="2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2:43.644" v="347" actId="255"/>
          <ac:spMkLst>
            <pc:docMk/>
            <pc:sldMk cId="0" sldId="259"/>
            <ac:spMk id="27" creationId="{00000000-0000-0000-0000-000000000000}"/>
          </ac:spMkLst>
        </pc:spChg>
      </pc:sldChg>
      <pc:sldChg chg="modSp mod">
        <pc:chgData name="Skan Sivam" userId="1767c8e61087f522" providerId="LiveId" clId="{974748FB-FA0D-433A-8CA3-EBA48FF7BA8E}" dt="2026-08-08T13:54:53.401" v="364" actId="255"/>
        <pc:sldMkLst>
          <pc:docMk/>
          <pc:sldMk cId="0" sldId="260"/>
        </pc:sldMkLst>
        <pc:spChg chg="mod">
          <ac:chgData name="Skan Sivam" userId="1767c8e61087f522" providerId="LiveId" clId="{974748FB-FA0D-433A-8CA3-EBA48FF7BA8E}" dt="2026-08-08T13:53:04.985" v="348" actId="255"/>
          <ac:spMkLst>
            <pc:docMk/>
            <pc:sldMk cId="0" sldId="260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3:25.932" v="349" actId="255"/>
          <ac:spMkLst>
            <pc:docMk/>
            <pc:sldMk cId="0" sldId="260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3:32.920" v="350" actId="255"/>
          <ac:spMkLst>
            <pc:docMk/>
            <pc:sldMk cId="0" sldId="260"/>
            <ac:spMk id="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3:41.596" v="351" actId="255"/>
          <ac:spMkLst>
            <pc:docMk/>
            <pc:sldMk cId="0" sldId="260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3:45.457" v="352" actId="255"/>
          <ac:spMkLst>
            <pc:docMk/>
            <pc:sldMk cId="0" sldId="260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3:50.572" v="353" actId="255"/>
          <ac:spMkLst>
            <pc:docMk/>
            <pc:sldMk cId="0" sldId="260"/>
            <ac:spMk id="10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3:56.058" v="354" actId="255"/>
          <ac:spMkLst>
            <pc:docMk/>
            <pc:sldMk cId="0" sldId="260"/>
            <ac:spMk id="1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4:01.676" v="355" actId="255"/>
          <ac:spMkLst>
            <pc:docMk/>
            <pc:sldMk cId="0" sldId="260"/>
            <ac:spMk id="1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4:06.375" v="356" actId="255"/>
          <ac:spMkLst>
            <pc:docMk/>
            <pc:sldMk cId="0" sldId="260"/>
            <ac:spMk id="1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4:15.724" v="357" actId="255"/>
          <ac:spMkLst>
            <pc:docMk/>
            <pc:sldMk cId="0" sldId="260"/>
            <ac:spMk id="1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4:19.823" v="358" actId="255"/>
          <ac:spMkLst>
            <pc:docMk/>
            <pc:sldMk cId="0" sldId="260"/>
            <ac:spMk id="1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4:25.899" v="359" actId="255"/>
          <ac:spMkLst>
            <pc:docMk/>
            <pc:sldMk cId="0" sldId="260"/>
            <ac:spMk id="1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4:30.931" v="360" actId="255"/>
          <ac:spMkLst>
            <pc:docMk/>
            <pc:sldMk cId="0" sldId="260"/>
            <ac:spMk id="1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4:35.088" v="361" actId="255"/>
          <ac:spMkLst>
            <pc:docMk/>
            <pc:sldMk cId="0" sldId="260"/>
            <ac:spMk id="20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4:41.008" v="362" actId="255"/>
          <ac:spMkLst>
            <pc:docMk/>
            <pc:sldMk cId="0" sldId="260"/>
            <ac:spMk id="2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4:47.379" v="363" actId="255"/>
          <ac:spMkLst>
            <pc:docMk/>
            <pc:sldMk cId="0" sldId="260"/>
            <ac:spMk id="2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4:53.401" v="364" actId="255"/>
          <ac:spMkLst>
            <pc:docMk/>
            <pc:sldMk cId="0" sldId="260"/>
            <ac:spMk id="23" creationId="{00000000-0000-0000-0000-000000000000}"/>
          </ac:spMkLst>
        </pc:spChg>
      </pc:sldChg>
      <pc:sldChg chg="modSp mod">
        <pc:chgData name="Skan Sivam" userId="1767c8e61087f522" providerId="LiveId" clId="{974748FB-FA0D-433A-8CA3-EBA48FF7BA8E}" dt="2026-08-08T13:55:45.318" v="370" actId="14100"/>
        <pc:sldMkLst>
          <pc:docMk/>
          <pc:sldMk cId="0" sldId="261"/>
        </pc:sldMkLst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26.378" v="367" actId="255"/>
          <ac:spMkLst>
            <pc:docMk/>
            <pc:sldMk cId="0" sldId="261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1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1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1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1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1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1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34.495" v="368" actId="14100"/>
          <ac:spMkLst>
            <pc:docMk/>
            <pc:sldMk cId="0" sldId="261"/>
            <ac:spMk id="1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2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2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2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40.321" v="369" actId="14100"/>
          <ac:spMkLst>
            <pc:docMk/>
            <pc:sldMk cId="0" sldId="261"/>
            <ac:spMk id="2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2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2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2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45.318" v="370" actId="14100"/>
          <ac:spMkLst>
            <pc:docMk/>
            <pc:sldMk cId="0" sldId="261"/>
            <ac:spMk id="2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3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3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3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3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5:15.065" v="366" actId="255"/>
          <ac:spMkLst>
            <pc:docMk/>
            <pc:sldMk cId="0" sldId="261"/>
            <ac:spMk id="35" creationId="{00000000-0000-0000-0000-000000000000}"/>
          </ac:spMkLst>
        </pc:spChg>
      </pc:sldChg>
      <pc:sldChg chg="modSp mod">
        <pc:chgData name="Skan Sivam" userId="1767c8e61087f522" providerId="LiveId" clId="{974748FB-FA0D-433A-8CA3-EBA48FF7BA8E}" dt="2026-08-08T13:56:04.412" v="371" actId="255"/>
        <pc:sldMkLst>
          <pc:docMk/>
          <pc:sldMk cId="0" sldId="262"/>
        </pc:sldMkLst>
        <pc:spChg chg="mod">
          <ac:chgData name="Skan Sivam" userId="1767c8e61087f522" providerId="LiveId" clId="{974748FB-FA0D-433A-8CA3-EBA48FF7BA8E}" dt="2026-08-08T13:56:04.412" v="371" actId="255"/>
          <ac:spMkLst>
            <pc:docMk/>
            <pc:sldMk cId="0" sldId="262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0:47.982" v="244" actId="255"/>
          <ac:spMkLst>
            <pc:docMk/>
            <pc:sldMk cId="0" sldId="262"/>
            <ac:spMk id="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0:40.305" v="243" actId="255"/>
          <ac:spMkLst>
            <pc:docMk/>
            <pc:sldMk cId="0" sldId="262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39:11.493" v="235" actId="255"/>
          <ac:spMkLst>
            <pc:docMk/>
            <pc:sldMk cId="0" sldId="262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0:55.848" v="245" actId="255"/>
          <ac:spMkLst>
            <pc:docMk/>
            <pc:sldMk cId="0" sldId="262"/>
            <ac:spMk id="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38:46.189" v="231" actId="1076"/>
          <ac:spMkLst>
            <pc:docMk/>
            <pc:sldMk cId="0" sldId="262"/>
            <ac:spMk id="10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0:30.916" v="242" actId="255"/>
          <ac:spMkLst>
            <pc:docMk/>
            <pc:sldMk cId="0" sldId="262"/>
            <ac:spMk id="1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39:04.452" v="234" actId="255"/>
          <ac:spMkLst>
            <pc:docMk/>
            <pc:sldMk cId="0" sldId="262"/>
            <ac:spMk id="1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1:04.407" v="246" actId="255"/>
          <ac:spMkLst>
            <pc:docMk/>
            <pc:sldMk cId="0" sldId="262"/>
            <ac:spMk id="1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0:20.826" v="241" actId="255"/>
          <ac:spMkLst>
            <pc:docMk/>
            <pc:sldMk cId="0" sldId="262"/>
            <ac:spMk id="1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39:19.936" v="236" actId="255"/>
          <ac:spMkLst>
            <pc:docMk/>
            <pc:sldMk cId="0" sldId="262"/>
            <ac:spMk id="1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1:12.129" v="247" actId="255"/>
          <ac:spMkLst>
            <pc:docMk/>
            <pc:sldMk cId="0" sldId="262"/>
            <ac:spMk id="1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0:08.896" v="240" actId="255"/>
          <ac:spMkLst>
            <pc:docMk/>
            <pc:sldMk cId="0" sldId="262"/>
            <ac:spMk id="2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39:43.090" v="237" actId="255"/>
          <ac:spMkLst>
            <pc:docMk/>
            <pc:sldMk cId="0" sldId="262"/>
            <ac:spMk id="2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1:19.533" v="248" actId="255"/>
          <ac:spMkLst>
            <pc:docMk/>
            <pc:sldMk cId="0" sldId="262"/>
            <ac:spMk id="2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40:01.177" v="239" actId="255"/>
          <ac:spMkLst>
            <pc:docMk/>
            <pc:sldMk cId="0" sldId="262"/>
            <ac:spMk id="2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39:51.299" v="238" actId="255"/>
          <ac:spMkLst>
            <pc:docMk/>
            <pc:sldMk cId="0" sldId="262"/>
            <ac:spMk id="28" creationId="{00000000-0000-0000-0000-000000000000}"/>
          </ac:spMkLst>
        </pc:spChg>
      </pc:sldChg>
      <pc:sldChg chg="modSp mod">
        <pc:chgData name="Skan Sivam" userId="1767c8e61087f522" providerId="LiveId" clId="{974748FB-FA0D-433A-8CA3-EBA48FF7BA8E}" dt="2026-08-08T14:04:51.689" v="448" actId="255"/>
        <pc:sldMkLst>
          <pc:docMk/>
          <pc:sldMk cId="0" sldId="263"/>
        </pc:sldMkLst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51.689" v="448" actId="255"/>
          <ac:spMkLst>
            <pc:docMk/>
            <pc:sldMk cId="0" sldId="263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4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11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12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15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16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19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20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23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24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26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27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28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31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32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35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36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37" creationId="{00000000-0000-0000-0000-000000000000}"/>
          </ac:spMkLst>
        </pc:spChg>
        <pc:spChg chg="mod">
          <ac:chgData name="Skan Sivam" userId="1767c8e61087f522" providerId="LiveId" clId="{974748FB-FA0D-433A-8CA3-EBA48FF7BA8E}" dt="2026-08-08T14:04:45.797" v="447" actId="255"/>
          <ac:spMkLst>
            <pc:docMk/>
            <pc:sldMk cId="0" sldId="263"/>
            <ac:spMk id="38" creationId="{00000000-0000-0000-0000-000000000000}"/>
          </ac:spMkLst>
        </pc:spChg>
      </pc:sldChg>
      <pc:sldChg chg="modSp mod">
        <pc:chgData name="Skan Sivam" userId="1767c8e61087f522" providerId="LiveId" clId="{974748FB-FA0D-433A-8CA3-EBA48FF7BA8E}" dt="2026-08-08T13:56:40.393" v="374" actId="255"/>
        <pc:sldMkLst>
          <pc:docMk/>
          <pc:sldMk cId="0" sldId="264"/>
        </pc:sldMkLst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40.393" v="374" actId="255"/>
          <ac:spMkLst>
            <pc:docMk/>
            <pc:sldMk cId="0" sldId="264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1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1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1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1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1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2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2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2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2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2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3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3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3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3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29.968" v="373" actId="255"/>
          <ac:spMkLst>
            <pc:docMk/>
            <pc:sldMk cId="0" sldId="264"/>
            <ac:spMk id="37" creationId="{00000000-0000-0000-0000-000000000000}"/>
          </ac:spMkLst>
        </pc:spChg>
      </pc:sldChg>
      <pc:sldChg chg="addSp delSp modSp mod">
        <pc:chgData name="Skan Sivam" userId="1767c8e61087f522" providerId="LiveId" clId="{974748FB-FA0D-433A-8CA3-EBA48FF7BA8E}" dt="2026-08-08T14:02:29.566" v="413" actId="27918"/>
        <pc:sldMkLst>
          <pc:docMk/>
          <pc:sldMk cId="0" sldId="265"/>
        </pc:sldMkLst>
        <pc:spChg chg="mod">
          <ac:chgData name="Skan Sivam" userId="1767c8e61087f522" providerId="LiveId" clId="{974748FB-FA0D-433A-8CA3-EBA48FF7BA8E}" dt="2026-08-08T13:56:51.632" v="375" actId="255"/>
          <ac:spMkLst>
            <pc:docMk/>
            <pc:sldMk cId="0" sldId="265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06.258" v="376" actId="255"/>
          <ac:spMkLst>
            <pc:docMk/>
            <pc:sldMk cId="0" sldId="265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51.632" v="375" actId="255"/>
          <ac:spMkLst>
            <pc:docMk/>
            <pc:sldMk cId="0" sldId="265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51.632" v="375" actId="255"/>
          <ac:spMkLst>
            <pc:docMk/>
            <pc:sldMk cId="0" sldId="265"/>
            <ac:spMk id="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51.632" v="375" actId="255"/>
          <ac:spMkLst>
            <pc:docMk/>
            <pc:sldMk cId="0" sldId="265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51.632" v="375" actId="255"/>
          <ac:spMkLst>
            <pc:docMk/>
            <pc:sldMk cId="0" sldId="265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51.632" v="375" actId="255"/>
          <ac:spMkLst>
            <pc:docMk/>
            <pc:sldMk cId="0" sldId="265"/>
            <ac:spMk id="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6:51.632" v="375" actId="255"/>
          <ac:spMkLst>
            <pc:docMk/>
            <pc:sldMk cId="0" sldId="265"/>
            <ac:spMk id="10" creationId="{00000000-0000-0000-0000-000000000000}"/>
          </ac:spMkLst>
        </pc:spChg>
        <pc:graphicFrameChg chg="add del mod">
          <ac:chgData name="Skan Sivam" userId="1767c8e61087f522" providerId="LiveId" clId="{974748FB-FA0D-433A-8CA3-EBA48FF7BA8E}" dt="2026-08-08T14:02:29.046" v="412" actId="478"/>
          <ac:graphicFrameMkLst>
            <pc:docMk/>
            <pc:sldMk cId="0" sldId="265"/>
            <ac:graphicFrameMk id="4" creationId="{00000000-0000-0000-0000-000000000000}"/>
          </ac:graphicFrameMkLst>
        </pc:graphicFrameChg>
      </pc:sldChg>
      <pc:sldChg chg="modSp mod">
        <pc:chgData name="Skan Sivam" userId="1767c8e61087f522" providerId="LiveId" clId="{974748FB-FA0D-433A-8CA3-EBA48FF7BA8E}" dt="2026-08-08T14:03:04.589" v="416" actId="255"/>
        <pc:sldMkLst>
          <pc:docMk/>
          <pc:sldMk cId="0" sldId="266"/>
        </pc:sldMkLst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23.066" v="378" actId="255"/>
          <ac:spMkLst>
            <pc:docMk/>
            <pc:sldMk cId="0" sldId="266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10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1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1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1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1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1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1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16.628" v="377" actId="255"/>
          <ac:spMkLst>
            <pc:docMk/>
            <pc:sldMk cId="0" sldId="266"/>
            <ac:spMk id="17" creationId="{00000000-0000-0000-0000-000000000000}"/>
          </ac:spMkLst>
        </pc:spChg>
        <pc:graphicFrameChg chg="mod">
          <ac:chgData name="Skan Sivam" userId="1767c8e61087f522" providerId="LiveId" clId="{974748FB-FA0D-433A-8CA3-EBA48FF7BA8E}" dt="2026-08-08T14:03:04.589" v="416" actId="255"/>
          <ac:graphicFrameMkLst>
            <pc:docMk/>
            <pc:sldMk cId="0" sldId="266"/>
            <ac:graphicFrameMk id="4" creationId="{00000000-0000-0000-0000-000000000000}"/>
          </ac:graphicFrameMkLst>
        </pc:graphicFrameChg>
      </pc:sldChg>
      <pc:sldChg chg="modSp mod">
        <pc:chgData name="Skan Sivam" userId="1767c8e61087f522" providerId="LiveId" clId="{974748FB-FA0D-433A-8CA3-EBA48FF7BA8E}" dt="2026-08-08T14:00:04.175" v="393" actId="255"/>
        <pc:sldMkLst>
          <pc:docMk/>
          <pc:sldMk cId="0" sldId="267"/>
        </pc:sldMkLst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48.816" v="381" actId="255"/>
          <ac:spMkLst>
            <pc:docMk/>
            <pc:sldMk cId="0" sldId="267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6.034" v="380" actId="14100"/>
          <ac:spMkLst>
            <pc:docMk/>
            <pc:sldMk cId="0" sldId="267"/>
            <ac:spMk id="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10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1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1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1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1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1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1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1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1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7:31.199" v="379" actId="255"/>
          <ac:spMkLst>
            <pc:docMk/>
            <pc:sldMk cId="0" sldId="267"/>
            <ac:spMk id="20" creationId="{00000000-0000-0000-0000-000000000000}"/>
          </ac:spMkLst>
        </pc:spChg>
        <pc:graphicFrameChg chg="mod">
          <ac:chgData name="Skan Sivam" userId="1767c8e61087f522" providerId="LiveId" clId="{974748FB-FA0D-433A-8CA3-EBA48FF7BA8E}" dt="2026-08-08T14:00:04.175" v="393" actId="255"/>
          <ac:graphicFrameMkLst>
            <pc:docMk/>
            <pc:sldMk cId="0" sldId="267"/>
            <ac:graphicFrameMk id="18" creationId="{00000000-0000-0000-0000-000000000000}"/>
          </ac:graphicFrameMkLst>
        </pc:graphicFrameChg>
      </pc:sldChg>
      <pc:sldChg chg="modSp mod">
        <pc:chgData name="Skan Sivam" userId="1767c8e61087f522" providerId="LiveId" clId="{974748FB-FA0D-433A-8CA3-EBA48FF7BA8E}" dt="2026-08-08T13:59:32.935" v="392" actId="255"/>
        <pc:sldMkLst>
          <pc:docMk/>
          <pc:sldMk cId="0" sldId="268"/>
        </pc:sldMkLst>
        <pc:spChg chg="mod">
          <ac:chgData name="Skan Sivam" userId="1767c8e61087f522" providerId="LiveId" clId="{974748FB-FA0D-433A-8CA3-EBA48FF7BA8E}" dt="2026-08-08T13:58:02.066" v="382" actId="255"/>
          <ac:spMkLst>
            <pc:docMk/>
            <pc:sldMk cId="0" sldId="268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07.370" v="383" actId="255"/>
          <ac:spMkLst>
            <pc:docMk/>
            <pc:sldMk cId="0" sldId="268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02.066" v="382" actId="255"/>
          <ac:spMkLst>
            <pc:docMk/>
            <pc:sldMk cId="0" sldId="268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02.066" v="382" actId="255"/>
          <ac:spMkLst>
            <pc:docMk/>
            <pc:sldMk cId="0" sldId="268"/>
            <ac:spMk id="6" creationId="{00000000-0000-0000-0000-000000000000}"/>
          </ac:spMkLst>
        </pc:spChg>
        <pc:graphicFrameChg chg="modGraphic">
          <ac:chgData name="Skan Sivam" userId="1767c8e61087f522" providerId="LiveId" clId="{974748FB-FA0D-433A-8CA3-EBA48FF7BA8E}" dt="2026-08-08T13:59:32.935" v="392" actId="255"/>
          <ac:graphicFrameMkLst>
            <pc:docMk/>
            <pc:sldMk cId="0" sldId="268"/>
            <ac:graphicFrameMk id="14" creationId="{00000000-0000-0000-0000-000000000000}"/>
          </ac:graphicFrameMkLst>
        </pc:graphicFrameChg>
      </pc:sldChg>
      <pc:sldChg chg="modSp mod">
        <pc:chgData name="Skan Sivam" userId="1767c8e61087f522" providerId="LiveId" clId="{974748FB-FA0D-433A-8CA3-EBA48FF7BA8E}" dt="2026-08-08T13:58:25.973" v="385" actId="255"/>
        <pc:sldMkLst>
          <pc:docMk/>
          <pc:sldMk cId="0" sldId="269"/>
        </pc:sldMkLst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5.973" v="385" actId="255"/>
          <ac:spMkLst>
            <pc:docMk/>
            <pc:sldMk cId="0" sldId="269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1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1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1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1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1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20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2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2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2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2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2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20.290" v="384" actId="255"/>
          <ac:spMkLst>
            <pc:docMk/>
            <pc:sldMk cId="0" sldId="269"/>
            <ac:spMk id="30" creationId="{00000000-0000-0000-0000-000000000000}"/>
          </ac:spMkLst>
        </pc:spChg>
      </pc:sldChg>
      <pc:sldChg chg="delSp modSp mod">
        <pc:chgData name="Skan Sivam" userId="1767c8e61087f522" providerId="LiveId" clId="{974748FB-FA0D-433A-8CA3-EBA48FF7BA8E}" dt="2026-08-08T13:58:44.131" v="387" actId="255"/>
        <pc:sldMkLst>
          <pc:docMk/>
          <pc:sldMk cId="0" sldId="270"/>
        </pc:sldMkLst>
        <pc:spChg chg="del">
          <ac:chgData name="Skan Sivam" userId="1767c8e61087f522" providerId="LiveId" clId="{974748FB-FA0D-433A-8CA3-EBA48FF7BA8E}" dt="2026-08-08T13:36:18.449" v="221" actId="478"/>
          <ac:spMkLst>
            <pc:docMk/>
            <pc:sldMk cId="0" sldId="270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44.131" v="387" actId="255"/>
          <ac:spMkLst>
            <pc:docMk/>
            <pc:sldMk cId="0" sldId="270"/>
            <ac:spMk id="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10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1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1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1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16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1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18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1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34.370" v="386" actId="255"/>
          <ac:spMkLst>
            <pc:docMk/>
            <pc:sldMk cId="0" sldId="270"/>
            <ac:spMk id="20" creationId="{00000000-0000-0000-0000-000000000000}"/>
          </ac:spMkLst>
        </pc:spChg>
      </pc:sldChg>
      <pc:sldChg chg="modSp mod">
        <pc:chgData name="Skan Sivam" userId="1767c8e61087f522" providerId="LiveId" clId="{974748FB-FA0D-433A-8CA3-EBA48FF7BA8E}" dt="2026-08-08T13:59:03.342" v="389" actId="255"/>
        <pc:sldMkLst>
          <pc:docMk/>
          <pc:sldMk cId="0" sldId="271"/>
        </pc:sldMkLst>
        <pc:spChg chg="mod">
          <ac:chgData name="Skan Sivam" userId="1767c8e61087f522" providerId="LiveId" clId="{974748FB-FA0D-433A-8CA3-EBA48FF7BA8E}" dt="2026-08-08T13:58:58.485" v="388" actId="255"/>
          <ac:spMkLst>
            <pc:docMk/>
            <pc:sldMk cId="0" sldId="271"/>
            <ac:spMk id="2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9:03.342" v="389" actId="255"/>
          <ac:spMkLst>
            <pc:docMk/>
            <pc:sldMk cId="0" sldId="271"/>
            <ac:spMk id="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58.485" v="388" actId="255"/>
          <ac:spMkLst>
            <pc:docMk/>
            <pc:sldMk cId="0" sldId="271"/>
            <ac:spMk id="5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58.485" v="388" actId="255"/>
          <ac:spMkLst>
            <pc:docMk/>
            <pc:sldMk cId="0" sldId="271"/>
            <ac:spMk id="7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58.485" v="388" actId="255"/>
          <ac:spMkLst>
            <pc:docMk/>
            <pc:sldMk cId="0" sldId="271"/>
            <ac:spMk id="9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58.485" v="388" actId="255"/>
          <ac:spMkLst>
            <pc:docMk/>
            <pc:sldMk cId="0" sldId="271"/>
            <ac:spMk id="11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58.485" v="388" actId="255"/>
          <ac:spMkLst>
            <pc:docMk/>
            <pc:sldMk cId="0" sldId="271"/>
            <ac:spMk id="13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58.485" v="388" actId="255"/>
          <ac:spMkLst>
            <pc:docMk/>
            <pc:sldMk cId="0" sldId="271"/>
            <ac:spMk id="14" creationId="{00000000-0000-0000-0000-000000000000}"/>
          </ac:spMkLst>
        </pc:spChg>
        <pc:spChg chg="mod">
          <ac:chgData name="Skan Sivam" userId="1767c8e61087f522" providerId="LiveId" clId="{974748FB-FA0D-433A-8CA3-EBA48FF7BA8E}" dt="2026-08-08T13:58:58.485" v="388" actId="255"/>
          <ac:spMkLst>
            <pc:docMk/>
            <pc:sldMk cId="0" sldId="271"/>
            <ac:spMk id="15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>
        <c:manualLayout>
          <c:layoutTarget val="inner"/>
          <c:xMode val="edge"/>
          <c:yMode val="edge"/>
          <c:x val="0.43094636713719586"/>
          <c:y val="3.5403050108932459E-2"/>
          <c:w val="0.56905363286280419"/>
          <c:h val="0.93464052287581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(£)</c:v>
                </c:pt>
              </c:strCache>
            </c:strRef>
          </c:tx>
          <c:spPr>
            <a:solidFill>
              <a:srgbClr val="50808E"/>
            </a:solidFill>
            <a:effectLst/>
          </c:spPr>
          <c:invertIfNegative val="0"/>
          <c:dLbls>
            <c:numFmt formatCode="\£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2000" b="0" i="0" u="none" strike="noStrike">
                    <a:solidFill>
                      <a:srgbClr val="233238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Sheet1!$A$2:$A$10</c:f>
              <c:strCache>
                <c:ptCount val="9"/>
                <c:pt idx="0">
                  <c:v>Building Purchase/Lease</c:v>
                </c:pt>
                <c:pt idx="1">
                  <c:v>Renovation</c:v>
                </c:pt>
                <c:pt idx="2">
                  <c:v>Furniture</c:v>
                </c:pt>
                <c:pt idx="3">
                  <c:v>Medical Equipment</c:v>
                </c:pt>
                <c:pt idx="4">
                  <c:v>Kitchen Equipment</c:v>
                </c:pt>
                <c:pt idx="5">
                  <c:v>IT Systems</c:v>
                </c:pt>
                <c:pt idx="6">
                  <c:v>Licensing &amp; Legal Fees</c:v>
                </c:pt>
                <c:pt idx="7">
                  <c:v>Marketing</c:v>
                </c:pt>
                <c:pt idx="8">
                  <c:v>Working Capital</c:v>
                </c:pt>
              </c:strCache>
            </c:strRef>
          </c:cat>
          <c:val>
            <c:numRef>
              <c:f>Sheet1!$B$2:$B$10</c:f>
              <c:numCache>
                <c:formatCode>General</c:formatCode>
                <c:ptCount val="9"/>
                <c:pt idx="0">
                  <c:v>800000</c:v>
                </c:pt>
                <c:pt idx="1">
                  <c:v>250000</c:v>
                </c:pt>
                <c:pt idx="2">
                  <c:v>120000</c:v>
                </c:pt>
                <c:pt idx="3">
                  <c:v>80000</c:v>
                </c:pt>
                <c:pt idx="4">
                  <c:v>45000</c:v>
                </c:pt>
                <c:pt idx="5">
                  <c:v>30000</c:v>
                </c:pt>
                <c:pt idx="6">
                  <c:v>20000</c:v>
                </c:pt>
                <c:pt idx="7">
                  <c:v>25000</c:v>
                </c:pt>
                <c:pt idx="8">
                  <c:v>100000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E82-6A4A-A941-93EEE03B176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2000" b="0" i="0" u="none" strike="noStrike">
                <a:solidFill>
                  <a:srgbClr val="233238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1"/>
        <c:axPos val="b"/>
        <c:numFmt formatCode="General" sourceLinked="0"/>
        <c:majorTickMark val="out"/>
        <c:minorTickMark val="none"/>
        <c:tickLblPos val="low"/>
        <c:crossAx val="2094734554"/>
        <c:crosses val="autoZero"/>
        <c:crossBetween val="between"/>
      </c:valAx>
      <c:spPr>
        <a:solidFill>
          <a:srgbClr val="FFFFFF"/>
        </a:solidFill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 (£)</c:v>
                </c:pt>
              </c:strCache>
            </c:strRef>
          </c:tx>
          <c:spPr>
            <a:solidFill>
              <a:srgbClr val="84B59F"/>
            </a:solidFill>
            <a:effectLst/>
          </c:spPr>
          <c:invertIfNegative val="0"/>
          <c:dLbls>
            <c:numFmt formatCode="\£#,##0,\K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2000" b="0" i="0" u="none" strike="noStrike">
                    <a:solidFill>
                      <a:srgbClr val="233238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Year 1</c:v>
                </c:pt>
                <c:pt idx="1">
                  <c:v>Year 2</c:v>
                </c:pt>
                <c:pt idx="2">
                  <c:v>Year 3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1850000</c:v>
                </c:pt>
                <c:pt idx="1">
                  <c:v>2050000</c:v>
                </c:pt>
                <c:pt idx="2">
                  <c:v>2250000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7FF-4743-BE04-F893F98E403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Expenses (£)</c:v>
                </c:pt>
              </c:strCache>
            </c:strRef>
          </c:tx>
          <c:spPr>
            <a:solidFill>
              <a:srgbClr val="C7C2B4"/>
            </a:solidFill>
            <a:effectLst/>
          </c:spPr>
          <c:invertIfNegative val="0"/>
          <c:dLbls>
            <c:numFmt formatCode="\£#,##0,\K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2000" b="0" i="0" u="none" strike="noStrike">
                    <a:solidFill>
                      <a:srgbClr val="233238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Year 1</c:v>
                </c:pt>
                <c:pt idx="1">
                  <c:v>Year 2</c:v>
                </c:pt>
                <c:pt idx="2">
                  <c:v>Year 3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1730000</c:v>
                </c:pt>
                <c:pt idx="1">
                  <c:v>1860000</c:v>
                </c:pt>
                <c:pt idx="2">
                  <c:v>1980000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7FF-4743-BE04-F893F98E403C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4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2000" b="0" i="0" u="none" strike="noStrike">
                <a:solidFill>
                  <a:srgbClr val="233238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1"/>
        <c:axPos val="l"/>
        <c:numFmt formatCode="General" sourceLinked="0"/>
        <c:majorTickMark val="out"/>
        <c:minorTickMark val="none"/>
        <c:tickLblPos val="nextTo"/>
        <c:crossAx val="2094734554"/>
        <c:crosses val="autoZero"/>
        <c:crossBetween val="between"/>
      </c:valAx>
      <c:spPr>
        <a:solidFill>
          <a:srgbClr val="FFFFFF"/>
        </a:solidFill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2000">
              <a:solidFill>
                <a:srgbClr val="233238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Cost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2F4858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1-749B-473B-BAD2-6FE0BCD14C97}"/>
              </c:ext>
            </c:extLst>
          </c:dPt>
          <c:dPt>
            <c:idx val="1"/>
            <c:bubble3D val="0"/>
            <c:spPr>
              <a:solidFill>
                <a:srgbClr val="50808E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749B-473B-BAD2-6FE0BCD14C97}"/>
              </c:ext>
            </c:extLst>
          </c:dPt>
          <c:dPt>
            <c:idx val="2"/>
            <c:bubble3D val="0"/>
            <c:spPr>
              <a:solidFill>
                <a:srgbClr val="84B59F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5-749B-473B-BAD2-6FE0BCD14C97}"/>
              </c:ext>
            </c:extLst>
          </c:dPt>
          <c:dPt>
            <c:idx val="3"/>
            <c:bubble3D val="0"/>
            <c:spPr>
              <a:solidFill>
                <a:srgbClr val="D9A441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7-749B-473B-BAD2-6FE0BCD14C97}"/>
              </c:ext>
            </c:extLst>
          </c:dPt>
          <c:dPt>
            <c:idx val="4"/>
            <c:bubble3D val="0"/>
            <c:spPr>
              <a:solidFill>
                <a:srgbClr val="A9C4B5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9-749B-473B-BAD2-6FE0BCD14C97}"/>
              </c:ext>
            </c:extLst>
          </c:dPt>
          <c:dPt>
            <c:idx val="5"/>
            <c:bubble3D val="0"/>
            <c:spPr>
              <a:solidFill>
                <a:srgbClr val="C7C2B4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B-749B-473B-BAD2-6FE0BCD14C97}"/>
              </c:ext>
            </c:extLst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95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749B-473B-BAD2-6FE0BCD14C97}"/>
                </c:ext>
              </c:extLst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95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749B-473B-BAD2-6FE0BCD14C97}"/>
                </c:ext>
              </c:extLst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95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749B-473B-BAD2-6FE0BCD14C97}"/>
                </c:ext>
              </c:extLst>
            </c:dLbl>
            <c:dLbl>
              <c:idx val="3"/>
              <c:numFmt formatCode="0%" sourceLinked="0"/>
              <c:spPr/>
              <c:txPr>
                <a:bodyPr/>
                <a:lstStyle/>
                <a:p>
                  <a:pPr>
                    <a:defRPr sz="95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749B-473B-BAD2-6FE0BCD14C97}"/>
                </c:ext>
              </c:extLst>
            </c:dLbl>
            <c:dLbl>
              <c:idx val="4"/>
              <c:numFmt formatCode="0%" sourceLinked="0"/>
              <c:spPr/>
              <c:txPr>
                <a:bodyPr/>
                <a:lstStyle/>
                <a:p>
                  <a:pPr>
                    <a:defRPr sz="95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749B-473B-BAD2-6FE0BCD14C97}"/>
                </c:ext>
              </c:extLst>
            </c:dLbl>
            <c:dLbl>
              <c:idx val="5"/>
              <c:numFmt formatCode="0%" sourceLinked="0"/>
              <c:spPr/>
              <c:txPr>
                <a:bodyPr/>
                <a:lstStyle/>
                <a:p>
                  <a:pPr>
                    <a:defRPr sz="95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  <a:endParaRPr lang="en-US"/>
                </a:p>
              </c:txPr>
              <c:dLblPos val="inEnd"/>
              <c:showLegendKey val="0"/>
              <c:showVal val="0"/>
              <c:showCatName val="0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749B-473B-BAD2-6FE0BCD14C97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Sheet1!$A$2:$A$7</c:f>
              <c:strCache>
                <c:ptCount val="6"/>
                <c:pt idx="0">
                  <c:v>Staff Salaries</c:v>
                </c:pt>
                <c:pt idx="1">
                  <c:v>Food</c:v>
                </c:pt>
                <c:pt idx="2">
                  <c:v>Utilities</c:v>
                </c:pt>
                <c:pt idx="3">
                  <c:v>Maintenance</c:v>
                </c:pt>
                <c:pt idx="4">
                  <c:v>Medical Supplies</c:v>
                </c:pt>
                <c:pt idx="5">
                  <c:v>Other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1050000</c:v>
                </c:pt>
                <c:pt idx="1">
                  <c:v>120000</c:v>
                </c:pt>
                <c:pt idx="2">
                  <c:v>85000</c:v>
                </c:pt>
                <c:pt idx="3">
                  <c:v>45000</c:v>
                </c:pt>
                <c:pt idx="4">
                  <c:v>40000</c:v>
                </c:pt>
                <c:pt idx="5">
                  <c:v>140000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CB7-9243-AB52-57A4B7A6F3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txPr>
        <a:bodyPr/>
        <a:lstStyle/>
        <a:p>
          <a:pPr>
            <a:defRPr sz="2000">
              <a:solidFill>
                <a:srgbClr val="233238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1EE65-5143-484D-BE18-BECA6696F85B}" type="datetimeFigureOut">
              <a:rPr lang="ro-RO" smtClean="0"/>
              <a:t>08.08.2026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919B52-7CAB-AA46-A20D-B1852C443E2B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5086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F485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777240" y="420235"/>
            <a:ext cx="5486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3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</a:t>
            </a:r>
            <a:endParaRPr lang="en-US" sz="2000" dirty="0"/>
          </a:p>
        </p:txBody>
      </p:sp>
      <p:sp>
        <p:nvSpPr>
          <p:cNvPr id="5" name="Text 3"/>
          <p:cNvSpPr/>
          <p:nvPr/>
        </p:nvSpPr>
        <p:spPr>
          <a:xfrm>
            <a:off x="777240" y="758757"/>
            <a:ext cx="8229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Silver Oaks</a:t>
            </a:r>
            <a:endParaRPr lang="en-US" sz="5400" dirty="0"/>
          </a:p>
        </p:txBody>
      </p:sp>
      <p:sp>
        <p:nvSpPr>
          <p:cNvPr id="6" name="Text 4"/>
          <p:cNvSpPr/>
          <p:nvPr/>
        </p:nvSpPr>
        <p:spPr>
          <a:xfrm>
            <a:off x="822960" y="1535997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dirty="0">
                <a:solidFill>
                  <a:srgbClr val="F7F5F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Residential Care Home</a:t>
            </a:r>
            <a:endParaRPr lang="en-US" sz="2800" dirty="0"/>
          </a:p>
        </p:txBody>
      </p:sp>
      <p:sp>
        <p:nvSpPr>
          <p:cNvPr id="7" name="Shape 5"/>
          <p:cNvSpPr/>
          <p:nvPr/>
        </p:nvSpPr>
        <p:spPr>
          <a:xfrm>
            <a:off x="822960" y="2172186"/>
            <a:ext cx="2011680" cy="0"/>
          </a:xfrm>
          <a:prstGeom prst="line">
            <a:avLst/>
          </a:prstGeom>
          <a:noFill/>
          <a:ln w="25400">
            <a:solidFill>
              <a:srgbClr val="D9A441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777240" y="2538919"/>
            <a:ext cx="7315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35-bed person-centred residential, dementia and respite care home in England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822960" y="4883285"/>
            <a:ext cx="7315200" cy="14260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and Entrepreneurship LCLM 4006
</a:t>
            </a: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Assignment: </a:t>
            </a: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</a:t>
            </a:r>
          </a:p>
          <a:p>
            <a:pPr marL="0" indent="0">
              <a:lnSpc>
                <a:spcPct val="130000"/>
              </a:lnSpc>
              <a:buNone/>
            </a:pP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Saichithanandasivam Skanthathas</a:t>
            </a:r>
            <a:endParaRPr lang="en-US" sz="200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</a:t>
            </a: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2516781</a:t>
            </a:r>
          </a:p>
          <a:p>
            <a:pPr>
              <a:lnSpc>
                <a:spcPct val="130000"/>
              </a:lnSpc>
            </a:pP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 name: </a:t>
            </a: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Mr. Thomas Adeyemi</a:t>
            </a:r>
          </a:p>
          <a:p>
            <a:pPr marL="0" indent="0">
              <a:lnSpc>
                <a:spcPct val="130000"/>
              </a:lnSpc>
              <a:buNone/>
            </a:pPr>
            <a:endParaRPr lang="en-US" sz="2000" dirty="0">
              <a:solidFill>
                <a:srgbClr val="FFFFFF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lnSpc>
                <a:spcPct val="130000"/>
              </a:lnSpc>
              <a:buNone/>
            </a:pP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EXECUTIVE SUMMARY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7772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viable, growing opportunity in UK adult social care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457200" y="1911096"/>
            <a:ext cx="6675120" cy="12435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UK's ageing population, tracked by the Office for National Statistics, continues to drive demand for high-quality residential care. Silver Oaks will provide person-centred residential care, dementia care, respite care and end-of-life support, delivered by qualified staff and underpinned by strong relationships with local authorities, the NHS and private clients.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65738" y="3721608"/>
            <a:ext cx="2148840" cy="1417320"/>
          </a:xfrm>
          <a:prstGeom prst="roundRect">
            <a:avLst>
              <a:gd name="adj" fmla="val 5161"/>
            </a:avLst>
          </a:prstGeom>
          <a:solidFill>
            <a:srgbClr val="F7F5F0"/>
          </a:solidFill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Text 4"/>
          <p:cNvSpPr/>
          <p:nvPr/>
        </p:nvSpPr>
        <p:spPr>
          <a:xfrm>
            <a:off x="457200" y="3566160"/>
            <a:ext cx="2148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35</a:t>
            </a:r>
            <a:endParaRPr lang="en-US" sz="2800" dirty="0"/>
          </a:p>
        </p:txBody>
      </p:sp>
      <p:sp>
        <p:nvSpPr>
          <p:cNvPr id="7" name="Text 5"/>
          <p:cNvSpPr/>
          <p:nvPr/>
        </p:nvSpPr>
        <p:spPr>
          <a:xfrm>
            <a:off x="457200" y="4261104"/>
            <a:ext cx="2148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Registered</a:t>
            </a:r>
            <a:endParaRPr lang="en-US" sz="2000" dirty="0"/>
          </a:p>
          <a:p>
            <a:pPr marL="0" indent="0" algn="ct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beds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2830068" y="3713584"/>
            <a:ext cx="2148840" cy="1417320"/>
          </a:xfrm>
          <a:prstGeom prst="roundRect">
            <a:avLst>
              <a:gd name="adj" fmla="val 5161"/>
            </a:avLst>
          </a:prstGeom>
          <a:solidFill>
            <a:srgbClr val="F7F5F0"/>
          </a:solidFill>
          <a:ln/>
        </p:spPr>
      </p:sp>
      <p:sp>
        <p:nvSpPr>
          <p:cNvPr id="9" name="Text 7"/>
          <p:cNvSpPr/>
          <p:nvPr/>
        </p:nvSpPr>
        <p:spPr>
          <a:xfrm>
            <a:off x="2788920" y="3566160"/>
            <a:ext cx="2148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£1.47M</a:t>
            </a:r>
            <a:endParaRPr lang="en-US" sz="2800" dirty="0"/>
          </a:p>
        </p:txBody>
      </p:sp>
      <p:sp>
        <p:nvSpPr>
          <p:cNvPr id="10" name="Text 8"/>
          <p:cNvSpPr/>
          <p:nvPr/>
        </p:nvSpPr>
        <p:spPr>
          <a:xfrm>
            <a:off x="2788920" y="4261104"/>
            <a:ext cx="2148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Initial</a:t>
            </a:r>
            <a:endParaRPr lang="en-US" sz="2000" dirty="0"/>
          </a:p>
          <a:p>
            <a:pPr marL="0" indent="0" algn="ct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investment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5161788" y="3681673"/>
            <a:ext cx="2148840" cy="1417320"/>
          </a:xfrm>
          <a:prstGeom prst="roundRect">
            <a:avLst>
              <a:gd name="adj" fmla="val 5161"/>
            </a:avLst>
          </a:prstGeom>
          <a:solidFill>
            <a:srgbClr val="F7F5F0"/>
          </a:solidFill>
          <a:ln/>
        </p:spPr>
      </p:sp>
      <p:sp>
        <p:nvSpPr>
          <p:cNvPr id="12" name="Text 10"/>
          <p:cNvSpPr/>
          <p:nvPr/>
        </p:nvSpPr>
        <p:spPr>
          <a:xfrm>
            <a:off x="5120640" y="3566160"/>
            <a:ext cx="2148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Year 2</a:t>
            </a:r>
            <a:endParaRPr lang="en-US" sz="2800" dirty="0"/>
          </a:p>
        </p:txBody>
      </p:sp>
      <p:sp>
        <p:nvSpPr>
          <p:cNvPr id="13" name="Text 11"/>
          <p:cNvSpPr/>
          <p:nvPr/>
        </p:nvSpPr>
        <p:spPr>
          <a:xfrm>
            <a:off x="5120640" y="4321752"/>
            <a:ext cx="2148840" cy="4697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</a:t>
            </a:r>
            <a:endParaRPr lang="en-US" sz="2000" dirty="0"/>
          </a:p>
          <a:p>
            <a:pPr marL="0" indent="0" algn="ct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profitability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7482840" y="1490472"/>
            <a:ext cx="4251960" cy="4572000"/>
          </a:xfrm>
          <a:prstGeom prst="roundRect">
            <a:avLst>
              <a:gd name="adj" fmla="val 1720"/>
            </a:avLst>
          </a:prstGeom>
          <a:solidFill>
            <a:srgbClr val="2F4858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5" name="Text 13"/>
          <p:cNvSpPr/>
          <p:nvPr/>
        </p:nvSpPr>
        <p:spPr>
          <a:xfrm>
            <a:off x="7772400" y="164592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SERVICES</a:t>
            </a:r>
            <a:endParaRPr lang="en-US" sz="2000" dirty="0"/>
          </a:p>
        </p:txBody>
      </p:sp>
      <p:sp>
        <p:nvSpPr>
          <p:cNvPr id="16" name="Shape 14"/>
          <p:cNvSpPr/>
          <p:nvPr/>
        </p:nvSpPr>
        <p:spPr>
          <a:xfrm>
            <a:off x="7772400" y="2176272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7" name="Text 15"/>
          <p:cNvSpPr/>
          <p:nvPr/>
        </p:nvSpPr>
        <p:spPr>
          <a:xfrm>
            <a:off x="7973568" y="2029968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Residential care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7772400" y="2798064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9" name="Text 17"/>
          <p:cNvSpPr/>
          <p:nvPr/>
        </p:nvSpPr>
        <p:spPr>
          <a:xfrm>
            <a:off x="7973568" y="2651760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Dementia care</a:t>
            </a:r>
            <a:endParaRPr lang="en-US" sz="2000" dirty="0"/>
          </a:p>
        </p:txBody>
      </p:sp>
      <p:sp>
        <p:nvSpPr>
          <p:cNvPr id="20" name="Shape 18"/>
          <p:cNvSpPr/>
          <p:nvPr/>
        </p:nvSpPr>
        <p:spPr>
          <a:xfrm>
            <a:off x="7772400" y="3419856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21" name="Text 19"/>
          <p:cNvSpPr/>
          <p:nvPr/>
        </p:nvSpPr>
        <p:spPr>
          <a:xfrm>
            <a:off x="7973568" y="3273552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Respite care</a:t>
            </a:r>
            <a:endParaRPr lang="en-US" sz="2000" dirty="0"/>
          </a:p>
        </p:txBody>
      </p:sp>
      <p:sp>
        <p:nvSpPr>
          <p:cNvPr id="22" name="Shape 20"/>
          <p:cNvSpPr/>
          <p:nvPr/>
        </p:nvSpPr>
        <p:spPr>
          <a:xfrm>
            <a:off x="7772400" y="4041648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23" name="Text 21"/>
          <p:cNvSpPr/>
          <p:nvPr/>
        </p:nvSpPr>
        <p:spPr>
          <a:xfrm>
            <a:off x="7973568" y="3895344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Medication management</a:t>
            </a:r>
            <a:endParaRPr lang="en-US" sz="2000" dirty="0"/>
          </a:p>
        </p:txBody>
      </p:sp>
      <p:sp>
        <p:nvSpPr>
          <p:cNvPr id="24" name="Shape 22"/>
          <p:cNvSpPr/>
          <p:nvPr/>
        </p:nvSpPr>
        <p:spPr>
          <a:xfrm>
            <a:off x="7772400" y="4663440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25" name="Text 23"/>
          <p:cNvSpPr/>
          <p:nvPr/>
        </p:nvSpPr>
        <p:spPr>
          <a:xfrm>
            <a:off x="7973568" y="4517136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Healthcare monitoring</a:t>
            </a:r>
            <a:endParaRPr lang="en-US" sz="2000" dirty="0"/>
          </a:p>
        </p:txBody>
      </p:sp>
      <p:sp>
        <p:nvSpPr>
          <p:cNvPr id="26" name="Shape 24"/>
          <p:cNvSpPr/>
          <p:nvPr/>
        </p:nvSpPr>
        <p:spPr>
          <a:xfrm>
            <a:off x="7772400" y="5285232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27" name="Text 25"/>
          <p:cNvSpPr/>
          <p:nvPr/>
        </p:nvSpPr>
        <p:spPr>
          <a:xfrm>
            <a:off x="7973568" y="5138928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End-of-life care</a:t>
            </a:r>
            <a:endParaRPr lang="en-US" sz="2000" dirty="0"/>
          </a:p>
        </p:txBody>
      </p:sp>
      <p:sp>
        <p:nvSpPr>
          <p:cNvPr id="28" name="Text 26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DESCRIPTION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7315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Who we are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457200" y="1463040"/>
            <a:ext cx="5394960" cy="1417320"/>
          </a:xfrm>
          <a:prstGeom prst="roundRect">
            <a:avLst>
              <a:gd name="adj" fmla="val 5161"/>
            </a:avLst>
          </a:prstGeom>
          <a:solidFill>
            <a:srgbClr val="F7F5F0"/>
          </a:solidFill>
          <a:ln/>
        </p:spPr>
      </p:sp>
      <p:sp>
        <p:nvSpPr>
          <p:cNvPr id="5" name="Text 3"/>
          <p:cNvSpPr/>
          <p:nvPr/>
        </p:nvSpPr>
        <p:spPr>
          <a:xfrm>
            <a:off x="685800" y="1600200"/>
            <a:ext cx="4937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MISSION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685800" y="1874520"/>
            <a:ext cx="49377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2000" i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improve the quality of life of older adults through safe, compassionate and person-centred residential care.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457200" y="3017520"/>
            <a:ext cx="5394960" cy="1417320"/>
          </a:xfrm>
          <a:prstGeom prst="roundRect">
            <a:avLst>
              <a:gd name="adj" fmla="val 5161"/>
            </a:avLst>
          </a:prstGeom>
          <a:solidFill>
            <a:srgbClr val="84B59F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8" name="Text 6"/>
          <p:cNvSpPr/>
          <p:nvPr/>
        </p:nvSpPr>
        <p:spPr>
          <a:xfrm>
            <a:off x="685800" y="3154680"/>
            <a:ext cx="4937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VISION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685800" y="3429000"/>
            <a:ext cx="49377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20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become one of the highest-rated residential care homes within the local region.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457200" y="4617720"/>
            <a:ext cx="53949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endParaRPr lang="en-US" sz="2000" dirty="0">
              <a:solidFill>
                <a:srgbClr val="233238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lnSpc>
                <a:spcPct val="125000"/>
              </a:lnSpc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will operate as a private limited company offering residential services for older adults aged over 65, delivered from a single 35-bed home in England.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6263640" y="14173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ORGANISATIONAL STRUCTURE</a:t>
            </a:r>
            <a:endParaRPr lang="en-US" sz="1100" dirty="0"/>
          </a:p>
        </p:txBody>
      </p:sp>
      <p:graphicFrame>
        <p:nvGraphicFramePr>
          <p:cNvPr id="12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1521637"/>
              </p:ext>
            </p:extLst>
          </p:nvPr>
        </p:nvGraphicFramePr>
        <p:xfrm>
          <a:off x="6263640" y="1783080"/>
          <a:ext cx="5394960" cy="4206240"/>
        </p:xfrm>
        <a:graphic>
          <a:graphicData uri="http://schemas.openxmlformats.org/drawingml/2006/table">
            <a:tbl>
              <a:tblPr/>
              <a:tblGrid>
                <a:gridCol w="40233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Director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Registered Manager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Deputy Manager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Nurses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Senior Care Assistants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Care Assistants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18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Chef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Housekeeping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Administrator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Maintenance Officer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3" name="Text 10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900" dirty="0"/>
          </a:p>
        </p:txBody>
      </p:sp>
      <p:sp>
        <p:nvSpPr>
          <p:cNvPr id="14" name="Text 11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ANALYSIS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902923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structurally growing market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457200" y="1508760"/>
            <a:ext cx="5120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MARKET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57200" y="1920240"/>
            <a:ext cx="292608" cy="292608"/>
          </a:xfrm>
          <a:prstGeom prst="roundRect">
            <a:avLst>
              <a:gd name="adj" fmla="val 18750"/>
            </a:avLst>
          </a:prstGeom>
          <a:solidFill>
            <a:srgbClr val="84B59F"/>
          </a:solidFill>
          <a:ln/>
        </p:spPr>
      </p:sp>
      <p:sp>
        <p:nvSpPr>
          <p:cNvPr id="6" name="Text 4"/>
          <p:cNvSpPr/>
          <p:nvPr/>
        </p:nvSpPr>
        <p:spPr>
          <a:xfrm>
            <a:off x="896112" y="1892808"/>
            <a:ext cx="4663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Older adults aged 65+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457200" y="2487168"/>
            <a:ext cx="292608" cy="292608"/>
          </a:xfrm>
          <a:prstGeom prst="roundRect">
            <a:avLst>
              <a:gd name="adj" fmla="val 18750"/>
            </a:avLst>
          </a:prstGeom>
          <a:solidFill>
            <a:srgbClr val="84B59F"/>
          </a:solidFill>
          <a:ln/>
        </p:spPr>
      </p:sp>
      <p:sp>
        <p:nvSpPr>
          <p:cNvPr id="8" name="Text 6"/>
          <p:cNvSpPr/>
          <p:nvPr/>
        </p:nvSpPr>
        <p:spPr>
          <a:xfrm>
            <a:off x="896112" y="2459736"/>
            <a:ext cx="4663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Dementia patients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457200" y="3054096"/>
            <a:ext cx="292608" cy="292608"/>
          </a:xfrm>
          <a:prstGeom prst="roundRect">
            <a:avLst>
              <a:gd name="adj" fmla="val 18750"/>
            </a:avLst>
          </a:prstGeom>
          <a:solidFill>
            <a:srgbClr val="84B59F"/>
          </a:solidFill>
          <a:ln/>
        </p:spPr>
      </p:sp>
      <p:sp>
        <p:nvSpPr>
          <p:cNvPr id="10" name="Text 8"/>
          <p:cNvSpPr/>
          <p:nvPr/>
        </p:nvSpPr>
        <p:spPr>
          <a:xfrm>
            <a:off x="896112" y="3026664"/>
            <a:ext cx="4663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referrals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457200" y="3621024"/>
            <a:ext cx="292608" cy="292608"/>
          </a:xfrm>
          <a:prstGeom prst="roundRect">
            <a:avLst>
              <a:gd name="adj" fmla="val 18750"/>
            </a:avLst>
          </a:prstGeom>
          <a:solidFill>
            <a:srgbClr val="84B59F"/>
          </a:solidFill>
          <a:ln/>
        </p:spPr>
      </p:sp>
      <p:sp>
        <p:nvSpPr>
          <p:cNvPr id="12" name="Text 10"/>
          <p:cNvSpPr/>
          <p:nvPr/>
        </p:nvSpPr>
        <p:spPr>
          <a:xfrm>
            <a:off x="896112" y="3593592"/>
            <a:ext cx="4663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authority placements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457200" y="4187952"/>
            <a:ext cx="292608" cy="292608"/>
          </a:xfrm>
          <a:prstGeom prst="roundRect">
            <a:avLst>
              <a:gd name="adj" fmla="val 18750"/>
            </a:avLst>
          </a:prstGeom>
          <a:solidFill>
            <a:srgbClr val="84B59F"/>
          </a:solidFill>
          <a:ln/>
        </p:spPr>
      </p:sp>
      <p:sp>
        <p:nvSpPr>
          <p:cNvPr id="14" name="Text 12"/>
          <p:cNvSpPr/>
          <p:nvPr/>
        </p:nvSpPr>
        <p:spPr>
          <a:xfrm>
            <a:off x="896112" y="4160520"/>
            <a:ext cx="4663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Private-paying residents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6276143" y="150876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GROWTH DRIVERS</a:t>
            </a:r>
            <a:endParaRPr lang="en-US" sz="2000" dirty="0"/>
          </a:p>
        </p:txBody>
      </p:sp>
      <p:sp>
        <p:nvSpPr>
          <p:cNvPr id="16" name="Shape 14"/>
          <p:cNvSpPr/>
          <p:nvPr/>
        </p:nvSpPr>
        <p:spPr>
          <a:xfrm>
            <a:off x="6263640" y="1920240"/>
            <a:ext cx="292608" cy="292608"/>
          </a:xfrm>
          <a:prstGeom prst="roundRect">
            <a:avLst>
              <a:gd name="adj" fmla="val 18750"/>
            </a:avLst>
          </a:prstGeom>
          <a:solidFill>
            <a:srgbClr val="D9A441"/>
          </a:solidFill>
          <a:ln/>
        </p:spPr>
      </p:sp>
      <p:sp>
        <p:nvSpPr>
          <p:cNvPr id="17" name="Text 15"/>
          <p:cNvSpPr/>
          <p:nvPr/>
        </p:nvSpPr>
        <p:spPr>
          <a:xfrm>
            <a:off x="6702552" y="1892808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Increasing elderly population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6263640" y="2487168"/>
            <a:ext cx="292608" cy="292608"/>
          </a:xfrm>
          <a:prstGeom prst="roundRect">
            <a:avLst>
              <a:gd name="adj" fmla="val 18750"/>
            </a:avLst>
          </a:prstGeom>
          <a:solidFill>
            <a:srgbClr val="D9A441"/>
          </a:solidFill>
          <a:ln/>
        </p:spPr>
      </p:sp>
      <p:sp>
        <p:nvSpPr>
          <p:cNvPr id="19" name="Text 17"/>
          <p:cNvSpPr/>
          <p:nvPr/>
        </p:nvSpPr>
        <p:spPr>
          <a:xfrm>
            <a:off x="6702552" y="2459736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Longer life expectancy</a:t>
            </a:r>
            <a:endParaRPr lang="en-US" sz="2000" dirty="0"/>
          </a:p>
        </p:txBody>
      </p:sp>
      <p:sp>
        <p:nvSpPr>
          <p:cNvPr id="20" name="Shape 18"/>
          <p:cNvSpPr/>
          <p:nvPr/>
        </p:nvSpPr>
        <p:spPr>
          <a:xfrm>
            <a:off x="6263640" y="3054096"/>
            <a:ext cx="292608" cy="292608"/>
          </a:xfrm>
          <a:prstGeom prst="roundRect">
            <a:avLst>
              <a:gd name="adj" fmla="val 18750"/>
            </a:avLst>
          </a:prstGeom>
          <a:solidFill>
            <a:srgbClr val="D9A441"/>
          </a:solidFill>
          <a:ln/>
        </p:spPr>
      </p:sp>
      <p:sp>
        <p:nvSpPr>
          <p:cNvPr id="21" name="Text 19"/>
          <p:cNvSpPr/>
          <p:nvPr/>
        </p:nvSpPr>
        <p:spPr>
          <a:xfrm>
            <a:off x="6702552" y="3026664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dementia prevalence</a:t>
            </a:r>
            <a:endParaRPr lang="en-US" sz="2000" dirty="0"/>
          </a:p>
        </p:txBody>
      </p:sp>
      <p:sp>
        <p:nvSpPr>
          <p:cNvPr id="22" name="Shape 20"/>
          <p:cNvSpPr/>
          <p:nvPr/>
        </p:nvSpPr>
        <p:spPr>
          <a:xfrm>
            <a:off x="6263640" y="3621024"/>
            <a:ext cx="292608" cy="292608"/>
          </a:xfrm>
          <a:prstGeom prst="roundRect">
            <a:avLst>
              <a:gd name="adj" fmla="val 18750"/>
            </a:avLst>
          </a:prstGeom>
          <a:solidFill>
            <a:srgbClr val="D9A441"/>
          </a:solidFill>
          <a:ln/>
        </p:spPr>
      </p:sp>
      <p:sp>
        <p:nvSpPr>
          <p:cNvPr id="23" name="Text 21"/>
          <p:cNvSpPr/>
          <p:nvPr/>
        </p:nvSpPr>
        <p:spPr>
          <a:xfrm>
            <a:off x="6702552" y="3593592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Greater demand for respite care</a:t>
            </a:r>
            <a:endParaRPr lang="en-US" sz="2000" dirty="0"/>
          </a:p>
        </p:txBody>
      </p:sp>
      <p:sp>
        <p:nvSpPr>
          <p:cNvPr id="24" name="Shape 22"/>
          <p:cNvSpPr/>
          <p:nvPr/>
        </p:nvSpPr>
        <p:spPr>
          <a:xfrm>
            <a:off x="6263640" y="4187952"/>
            <a:ext cx="292608" cy="292608"/>
          </a:xfrm>
          <a:prstGeom prst="roundRect">
            <a:avLst>
              <a:gd name="adj" fmla="val 18750"/>
            </a:avLst>
          </a:prstGeom>
          <a:solidFill>
            <a:srgbClr val="D9A441"/>
          </a:solidFill>
          <a:ln/>
        </p:spPr>
      </p:sp>
      <p:sp>
        <p:nvSpPr>
          <p:cNvPr id="25" name="Text 23"/>
          <p:cNvSpPr/>
          <p:nvPr/>
        </p:nvSpPr>
        <p:spPr>
          <a:xfrm>
            <a:off x="6702552" y="416052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government spending on adult social care</a:t>
            </a:r>
            <a:endParaRPr lang="en-US" sz="2000" dirty="0"/>
          </a:p>
        </p:txBody>
      </p:sp>
      <p:sp>
        <p:nvSpPr>
          <p:cNvPr id="26" name="Shape 24"/>
          <p:cNvSpPr/>
          <p:nvPr/>
        </p:nvSpPr>
        <p:spPr>
          <a:xfrm>
            <a:off x="457200" y="4937760"/>
            <a:ext cx="11201400" cy="1051560"/>
          </a:xfrm>
          <a:prstGeom prst="roundRect">
            <a:avLst>
              <a:gd name="adj" fmla="val 6957"/>
            </a:avLst>
          </a:prstGeom>
          <a:solidFill>
            <a:srgbClr val="2F4858"/>
          </a:solidFill>
          <a:ln/>
        </p:spPr>
      </p:sp>
      <p:sp>
        <p:nvSpPr>
          <p:cNvPr id="27" name="Text 25"/>
          <p:cNvSpPr/>
          <p:nvPr/>
        </p:nvSpPr>
        <p:spPr>
          <a:xfrm>
            <a:off x="731520" y="4937760"/>
            <a:ext cx="106527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Differentiation:  </a:t>
            </a: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 facilities, a higher staff-to-resident ratio, digital care records, personalised care plans, strong family engagement and high-quality food services set Silver Oaks apart from local competitors.</a:t>
            </a:r>
            <a:endParaRPr lang="en-US" sz="2000" dirty="0"/>
          </a:p>
        </p:txBody>
      </p:sp>
      <p:sp>
        <p:nvSpPr>
          <p:cNvPr id="28" name="Text 26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ANALYSIS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7315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SWOT Analysis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457200" y="1463040"/>
            <a:ext cx="5486400" cy="2103120"/>
          </a:xfrm>
          <a:prstGeom prst="roundRect">
            <a:avLst>
              <a:gd name="adj" fmla="val 3478"/>
            </a:avLst>
          </a:prstGeom>
          <a:solidFill>
            <a:srgbClr val="84B59F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164592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15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731520" y="214884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Qualified staff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731520" y="2587752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Modern facilities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731520" y="3026664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Excellent location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6172200" y="1463040"/>
            <a:ext cx="5486400" cy="2103120"/>
          </a:xfrm>
          <a:prstGeom prst="roundRect">
            <a:avLst>
              <a:gd name="adj" fmla="val 3478"/>
            </a:avLst>
          </a:prstGeom>
          <a:solidFill>
            <a:srgbClr val="50808E"/>
          </a:solidFill>
          <a:ln/>
        </p:spPr>
      </p:sp>
      <p:sp>
        <p:nvSpPr>
          <p:cNvPr id="10" name="Text 8"/>
          <p:cNvSpPr/>
          <p:nvPr/>
        </p:nvSpPr>
        <p:spPr>
          <a:xfrm>
            <a:off x="6446520" y="164592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6446520" y="214884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High start-up costs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6446520" y="2587752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Labour-intensive operations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6446520" y="3026664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Regulatory requirements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457200" y="3794760"/>
            <a:ext cx="5486400" cy="2103120"/>
          </a:xfrm>
          <a:prstGeom prst="roundRect">
            <a:avLst>
              <a:gd name="adj" fmla="val 3478"/>
            </a:avLst>
          </a:prstGeom>
          <a:solidFill>
            <a:srgbClr val="2F4858"/>
          </a:solidFill>
          <a:ln/>
        </p:spPr>
      </p:sp>
      <p:sp>
        <p:nvSpPr>
          <p:cNvPr id="15" name="Text 13"/>
          <p:cNvSpPr/>
          <p:nvPr/>
        </p:nvSpPr>
        <p:spPr>
          <a:xfrm>
            <a:off x="731520" y="397764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OPPORTUNITIES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731520" y="448056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Growing elderly population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731520" y="4919472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NHS partnerships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731520" y="5358384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Dementia services</a:t>
            </a:r>
            <a:endParaRPr lang="en-US" sz="2000" dirty="0"/>
          </a:p>
        </p:txBody>
      </p:sp>
      <p:sp>
        <p:nvSpPr>
          <p:cNvPr id="19" name="Shape 17"/>
          <p:cNvSpPr/>
          <p:nvPr/>
        </p:nvSpPr>
        <p:spPr>
          <a:xfrm>
            <a:off x="6172200" y="3794760"/>
            <a:ext cx="5486400" cy="2103120"/>
          </a:xfrm>
          <a:prstGeom prst="roundRect">
            <a:avLst>
              <a:gd name="adj" fmla="val 3478"/>
            </a:avLst>
          </a:prstGeom>
          <a:solidFill>
            <a:srgbClr val="D9A441"/>
          </a:solidFill>
          <a:ln/>
        </p:spPr>
      </p:sp>
      <p:sp>
        <p:nvSpPr>
          <p:cNvPr id="20" name="Text 18"/>
          <p:cNvSpPr/>
          <p:nvPr/>
        </p:nvSpPr>
        <p:spPr>
          <a:xfrm>
            <a:off x="6446520" y="397764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150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THREATS</a:t>
            </a:r>
            <a:endParaRPr lang="en-US" sz="2000" dirty="0"/>
          </a:p>
        </p:txBody>
      </p:sp>
      <p:sp>
        <p:nvSpPr>
          <p:cNvPr id="21" name="Text 19"/>
          <p:cNvSpPr/>
          <p:nvPr/>
        </p:nvSpPr>
        <p:spPr>
          <a:xfrm>
            <a:off x="6446520" y="448056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Staff shortages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6446520" y="4919472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Rising inflation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6446520" y="5358384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Increased competition</a:t>
            </a:r>
            <a:endParaRPr lang="en-US" sz="2000" dirty="0"/>
          </a:p>
        </p:txBody>
      </p:sp>
      <p:sp>
        <p:nvSpPr>
          <p:cNvPr id="24" name="Text 22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ANALYSIS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7315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PESTLE Analysis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457200" y="1463040"/>
            <a:ext cx="3611880" cy="1965960"/>
          </a:xfrm>
          <a:prstGeom prst="roundRect">
            <a:avLst>
              <a:gd name="adj" fmla="val 3721"/>
            </a:avLst>
          </a:prstGeom>
          <a:solidFill>
            <a:srgbClr val="F7F5F0"/>
          </a:solidFill>
          <a:ln w="19050">
            <a:solidFill>
              <a:srgbClr val="84B59F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85800" y="1664208"/>
            <a:ext cx="411480" cy="411480"/>
          </a:xfrm>
          <a:prstGeom prst="roundRect">
            <a:avLst>
              <a:gd name="adj" fmla="val 111111"/>
            </a:avLst>
          </a:prstGeom>
          <a:solidFill>
            <a:srgbClr val="84B59F"/>
          </a:solidFill>
          <a:ln/>
        </p:spPr>
      </p:sp>
      <p:sp>
        <p:nvSpPr>
          <p:cNvPr id="6" name="Text 4"/>
          <p:cNvSpPr/>
          <p:nvPr/>
        </p:nvSpPr>
        <p:spPr>
          <a:xfrm>
            <a:off x="685800" y="166420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234440" y="1682496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685800" y="2240280"/>
            <a:ext cx="315468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Government funding for adult social care and NHS partnerships influence demand and revenue.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4251960" y="1463040"/>
            <a:ext cx="3611880" cy="1965960"/>
          </a:xfrm>
          <a:prstGeom prst="roundRect">
            <a:avLst>
              <a:gd name="adj" fmla="val 3721"/>
            </a:avLst>
          </a:prstGeom>
          <a:solidFill>
            <a:srgbClr val="F7F5F0"/>
          </a:solidFill>
          <a:ln w="19050">
            <a:solidFill>
              <a:srgbClr val="50808E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480560" y="1664208"/>
            <a:ext cx="411480" cy="411480"/>
          </a:xfrm>
          <a:prstGeom prst="roundRect">
            <a:avLst>
              <a:gd name="adj" fmla="val 111111"/>
            </a:avLst>
          </a:prstGeom>
          <a:solidFill>
            <a:srgbClr val="50808E"/>
          </a:solidFill>
          <a:ln/>
        </p:spPr>
      </p:sp>
      <p:sp>
        <p:nvSpPr>
          <p:cNvPr id="11" name="Text 9"/>
          <p:cNvSpPr/>
          <p:nvPr/>
        </p:nvSpPr>
        <p:spPr>
          <a:xfrm>
            <a:off x="4480560" y="166420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5029200" y="1682496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4480560" y="2240280"/>
            <a:ext cx="315468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Inflation, wage growth and energy costs increase operating expenses.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8046720" y="1463040"/>
            <a:ext cx="3611880" cy="1965960"/>
          </a:xfrm>
          <a:prstGeom prst="roundRect">
            <a:avLst>
              <a:gd name="adj" fmla="val 3721"/>
            </a:avLst>
          </a:prstGeom>
          <a:solidFill>
            <a:srgbClr val="F7F5F0"/>
          </a:solidFill>
          <a:ln w="19050">
            <a:solidFill>
              <a:srgbClr val="2F4858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8275320" y="1664208"/>
            <a:ext cx="411480" cy="411480"/>
          </a:xfrm>
          <a:prstGeom prst="roundRect">
            <a:avLst>
              <a:gd name="adj" fmla="val 111111"/>
            </a:avLst>
          </a:prstGeom>
          <a:solidFill>
            <a:srgbClr val="2F4858"/>
          </a:solidFill>
          <a:ln/>
        </p:spPr>
      </p:sp>
      <p:sp>
        <p:nvSpPr>
          <p:cNvPr id="16" name="Text 14"/>
          <p:cNvSpPr/>
          <p:nvPr/>
        </p:nvSpPr>
        <p:spPr>
          <a:xfrm>
            <a:off x="8275320" y="166420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8823960" y="1682496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8275320" y="2240280"/>
            <a:ext cx="315468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Ageing population and rising dementia prevalence increase demand for residential care.</a:t>
            </a:r>
            <a:endParaRPr lang="en-US" sz="2000" dirty="0"/>
          </a:p>
        </p:txBody>
      </p:sp>
      <p:sp>
        <p:nvSpPr>
          <p:cNvPr id="19" name="Shape 17"/>
          <p:cNvSpPr/>
          <p:nvPr/>
        </p:nvSpPr>
        <p:spPr>
          <a:xfrm>
            <a:off x="457200" y="3611880"/>
            <a:ext cx="3611880" cy="2066544"/>
          </a:xfrm>
          <a:prstGeom prst="roundRect">
            <a:avLst>
              <a:gd name="adj" fmla="val 3721"/>
            </a:avLst>
          </a:prstGeom>
          <a:solidFill>
            <a:srgbClr val="F7F5F0"/>
          </a:solidFill>
          <a:ln w="19050">
            <a:solidFill>
              <a:srgbClr val="D9A441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685800" y="3813048"/>
            <a:ext cx="411480" cy="411480"/>
          </a:xfrm>
          <a:prstGeom prst="roundRect">
            <a:avLst>
              <a:gd name="adj" fmla="val 111111"/>
            </a:avLst>
          </a:prstGeom>
          <a:solidFill>
            <a:srgbClr val="D9A441"/>
          </a:solidFill>
          <a:ln/>
        </p:spPr>
      </p:sp>
      <p:sp>
        <p:nvSpPr>
          <p:cNvPr id="21" name="Text 19"/>
          <p:cNvSpPr/>
          <p:nvPr/>
        </p:nvSpPr>
        <p:spPr>
          <a:xfrm>
            <a:off x="685800" y="381304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1234440" y="3831336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Technological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685800" y="4389120"/>
            <a:ext cx="315468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care records, telehealth and assistive technologies improve efficiency and care quality.</a:t>
            </a:r>
            <a:endParaRPr lang="en-US" sz="2000" dirty="0"/>
          </a:p>
        </p:txBody>
      </p:sp>
      <p:sp>
        <p:nvSpPr>
          <p:cNvPr id="24" name="Shape 22"/>
          <p:cNvSpPr/>
          <p:nvPr/>
        </p:nvSpPr>
        <p:spPr>
          <a:xfrm>
            <a:off x="4251960" y="3611880"/>
            <a:ext cx="3611880" cy="2066544"/>
          </a:xfrm>
          <a:prstGeom prst="roundRect">
            <a:avLst>
              <a:gd name="adj" fmla="val 3721"/>
            </a:avLst>
          </a:prstGeom>
          <a:solidFill>
            <a:srgbClr val="F7F5F0"/>
          </a:solidFill>
          <a:ln w="19050">
            <a:solidFill>
              <a:srgbClr val="84B59F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4480560" y="3813048"/>
            <a:ext cx="411480" cy="411480"/>
          </a:xfrm>
          <a:prstGeom prst="roundRect">
            <a:avLst>
              <a:gd name="adj" fmla="val 111111"/>
            </a:avLst>
          </a:prstGeom>
          <a:solidFill>
            <a:srgbClr val="84B59F"/>
          </a:solidFill>
          <a:ln/>
        </p:spPr>
      </p:sp>
      <p:sp>
        <p:nvSpPr>
          <p:cNvPr id="26" name="Text 24"/>
          <p:cNvSpPr/>
          <p:nvPr/>
        </p:nvSpPr>
        <p:spPr>
          <a:xfrm>
            <a:off x="4480560" y="381304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</a:t>
            </a:r>
            <a:endParaRPr lang="en-US" sz="2000" dirty="0"/>
          </a:p>
        </p:txBody>
      </p:sp>
      <p:sp>
        <p:nvSpPr>
          <p:cNvPr id="27" name="Text 25"/>
          <p:cNvSpPr/>
          <p:nvPr/>
        </p:nvSpPr>
        <p:spPr>
          <a:xfrm>
            <a:off x="5029200" y="3831336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</a:t>
            </a:r>
            <a:endParaRPr lang="en-US" sz="2000" dirty="0"/>
          </a:p>
        </p:txBody>
      </p:sp>
      <p:sp>
        <p:nvSpPr>
          <p:cNvPr id="28" name="Text 26"/>
          <p:cNvSpPr/>
          <p:nvPr/>
        </p:nvSpPr>
        <p:spPr>
          <a:xfrm>
            <a:off x="4480560" y="4389120"/>
            <a:ext cx="315468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Compliance with CQC standards, health and safety, safeguarding and employment law is essential.</a:t>
            </a:r>
            <a:endParaRPr lang="en-US" sz="2000" dirty="0"/>
          </a:p>
        </p:txBody>
      </p:sp>
      <p:sp>
        <p:nvSpPr>
          <p:cNvPr id="29" name="Shape 27"/>
          <p:cNvSpPr/>
          <p:nvPr/>
        </p:nvSpPr>
        <p:spPr>
          <a:xfrm>
            <a:off x="8046720" y="3611880"/>
            <a:ext cx="3611880" cy="2066544"/>
          </a:xfrm>
          <a:prstGeom prst="roundRect">
            <a:avLst>
              <a:gd name="adj" fmla="val 3721"/>
            </a:avLst>
          </a:prstGeom>
          <a:solidFill>
            <a:srgbClr val="F7F5F0"/>
          </a:solidFill>
          <a:ln w="19050">
            <a:solidFill>
              <a:srgbClr val="50808E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8275320" y="3813048"/>
            <a:ext cx="411480" cy="411480"/>
          </a:xfrm>
          <a:prstGeom prst="roundRect">
            <a:avLst>
              <a:gd name="adj" fmla="val 111111"/>
            </a:avLst>
          </a:prstGeom>
          <a:solidFill>
            <a:srgbClr val="50808E"/>
          </a:solidFill>
          <a:ln/>
        </p:spPr>
      </p:sp>
      <p:sp>
        <p:nvSpPr>
          <p:cNvPr id="31" name="Text 29"/>
          <p:cNvSpPr/>
          <p:nvPr/>
        </p:nvSpPr>
        <p:spPr>
          <a:xfrm>
            <a:off x="8275320" y="3813048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</a:t>
            </a:r>
            <a:endParaRPr lang="en-US" sz="2000" dirty="0"/>
          </a:p>
        </p:txBody>
      </p:sp>
      <p:sp>
        <p:nvSpPr>
          <p:cNvPr id="32" name="Text 30"/>
          <p:cNvSpPr/>
          <p:nvPr/>
        </p:nvSpPr>
        <p:spPr>
          <a:xfrm>
            <a:off x="8823960" y="3831336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</a:t>
            </a:r>
            <a:endParaRPr lang="en-US" sz="2000" dirty="0"/>
          </a:p>
        </p:txBody>
      </p:sp>
      <p:sp>
        <p:nvSpPr>
          <p:cNvPr id="33" name="Text 31"/>
          <p:cNvSpPr/>
          <p:nvPr/>
        </p:nvSpPr>
        <p:spPr>
          <a:xfrm>
            <a:off x="8275320" y="4389120"/>
            <a:ext cx="315468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Energy-efficient operations, recycling and sustainable procurement reduce costs and impact.</a:t>
            </a:r>
            <a:endParaRPr lang="en-US" sz="2000" dirty="0"/>
          </a:p>
        </p:txBody>
      </p:sp>
      <p:sp>
        <p:nvSpPr>
          <p:cNvPr id="34" name="Text 32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2000" dirty="0"/>
          </a:p>
        </p:txBody>
      </p:sp>
      <p:sp>
        <p:nvSpPr>
          <p:cNvPr id="35" name="Text 33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2F485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ANALYSIS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7315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Porter's Five Forces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457200" y="1508760"/>
            <a:ext cx="3017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of New Entrants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3657600" y="1764792"/>
            <a:ext cx="2011680" cy="201168"/>
          </a:xfrm>
          <a:prstGeom prst="roundRect">
            <a:avLst>
              <a:gd name="adj" fmla="val 18182"/>
            </a:avLst>
          </a:prstGeom>
          <a:solidFill>
            <a:srgbClr val="3E5A6B"/>
          </a:solidFill>
          <a:ln/>
        </p:spPr>
      </p:sp>
      <p:sp>
        <p:nvSpPr>
          <p:cNvPr id="6" name="Shape 4"/>
          <p:cNvSpPr/>
          <p:nvPr/>
        </p:nvSpPr>
        <p:spPr>
          <a:xfrm>
            <a:off x="3657600" y="1764792"/>
            <a:ext cx="1207008" cy="201168"/>
          </a:xfrm>
          <a:prstGeom prst="roundRect">
            <a:avLst>
              <a:gd name="adj" fmla="val 18182"/>
            </a:avLst>
          </a:prstGeom>
          <a:solidFill>
            <a:srgbClr val="D9A441"/>
          </a:solidFill>
          <a:ln/>
        </p:spPr>
      </p:sp>
      <p:sp>
        <p:nvSpPr>
          <p:cNvPr id="7" name="Text 5"/>
          <p:cNvSpPr/>
          <p:nvPr/>
        </p:nvSpPr>
        <p:spPr>
          <a:xfrm>
            <a:off x="3657600" y="1490472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5852160" y="1508760"/>
            <a:ext cx="58064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capital costs and regulation create barriers, but demand attracts investors.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457200" y="2404872"/>
            <a:ext cx="3017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Supplier Power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3657600" y="2660904"/>
            <a:ext cx="2011680" cy="201168"/>
          </a:xfrm>
          <a:prstGeom prst="roundRect">
            <a:avLst>
              <a:gd name="adj" fmla="val 18182"/>
            </a:avLst>
          </a:prstGeom>
          <a:solidFill>
            <a:srgbClr val="3E5A6B"/>
          </a:solidFill>
          <a:ln/>
        </p:spPr>
      </p:sp>
      <p:sp>
        <p:nvSpPr>
          <p:cNvPr id="11" name="Shape 9"/>
          <p:cNvSpPr/>
          <p:nvPr/>
        </p:nvSpPr>
        <p:spPr>
          <a:xfrm>
            <a:off x="3657600" y="2660904"/>
            <a:ext cx="1207008" cy="201168"/>
          </a:xfrm>
          <a:prstGeom prst="roundRect">
            <a:avLst>
              <a:gd name="adj" fmla="val 18182"/>
            </a:avLst>
          </a:prstGeom>
          <a:solidFill>
            <a:srgbClr val="D9A441"/>
          </a:solidFill>
          <a:ln/>
        </p:spPr>
      </p:sp>
      <p:sp>
        <p:nvSpPr>
          <p:cNvPr id="12" name="Text 10"/>
          <p:cNvSpPr/>
          <p:nvPr/>
        </p:nvSpPr>
        <p:spPr>
          <a:xfrm>
            <a:off x="3657600" y="2386584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5852160" y="2404872"/>
            <a:ext cx="58064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Dependence on skilled staff and medical suppliers increases supplier influence</a:t>
            </a:r>
            <a:r>
              <a:rPr lang="en-US" sz="12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3300984"/>
            <a:ext cx="3017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Buyer Power</a:t>
            </a:r>
            <a:endParaRPr lang="en-US" sz="2000" dirty="0"/>
          </a:p>
        </p:txBody>
      </p:sp>
      <p:sp>
        <p:nvSpPr>
          <p:cNvPr id="15" name="Shape 13"/>
          <p:cNvSpPr/>
          <p:nvPr/>
        </p:nvSpPr>
        <p:spPr>
          <a:xfrm>
            <a:off x="3657600" y="3557016"/>
            <a:ext cx="2011680" cy="201168"/>
          </a:xfrm>
          <a:prstGeom prst="roundRect">
            <a:avLst>
              <a:gd name="adj" fmla="val 18182"/>
            </a:avLst>
          </a:prstGeom>
          <a:solidFill>
            <a:srgbClr val="3E5A6B"/>
          </a:solidFill>
          <a:ln/>
        </p:spPr>
      </p:sp>
      <p:sp>
        <p:nvSpPr>
          <p:cNvPr id="16" name="Shape 14"/>
          <p:cNvSpPr/>
          <p:nvPr/>
        </p:nvSpPr>
        <p:spPr>
          <a:xfrm>
            <a:off x="3657600" y="3557016"/>
            <a:ext cx="1609344" cy="201168"/>
          </a:xfrm>
          <a:prstGeom prst="roundRect">
            <a:avLst>
              <a:gd name="adj" fmla="val 18182"/>
            </a:avLst>
          </a:prstGeom>
          <a:solidFill>
            <a:srgbClr val="D9A441"/>
          </a:solidFill>
          <a:ln/>
        </p:spPr>
      </p:sp>
      <p:sp>
        <p:nvSpPr>
          <p:cNvPr id="17" name="Text 15"/>
          <p:cNvSpPr/>
          <p:nvPr/>
        </p:nvSpPr>
        <p:spPr>
          <a:xfrm>
            <a:off x="3657600" y="3282696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Medium–High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5852160" y="3300984"/>
            <a:ext cx="58064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Residents, families and local authorities compare quality, ratings and price</a:t>
            </a:r>
            <a:r>
              <a:rPr lang="en-US" sz="12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57200" y="4197096"/>
            <a:ext cx="3017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of Substitutes</a:t>
            </a:r>
            <a:endParaRPr lang="en-US" sz="2000" dirty="0"/>
          </a:p>
        </p:txBody>
      </p:sp>
      <p:sp>
        <p:nvSpPr>
          <p:cNvPr id="20" name="Shape 18"/>
          <p:cNvSpPr/>
          <p:nvPr/>
        </p:nvSpPr>
        <p:spPr>
          <a:xfrm>
            <a:off x="3657600" y="4453128"/>
            <a:ext cx="2011680" cy="201168"/>
          </a:xfrm>
          <a:prstGeom prst="roundRect">
            <a:avLst>
              <a:gd name="adj" fmla="val 18182"/>
            </a:avLst>
          </a:prstGeom>
          <a:solidFill>
            <a:srgbClr val="3E5A6B"/>
          </a:solidFill>
          <a:ln/>
        </p:spPr>
      </p:sp>
      <p:sp>
        <p:nvSpPr>
          <p:cNvPr id="21" name="Shape 19"/>
          <p:cNvSpPr/>
          <p:nvPr/>
        </p:nvSpPr>
        <p:spPr>
          <a:xfrm>
            <a:off x="3657600" y="4453128"/>
            <a:ext cx="1207008" cy="201168"/>
          </a:xfrm>
          <a:prstGeom prst="roundRect">
            <a:avLst>
              <a:gd name="adj" fmla="val 18182"/>
            </a:avLst>
          </a:prstGeom>
          <a:solidFill>
            <a:srgbClr val="D9A441"/>
          </a:solidFill>
          <a:ln/>
        </p:spPr>
      </p:sp>
      <p:sp>
        <p:nvSpPr>
          <p:cNvPr id="22" name="Text 20"/>
          <p:cNvSpPr/>
          <p:nvPr/>
        </p:nvSpPr>
        <p:spPr>
          <a:xfrm>
            <a:off x="3657600" y="4178808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</a:t>
            </a:r>
            <a:endParaRPr lang="en-US" sz="2000" dirty="0"/>
          </a:p>
        </p:txBody>
      </p:sp>
      <p:sp>
        <p:nvSpPr>
          <p:cNvPr id="23" name="Text 21"/>
          <p:cNvSpPr/>
          <p:nvPr/>
        </p:nvSpPr>
        <p:spPr>
          <a:xfrm>
            <a:off x="5852160" y="4197096"/>
            <a:ext cx="58064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Home care and assisted living provide alternatives for some clients.</a:t>
            </a:r>
            <a:endParaRPr lang="en-US" sz="2000" dirty="0"/>
          </a:p>
        </p:txBody>
      </p:sp>
      <p:sp>
        <p:nvSpPr>
          <p:cNvPr id="24" name="Text 22"/>
          <p:cNvSpPr/>
          <p:nvPr/>
        </p:nvSpPr>
        <p:spPr>
          <a:xfrm>
            <a:off x="457200" y="5093208"/>
            <a:ext cx="3017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Competitive Rivalry</a:t>
            </a:r>
            <a:endParaRPr lang="en-US" sz="2000" dirty="0"/>
          </a:p>
        </p:txBody>
      </p:sp>
      <p:sp>
        <p:nvSpPr>
          <p:cNvPr id="25" name="Shape 23"/>
          <p:cNvSpPr/>
          <p:nvPr/>
        </p:nvSpPr>
        <p:spPr>
          <a:xfrm>
            <a:off x="3657600" y="5349240"/>
            <a:ext cx="2011680" cy="201168"/>
          </a:xfrm>
          <a:prstGeom prst="roundRect">
            <a:avLst>
              <a:gd name="adj" fmla="val 18182"/>
            </a:avLst>
          </a:prstGeom>
          <a:solidFill>
            <a:srgbClr val="3E5A6B"/>
          </a:solidFill>
          <a:ln/>
        </p:spPr>
      </p:sp>
      <p:sp>
        <p:nvSpPr>
          <p:cNvPr id="26" name="Shape 24"/>
          <p:cNvSpPr/>
          <p:nvPr/>
        </p:nvSpPr>
        <p:spPr>
          <a:xfrm>
            <a:off x="3657600" y="5349240"/>
            <a:ext cx="2011680" cy="201168"/>
          </a:xfrm>
          <a:prstGeom prst="roundRect">
            <a:avLst>
              <a:gd name="adj" fmla="val 18182"/>
            </a:avLst>
          </a:prstGeom>
          <a:solidFill>
            <a:srgbClr val="D9A441"/>
          </a:solidFill>
          <a:ln/>
        </p:spPr>
      </p:sp>
      <p:sp>
        <p:nvSpPr>
          <p:cNvPr id="27" name="Text 25"/>
          <p:cNvSpPr/>
          <p:nvPr/>
        </p:nvSpPr>
        <p:spPr>
          <a:xfrm>
            <a:off x="3657600" y="5074920"/>
            <a:ext cx="2011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</a:t>
            </a:r>
            <a:endParaRPr lang="en-US" sz="2000" dirty="0"/>
          </a:p>
        </p:txBody>
      </p:sp>
      <p:sp>
        <p:nvSpPr>
          <p:cNvPr id="28" name="Text 26"/>
          <p:cNvSpPr/>
          <p:nvPr/>
        </p:nvSpPr>
        <p:spPr>
          <a:xfrm>
            <a:off x="5852160" y="5093208"/>
            <a:ext cx="58064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Numerous care homes compete on quality, reputation, staffing and facilities</a:t>
            </a:r>
            <a:r>
              <a:rPr lang="en-US" sz="12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FB3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 STRATEGY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Reaching families, referrers and residents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457200" y="1325880"/>
            <a:ext cx="9144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Excellent care quality will encourage strong word-of-mouth referrals alongside these channels: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57200" y="1874520"/>
            <a:ext cx="2697480" cy="1325880"/>
          </a:xfrm>
          <a:prstGeom prst="roundRect">
            <a:avLst>
              <a:gd name="adj" fmla="val 5517"/>
            </a:avLst>
          </a:prstGeom>
          <a:solidFill>
            <a:srgbClr val="F7F5F0"/>
          </a:solidFill>
          <a:ln/>
        </p:spPr>
      </p:sp>
      <p:sp>
        <p:nvSpPr>
          <p:cNvPr id="6" name="Shape 4"/>
          <p:cNvSpPr/>
          <p:nvPr/>
        </p:nvSpPr>
        <p:spPr>
          <a:xfrm>
            <a:off x="658368" y="2057400"/>
            <a:ext cx="457200" cy="457200"/>
          </a:xfrm>
          <a:prstGeom prst="roundRect">
            <a:avLst>
              <a:gd name="adj" fmla="val 100000"/>
            </a:avLst>
          </a:prstGeom>
          <a:solidFill>
            <a:srgbClr val="84B59F"/>
          </a:solidFill>
          <a:ln/>
        </p:spPr>
      </p:sp>
      <p:sp>
        <p:nvSpPr>
          <p:cNvPr id="7" name="Text 5"/>
          <p:cNvSpPr/>
          <p:nvPr/>
        </p:nvSpPr>
        <p:spPr>
          <a:xfrm>
            <a:off x="658368" y="205740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640080" y="260604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website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3291840" y="1874520"/>
            <a:ext cx="2697480" cy="1325880"/>
          </a:xfrm>
          <a:prstGeom prst="roundRect">
            <a:avLst>
              <a:gd name="adj" fmla="val 5517"/>
            </a:avLst>
          </a:prstGeom>
          <a:solidFill>
            <a:srgbClr val="F7F5F0"/>
          </a:solidFill>
          <a:ln/>
        </p:spPr>
      </p:sp>
      <p:sp>
        <p:nvSpPr>
          <p:cNvPr id="10" name="Shape 8"/>
          <p:cNvSpPr/>
          <p:nvPr/>
        </p:nvSpPr>
        <p:spPr>
          <a:xfrm>
            <a:off x="3493008" y="2057400"/>
            <a:ext cx="457200" cy="457200"/>
          </a:xfrm>
          <a:prstGeom prst="roundRect">
            <a:avLst>
              <a:gd name="adj" fmla="val 100000"/>
            </a:avLst>
          </a:prstGeom>
          <a:solidFill>
            <a:srgbClr val="50808E"/>
          </a:solidFill>
          <a:ln/>
        </p:spPr>
      </p:sp>
      <p:sp>
        <p:nvSpPr>
          <p:cNvPr id="11" name="Text 9"/>
          <p:cNvSpPr/>
          <p:nvPr/>
        </p:nvSpPr>
        <p:spPr>
          <a:xfrm>
            <a:off x="3493008" y="205740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3474720" y="260604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Media advertising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6126480" y="1874520"/>
            <a:ext cx="2697480" cy="1325880"/>
          </a:xfrm>
          <a:prstGeom prst="roundRect">
            <a:avLst>
              <a:gd name="adj" fmla="val 5517"/>
            </a:avLst>
          </a:prstGeom>
          <a:solidFill>
            <a:srgbClr val="F7F5F0"/>
          </a:solidFill>
          <a:ln/>
        </p:spPr>
      </p:sp>
      <p:sp>
        <p:nvSpPr>
          <p:cNvPr id="14" name="Shape 12"/>
          <p:cNvSpPr/>
          <p:nvPr/>
        </p:nvSpPr>
        <p:spPr>
          <a:xfrm>
            <a:off x="6327648" y="2057400"/>
            <a:ext cx="457200" cy="457200"/>
          </a:xfrm>
          <a:prstGeom prst="roundRect">
            <a:avLst>
              <a:gd name="adj" fmla="val 100000"/>
            </a:avLst>
          </a:prstGeom>
          <a:solidFill>
            <a:srgbClr val="2F4858"/>
          </a:solidFill>
          <a:ln/>
        </p:spPr>
      </p:sp>
      <p:sp>
        <p:nvSpPr>
          <p:cNvPr id="15" name="Text 13"/>
          <p:cNvSpPr/>
          <p:nvPr/>
        </p:nvSpPr>
        <p:spPr>
          <a:xfrm>
            <a:off x="6327648" y="205740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6309360" y="260604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Business Profile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8961120" y="1874520"/>
            <a:ext cx="2697480" cy="1325880"/>
          </a:xfrm>
          <a:prstGeom prst="roundRect">
            <a:avLst>
              <a:gd name="adj" fmla="val 5517"/>
            </a:avLst>
          </a:prstGeom>
          <a:solidFill>
            <a:srgbClr val="F7F5F0"/>
          </a:solidFill>
          <a:ln/>
        </p:spPr>
      </p:sp>
      <p:sp>
        <p:nvSpPr>
          <p:cNvPr id="18" name="Shape 16"/>
          <p:cNvSpPr/>
          <p:nvPr/>
        </p:nvSpPr>
        <p:spPr>
          <a:xfrm>
            <a:off x="9162288" y="2057400"/>
            <a:ext cx="457200" cy="457200"/>
          </a:xfrm>
          <a:prstGeom prst="roundRect">
            <a:avLst>
              <a:gd name="adj" fmla="val 100000"/>
            </a:avLst>
          </a:prstGeom>
          <a:solidFill>
            <a:srgbClr val="D9A441"/>
          </a:solidFill>
          <a:ln/>
        </p:spPr>
      </p:sp>
      <p:sp>
        <p:nvSpPr>
          <p:cNvPr id="19" name="Text 17"/>
          <p:cNvSpPr/>
          <p:nvPr/>
        </p:nvSpPr>
        <p:spPr>
          <a:xfrm>
            <a:off x="9162288" y="205740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9144000" y="260604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newspaper advertising</a:t>
            </a:r>
            <a:endParaRPr lang="en-US" sz="2000" dirty="0"/>
          </a:p>
        </p:txBody>
      </p:sp>
      <p:sp>
        <p:nvSpPr>
          <p:cNvPr id="21" name="Shape 19"/>
          <p:cNvSpPr/>
          <p:nvPr/>
        </p:nvSpPr>
        <p:spPr>
          <a:xfrm>
            <a:off x="457200" y="3383280"/>
            <a:ext cx="2697480" cy="1325880"/>
          </a:xfrm>
          <a:prstGeom prst="roundRect">
            <a:avLst>
              <a:gd name="adj" fmla="val 5517"/>
            </a:avLst>
          </a:prstGeom>
          <a:solidFill>
            <a:srgbClr val="F7F5F0"/>
          </a:solidFill>
          <a:ln/>
        </p:spPr>
      </p:sp>
      <p:sp>
        <p:nvSpPr>
          <p:cNvPr id="22" name="Shape 20"/>
          <p:cNvSpPr/>
          <p:nvPr/>
        </p:nvSpPr>
        <p:spPr>
          <a:xfrm>
            <a:off x="658368" y="3566160"/>
            <a:ext cx="457200" cy="457200"/>
          </a:xfrm>
          <a:prstGeom prst="roundRect">
            <a:avLst>
              <a:gd name="adj" fmla="val 100000"/>
            </a:avLst>
          </a:prstGeom>
          <a:solidFill>
            <a:srgbClr val="84B59F"/>
          </a:solidFill>
          <a:ln/>
        </p:spPr>
      </p:sp>
      <p:sp>
        <p:nvSpPr>
          <p:cNvPr id="23" name="Text 21"/>
          <p:cNvSpPr/>
          <p:nvPr/>
        </p:nvSpPr>
        <p:spPr>
          <a:xfrm>
            <a:off x="658368" y="35661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000" dirty="0"/>
          </a:p>
        </p:txBody>
      </p:sp>
      <p:sp>
        <p:nvSpPr>
          <p:cNvPr id="24" name="Text 22"/>
          <p:cNvSpPr/>
          <p:nvPr/>
        </p:nvSpPr>
        <p:spPr>
          <a:xfrm>
            <a:off x="640080" y="411480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 referrals</a:t>
            </a:r>
            <a:endParaRPr lang="en-US" sz="2000" dirty="0"/>
          </a:p>
        </p:txBody>
      </p:sp>
      <p:sp>
        <p:nvSpPr>
          <p:cNvPr id="25" name="Shape 23"/>
          <p:cNvSpPr/>
          <p:nvPr/>
        </p:nvSpPr>
        <p:spPr>
          <a:xfrm>
            <a:off x="3291840" y="3383280"/>
            <a:ext cx="2697480" cy="1325880"/>
          </a:xfrm>
          <a:prstGeom prst="roundRect">
            <a:avLst>
              <a:gd name="adj" fmla="val 5517"/>
            </a:avLst>
          </a:prstGeom>
          <a:solidFill>
            <a:srgbClr val="F7F5F0"/>
          </a:solidFill>
          <a:ln/>
        </p:spPr>
      </p:sp>
      <p:sp>
        <p:nvSpPr>
          <p:cNvPr id="26" name="Shape 24"/>
          <p:cNvSpPr/>
          <p:nvPr/>
        </p:nvSpPr>
        <p:spPr>
          <a:xfrm>
            <a:off x="3493008" y="3566160"/>
            <a:ext cx="457200" cy="457200"/>
          </a:xfrm>
          <a:prstGeom prst="roundRect">
            <a:avLst>
              <a:gd name="adj" fmla="val 100000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GB" sz="2000" dirty="0"/>
          </a:p>
        </p:txBody>
      </p:sp>
      <p:sp>
        <p:nvSpPr>
          <p:cNvPr id="27" name="Text 25"/>
          <p:cNvSpPr/>
          <p:nvPr/>
        </p:nvSpPr>
        <p:spPr>
          <a:xfrm>
            <a:off x="3493008" y="35661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2000" dirty="0"/>
          </a:p>
        </p:txBody>
      </p:sp>
      <p:sp>
        <p:nvSpPr>
          <p:cNvPr id="28" name="Text 26"/>
          <p:cNvSpPr/>
          <p:nvPr/>
        </p:nvSpPr>
        <p:spPr>
          <a:xfrm>
            <a:off x="3474720" y="411480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Hospital partnerships</a:t>
            </a:r>
            <a:endParaRPr lang="en-US" sz="2000" dirty="0"/>
          </a:p>
        </p:txBody>
      </p:sp>
      <p:sp>
        <p:nvSpPr>
          <p:cNvPr id="29" name="Shape 27"/>
          <p:cNvSpPr/>
          <p:nvPr/>
        </p:nvSpPr>
        <p:spPr>
          <a:xfrm>
            <a:off x="6126480" y="3383280"/>
            <a:ext cx="2697480" cy="1325880"/>
          </a:xfrm>
          <a:prstGeom prst="roundRect">
            <a:avLst>
              <a:gd name="adj" fmla="val 5517"/>
            </a:avLst>
          </a:prstGeom>
          <a:solidFill>
            <a:srgbClr val="F7F5F0"/>
          </a:solidFill>
          <a:ln/>
        </p:spPr>
      </p:sp>
      <p:sp>
        <p:nvSpPr>
          <p:cNvPr id="30" name="Shape 28"/>
          <p:cNvSpPr/>
          <p:nvPr/>
        </p:nvSpPr>
        <p:spPr>
          <a:xfrm>
            <a:off x="6327648" y="3566160"/>
            <a:ext cx="457200" cy="457200"/>
          </a:xfrm>
          <a:prstGeom prst="roundRect">
            <a:avLst>
              <a:gd name="adj" fmla="val 100000"/>
            </a:avLst>
          </a:prstGeom>
          <a:solidFill>
            <a:srgbClr val="2F4858"/>
          </a:solidFill>
          <a:ln/>
        </p:spPr>
      </p:sp>
      <p:sp>
        <p:nvSpPr>
          <p:cNvPr id="31" name="Text 29"/>
          <p:cNvSpPr/>
          <p:nvPr/>
        </p:nvSpPr>
        <p:spPr>
          <a:xfrm>
            <a:off x="6327648" y="35661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</a:t>
            </a:r>
            <a:endParaRPr lang="en-US" sz="2000" dirty="0"/>
          </a:p>
        </p:txBody>
      </p:sp>
      <p:sp>
        <p:nvSpPr>
          <p:cNvPr id="32" name="Text 30"/>
          <p:cNvSpPr/>
          <p:nvPr/>
        </p:nvSpPr>
        <p:spPr>
          <a:xfrm>
            <a:off x="6309360" y="411480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events</a:t>
            </a:r>
            <a:endParaRPr lang="en-US" sz="2000" dirty="0"/>
          </a:p>
        </p:txBody>
      </p:sp>
      <p:sp>
        <p:nvSpPr>
          <p:cNvPr id="33" name="Shape 31"/>
          <p:cNvSpPr/>
          <p:nvPr/>
        </p:nvSpPr>
        <p:spPr>
          <a:xfrm>
            <a:off x="8961120" y="3383280"/>
            <a:ext cx="2697480" cy="1325880"/>
          </a:xfrm>
          <a:prstGeom prst="roundRect">
            <a:avLst>
              <a:gd name="adj" fmla="val 5517"/>
            </a:avLst>
          </a:prstGeom>
          <a:solidFill>
            <a:srgbClr val="F7F5F0"/>
          </a:solidFill>
          <a:ln/>
        </p:spPr>
      </p:sp>
      <p:sp>
        <p:nvSpPr>
          <p:cNvPr id="34" name="Shape 32"/>
          <p:cNvSpPr/>
          <p:nvPr/>
        </p:nvSpPr>
        <p:spPr>
          <a:xfrm>
            <a:off x="9162288" y="3566160"/>
            <a:ext cx="457200" cy="457200"/>
          </a:xfrm>
          <a:prstGeom prst="roundRect">
            <a:avLst>
              <a:gd name="adj" fmla="val 100000"/>
            </a:avLst>
          </a:prstGeom>
          <a:solidFill>
            <a:srgbClr val="D9A441"/>
          </a:solidFill>
          <a:ln/>
        </p:spPr>
      </p:sp>
      <p:sp>
        <p:nvSpPr>
          <p:cNvPr id="35" name="Text 33"/>
          <p:cNvSpPr/>
          <p:nvPr/>
        </p:nvSpPr>
        <p:spPr>
          <a:xfrm>
            <a:off x="9162288" y="35661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</a:t>
            </a:r>
            <a:endParaRPr lang="en-US" sz="2000" dirty="0"/>
          </a:p>
        </p:txBody>
      </p:sp>
      <p:sp>
        <p:nvSpPr>
          <p:cNvPr id="36" name="Text 34"/>
          <p:cNvSpPr/>
          <p:nvPr/>
        </p:nvSpPr>
        <p:spPr>
          <a:xfrm>
            <a:off x="9144000" y="4114800"/>
            <a:ext cx="23317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 days</a:t>
            </a:r>
            <a:endParaRPr lang="en-US" sz="2000" dirty="0"/>
          </a:p>
        </p:txBody>
      </p:sp>
      <p:sp>
        <p:nvSpPr>
          <p:cNvPr id="37" name="Text 35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2000" dirty="0"/>
          </a:p>
        </p:txBody>
      </p:sp>
      <p:sp>
        <p:nvSpPr>
          <p:cNvPr id="38" name="Text 36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PLAN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Running a 24-hour care operation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457200" y="1508760"/>
            <a:ext cx="5394960" cy="4572000"/>
          </a:xfrm>
          <a:prstGeom prst="roundRect">
            <a:avLst>
              <a:gd name="adj" fmla="val 1600"/>
            </a:avLst>
          </a:prstGeom>
          <a:solidFill>
            <a:srgbClr val="2F4858"/>
          </a:solidFill>
          <a:ln/>
        </p:spPr>
      </p:sp>
      <p:sp>
        <p:nvSpPr>
          <p:cNvPr id="5" name="Text 3"/>
          <p:cNvSpPr/>
          <p:nvPr/>
        </p:nvSpPr>
        <p:spPr>
          <a:xfrm>
            <a:off x="777240" y="173736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DAILY ACTIVITIES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822960" y="2313432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7" name="Text 5"/>
          <p:cNvSpPr/>
          <p:nvPr/>
        </p:nvSpPr>
        <p:spPr>
          <a:xfrm>
            <a:off x="1051560" y="2157984"/>
            <a:ext cx="4617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Medication administration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822960" y="2825496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9" name="Text 7"/>
          <p:cNvSpPr/>
          <p:nvPr/>
        </p:nvSpPr>
        <p:spPr>
          <a:xfrm>
            <a:off x="1051560" y="2670048"/>
            <a:ext cx="4617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care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822960" y="3337560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1" name="Text 9"/>
          <p:cNvSpPr/>
          <p:nvPr/>
        </p:nvSpPr>
        <p:spPr>
          <a:xfrm>
            <a:off x="1051560" y="3182112"/>
            <a:ext cx="4617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Meal preparation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822960" y="3849624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3" name="Text 11"/>
          <p:cNvSpPr/>
          <p:nvPr/>
        </p:nvSpPr>
        <p:spPr>
          <a:xfrm>
            <a:off x="1051560" y="3694176"/>
            <a:ext cx="4617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Cleaning</a:t>
            </a:r>
            <a:endParaRPr lang="en-US" sz="2000" dirty="0"/>
          </a:p>
        </p:txBody>
      </p:sp>
      <p:sp>
        <p:nvSpPr>
          <p:cNvPr id="14" name="Shape 12"/>
          <p:cNvSpPr/>
          <p:nvPr/>
        </p:nvSpPr>
        <p:spPr>
          <a:xfrm>
            <a:off x="822960" y="4361688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5" name="Text 13"/>
          <p:cNvSpPr/>
          <p:nvPr/>
        </p:nvSpPr>
        <p:spPr>
          <a:xfrm>
            <a:off x="1051560" y="4206240"/>
            <a:ext cx="4617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Healthcare monitoring</a:t>
            </a:r>
            <a:endParaRPr lang="en-US" sz="2000" dirty="0"/>
          </a:p>
        </p:txBody>
      </p:sp>
      <p:sp>
        <p:nvSpPr>
          <p:cNvPr id="16" name="Shape 14"/>
          <p:cNvSpPr/>
          <p:nvPr/>
        </p:nvSpPr>
        <p:spPr>
          <a:xfrm>
            <a:off x="822960" y="4873752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7" name="Text 15"/>
          <p:cNvSpPr/>
          <p:nvPr/>
        </p:nvSpPr>
        <p:spPr>
          <a:xfrm>
            <a:off x="1051560" y="4718304"/>
            <a:ext cx="4617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Recreational activities</a:t>
            </a:r>
            <a:endParaRPr lang="en-US" sz="2000" dirty="0"/>
          </a:p>
        </p:txBody>
      </p:sp>
      <p:sp>
        <p:nvSpPr>
          <p:cNvPr id="18" name="Shape 16"/>
          <p:cNvSpPr/>
          <p:nvPr/>
        </p:nvSpPr>
        <p:spPr>
          <a:xfrm>
            <a:off x="822960" y="5385816"/>
            <a:ext cx="82296" cy="82296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9" name="Text 17"/>
          <p:cNvSpPr/>
          <p:nvPr/>
        </p:nvSpPr>
        <p:spPr>
          <a:xfrm>
            <a:off x="1051560" y="5230368"/>
            <a:ext cx="4617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Family communication</a:t>
            </a:r>
            <a:endParaRPr lang="en-US" sz="2000" dirty="0"/>
          </a:p>
        </p:txBody>
      </p:sp>
      <p:sp>
        <p:nvSpPr>
          <p:cNvPr id="20" name="Shape 18"/>
          <p:cNvSpPr/>
          <p:nvPr/>
        </p:nvSpPr>
        <p:spPr>
          <a:xfrm>
            <a:off x="6263640" y="1508760"/>
            <a:ext cx="5394960" cy="4572000"/>
          </a:xfrm>
          <a:prstGeom prst="roundRect">
            <a:avLst>
              <a:gd name="adj" fmla="val 1600"/>
            </a:avLst>
          </a:prstGeom>
          <a:solidFill>
            <a:srgbClr val="F7F5F0"/>
          </a:solidFill>
          <a:ln/>
        </p:spPr>
      </p:sp>
      <p:sp>
        <p:nvSpPr>
          <p:cNvPr id="21" name="Text 19"/>
          <p:cNvSpPr/>
          <p:nvPr/>
        </p:nvSpPr>
        <p:spPr>
          <a:xfrm>
            <a:off x="6583680" y="173736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MANDATORY STAFF TRAINING</a:t>
            </a:r>
            <a:endParaRPr lang="en-US" sz="2000" dirty="0"/>
          </a:p>
        </p:txBody>
      </p:sp>
      <p:sp>
        <p:nvSpPr>
          <p:cNvPr id="22" name="Shape 20"/>
          <p:cNvSpPr/>
          <p:nvPr/>
        </p:nvSpPr>
        <p:spPr>
          <a:xfrm>
            <a:off x="6583680" y="2240280"/>
            <a:ext cx="274320" cy="274320"/>
          </a:xfrm>
          <a:prstGeom prst="roundRect">
            <a:avLst>
              <a:gd name="adj" fmla="val 20000"/>
            </a:avLst>
          </a:prstGeom>
          <a:solidFill>
            <a:srgbClr val="84B59F"/>
          </a:solidFill>
          <a:ln/>
        </p:spPr>
      </p:sp>
      <p:sp>
        <p:nvSpPr>
          <p:cNvPr id="23" name="Text 21"/>
          <p:cNvSpPr/>
          <p:nvPr/>
        </p:nvSpPr>
        <p:spPr>
          <a:xfrm>
            <a:off x="6995160" y="219456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Safeguarding</a:t>
            </a:r>
            <a:endParaRPr lang="en-US" sz="2000" dirty="0"/>
          </a:p>
        </p:txBody>
      </p:sp>
      <p:sp>
        <p:nvSpPr>
          <p:cNvPr id="24" name="Shape 22"/>
          <p:cNvSpPr/>
          <p:nvPr/>
        </p:nvSpPr>
        <p:spPr>
          <a:xfrm>
            <a:off x="6583680" y="2752344"/>
            <a:ext cx="274320" cy="274320"/>
          </a:xfrm>
          <a:prstGeom prst="roundRect">
            <a:avLst>
              <a:gd name="adj" fmla="val 20000"/>
            </a:avLst>
          </a:prstGeom>
          <a:solidFill>
            <a:srgbClr val="84B59F"/>
          </a:solidFill>
          <a:ln/>
        </p:spPr>
      </p:sp>
      <p:sp>
        <p:nvSpPr>
          <p:cNvPr id="25" name="Text 23"/>
          <p:cNvSpPr/>
          <p:nvPr/>
        </p:nvSpPr>
        <p:spPr>
          <a:xfrm>
            <a:off x="6995160" y="2706624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Infection prevention</a:t>
            </a:r>
            <a:endParaRPr lang="en-US" sz="2000" dirty="0"/>
          </a:p>
        </p:txBody>
      </p:sp>
      <p:sp>
        <p:nvSpPr>
          <p:cNvPr id="26" name="Shape 24"/>
          <p:cNvSpPr/>
          <p:nvPr/>
        </p:nvSpPr>
        <p:spPr>
          <a:xfrm>
            <a:off x="6583680" y="3264408"/>
            <a:ext cx="274320" cy="274320"/>
          </a:xfrm>
          <a:prstGeom prst="roundRect">
            <a:avLst>
              <a:gd name="adj" fmla="val 20000"/>
            </a:avLst>
          </a:prstGeom>
          <a:solidFill>
            <a:srgbClr val="84B59F"/>
          </a:solidFill>
          <a:ln/>
        </p:spPr>
      </p:sp>
      <p:sp>
        <p:nvSpPr>
          <p:cNvPr id="27" name="Text 25"/>
          <p:cNvSpPr/>
          <p:nvPr/>
        </p:nvSpPr>
        <p:spPr>
          <a:xfrm>
            <a:off x="6995160" y="3218688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 safety</a:t>
            </a:r>
            <a:endParaRPr lang="en-US" sz="2000" dirty="0"/>
          </a:p>
        </p:txBody>
      </p:sp>
      <p:sp>
        <p:nvSpPr>
          <p:cNvPr id="28" name="Shape 26"/>
          <p:cNvSpPr/>
          <p:nvPr/>
        </p:nvSpPr>
        <p:spPr>
          <a:xfrm>
            <a:off x="6583680" y="3776472"/>
            <a:ext cx="274320" cy="274320"/>
          </a:xfrm>
          <a:prstGeom prst="roundRect">
            <a:avLst>
              <a:gd name="adj" fmla="val 20000"/>
            </a:avLst>
          </a:prstGeom>
          <a:solidFill>
            <a:srgbClr val="84B59F"/>
          </a:solidFill>
          <a:ln/>
        </p:spPr>
      </p:sp>
      <p:sp>
        <p:nvSpPr>
          <p:cNvPr id="29" name="Text 27"/>
          <p:cNvSpPr/>
          <p:nvPr/>
        </p:nvSpPr>
        <p:spPr>
          <a:xfrm>
            <a:off x="6995160" y="3730752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aid</a:t>
            </a:r>
            <a:endParaRPr lang="en-US" sz="2000" dirty="0"/>
          </a:p>
        </p:txBody>
      </p:sp>
      <p:sp>
        <p:nvSpPr>
          <p:cNvPr id="30" name="Shape 28"/>
          <p:cNvSpPr/>
          <p:nvPr/>
        </p:nvSpPr>
        <p:spPr>
          <a:xfrm>
            <a:off x="6583680" y="4288536"/>
            <a:ext cx="274320" cy="274320"/>
          </a:xfrm>
          <a:prstGeom prst="roundRect">
            <a:avLst>
              <a:gd name="adj" fmla="val 20000"/>
            </a:avLst>
          </a:prstGeom>
          <a:solidFill>
            <a:srgbClr val="84B59F"/>
          </a:solidFill>
          <a:ln/>
        </p:spPr>
      </p:sp>
      <p:sp>
        <p:nvSpPr>
          <p:cNvPr id="31" name="Text 29"/>
          <p:cNvSpPr/>
          <p:nvPr/>
        </p:nvSpPr>
        <p:spPr>
          <a:xfrm>
            <a:off x="6995160" y="4242816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Dementia awareness</a:t>
            </a:r>
            <a:endParaRPr lang="en-US" sz="2000" dirty="0"/>
          </a:p>
        </p:txBody>
      </p:sp>
      <p:sp>
        <p:nvSpPr>
          <p:cNvPr id="32" name="Shape 30"/>
          <p:cNvSpPr/>
          <p:nvPr/>
        </p:nvSpPr>
        <p:spPr>
          <a:xfrm>
            <a:off x="6583680" y="4800600"/>
            <a:ext cx="274320" cy="274320"/>
          </a:xfrm>
          <a:prstGeom prst="roundRect">
            <a:avLst>
              <a:gd name="adj" fmla="val 20000"/>
            </a:avLst>
          </a:prstGeom>
          <a:solidFill>
            <a:srgbClr val="84B59F"/>
          </a:solidFill>
          <a:ln/>
        </p:spPr>
      </p:sp>
      <p:sp>
        <p:nvSpPr>
          <p:cNvPr id="33" name="Text 31"/>
          <p:cNvSpPr/>
          <p:nvPr/>
        </p:nvSpPr>
        <p:spPr>
          <a:xfrm>
            <a:off x="6995160" y="4754880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Safety</a:t>
            </a:r>
            <a:endParaRPr lang="en-US" sz="2000" dirty="0"/>
          </a:p>
        </p:txBody>
      </p:sp>
      <p:sp>
        <p:nvSpPr>
          <p:cNvPr id="34" name="Shape 32"/>
          <p:cNvSpPr/>
          <p:nvPr/>
        </p:nvSpPr>
        <p:spPr>
          <a:xfrm>
            <a:off x="6583680" y="5312664"/>
            <a:ext cx="274320" cy="274320"/>
          </a:xfrm>
          <a:prstGeom prst="roundRect">
            <a:avLst>
              <a:gd name="adj" fmla="val 20000"/>
            </a:avLst>
          </a:prstGeom>
          <a:solidFill>
            <a:srgbClr val="84B59F"/>
          </a:solidFill>
          <a:ln/>
        </p:spPr>
      </p:sp>
      <p:sp>
        <p:nvSpPr>
          <p:cNvPr id="35" name="Text 33"/>
          <p:cNvSpPr/>
          <p:nvPr/>
        </p:nvSpPr>
        <p:spPr>
          <a:xfrm>
            <a:off x="6995160" y="5266944"/>
            <a:ext cx="4572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hygiene</a:t>
            </a:r>
            <a:endParaRPr lang="en-US" sz="2000" dirty="0"/>
          </a:p>
        </p:txBody>
      </p:sp>
      <p:sp>
        <p:nvSpPr>
          <p:cNvPr id="36" name="Text 34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2000" dirty="0"/>
          </a:p>
        </p:txBody>
      </p:sp>
      <p:sp>
        <p:nvSpPr>
          <p:cNvPr id="37" name="Text 35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PLAN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Start-up investment: £1,470,000</a:t>
            </a:r>
            <a:endParaRPr lang="en-US" sz="2600" dirty="0"/>
          </a:p>
        </p:txBody>
      </p:sp>
      <p:graphicFrame>
        <p:nvGraphicFramePr>
          <p:cNvPr id="4" name="Chart 0"/>
          <p:cNvGraphicFramePr/>
          <p:nvPr>
            <p:extLst>
              <p:ext uri="{D42A27DB-BD31-4B8C-83A1-F6EECF244321}">
                <p14:modId xmlns:p14="http://schemas.microsoft.com/office/powerpoint/2010/main" val="2599283120"/>
              </p:ext>
            </p:extLst>
          </p:nvPr>
        </p:nvGraphicFramePr>
        <p:xfrm>
          <a:off x="457200" y="1463040"/>
          <a:ext cx="7072604" cy="4663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7635240" y="1463040"/>
            <a:ext cx="4069080" cy="1417320"/>
          </a:xfrm>
          <a:prstGeom prst="roundRect">
            <a:avLst>
              <a:gd name="adj" fmla="val 5161"/>
            </a:avLst>
          </a:prstGeom>
          <a:solidFill>
            <a:srgbClr val="2F4858"/>
          </a:solidFill>
          <a:ln/>
        </p:spPr>
      </p:sp>
      <p:sp>
        <p:nvSpPr>
          <p:cNvPr id="6" name="Text 3"/>
          <p:cNvSpPr/>
          <p:nvPr/>
        </p:nvSpPr>
        <p:spPr>
          <a:xfrm>
            <a:off x="7863840" y="1627632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15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INVESTMENT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7863840" y="1874520"/>
            <a:ext cx="36576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£1,470,000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7635240" y="3154680"/>
            <a:ext cx="406908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200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Largest components:  </a:t>
            </a: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Building purchase/lease (54%) and renovation (17%) together account for over two-thirds of start-up costs, reflecting the capital-intensive nature of establishing a registered care home.</a:t>
            </a:r>
            <a:endParaRPr lang="en-US" sz="2000" dirty="0"/>
          </a:p>
        </p:txBody>
      </p:sp>
      <p:sp>
        <p:nvSpPr>
          <p:cNvPr id="9" name="Text 6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PLAN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Three-year revenue forecast</a:t>
            </a:r>
            <a:endParaRPr lang="en-US" sz="2600" dirty="0"/>
          </a:p>
        </p:txBody>
      </p:sp>
      <p:graphicFrame>
        <p:nvGraphicFramePr>
          <p:cNvPr id="4" name="Chart 0"/>
          <p:cNvGraphicFramePr/>
          <p:nvPr>
            <p:extLst>
              <p:ext uri="{D42A27DB-BD31-4B8C-83A1-F6EECF244321}">
                <p14:modId xmlns:p14="http://schemas.microsoft.com/office/powerpoint/2010/main" val="1679982140"/>
              </p:ext>
            </p:extLst>
          </p:nvPr>
        </p:nvGraphicFramePr>
        <p:xfrm>
          <a:off x="272374" y="1463040"/>
          <a:ext cx="6949440" cy="457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 2"/>
          <p:cNvSpPr/>
          <p:nvPr/>
        </p:nvSpPr>
        <p:spPr>
          <a:xfrm>
            <a:off x="7635240" y="1463040"/>
            <a:ext cx="4069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15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 GROWTH</a:t>
            </a:r>
            <a:endParaRPr lang="en-US" sz="2000" dirty="0"/>
          </a:p>
        </p:txBody>
      </p:sp>
      <p:sp>
        <p:nvSpPr>
          <p:cNvPr id="6" name="Shape 3"/>
          <p:cNvSpPr/>
          <p:nvPr/>
        </p:nvSpPr>
        <p:spPr>
          <a:xfrm>
            <a:off x="7635240" y="1874520"/>
            <a:ext cx="4069080" cy="868680"/>
          </a:xfrm>
          <a:prstGeom prst="roundRect">
            <a:avLst>
              <a:gd name="adj" fmla="val 8421"/>
            </a:avLst>
          </a:prstGeom>
          <a:solidFill>
            <a:srgbClr val="F7F5F0"/>
          </a:solidFill>
          <a:ln/>
        </p:spPr>
      </p:sp>
      <p:sp>
        <p:nvSpPr>
          <p:cNvPr id="7" name="Text 4"/>
          <p:cNvSpPr/>
          <p:nvPr/>
        </p:nvSpPr>
        <p:spPr>
          <a:xfrm>
            <a:off x="7863840" y="1993392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1</a:t>
            </a:r>
            <a:endParaRPr lang="en-US" sz="2000" dirty="0"/>
          </a:p>
        </p:txBody>
      </p:sp>
      <p:sp>
        <p:nvSpPr>
          <p:cNvPr id="8" name="Text 5"/>
          <p:cNvSpPr/>
          <p:nvPr/>
        </p:nvSpPr>
        <p:spPr>
          <a:xfrm>
            <a:off x="7863840" y="2258568"/>
            <a:ext cx="3657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£120,000</a:t>
            </a:r>
            <a:endParaRPr lang="en-US" sz="2000" dirty="0"/>
          </a:p>
        </p:txBody>
      </p:sp>
      <p:sp>
        <p:nvSpPr>
          <p:cNvPr id="9" name="Shape 6"/>
          <p:cNvSpPr/>
          <p:nvPr/>
        </p:nvSpPr>
        <p:spPr>
          <a:xfrm>
            <a:off x="7635240" y="2880360"/>
            <a:ext cx="4069080" cy="868680"/>
          </a:xfrm>
          <a:prstGeom prst="roundRect">
            <a:avLst>
              <a:gd name="adj" fmla="val 8421"/>
            </a:avLst>
          </a:prstGeom>
          <a:solidFill>
            <a:srgbClr val="F7F5F0"/>
          </a:solidFill>
          <a:ln/>
        </p:spPr>
      </p:sp>
      <p:sp>
        <p:nvSpPr>
          <p:cNvPr id="10" name="Text 7"/>
          <p:cNvSpPr/>
          <p:nvPr/>
        </p:nvSpPr>
        <p:spPr>
          <a:xfrm>
            <a:off x="7863840" y="2999232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2</a:t>
            </a:r>
            <a:endParaRPr lang="en-US" sz="2000" dirty="0"/>
          </a:p>
        </p:txBody>
      </p:sp>
      <p:sp>
        <p:nvSpPr>
          <p:cNvPr id="11" name="Text 8"/>
          <p:cNvSpPr/>
          <p:nvPr/>
        </p:nvSpPr>
        <p:spPr>
          <a:xfrm>
            <a:off x="7863840" y="3264408"/>
            <a:ext cx="3657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£190,000</a:t>
            </a:r>
            <a:endParaRPr lang="en-US" sz="2000" dirty="0"/>
          </a:p>
        </p:txBody>
      </p:sp>
      <p:sp>
        <p:nvSpPr>
          <p:cNvPr id="12" name="Shape 9"/>
          <p:cNvSpPr/>
          <p:nvPr/>
        </p:nvSpPr>
        <p:spPr>
          <a:xfrm>
            <a:off x="7635240" y="3886200"/>
            <a:ext cx="4069080" cy="868680"/>
          </a:xfrm>
          <a:prstGeom prst="roundRect">
            <a:avLst>
              <a:gd name="adj" fmla="val 8421"/>
            </a:avLst>
          </a:prstGeom>
          <a:solidFill>
            <a:srgbClr val="D9A441"/>
          </a:solidFill>
          <a:ln/>
        </p:spPr>
      </p:sp>
      <p:sp>
        <p:nvSpPr>
          <p:cNvPr id="13" name="Text 10"/>
          <p:cNvSpPr/>
          <p:nvPr/>
        </p:nvSpPr>
        <p:spPr>
          <a:xfrm>
            <a:off x="7863840" y="4005072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Year 3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863840" y="4270248"/>
            <a:ext cx="3657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£270,000</a:t>
            </a:r>
            <a:endParaRPr lang="en-US" sz="2000" dirty="0"/>
          </a:p>
        </p:txBody>
      </p:sp>
      <p:sp>
        <p:nvSpPr>
          <p:cNvPr id="15" name="Text 12"/>
          <p:cNvSpPr/>
          <p:nvPr/>
        </p:nvSpPr>
        <p:spPr>
          <a:xfrm>
            <a:off x="7635240" y="4937760"/>
            <a:ext cx="40690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2000" i="1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Assumptions: 90% occupancy, average weekly fee of £1,200, occupancy rising annually; operating costs increase by approximately 5% per year.</a:t>
            </a:r>
            <a:endParaRPr lang="en-US" sz="2000" dirty="0"/>
          </a:p>
        </p:txBody>
      </p:sp>
      <p:sp>
        <p:nvSpPr>
          <p:cNvPr id="16" name="Text 13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PLAN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91440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Break-even &amp; annual operating costs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457200" y="2240280"/>
            <a:ext cx="5394960" cy="3840480"/>
          </a:xfrm>
          <a:prstGeom prst="roundRect">
            <a:avLst>
              <a:gd name="adj" fmla="val 1584"/>
            </a:avLst>
          </a:prstGeom>
          <a:solidFill>
            <a:srgbClr val="2F4858"/>
          </a:solidFill>
          <a:ln/>
        </p:spPr>
      </p:sp>
      <p:sp>
        <p:nvSpPr>
          <p:cNvPr id="5" name="Text 3"/>
          <p:cNvSpPr/>
          <p:nvPr/>
        </p:nvSpPr>
        <p:spPr>
          <a:xfrm>
            <a:off x="777240" y="169164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 ANALYSIS based on £1200 per person per week.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777240" y="2103120"/>
            <a:ext cx="4754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 of 35 beds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777240" y="2697480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occupied year-round reaches break-even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777240" y="3246120"/>
            <a:ext cx="4754880" cy="320040"/>
          </a:xfrm>
          <a:prstGeom prst="roundRect">
            <a:avLst>
              <a:gd name="adj" fmla="val 17143"/>
            </a:avLst>
          </a:prstGeom>
          <a:solidFill>
            <a:srgbClr val="3E5A6B"/>
          </a:solidFill>
          <a:ln/>
        </p:spPr>
      </p:sp>
      <p:sp>
        <p:nvSpPr>
          <p:cNvPr id="9" name="Shape 7"/>
          <p:cNvSpPr/>
          <p:nvPr/>
        </p:nvSpPr>
        <p:spPr>
          <a:xfrm>
            <a:off x="777240" y="3246120"/>
            <a:ext cx="2717074" cy="320040"/>
          </a:xfrm>
          <a:prstGeom prst="roundRect">
            <a:avLst>
              <a:gd name="adj" fmla="val 17143"/>
            </a:avLst>
          </a:prstGeom>
          <a:solidFill>
            <a:srgbClr val="D9A441"/>
          </a:solidFill>
          <a:ln/>
        </p:spPr>
      </p:sp>
      <p:sp>
        <p:nvSpPr>
          <p:cNvPr id="10" name="Text 8"/>
          <p:cNvSpPr/>
          <p:nvPr/>
        </p:nvSpPr>
        <p:spPr>
          <a:xfrm>
            <a:off x="777240" y="3611880"/>
            <a:ext cx="4754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57% occupancy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777240" y="4206240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Costs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4023360" y="420624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£1,200,000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777240" y="4663440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Avg. Annual Income / Resident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4023360" y="466344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£62,400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777240" y="5120640"/>
            <a:ext cx="3291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 Residents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4023360" y="5120640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6263640" y="1463040"/>
            <a:ext cx="53949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15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OPERATING COSTS (£1.48M TOTAL)</a:t>
            </a:r>
            <a:endParaRPr lang="en-US" sz="2000" dirty="0"/>
          </a:p>
        </p:txBody>
      </p:sp>
      <p:graphicFrame>
        <p:nvGraphicFramePr>
          <p:cNvPr id="18" name="Chart 0"/>
          <p:cNvGraphicFramePr/>
          <p:nvPr>
            <p:extLst>
              <p:ext uri="{D42A27DB-BD31-4B8C-83A1-F6EECF244321}">
                <p14:modId xmlns:p14="http://schemas.microsoft.com/office/powerpoint/2010/main" val="3397122101"/>
              </p:ext>
            </p:extLst>
          </p:nvPr>
        </p:nvGraphicFramePr>
        <p:xfrm>
          <a:off x="6263640" y="1828800"/>
          <a:ext cx="5394960" cy="41605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9" name="Text 16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MANAGEMENT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Risk assessment &amp; mitigation</a:t>
            </a:r>
            <a:endParaRPr lang="en-US" sz="2600" dirty="0"/>
          </a:p>
        </p:txBody>
      </p:sp>
      <p:graphicFrame>
        <p:nvGraphicFramePr>
          <p:cNvPr id="1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960786"/>
              </p:ext>
            </p:extLst>
          </p:nvPr>
        </p:nvGraphicFramePr>
        <p:xfrm>
          <a:off x="457200" y="1508760"/>
          <a:ext cx="11201400" cy="4498848"/>
        </p:xfrm>
        <a:graphic>
          <a:graphicData uri="http://schemas.openxmlformats.org/drawingml/2006/table">
            <a:tbl>
              <a:tblPr/>
              <a:tblGrid>
                <a:gridCol w="2560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9834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498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Risk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485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Likelihood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485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Impact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485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Mitigation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485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98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Staff shortages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5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5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Recruitment and retention strategy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98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Disease outbreak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A44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5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Infection control policies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98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Inflation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5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A44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Financial planning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98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Low occupancy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A44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5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Marketing and partnerships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980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b="1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Regulatory changes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Low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4B59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55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000" dirty="0">
                          <a:solidFill>
                            <a:srgbClr val="233238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Compliance monitoring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3E0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5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2000" dirty="0"/>
          </a:p>
        </p:txBody>
      </p:sp>
      <p:sp>
        <p:nvSpPr>
          <p:cNvPr id="6" name="Text 3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4B59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Operating responsibly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Environmentally sustainable practices that also reduce operating costs.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57200" y="2011680"/>
            <a:ext cx="361188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/>
        </p:spPr>
      </p:sp>
      <p:sp>
        <p:nvSpPr>
          <p:cNvPr id="6" name="Shape 4"/>
          <p:cNvSpPr/>
          <p:nvPr/>
        </p:nvSpPr>
        <p:spPr>
          <a:xfrm>
            <a:off x="713232" y="2267712"/>
            <a:ext cx="502920" cy="502920"/>
          </a:xfrm>
          <a:prstGeom prst="roundRect">
            <a:avLst>
              <a:gd name="adj" fmla="val 90909"/>
            </a:avLst>
          </a:prstGeom>
          <a:solidFill>
            <a:srgbClr val="2F4858"/>
          </a:solidFill>
          <a:ln/>
        </p:spPr>
      </p:sp>
      <p:sp>
        <p:nvSpPr>
          <p:cNvPr id="7" name="Text 5"/>
          <p:cNvSpPr/>
          <p:nvPr/>
        </p:nvSpPr>
        <p:spPr>
          <a:xfrm>
            <a:off x="713232" y="226771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713232" y="2971800"/>
            <a:ext cx="3108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LED lighting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4251960" y="2011680"/>
            <a:ext cx="361188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/>
        </p:spPr>
      </p:sp>
      <p:sp>
        <p:nvSpPr>
          <p:cNvPr id="10" name="Shape 8"/>
          <p:cNvSpPr/>
          <p:nvPr/>
        </p:nvSpPr>
        <p:spPr>
          <a:xfrm>
            <a:off x="4507992" y="2267712"/>
            <a:ext cx="502920" cy="502920"/>
          </a:xfrm>
          <a:prstGeom prst="roundRect">
            <a:avLst>
              <a:gd name="adj" fmla="val 90909"/>
            </a:avLst>
          </a:prstGeom>
          <a:solidFill>
            <a:srgbClr val="2F4858"/>
          </a:solidFill>
          <a:ln/>
        </p:spPr>
      </p:sp>
      <p:sp>
        <p:nvSpPr>
          <p:cNvPr id="11" name="Text 9"/>
          <p:cNvSpPr/>
          <p:nvPr/>
        </p:nvSpPr>
        <p:spPr>
          <a:xfrm>
            <a:off x="4507992" y="226771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4507992" y="2971800"/>
            <a:ext cx="3108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Recycling programmes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8046720" y="2011680"/>
            <a:ext cx="361188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/>
        </p:spPr>
      </p:sp>
      <p:sp>
        <p:nvSpPr>
          <p:cNvPr id="14" name="Shape 12"/>
          <p:cNvSpPr/>
          <p:nvPr/>
        </p:nvSpPr>
        <p:spPr>
          <a:xfrm>
            <a:off x="8302752" y="2267712"/>
            <a:ext cx="502920" cy="502920"/>
          </a:xfrm>
          <a:prstGeom prst="roundRect">
            <a:avLst>
              <a:gd name="adj" fmla="val 90909"/>
            </a:avLst>
          </a:prstGeom>
          <a:solidFill>
            <a:srgbClr val="2F4858"/>
          </a:solidFill>
          <a:ln/>
        </p:spPr>
      </p:sp>
      <p:sp>
        <p:nvSpPr>
          <p:cNvPr id="15" name="Text 13"/>
          <p:cNvSpPr/>
          <p:nvPr/>
        </p:nvSpPr>
        <p:spPr>
          <a:xfrm>
            <a:off x="8302752" y="226771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000" dirty="0"/>
          </a:p>
        </p:txBody>
      </p:sp>
      <p:sp>
        <p:nvSpPr>
          <p:cNvPr id="16" name="Text 14"/>
          <p:cNvSpPr/>
          <p:nvPr/>
        </p:nvSpPr>
        <p:spPr>
          <a:xfrm>
            <a:off x="8302752" y="2971800"/>
            <a:ext cx="3108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care records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457200" y="3977640"/>
            <a:ext cx="361188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/>
        </p:spPr>
      </p:sp>
      <p:sp>
        <p:nvSpPr>
          <p:cNvPr id="18" name="Shape 16"/>
          <p:cNvSpPr/>
          <p:nvPr/>
        </p:nvSpPr>
        <p:spPr>
          <a:xfrm>
            <a:off x="713232" y="4233672"/>
            <a:ext cx="502920" cy="502920"/>
          </a:xfrm>
          <a:prstGeom prst="roundRect">
            <a:avLst>
              <a:gd name="adj" fmla="val 90909"/>
            </a:avLst>
          </a:prstGeom>
          <a:solidFill>
            <a:srgbClr val="2F4858"/>
          </a:solidFill>
          <a:ln/>
        </p:spPr>
      </p:sp>
      <p:sp>
        <p:nvSpPr>
          <p:cNvPr id="19" name="Text 17"/>
          <p:cNvSpPr/>
          <p:nvPr/>
        </p:nvSpPr>
        <p:spPr>
          <a:xfrm>
            <a:off x="713232" y="423367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713232" y="4937760"/>
            <a:ext cx="3108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Water conservation</a:t>
            </a:r>
            <a:endParaRPr lang="en-US" sz="2000" dirty="0"/>
          </a:p>
        </p:txBody>
      </p:sp>
      <p:sp>
        <p:nvSpPr>
          <p:cNvPr id="21" name="Shape 19"/>
          <p:cNvSpPr/>
          <p:nvPr/>
        </p:nvSpPr>
        <p:spPr>
          <a:xfrm>
            <a:off x="4251960" y="3977640"/>
            <a:ext cx="361188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/>
        </p:spPr>
      </p:sp>
      <p:sp>
        <p:nvSpPr>
          <p:cNvPr id="22" name="Shape 20"/>
          <p:cNvSpPr/>
          <p:nvPr/>
        </p:nvSpPr>
        <p:spPr>
          <a:xfrm>
            <a:off x="4507992" y="4233672"/>
            <a:ext cx="502920" cy="502920"/>
          </a:xfrm>
          <a:prstGeom prst="roundRect">
            <a:avLst>
              <a:gd name="adj" fmla="val 90909"/>
            </a:avLst>
          </a:prstGeom>
          <a:solidFill>
            <a:srgbClr val="2F4858"/>
          </a:solidFill>
          <a:ln/>
        </p:spPr>
      </p:sp>
      <p:sp>
        <p:nvSpPr>
          <p:cNvPr id="23" name="Text 21"/>
          <p:cNvSpPr/>
          <p:nvPr/>
        </p:nvSpPr>
        <p:spPr>
          <a:xfrm>
            <a:off x="4507992" y="423367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000" dirty="0"/>
          </a:p>
        </p:txBody>
      </p:sp>
      <p:sp>
        <p:nvSpPr>
          <p:cNvPr id="24" name="Text 22"/>
          <p:cNvSpPr/>
          <p:nvPr/>
        </p:nvSpPr>
        <p:spPr>
          <a:xfrm>
            <a:off x="4507992" y="4937760"/>
            <a:ext cx="3108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Energy-efficient heating</a:t>
            </a:r>
            <a:endParaRPr lang="en-US" sz="2000" dirty="0"/>
          </a:p>
        </p:txBody>
      </p:sp>
      <p:sp>
        <p:nvSpPr>
          <p:cNvPr id="25" name="Shape 23"/>
          <p:cNvSpPr/>
          <p:nvPr/>
        </p:nvSpPr>
        <p:spPr>
          <a:xfrm>
            <a:off x="8046720" y="3977640"/>
            <a:ext cx="361188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/>
        </p:spPr>
      </p:sp>
      <p:sp>
        <p:nvSpPr>
          <p:cNvPr id="26" name="Shape 24"/>
          <p:cNvSpPr/>
          <p:nvPr/>
        </p:nvSpPr>
        <p:spPr>
          <a:xfrm>
            <a:off x="8302752" y="4233672"/>
            <a:ext cx="502920" cy="502920"/>
          </a:xfrm>
          <a:prstGeom prst="roundRect">
            <a:avLst>
              <a:gd name="adj" fmla="val 90909"/>
            </a:avLst>
          </a:prstGeom>
          <a:solidFill>
            <a:srgbClr val="2F4858"/>
          </a:solidFill>
          <a:ln/>
        </p:spPr>
      </p:sp>
      <p:sp>
        <p:nvSpPr>
          <p:cNvPr id="27" name="Text 25"/>
          <p:cNvSpPr/>
          <p:nvPr/>
        </p:nvSpPr>
        <p:spPr>
          <a:xfrm>
            <a:off x="8302752" y="423367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2000" dirty="0"/>
          </a:p>
        </p:txBody>
      </p:sp>
      <p:sp>
        <p:nvSpPr>
          <p:cNvPr id="28" name="Text 26"/>
          <p:cNvSpPr/>
          <p:nvPr/>
        </p:nvSpPr>
        <p:spPr>
          <a:xfrm>
            <a:off x="8302752" y="4937760"/>
            <a:ext cx="31089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food suppliers</a:t>
            </a:r>
            <a:endParaRPr lang="en-US" sz="2000" dirty="0"/>
          </a:p>
        </p:txBody>
      </p:sp>
      <p:sp>
        <p:nvSpPr>
          <p:cNvPr id="29" name="Text 27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2000" dirty="0"/>
          </a:p>
        </p:txBody>
      </p:sp>
      <p:sp>
        <p:nvSpPr>
          <p:cNvPr id="30" name="Text 28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2F485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457200" y="777240"/>
            <a:ext cx="10058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commercially viable, socially valuable opportunity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457200" y="1783080"/>
            <a:ext cx="658368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5000"/>
              </a:lnSpc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sits within a growing, resilient sector. Rising elderly population, growing dementia care needs and demand for high-quality residential services create favourable conditions. Strong financial forecasts, combined with qualified staff, regulatory compliance and person-centred care, position Silver Oaks to build a lasting reputation within the local community.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457200" y="4297680"/>
            <a:ext cx="2057400" cy="1371600"/>
          </a:xfrm>
          <a:prstGeom prst="roundRect">
            <a:avLst>
              <a:gd name="adj" fmla="val 5333"/>
            </a:avLst>
          </a:prstGeom>
          <a:solidFill>
            <a:srgbClr val="3E5A6B"/>
          </a:solidFill>
          <a:ln/>
        </p:spPr>
      </p:sp>
      <p:sp>
        <p:nvSpPr>
          <p:cNvPr id="7" name="Text 5"/>
          <p:cNvSpPr/>
          <p:nvPr/>
        </p:nvSpPr>
        <p:spPr>
          <a:xfrm>
            <a:off x="457200" y="4434840"/>
            <a:ext cx="20574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£1.47M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457200" y="5029200"/>
            <a:ext cx="2057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Investment</a:t>
            </a:r>
            <a:endParaRPr lang="en-US" sz="2000" dirty="0"/>
          </a:p>
        </p:txBody>
      </p:sp>
      <p:sp>
        <p:nvSpPr>
          <p:cNvPr id="9" name="Shape 7"/>
          <p:cNvSpPr/>
          <p:nvPr/>
        </p:nvSpPr>
        <p:spPr>
          <a:xfrm>
            <a:off x="2697480" y="4297680"/>
            <a:ext cx="2057400" cy="1371600"/>
          </a:xfrm>
          <a:prstGeom prst="roundRect">
            <a:avLst>
              <a:gd name="adj" fmla="val 5333"/>
            </a:avLst>
          </a:prstGeom>
          <a:solidFill>
            <a:srgbClr val="3E5A6B"/>
          </a:solidFill>
          <a:ln/>
        </p:spPr>
      </p:sp>
      <p:sp>
        <p:nvSpPr>
          <p:cNvPr id="10" name="Text 8"/>
          <p:cNvSpPr/>
          <p:nvPr/>
        </p:nvSpPr>
        <p:spPr>
          <a:xfrm>
            <a:off x="2697480" y="4434840"/>
            <a:ext cx="20574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Year 2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2697480" y="5029200"/>
            <a:ext cx="2057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Profitability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4937760" y="4297680"/>
            <a:ext cx="2057400" cy="1371600"/>
          </a:xfrm>
          <a:prstGeom prst="roundRect">
            <a:avLst>
              <a:gd name="adj" fmla="val 5333"/>
            </a:avLst>
          </a:prstGeom>
          <a:solidFill>
            <a:srgbClr val="3E5A6B"/>
          </a:solidFill>
          <a:ln/>
        </p:spPr>
      </p:sp>
      <p:sp>
        <p:nvSpPr>
          <p:cNvPr id="13" name="Text 11"/>
          <p:cNvSpPr/>
          <p:nvPr/>
        </p:nvSpPr>
        <p:spPr>
          <a:xfrm>
            <a:off x="4937760" y="4434840"/>
            <a:ext cx="20574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 beds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4937760" y="5029200"/>
            <a:ext cx="2057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dirty="0">
                <a:solidFill>
                  <a:srgbClr val="F7F5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</a:t>
            </a:r>
            <a:endParaRPr lang="en-US" sz="2000" dirty="0"/>
          </a:p>
        </p:txBody>
      </p:sp>
      <p:sp>
        <p:nvSpPr>
          <p:cNvPr id="15" name="Shape 13"/>
          <p:cNvSpPr/>
          <p:nvPr/>
        </p:nvSpPr>
        <p:spPr>
          <a:xfrm>
            <a:off x="7452360" y="1783080"/>
            <a:ext cx="4251960" cy="3886200"/>
          </a:xfrm>
          <a:prstGeom prst="roundRect">
            <a:avLst>
              <a:gd name="adj" fmla="val 1882"/>
            </a:avLst>
          </a:prstGeom>
          <a:solidFill>
            <a:srgbClr val="84B59F"/>
          </a:solidFill>
          <a:ln/>
        </p:spPr>
      </p:sp>
      <p:sp>
        <p:nvSpPr>
          <p:cNvPr id="16" name="Text 14"/>
          <p:cNvSpPr/>
          <p:nvPr/>
        </p:nvSpPr>
        <p:spPr>
          <a:xfrm>
            <a:off x="7772400" y="3200400"/>
            <a:ext cx="3657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F485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SILVER OAKS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7772400" y="3657600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Residential Care Home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7772400" y="4206240"/>
            <a:ext cx="3566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2000" i="1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Excellent care. Effective management.</a:t>
            </a:r>
            <a:endParaRPr lang="en-US" sz="20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2000" i="1" dirty="0">
                <a:solidFill>
                  <a:srgbClr val="2F48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marketing.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9FB3B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000" dirty="0"/>
          </a:p>
        </p:txBody>
      </p:sp>
      <p:sp>
        <p:nvSpPr>
          <p:cNvPr id="3" name="Text 1"/>
          <p:cNvSpPr/>
          <p:nvPr/>
        </p:nvSpPr>
        <p:spPr>
          <a:xfrm>
            <a:off x="457200" y="685800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233238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Harvard-style references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457200" y="2103120"/>
            <a:ext cx="11201400" cy="0"/>
          </a:xfrm>
          <a:prstGeom prst="line">
            <a:avLst/>
          </a:prstGeom>
          <a:noFill/>
          <a:ln w="12700">
            <a:solidFill>
              <a:srgbClr val="E3E0D8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1600200"/>
            <a:ext cx="11201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Quality Commission (2024) Guidance for providers. London: CQC.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457200" y="2761488"/>
            <a:ext cx="11201400" cy="0"/>
          </a:xfrm>
          <a:prstGeom prst="line">
            <a:avLst/>
          </a:prstGeom>
          <a:noFill/>
          <a:ln w="12700">
            <a:solidFill>
              <a:srgbClr val="E3E0D8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57200" y="2258568"/>
            <a:ext cx="11201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(2023) Living longer: Older people in the UK. Newport: ONS.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457200" y="3419856"/>
            <a:ext cx="11201400" cy="0"/>
          </a:xfrm>
          <a:prstGeom prst="line">
            <a:avLst/>
          </a:prstGeom>
          <a:noFill/>
          <a:ln w="12700">
            <a:solidFill>
              <a:srgbClr val="E3E0D8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57200" y="2916936"/>
            <a:ext cx="11201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and Social Care (2023) Adult Social Care Statistics in England. London: DHSC.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457200" y="4078224"/>
            <a:ext cx="11201400" cy="0"/>
          </a:xfrm>
          <a:prstGeom prst="line">
            <a:avLst/>
          </a:prstGeom>
          <a:noFill/>
          <a:ln w="12700">
            <a:solidFill>
              <a:srgbClr val="E3E0D8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57200" y="3575304"/>
            <a:ext cx="11201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Kotler, P. and Armstrong, G. (2021) Principles of Marketing. 18th ed. Harlow: Pearson.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457200" y="4736592"/>
            <a:ext cx="11201400" cy="0"/>
          </a:xfrm>
          <a:prstGeom prst="line">
            <a:avLst/>
          </a:prstGeom>
          <a:noFill/>
          <a:ln w="12700">
            <a:solidFill>
              <a:srgbClr val="E3E0D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57200" y="4233672"/>
            <a:ext cx="11201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2332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Barrow, C., Barrow, P. and Brown, R. (2022) The Business Plan Workbook. 9th ed. London: Kogan Page.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457200" y="644652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Silver Oaks Residential Care Home  |  Business Plan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11521440" y="6446520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000" dirty="0">
                <a:solidFill>
                  <a:srgbClr val="6B7B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1197</Words>
  <Application>Microsoft Office PowerPoint</Application>
  <PresentationFormat>Widescreen</PresentationFormat>
  <Paragraphs>298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Saichithanandasivam Skanthathas (2516781)</cp:lastModifiedBy>
  <cp:revision>2</cp:revision>
  <dcterms:created xsi:type="dcterms:W3CDTF">2026-08-08T06:29:44Z</dcterms:created>
  <dcterms:modified xsi:type="dcterms:W3CDTF">2026-08-08T14:29:52Z</dcterms:modified>
</cp:coreProperties>
</file>