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wdp" ContentType="image/vnd.ms-photo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4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6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10693400" cy="7556500"/>
  <p:notesSz cx="10693400" cy="7556500"/>
  <p:defaultTextStyle>
    <a:defPPr>
      <a:defRPr lang="en-US"/>
    </a:defPPr>
    <a:lvl1pPr marL="0" algn="l" defTabSz="45715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56" algn="l" defTabSz="45715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11" algn="l" defTabSz="45715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467" algn="l" defTabSz="45715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22" algn="l" defTabSz="45715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778" algn="l" defTabSz="45715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2933" algn="l" defTabSz="45715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089" algn="l" defTabSz="45715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245" algn="l" defTabSz="45715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823" autoAdjust="0"/>
    <p:restoredTop sz="94716" autoAdjust="0"/>
  </p:normalViewPr>
  <p:slideViewPr>
    <p:cSldViewPr>
      <p:cViewPr>
        <p:scale>
          <a:sx n="75" d="100"/>
          <a:sy n="75" d="100"/>
        </p:scale>
        <p:origin x="-808" y="-1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633913" cy="3778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057900" y="0"/>
            <a:ext cx="4632325" cy="3778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361527-E6BD-C24F-8847-7E6683366FC2}" type="datetimeFigureOut">
              <a:rPr lang="en-US" smtClean="0"/>
              <a:t>01/10/15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341688" y="566738"/>
            <a:ext cx="4010025" cy="2833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069975" y="3589338"/>
            <a:ext cx="8553450" cy="3400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7177088"/>
            <a:ext cx="4633913" cy="3778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057900" y="7177088"/>
            <a:ext cx="4632325" cy="3778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BE9981-3DF4-BF4C-BDA4-AB3B96C80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012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156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1pPr>
    <a:lvl2pPr marL="457156" algn="l" defTabSz="457156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2pPr>
    <a:lvl3pPr marL="914311" algn="l" defTabSz="457156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3pPr>
    <a:lvl4pPr marL="1371467" algn="l" defTabSz="457156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4pPr>
    <a:lvl5pPr marL="1828622" algn="l" defTabSz="457156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5pPr>
    <a:lvl6pPr marL="2285778" algn="l" defTabSz="457156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6pPr>
    <a:lvl7pPr marL="2742933" algn="l" defTabSz="457156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7pPr>
    <a:lvl8pPr marL="3200089" algn="l" defTabSz="457156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8pPr>
    <a:lvl9pPr marL="3657245" algn="l" defTabSz="457156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026"/>
          <p:cNvSpPr>
            <a:spLocks noChangeArrowheads="1" noTextEdit="1"/>
          </p:cNvSpPr>
          <p:nvPr>
            <p:ph type="sldImg"/>
          </p:nvPr>
        </p:nvSpPr>
        <p:spPr>
          <a:xfrm>
            <a:off x="3341688" y="566738"/>
            <a:ext cx="4010025" cy="2833687"/>
          </a:xfrm>
          <a:ln/>
        </p:spPr>
      </p:sp>
      <p:sp>
        <p:nvSpPr>
          <p:cNvPr id="23555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GB">
              <a:latin typeface="Times" charset="0"/>
              <a:ea typeface="MS PGothic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3341688" y="566738"/>
            <a:ext cx="4010025" cy="2833687"/>
          </a:xfrm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GB">
              <a:latin typeface="Times" charset="0"/>
              <a:ea typeface="MS PGothic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026"/>
          <p:cNvSpPr>
            <a:spLocks noChangeArrowheads="1" noTextEdit="1"/>
          </p:cNvSpPr>
          <p:nvPr>
            <p:ph type="sldImg"/>
          </p:nvPr>
        </p:nvSpPr>
        <p:spPr>
          <a:xfrm>
            <a:off x="3341688" y="566738"/>
            <a:ext cx="4010025" cy="2833687"/>
          </a:xfrm>
          <a:ln/>
        </p:spPr>
      </p:sp>
      <p:sp>
        <p:nvSpPr>
          <p:cNvPr id="26627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GB">
              <a:latin typeface="Times" charset="0"/>
              <a:ea typeface="MS PGothic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3341688" y="566738"/>
            <a:ext cx="4010025" cy="2833687"/>
          </a:xfrm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GB">
              <a:latin typeface="Times" charset="0"/>
              <a:ea typeface="MS PGothic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3341688" y="566738"/>
            <a:ext cx="4010025" cy="2833687"/>
          </a:xfrm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GB">
              <a:latin typeface="Times" charset="0"/>
              <a:ea typeface="MS PGothic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005" y="2347413"/>
            <a:ext cx="9089390" cy="161975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4010" y="4282016"/>
            <a:ext cx="7485380" cy="19311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213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427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641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8556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6069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1283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6497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1711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01/10/15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588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01/10/15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465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4705" y="4855751"/>
            <a:ext cx="9089390" cy="1500805"/>
          </a:xfrm>
        </p:spPr>
        <p:txBody>
          <a:bodyPr anchor="t"/>
          <a:lstStyle>
            <a:lvl1pPr algn="l">
              <a:defRPr sz="46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4705" y="3202768"/>
            <a:ext cx="9089390" cy="1652984"/>
          </a:xfrm>
        </p:spPr>
        <p:txBody>
          <a:bodyPr anchor="b"/>
          <a:lstStyle>
            <a:lvl1pPr marL="0" indent="0">
              <a:buNone/>
              <a:defRPr sz="2300">
                <a:solidFill>
                  <a:schemeClr val="tx1">
                    <a:tint val="75000"/>
                  </a:schemeClr>
                </a:solidFill>
              </a:defRPr>
            </a:lvl1pPr>
            <a:lvl2pPr marL="521391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1042782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6417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208556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6069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312834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64973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417112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01/10/15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004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4670" y="1763184"/>
            <a:ext cx="4722918" cy="4986941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3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35812" y="1763184"/>
            <a:ext cx="4722918" cy="4986941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3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01/10/15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198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4670" y="1691467"/>
            <a:ext cx="4724775" cy="704923"/>
          </a:xfrm>
        </p:spPr>
        <p:txBody>
          <a:bodyPr anchor="b"/>
          <a:lstStyle>
            <a:lvl1pPr marL="0" indent="0">
              <a:buNone/>
              <a:defRPr sz="2700" b="1"/>
            </a:lvl1pPr>
            <a:lvl2pPr marL="521391" indent="0">
              <a:buNone/>
              <a:defRPr sz="2300" b="1"/>
            </a:lvl2pPr>
            <a:lvl3pPr marL="1042782" indent="0">
              <a:buNone/>
              <a:defRPr sz="2100" b="1"/>
            </a:lvl3pPr>
            <a:lvl4pPr marL="1564173" indent="0">
              <a:buNone/>
              <a:defRPr sz="1800" b="1"/>
            </a:lvl4pPr>
            <a:lvl5pPr marL="2085564" indent="0">
              <a:buNone/>
              <a:defRPr sz="1800" b="1"/>
            </a:lvl5pPr>
            <a:lvl6pPr marL="2606954" indent="0">
              <a:buNone/>
              <a:defRPr sz="1800" b="1"/>
            </a:lvl6pPr>
            <a:lvl7pPr marL="3128345" indent="0">
              <a:buNone/>
              <a:defRPr sz="1800" b="1"/>
            </a:lvl7pPr>
            <a:lvl8pPr marL="3649736" indent="0">
              <a:buNone/>
              <a:defRPr sz="1800" b="1"/>
            </a:lvl8pPr>
            <a:lvl9pPr marL="4171127" indent="0">
              <a:buNone/>
              <a:defRPr sz="18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4670" y="2396390"/>
            <a:ext cx="4724775" cy="4353734"/>
          </a:xfrm>
        </p:spPr>
        <p:txBody>
          <a:bodyPr/>
          <a:lstStyle>
            <a:lvl1pPr>
              <a:defRPr sz="2700"/>
            </a:lvl1pPr>
            <a:lvl2pPr>
              <a:defRPr sz="2300"/>
            </a:lvl2pPr>
            <a:lvl3pPr>
              <a:defRPr sz="21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32099" y="1691467"/>
            <a:ext cx="4726631" cy="704923"/>
          </a:xfrm>
        </p:spPr>
        <p:txBody>
          <a:bodyPr anchor="b"/>
          <a:lstStyle>
            <a:lvl1pPr marL="0" indent="0">
              <a:buNone/>
              <a:defRPr sz="2700" b="1"/>
            </a:lvl1pPr>
            <a:lvl2pPr marL="521391" indent="0">
              <a:buNone/>
              <a:defRPr sz="2300" b="1"/>
            </a:lvl2pPr>
            <a:lvl3pPr marL="1042782" indent="0">
              <a:buNone/>
              <a:defRPr sz="2100" b="1"/>
            </a:lvl3pPr>
            <a:lvl4pPr marL="1564173" indent="0">
              <a:buNone/>
              <a:defRPr sz="1800" b="1"/>
            </a:lvl4pPr>
            <a:lvl5pPr marL="2085564" indent="0">
              <a:buNone/>
              <a:defRPr sz="1800" b="1"/>
            </a:lvl5pPr>
            <a:lvl6pPr marL="2606954" indent="0">
              <a:buNone/>
              <a:defRPr sz="1800" b="1"/>
            </a:lvl6pPr>
            <a:lvl7pPr marL="3128345" indent="0">
              <a:buNone/>
              <a:defRPr sz="1800" b="1"/>
            </a:lvl7pPr>
            <a:lvl8pPr marL="3649736" indent="0">
              <a:buNone/>
              <a:defRPr sz="1800" b="1"/>
            </a:lvl8pPr>
            <a:lvl9pPr marL="4171127" indent="0">
              <a:buNone/>
              <a:defRPr sz="18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32099" y="2396390"/>
            <a:ext cx="4726631" cy="4353734"/>
          </a:xfrm>
        </p:spPr>
        <p:txBody>
          <a:bodyPr/>
          <a:lstStyle>
            <a:lvl1pPr>
              <a:defRPr sz="2700"/>
            </a:lvl1pPr>
            <a:lvl2pPr>
              <a:defRPr sz="2300"/>
            </a:lvl2pPr>
            <a:lvl3pPr>
              <a:defRPr sz="21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01/10/15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0622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01/10/15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643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01/10/15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3664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4671" y="300861"/>
            <a:ext cx="3518055" cy="1280407"/>
          </a:xfrm>
        </p:spPr>
        <p:txBody>
          <a:bodyPr anchor="b"/>
          <a:lstStyle>
            <a:lvl1pPr algn="l">
              <a:defRPr sz="23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0822" y="300861"/>
            <a:ext cx="5977908" cy="6449263"/>
          </a:xfrm>
        </p:spPr>
        <p:txBody>
          <a:bodyPr/>
          <a:lstStyle>
            <a:lvl1pPr>
              <a:defRPr sz="3600"/>
            </a:lvl1pPr>
            <a:lvl2pPr>
              <a:defRPr sz="3200"/>
            </a:lvl2pPr>
            <a:lvl3pPr>
              <a:defRPr sz="2700"/>
            </a:lvl3pPr>
            <a:lvl4pPr>
              <a:defRPr sz="2300"/>
            </a:lvl4pPr>
            <a:lvl5pPr>
              <a:defRPr sz="2300"/>
            </a:lvl5pPr>
            <a:lvl6pPr>
              <a:defRPr sz="2300"/>
            </a:lvl6pPr>
            <a:lvl7pPr>
              <a:defRPr sz="2300"/>
            </a:lvl7pPr>
            <a:lvl8pPr>
              <a:defRPr sz="2300"/>
            </a:lvl8pPr>
            <a:lvl9pPr>
              <a:defRPr sz="23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4671" y="1581268"/>
            <a:ext cx="3518055" cy="5168856"/>
          </a:xfrm>
        </p:spPr>
        <p:txBody>
          <a:bodyPr/>
          <a:lstStyle>
            <a:lvl1pPr marL="0" indent="0">
              <a:buNone/>
              <a:defRPr sz="1600"/>
            </a:lvl1pPr>
            <a:lvl2pPr marL="521391" indent="0">
              <a:buNone/>
              <a:defRPr sz="1400"/>
            </a:lvl2pPr>
            <a:lvl3pPr marL="1042782" indent="0">
              <a:buNone/>
              <a:defRPr sz="1100"/>
            </a:lvl3pPr>
            <a:lvl4pPr marL="1564173" indent="0">
              <a:buNone/>
              <a:defRPr sz="1000"/>
            </a:lvl4pPr>
            <a:lvl5pPr marL="2085564" indent="0">
              <a:buNone/>
              <a:defRPr sz="1000"/>
            </a:lvl5pPr>
            <a:lvl6pPr marL="2606954" indent="0">
              <a:buNone/>
              <a:defRPr sz="1000"/>
            </a:lvl6pPr>
            <a:lvl7pPr marL="3128345" indent="0">
              <a:buNone/>
              <a:defRPr sz="1000"/>
            </a:lvl7pPr>
            <a:lvl8pPr marL="3649736" indent="0">
              <a:buNone/>
              <a:defRPr sz="1000"/>
            </a:lvl8pPr>
            <a:lvl9pPr marL="4171127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01/10/15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054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5981" y="5289550"/>
            <a:ext cx="6416040" cy="624461"/>
          </a:xfrm>
        </p:spPr>
        <p:txBody>
          <a:bodyPr anchor="b"/>
          <a:lstStyle>
            <a:lvl1pPr algn="l">
              <a:defRPr sz="23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095981" y="675187"/>
            <a:ext cx="6416040" cy="4533900"/>
          </a:xfrm>
        </p:spPr>
        <p:txBody>
          <a:bodyPr/>
          <a:lstStyle>
            <a:lvl1pPr marL="0" indent="0">
              <a:buNone/>
              <a:defRPr sz="3600"/>
            </a:lvl1pPr>
            <a:lvl2pPr marL="521391" indent="0">
              <a:buNone/>
              <a:defRPr sz="3200"/>
            </a:lvl2pPr>
            <a:lvl3pPr marL="1042782" indent="0">
              <a:buNone/>
              <a:defRPr sz="2700"/>
            </a:lvl3pPr>
            <a:lvl4pPr marL="1564173" indent="0">
              <a:buNone/>
              <a:defRPr sz="2300"/>
            </a:lvl4pPr>
            <a:lvl5pPr marL="2085564" indent="0">
              <a:buNone/>
              <a:defRPr sz="2300"/>
            </a:lvl5pPr>
            <a:lvl6pPr marL="2606954" indent="0">
              <a:buNone/>
              <a:defRPr sz="2300"/>
            </a:lvl6pPr>
            <a:lvl7pPr marL="3128345" indent="0">
              <a:buNone/>
              <a:defRPr sz="2300"/>
            </a:lvl7pPr>
            <a:lvl8pPr marL="3649736" indent="0">
              <a:buNone/>
              <a:defRPr sz="2300"/>
            </a:lvl8pPr>
            <a:lvl9pPr marL="4171127" indent="0">
              <a:buNone/>
              <a:defRPr sz="23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95981" y="5914011"/>
            <a:ext cx="6416040" cy="886839"/>
          </a:xfrm>
        </p:spPr>
        <p:txBody>
          <a:bodyPr/>
          <a:lstStyle>
            <a:lvl1pPr marL="0" indent="0">
              <a:buNone/>
              <a:defRPr sz="1600"/>
            </a:lvl1pPr>
            <a:lvl2pPr marL="521391" indent="0">
              <a:buNone/>
              <a:defRPr sz="1400"/>
            </a:lvl2pPr>
            <a:lvl3pPr marL="1042782" indent="0">
              <a:buNone/>
              <a:defRPr sz="1100"/>
            </a:lvl3pPr>
            <a:lvl4pPr marL="1564173" indent="0">
              <a:buNone/>
              <a:defRPr sz="1000"/>
            </a:lvl4pPr>
            <a:lvl5pPr marL="2085564" indent="0">
              <a:buNone/>
              <a:defRPr sz="1000"/>
            </a:lvl5pPr>
            <a:lvl6pPr marL="2606954" indent="0">
              <a:buNone/>
              <a:defRPr sz="1000"/>
            </a:lvl6pPr>
            <a:lvl7pPr marL="3128345" indent="0">
              <a:buNone/>
              <a:defRPr sz="1000"/>
            </a:lvl7pPr>
            <a:lvl8pPr marL="3649736" indent="0">
              <a:buNone/>
              <a:defRPr sz="1000"/>
            </a:lvl8pPr>
            <a:lvl9pPr marL="4171127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01/10/15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234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01/10/15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5301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752715" y="302611"/>
            <a:ext cx="2406015" cy="6447514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4670" y="302611"/>
            <a:ext cx="7039822" cy="644751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01/10/15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8987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4670" y="302610"/>
            <a:ext cx="9624060" cy="1259417"/>
          </a:xfrm>
          <a:prstGeom prst="rect">
            <a:avLst/>
          </a:prstGeom>
        </p:spPr>
        <p:txBody>
          <a:bodyPr vert="horz" lIns="104278" tIns="52139" rIns="104278" bIns="52139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4670" y="1763184"/>
            <a:ext cx="9624060" cy="4986941"/>
          </a:xfrm>
          <a:prstGeom prst="rect">
            <a:avLst/>
          </a:prstGeom>
        </p:spPr>
        <p:txBody>
          <a:bodyPr vert="horz" lIns="104278" tIns="52139" rIns="104278" bIns="52139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4670" y="7003756"/>
            <a:ext cx="2495127" cy="402314"/>
          </a:xfrm>
          <a:prstGeom prst="rect">
            <a:avLst/>
          </a:prstGeom>
        </p:spPr>
        <p:txBody>
          <a:bodyPr vert="horz" lIns="104278" tIns="52139" rIns="104278" bIns="52139" rtlCol="0" anchor="ctr"/>
          <a:lstStyle>
            <a:lvl1pPr algn="l">
              <a:defRPr sz="1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01/10/15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53579" y="7003756"/>
            <a:ext cx="3386243" cy="402314"/>
          </a:xfrm>
          <a:prstGeom prst="rect">
            <a:avLst/>
          </a:prstGeom>
        </p:spPr>
        <p:txBody>
          <a:bodyPr vert="horz" lIns="104278" tIns="52139" rIns="104278" bIns="52139" rtlCol="0" anchor="ctr"/>
          <a:lstStyle>
            <a:lvl1pPr algn="ctr">
              <a:defRPr sz="1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63603" y="7003756"/>
            <a:ext cx="2495127" cy="402314"/>
          </a:xfrm>
          <a:prstGeom prst="rect">
            <a:avLst/>
          </a:prstGeom>
        </p:spPr>
        <p:txBody>
          <a:bodyPr vert="horz" lIns="104278" tIns="52139" rIns="104278" bIns="52139" rtlCol="0" anchor="ctr"/>
          <a:lstStyle>
            <a:lvl1pPr algn="r">
              <a:defRPr sz="1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184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xStyles>
    <p:titleStyle>
      <a:lvl1pPr algn="ctr" defTabSz="521391" rtl="0" eaLnBrk="1" latinLnBrk="0" hangingPunct="1">
        <a:spcBef>
          <a:spcPct val="0"/>
        </a:spcBef>
        <a:buNone/>
        <a:defRPr sz="5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91043" indent="-391043" algn="l" defTabSz="521391" rtl="0" eaLnBrk="1" latinLnBrk="0" hangingPunct="1">
        <a:spcBef>
          <a:spcPct val="20000"/>
        </a:spcBef>
        <a:buFont typeface="Arial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1pPr>
      <a:lvl2pPr marL="847260" indent="-325869" algn="l" defTabSz="521391" rtl="0" eaLnBrk="1" latinLnBrk="0" hangingPunct="1">
        <a:spcBef>
          <a:spcPct val="20000"/>
        </a:spcBef>
        <a:buFont typeface="Arial"/>
        <a:buChar char="–"/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303477" indent="-260695" algn="l" defTabSz="521391" rtl="0" eaLnBrk="1" latinLnBrk="0" hangingPunct="1">
        <a:spcBef>
          <a:spcPct val="20000"/>
        </a:spcBef>
        <a:buFont typeface="Arial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1824868" indent="-260695" algn="l" defTabSz="521391" rtl="0" eaLnBrk="1" latinLnBrk="0" hangingPunct="1">
        <a:spcBef>
          <a:spcPct val="20000"/>
        </a:spcBef>
        <a:buFont typeface="Arial"/>
        <a:buChar char="–"/>
        <a:defRPr sz="2300" kern="1200">
          <a:solidFill>
            <a:schemeClr val="tx1"/>
          </a:solidFill>
          <a:latin typeface="+mn-lt"/>
          <a:ea typeface="+mn-ea"/>
          <a:cs typeface="+mn-cs"/>
        </a:defRPr>
      </a:lvl4pPr>
      <a:lvl5pPr marL="2346259" indent="-260695" algn="l" defTabSz="521391" rtl="0" eaLnBrk="1" latinLnBrk="0" hangingPunct="1">
        <a:spcBef>
          <a:spcPct val="20000"/>
        </a:spcBef>
        <a:buFont typeface="Arial"/>
        <a:buChar char="»"/>
        <a:defRPr sz="2300" kern="1200">
          <a:solidFill>
            <a:schemeClr val="tx1"/>
          </a:solidFill>
          <a:latin typeface="+mn-lt"/>
          <a:ea typeface="+mn-ea"/>
          <a:cs typeface="+mn-cs"/>
        </a:defRPr>
      </a:lvl5pPr>
      <a:lvl6pPr marL="2867650" indent="-260695" algn="l" defTabSz="521391" rtl="0" eaLnBrk="1" latinLnBrk="0" hangingPunct="1">
        <a:spcBef>
          <a:spcPct val="20000"/>
        </a:spcBef>
        <a:buFont typeface="Arial"/>
        <a:buChar char="•"/>
        <a:defRPr sz="2300" kern="1200">
          <a:solidFill>
            <a:schemeClr val="tx1"/>
          </a:solidFill>
          <a:latin typeface="+mn-lt"/>
          <a:ea typeface="+mn-ea"/>
          <a:cs typeface="+mn-cs"/>
        </a:defRPr>
      </a:lvl6pPr>
      <a:lvl7pPr marL="3389041" indent="-260695" algn="l" defTabSz="521391" rtl="0" eaLnBrk="1" latinLnBrk="0" hangingPunct="1">
        <a:spcBef>
          <a:spcPct val="20000"/>
        </a:spcBef>
        <a:buFont typeface="Arial"/>
        <a:buChar char="•"/>
        <a:defRPr sz="2300" kern="1200">
          <a:solidFill>
            <a:schemeClr val="tx1"/>
          </a:solidFill>
          <a:latin typeface="+mn-lt"/>
          <a:ea typeface="+mn-ea"/>
          <a:cs typeface="+mn-cs"/>
        </a:defRPr>
      </a:lvl7pPr>
      <a:lvl8pPr marL="3910432" indent="-260695" algn="l" defTabSz="521391" rtl="0" eaLnBrk="1" latinLnBrk="0" hangingPunct="1">
        <a:spcBef>
          <a:spcPct val="20000"/>
        </a:spcBef>
        <a:buFont typeface="Arial"/>
        <a:buChar char="•"/>
        <a:defRPr sz="2300" kern="1200">
          <a:solidFill>
            <a:schemeClr val="tx1"/>
          </a:solidFill>
          <a:latin typeface="+mn-lt"/>
          <a:ea typeface="+mn-ea"/>
          <a:cs typeface="+mn-cs"/>
        </a:defRPr>
      </a:lvl8pPr>
      <a:lvl9pPr marL="4431822" indent="-260695" algn="l" defTabSz="521391" rtl="0" eaLnBrk="1" latinLnBrk="0" hangingPunct="1">
        <a:spcBef>
          <a:spcPct val="20000"/>
        </a:spcBef>
        <a:buFont typeface="Arial"/>
        <a:buChar char="•"/>
        <a:defRPr sz="2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21391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21391" algn="l" defTabSz="521391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1042782" algn="l" defTabSz="521391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564173" algn="l" defTabSz="521391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2085564" algn="l" defTabSz="521391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5pPr>
      <a:lvl6pPr marL="2606954" algn="l" defTabSz="521391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6pPr>
      <a:lvl7pPr marL="3128345" algn="l" defTabSz="521391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3649736" algn="l" defTabSz="521391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4171127" algn="l" defTabSz="521391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4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1993901" y="913131"/>
            <a:ext cx="6426200" cy="3855720"/>
          </a:xfrm>
          <a:prstGeom prst="rect">
            <a:avLst/>
          </a:prstGeom>
          <a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artisticPhotocopy/>
                      </a14:imgEffect>
                      <a14:imgEffect>
                        <a14:saturation sat="33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689100" y="5226050"/>
            <a:ext cx="67818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solidFill>
                  <a:srgbClr val="000000"/>
                </a:solidFill>
              </a:rPr>
              <a:t>THE DISSERTATION MODULE</a:t>
            </a:r>
          </a:p>
          <a:p>
            <a:endParaRPr lang="en-US" dirty="0"/>
          </a:p>
          <a:p>
            <a:r>
              <a:rPr lang="en-US" dirty="0" err="1" smtClean="0"/>
              <a:t>Timi</a:t>
            </a:r>
            <a:r>
              <a:rPr lang="en-US" dirty="0" smtClean="0"/>
              <a:t> O’Neill</a:t>
            </a:r>
          </a:p>
          <a:p>
            <a:endParaRPr lang="en-US" dirty="0"/>
          </a:p>
          <a:p>
            <a:r>
              <a:rPr lang="en-US" dirty="0"/>
              <a:t> </a:t>
            </a:r>
            <a:r>
              <a:rPr lang="en-US" dirty="0" err="1"/>
              <a:t>t</a:t>
            </a:r>
            <a:r>
              <a:rPr lang="en-US" dirty="0" err="1" smtClean="0"/>
              <a:t>imi.o’neill@uwtsd.ac.uk</a:t>
            </a:r>
            <a:endParaRPr lang="en-US" dirty="0"/>
          </a:p>
        </p:txBody>
      </p:sp>
      <p:pic>
        <p:nvPicPr>
          <p:cNvPr id="5" name="Picture 4" descr="quote-Albert-Einstein-imagination-is-the-highest-form-of-research-254506_2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982"/>
            <a:ext cx="10693400" cy="503766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310640" y="973163"/>
            <a:ext cx="6485255" cy="48157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698"/>
            <a:r>
              <a:rPr sz="2400" dirty="0">
                <a:latin typeface="Arial"/>
                <a:cs typeface="Arial"/>
              </a:rPr>
              <a:t>An extended piece of writing of </a:t>
            </a:r>
            <a:r>
              <a:rPr lang="en-GB" sz="2400" dirty="0">
                <a:latin typeface="Arial"/>
                <a:cs typeface="Arial"/>
              </a:rPr>
              <a:t>5</a:t>
            </a:r>
            <a:r>
              <a:rPr sz="2400" dirty="0">
                <a:latin typeface="Arial"/>
                <a:cs typeface="Arial"/>
              </a:rPr>
              <a:t>000</a:t>
            </a:r>
            <a:r>
              <a:rPr sz="2400" spc="-109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words</a:t>
            </a:r>
          </a:p>
          <a:p>
            <a:pPr>
              <a:spcBef>
                <a:spcPts val="42"/>
              </a:spcBef>
            </a:pPr>
            <a:endParaRPr sz="2900" dirty="0">
              <a:latin typeface="Times New Roman"/>
              <a:cs typeface="Times New Roman"/>
            </a:endParaRPr>
          </a:p>
          <a:p>
            <a:pPr marL="12698"/>
            <a:r>
              <a:rPr sz="2400" dirty="0">
                <a:latin typeface="Arial"/>
                <a:cs typeface="Arial"/>
              </a:rPr>
              <a:t>Is self-directed yet tutor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supported</a:t>
            </a:r>
          </a:p>
          <a:p>
            <a:pPr>
              <a:spcBef>
                <a:spcPts val="38"/>
              </a:spcBef>
            </a:pPr>
            <a:endParaRPr sz="2300" dirty="0">
              <a:latin typeface="Times New Roman"/>
              <a:cs typeface="Times New Roman"/>
            </a:endParaRPr>
          </a:p>
          <a:p>
            <a:pPr marL="33017"/>
            <a:r>
              <a:rPr sz="2400" dirty="0">
                <a:latin typeface="Arial"/>
                <a:cs typeface="Arial"/>
              </a:rPr>
              <a:t>Engages with research, analysis and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evaluation</a:t>
            </a:r>
          </a:p>
          <a:p>
            <a:pPr>
              <a:spcBef>
                <a:spcPts val="26"/>
              </a:spcBef>
            </a:pPr>
            <a:endParaRPr sz="2200" dirty="0">
              <a:latin typeface="Times New Roman"/>
              <a:cs typeface="Times New Roman"/>
            </a:endParaRPr>
          </a:p>
          <a:p>
            <a:pPr marL="12698" marR="26032">
              <a:lnSpc>
                <a:spcPct val="100699"/>
              </a:lnSpc>
            </a:pPr>
            <a:r>
              <a:rPr sz="2400" dirty="0">
                <a:latin typeface="Arial"/>
                <a:cs typeface="Arial"/>
              </a:rPr>
              <a:t>Develops an argument or point of </a:t>
            </a:r>
            <a:r>
              <a:rPr sz="2400" spc="-30" dirty="0">
                <a:latin typeface="Arial"/>
                <a:cs typeface="Arial"/>
              </a:rPr>
              <a:t>view, </a:t>
            </a:r>
            <a:r>
              <a:rPr sz="2400" dirty="0">
                <a:latin typeface="Arial"/>
                <a:cs typeface="Arial"/>
              </a:rPr>
              <a:t>which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  supported by evidence and draws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conclusions</a:t>
            </a:r>
          </a:p>
          <a:p>
            <a:pPr>
              <a:spcBef>
                <a:spcPts val="13"/>
              </a:spcBef>
            </a:pPr>
            <a:endParaRPr sz="2300" dirty="0">
              <a:latin typeface="Times New Roman"/>
              <a:cs typeface="Times New Roman"/>
            </a:endParaRPr>
          </a:p>
          <a:p>
            <a:pPr marL="33017" marR="1553059">
              <a:lnSpc>
                <a:spcPct val="100699"/>
              </a:lnSpc>
            </a:pPr>
            <a:r>
              <a:rPr sz="2400" spc="-10" dirty="0">
                <a:latin typeface="Arial"/>
                <a:cs typeface="Arial"/>
              </a:rPr>
              <a:t>Written </a:t>
            </a:r>
            <a:r>
              <a:rPr sz="2400" dirty="0">
                <a:latin typeface="Arial"/>
                <a:cs typeface="Arial"/>
              </a:rPr>
              <a:t>in a logical order and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follows  established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guidelines</a:t>
            </a:r>
          </a:p>
          <a:p>
            <a:pPr>
              <a:spcBef>
                <a:spcPts val="33"/>
              </a:spcBef>
            </a:pPr>
            <a:endParaRPr sz="2200" dirty="0">
              <a:latin typeface="Times New Roman"/>
              <a:cs typeface="Times New Roman"/>
            </a:endParaRPr>
          </a:p>
          <a:p>
            <a:pPr marL="33017"/>
            <a:r>
              <a:rPr sz="2400" dirty="0">
                <a:latin typeface="Arial"/>
                <a:cs typeface="Arial"/>
              </a:rPr>
              <a:t>Engaging – for you and anyone who marks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it!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89100" y="882650"/>
            <a:ext cx="3807460" cy="7694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698"/>
            <a:r>
              <a:rPr dirty="0"/>
              <a:t>Diary</a:t>
            </a:r>
            <a:r>
              <a:rPr spc="-100" dirty="0"/>
              <a:t> </a:t>
            </a:r>
            <a:r>
              <a:rPr dirty="0"/>
              <a:t>Dates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74701" y="2457450"/>
            <a:ext cx="4011930" cy="22858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698">
              <a:lnSpc>
                <a:spcPts val="3329"/>
              </a:lnSpc>
            </a:pPr>
            <a:r>
              <a:rPr sz="2900" spc="-5" dirty="0">
                <a:solidFill>
                  <a:srgbClr val="000000"/>
                </a:solidFill>
                <a:latin typeface="Arial"/>
                <a:cs typeface="Arial"/>
              </a:rPr>
              <a:t>Friday </a:t>
            </a:r>
            <a:r>
              <a:rPr lang="en-GB" sz="2900" dirty="0">
                <a:solidFill>
                  <a:srgbClr val="000000"/>
                </a:solidFill>
                <a:latin typeface="Arial"/>
                <a:cs typeface="Arial"/>
              </a:rPr>
              <a:t>2</a:t>
            </a:r>
            <a:r>
              <a:rPr lang="en-GB" sz="2900" baseline="30000" dirty="0">
                <a:solidFill>
                  <a:srgbClr val="000000"/>
                </a:solidFill>
                <a:latin typeface="Arial"/>
                <a:cs typeface="Arial"/>
              </a:rPr>
              <a:t>nd</a:t>
            </a:r>
            <a:r>
              <a:rPr lang="en-GB" sz="2900" dirty="0">
                <a:solidFill>
                  <a:srgbClr val="000000"/>
                </a:solidFill>
                <a:latin typeface="Arial"/>
                <a:cs typeface="Arial"/>
              </a:rPr>
              <a:t> October</a:t>
            </a:r>
            <a:r>
              <a:rPr sz="2900" spc="-7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endParaRPr lang="en-GB" sz="2900" spc="-70" dirty="0" smtClean="0">
              <a:solidFill>
                <a:srgbClr val="000000"/>
              </a:solidFill>
              <a:latin typeface="Arial"/>
              <a:cs typeface="Arial"/>
            </a:endParaRPr>
          </a:p>
          <a:p>
            <a:pPr marL="12698">
              <a:lnSpc>
                <a:spcPts val="3329"/>
              </a:lnSpc>
            </a:pPr>
            <a:endParaRPr lang="en-GB" sz="2900" spc="-7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12698">
              <a:lnSpc>
                <a:spcPts val="3329"/>
              </a:lnSpc>
            </a:pPr>
            <a:r>
              <a:rPr lang="en-GB" sz="2900" dirty="0" smtClean="0">
                <a:solidFill>
                  <a:srgbClr val="000000"/>
                </a:solidFill>
                <a:latin typeface="Arial"/>
                <a:cs typeface="Arial"/>
              </a:rPr>
              <a:t>Tuesday </a:t>
            </a:r>
            <a:r>
              <a:rPr lang="en-GB" sz="2900" dirty="0">
                <a:solidFill>
                  <a:srgbClr val="000000"/>
                </a:solidFill>
                <a:latin typeface="Arial"/>
                <a:cs typeface="Arial"/>
              </a:rPr>
              <a:t>6</a:t>
            </a:r>
            <a:r>
              <a:rPr lang="en-GB" sz="2900" baseline="30000" dirty="0">
                <a:solidFill>
                  <a:srgbClr val="000000"/>
                </a:solidFill>
                <a:latin typeface="Arial"/>
                <a:cs typeface="Arial"/>
              </a:rPr>
              <a:t>th</a:t>
            </a:r>
            <a:r>
              <a:rPr lang="en-GB" sz="2900" dirty="0">
                <a:solidFill>
                  <a:srgbClr val="000000"/>
                </a:solidFill>
                <a:latin typeface="Arial"/>
                <a:cs typeface="Arial"/>
              </a:rPr>
              <a:t> October</a:t>
            </a:r>
            <a:endParaRPr sz="29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12698">
              <a:spcBef>
                <a:spcPts val="439"/>
              </a:spcBef>
            </a:pPr>
            <a:endParaRPr lang="en-GB" sz="2900" spc="-5" dirty="0">
              <a:solidFill>
                <a:srgbClr val="000000"/>
              </a:solidFill>
              <a:latin typeface="Arial"/>
              <a:cs typeface="Arial"/>
            </a:endParaRPr>
          </a:p>
          <a:p>
            <a:pPr marL="12698">
              <a:spcBef>
                <a:spcPts val="439"/>
              </a:spcBef>
            </a:pPr>
            <a:r>
              <a:rPr sz="2900" spc="-5" dirty="0">
                <a:solidFill>
                  <a:srgbClr val="000000"/>
                </a:solidFill>
                <a:latin typeface="Arial"/>
                <a:cs typeface="Arial"/>
              </a:rPr>
              <a:t>Friday </a:t>
            </a:r>
            <a:r>
              <a:rPr lang="en-GB" sz="2900" dirty="0">
                <a:solidFill>
                  <a:srgbClr val="000000"/>
                </a:solidFill>
                <a:latin typeface="Arial"/>
                <a:cs typeface="Arial"/>
              </a:rPr>
              <a:t>8</a:t>
            </a:r>
            <a:r>
              <a:rPr lang="en-GB" sz="2900" baseline="30000" dirty="0">
                <a:solidFill>
                  <a:srgbClr val="000000"/>
                </a:solidFill>
                <a:latin typeface="Arial"/>
                <a:cs typeface="Arial"/>
              </a:rPr>
              <a:t>th</a:t>
            </a:r>
            <a:r>
              <a:rPr lang="en-GB" sz="290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2900" spc="-7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GB" sz="2900" dirty="0">
                <a:solidFill>
                  <a:srgbClr val="000000"/>
                </a:solidFill>
                <a:latin typeface="Arial"/>
                <a:cs typeface="Arial"/>
              </a:rPr>
              <a:t>January</a:t>
            </a:r>
            <a:endParaRPr sz="2900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111260" y="2457450"/>
            <a:ext cx="2733675" cy="26564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698">
              <a:lnSpc>
                <a:spcPts val="3329"/>
              </a:lnSpc>
            </a:pPr>
            <a:r>
              <a:rPr lang="en-GB" sz="2900" dirty="0">
                <a:solidFill>
                  <a:srgbClr val="000000"/>
                </a:solidFill>
                <a:latin typeface="Arial"/>
                <a:cs typeface="Arial"/>
              </a:rPr>
              <a:t>It starts</a:t>
            </a:r>
            <a:endParaRPr sz="29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12698">
              <a:lnSpc>
                <a:spcPts val="3329"/>
              </a:lnSpc>
            </a:pPr>
            <a:endParaRPr lang="en-GB" sz="2900" dirty="0" smtClean="0">
              <a:solidFill>
                <a:srgbClr val="000000"/>
              </a:solidFill>
              <a:latin typeface="Arial"/>
              <a:cs typeface="Arial"/>
            </a:endParaRPr>
          </a:p>
          <a:p>
            <a:pPr marL="12698">
              <a:lnSpc>
                <a:spcPts val="3329"/>
              </a:lnSpc>
            </a:pPr>
            <a:r>
              <a:rPr lang="en-GB" sz="2900" dirty="0" smtClean="0">
                <a:solidFill>
                  <a:srgbClr val="000000"/>
                </a:solidFill>
                <a:latin typeface="Arial"/>
                <a:cs typeface="Arial"/>
              </a:rPr>
              <a:t>8 </a:t>
            </a:r>
            <a:r>
              <a:rPr lang="en-GB" sz="2900" dirty="0">
                <a:solidFill>
                  <a:srgbClr val="000000"/>
                </a:solidFill>
                <a:latin typeface="Arial"/>
                <a:cs typeface="Arial"/>
              </a:rPr>
              <a:t>week lecture series</a:t>
            </a:r>
            <a:endParaRPr sz="29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12698">
              <a:spcBef>
                <a:spcPts val="439"/>
              </a:spcBef>
            </a:pPr>
            <a:r>
              <a:rPr sz="2900" spc="-5" dirty="0" smtClean="0">
                <a:solidFill>
                  <a:srgbClr val="000000"/>
                </a:solidFill>
                <a:latin typeface="Arial"/>
                <a:cs typeface="Arial"/>
              </a:rPr>
              <a:t>Final</a:t>
            </a:r>
            <a:r>
              <a:rPr sz="2900" spc="-80" dirty="0" smtClean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2900" dirty="0">
                <a:solidFill>
                  <a:srgbClr val="000000"/>
                </a:solidFill>
                <a:latin typeface="Arial"/>
                <a:cs typeface="Arial"/>
              </a:rPr>
              <a:t>Submission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74700" y="5530850"/>
            <a:ext cx="7028180" cy="32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698" algn="ctr"/>
            <a:r>
              <a:rPr lang="en-GB" sz="2100" dirty="0">
                <a:solidFill>
                  <a:srgbClr val="000000"/>
                </a:solidFill>
                <a:latin typeface="Arial"/>
                <a:cs typeface="Arial"/>
              </a:rPr>
              <a:t>No E</a:t>
            </a:r>
            <a:r>
              <a:rPr sz="2100" dirty="0">
                <a:solidFill>
                  <a:srgbClr val="000000"/>
                </a:solidFill>
                <a:latin typeface="Arial"/>
                <a:cs typeface="Arial"/>
              </a:rPr>
              <a:t>xtensions </a:t>
            </a:r>
            <a:r>
              <a:rPr lang="en-GB" sz="2100" dirty="0">
                <a:solidFill>
                  <a:srgbClr val="000000"/>
                </a:solidFill>
                <a:latin typeface="Arial"/>
                <a:cs typeface="Arial"/>
              </a:rPr>
              <a:t>available from supervisors</a:t>
            </a:r>
            <a:endParaRPr sz="2100" dirty="0">
              <a:solidFill>
                <a:srgbClr val="000000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698"/>
            <a:r>
              <a:rPr dirty="0"/>
              <a:t>Dissertation Supervision</a:t>
            </a:r>
            <a:r>
              <a:rPr spc="-125" dirty="0"/>
              <a:t> </a:t>
            </a:r>
            <a:r>
              <a:rPr spc="-15" dirty="0"/>
              <a:t>Tutorials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10640" y="2512313"/>
            <a:ext cx="7656195" cy="34849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565" indent="-342867">
              <a:buChar char="•"/>
              <a:tabLst>
                <a:tab pos="355565" algn="l"/>
              </a:tabLst>
            </a:pPr>
            <a:r>
              <a:rPr sz="2900" dirty="0">
                <a:solidFill>
                  <a:srgbClr val="000000"/>
                </a:solidFill>
                <a:latin typeface="Arial"/>
                <a:cs typeface="Arial"/>
              </a:rPr>
              <a:t>Usually weekly tutorials sessions of </a:t>
            </a:r>
            <a:r>
              <a:rPr lang="en-GB" sz="2900" dirty="0">
                <a:solidFill>
                  <a:srgbClr val="000000"/>
                </a:solidFill>
                <a:latin typeface="Arial"/>
                <a:cs typeface="Arial"/>
              </a:rPr>
              <a:t>15</a:t>
            </a:r>
            <a:r>
              <a:rPr sz="2900" spc="-109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2900" dirty="0">
                <a:solidFill>
                  <a:srgbClr val="000000"/>
                </a:solidFill>
                <a:latin typeface="Arial"/>
                <a:cs typeface="Arial"/>
              </a:rPr>
              <a:t>mins</a:t>
            </a:r>
          </a:p>
          <a:p>
            <a:pPr>
              <a:spcBef>
                <a:spcPts val="40"/>
              </a:spcBef>
              <a:buClr>
                <a:srgbClr val="FFFFFF"/>
              </a:buClr>
              <a:buFont typeface="Arial"/>
              <a:buChar char="•"/>
            </a:pPr>
            <a:endParaRPr sz="4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565" indent="-342867">
              <a:buChar char="•"/>
              <a:tabLst>
                <a:tab pos="355565" algn="l"/>
              </a:tabLst>
            </a:pPr>
            <a:r>
              <a:rPr sz="2900" dirty="0">
                <a:solidFill>
                  <a:srgbClr val="000000"/>
                </a:solidFill>
                <a:latin typeface="Arial"/>
                <a:cs typeface="Arial"/>
              </a:rPr>
              <a:t>Progress and </a:t>
            </a:r>
            <a:r>
              <a:rPr sz="2900" spc="-5" dirty="0">
                <a:solidFill>
                  <a:srgbClr val="000000"/>
                </a:solidFill>
                <a:latin typeface="Arial"/>
                <a:cs typeface="Arial"/>
              </a:rPr>
              <a:t>Difficulties </a:t>
            </a:r>
            <a:r>
              <a:rPr sz="2900" dirty="0">
                <a:solidFill>
                  <a:srgbClr val="000000"/>
                </a:solidFill>
                <a:latin typeface="Arial"/>
                <a:cs typeface="Arial"/>
              </a:rPr>
              <a:t>need to be</a:t>
            </a:r>
            <a:r>
              <a:rPr sz="2900" spc="-9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2900" dirty="0">
                <a:solidFill>
                  <a:srgbClr val="000000"/>
                </a:solidFill>
                <a:latin typeface="Arial"/>
                <a:cs typeface="Arial"/>
              </a:rPr>
              <a:t>monitored</a:t>
            </a:r>
          </a:p>
          <a:p>
            <a:pPr>
              <a:spcBef>
                <a:spcPts val="15"/>
              </a:spcBef>
              <a:buClr>
                <a:srgbClr val="FFFFFF"/>
              </a:buClr>
              <a:buFont typeface="Arial"/>
              <a:buChar char="•"/>
            </a:pPr>
            <a:endParaRPr sz="41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565" indent="-342867">
              <a:buChar char="•"/>
              <a:tabLst>
                <a:tab pos="355565" algn="l"/>
              </a:tabLst>
            </a:pPr>
            <a:r>
              <a:rPr sz="2900" spc="-90" dirty="0">
                <a:solidFill>
                  <a:srgbClr val="000000"/>
                </a:solidFill>
                <a:latin typeface="Arial"/>
                <a:cs typeface="Arial"/>
              </a:rPr>
              <a:t>You </a:t>
            </a:r>
            <a:r>
              <a:rPr sz="2900" dirty="0">
                <a:solidFill>
                  <a:srgbClr val="000000"/>
                </a:solidFill>
                <a:latin typeface="Arial"/>
                <a:cs typeface="Arial"/>
              </a:rPr>
              <a:t>are responsible for making</a:t>
            </a:r>
            <a:r>
              <a:rPr sz="2900" spc="-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2900" dirty="0">
                <a:solidFill>
                  <a:srgbClr val="000000"/>
                </a:solidFill>
                <a:latin typeface="Arial"/>
                <a:cs typeface="Arial"/>
              </a:rPr>
              <a:t>appointments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698"/>
            <a:r>
              <a:rPr dirty="0"/>
              <a:t>How to make tutorials work for</a:t>
            </a:r>
            <a:r>
              <a:rPr spc="-105" dirty="0"/>
              <a:t> </a:t>
            </a:r>
            <a:r>
              <a:rPr dirty="0"/>
              <a:t>you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10640" y="1995171"/>
            <a:ext cx="7865745" cy="49530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565" marR="5079" indent="-342867">
              <a:buFont typeface="Arial"/>
              <a:buChar char="•"/>
              <a:tabLst>
                <a:tab pos="355565" algn="l"/>
              </a:tabLst>
            </a:pPr>
            <a:r>
              <a:rPr sz="2100" i="1" u="sng" dirty="0">
                <a:solidFill>
                  <a:srgbClr val="FFFFFF"/>
                </a:solidFill>
                <a:latin typeface="Arial"/>
                <a:cs typeface="Arial"/>
              </a:rPr>
              <a:t>Prepare </a:t>
            </a:r>
            <a:r>
              <a:rPr sz="2100" dirty="0">
                <a:solidFill>
                  <a:srgbClr val="FFFFFF"/>
                </a:solidFill>
                <a:latin typeface="Arial"/>
                <a:cs typeface="Arial"/>
              </a:rPr>
              <a:t>for your tutorial, make a list of anything you might have  </a:t>
            </a:r>
            <a:r>
              <a:rPr sz="2100" dirty="0">
                <a:solidFill>
                  <a:srgbClr val="000000"/>
                </a:solidFill>
                <a:latin typeface="Arial"/>
                <a:cs typeface="Arial"/>
              </a:rPr>
              <a:t>thought of that you want to ask your supervisor and make sure</a:t>
            </a:r>
            <a:r>
              <a:rPr sz="2100" spc="-12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000000"/>
                </a:solidFill>
                <a:latin typeface="Arial"/>
                <a:cs typeface="Arial"/>
              </a:rPr>
              <a:t>you  have relevant material with you (notes, visual</a:t>
            </a:r>
            <a:r>
              <a:rPr sz="2100" spc="-109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000000"/>
                </a:solidFill>
                <a:latin typeface="Arial"/>
                <a:cs typeface="Arial"/>
              </a:rPr>
              <a:t>material)</a:t>
            </a:r>
          </a:p>
          <a:p>
            <a:pPr>
              <a:spcBef>
                <a:spcPts val="44"/>
              </a:spcBef>
              <a:buClr>
                <a:srgbClr val="FFFFFF"/>
              </a:buClr>
              <a:buFont typeface="Arial"/>
              <a:buChar char="•"/>
            </a:pPr>
            <a:endParaRPr sz="29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565" indent="-342867">
              <a:buFont typeface="Arial"/>
              <a:buChar char="•"/>
              <a:tabLst>
                <a:tab pos="355565" algn="l"/>
              </a:tabLst>
            </a:pPr>
            <a:r>
              <a:rPr sz="2100" i="1" u="sng" dirty="0">
                <a:solidFill>
                  <a:srgbClr val="000000"/>
                </a:solidFill>
                <a:latin typeface="Arial"/>
                <a:cs typeface="Arial"/>
              </a:rPr>
              <a:t>Submit drafts of your work </a:t>
            </a:r>
            <a:r>
              <a:rPr sz="2100" dirty="0">
                <a:solidFill>
                  <a:srgbClr val="000000"/>
                </a:solidFill>
                <a:latin typeface="Arial"/>
                <a:cs typeface="Arial"/>
              </a:rPr>
              <a:t>regularly and ahead of your</a:t>
            </a:r>
            <a:r>
              <a:rPr sz="2100" spc="-12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000000"/>
                </a:solidFill>
                <a:latin typeface="Arial"/>
                <a:cs typeface="Arial"/>
              </a:rPr>
              <a:t>meeting</a:t>
            </a:r>
          </a:p>
          <a:p>
            <a:pPr>
              <a:spcBef>
                <a:spcPts val="15"/>
              </a:spcBef>
              <a:buClr>
                <a:srgbClr val="FFFFFF"/>
              </a:buClr>
              <a:buFont typeface="Arial"/>
              <a:buChar char="•"/>
            </a:pPr>
            <a:endParaRPr sz="29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565" marR="19048" indent="-342867">
              <a:lnSpc>
                <a:spcPct val="100299"/>
              </a:lnSpc>
              <a:buFont typeface="Arial"/>
              <a:buChar char="•"/>
              <a:tabLst>
                <a:tab pos="355565" algn="l"/>
              </a:tabLst>
            </a:pPr>
            <a:r>
              <a:rPr sz="2100" i="1" u="sng" dirty="0">
                <a:solidFill>
                  <a:srgbClr val="000000"/>
                </a:solidFill>
                <a:latin typeface="Arial"/>
                <a:cs typeface="Arial"/>
              </a:rPr>
              <a:t>Record tutorials </a:t>
            </a:r>
            <a:r>
              <a:rPr sz="2100" dirty="0">
                <a:solidFill>
                  <a:srgbClr val="000000"/>
                </a:solidFill>
                <a:latin typeface="Arial"/>
                <a:cs typeface="Arial"/>
              </a:rPr>
              <a:t>- a record sheet is used to summarises points  discussed, identify the stage you are at and what aims might be</a:t>
            </a:r>
            <a:r>
              <a:rPr sz="2100" spc="-12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000000"/>
                </a:solidFill>
                <a:latin typeface="Arial"/>
                <a:cs typeface="Arial"/>
              </a:rPr>
              <a:t>by  the next meeting. </a:t>
            </a:r>
            <a:r>
              <a:rPr sz="2100" dirty="0">
                <a:solidFill>
                  <a:srgbClr val="000000"/>
                </a:solidFill>
                <a:latin typeface="Arial"/>
                <a:cs typeface="Arial"/>
              </a:rPr>
              <a:t>This is a signed agreement between the two of  you, refer to it before your next</a:t>
            </a:r>
            <a:r>
              <a:rPr sz="2100" spc="-114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000000"/>
                </a:solidFill>
                <a:latin typeface="Arial"/>
                <a:cs typeface="Arial"/>
              </a:rPr>
              <a:t>tutorial</a:t>
            </a:r>
          </a:p>
          <a:p>
            <a:pPr>
              <a:spcBef>
                <a:spcPts val="35"/>
              </a:spcBef>
              <a:buClr>
                <a:srgbClr val="FFFFFF"/>
              </a:buClr>
              <a:buFont typeface="Arial"/>
              <a:buChar char="•"/>
            </a:pPr>
            <a:endParaRPr sz="29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565" marR="60954" indent="-342867" algn="just">
              <a:lnSpc>
                <a:spcPct val="100400"/>
              </a:lnSpc>
              <a:buFont typeface="Arial"/>
              <a:buChar char="•"/>
              <a:tabLst>
                <a:tab pos="355565" algn="l"/>
              </a:tabLst>
            </a:pPr>
            <a:r>
              <a:rPr sz="2100" i="1" u="sng" dirty="0">
                <a:solidFill>
                  <a:srgbClr val="000000"/>
                </a:solidFill>
                <a:latin typeface="Arial"/>
                <a:cs typeface="Arial"/>
              </a:rPr>
              <a:t>Make notes in your tutorial </a:t>
            </a:r>
            <a:r>
              <a:rPr sz="2100" dirty="0">
                <a:solidFill>
                  <a:srgbClr val="000000"/>
                </a:solidFill>
                <a:latin typeface="Arial"/>
                <a:cs typeface="Arial"/>
              </a:rPr>
              <a:t>- it is easy to forget what was said, and  although you will have the record sheet, you will undoubtedly</a:t>
            </a:r>
            <a:r>
              <a:rPr sz="2100" spc="-10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000000"/>
                </a:solidFill>
                <a:latin typeface="Arial"/>
                <a:cs typeface="Arial"/>
              </a:rPr>
              <a:t>want  </a:t>
            </a:r>
            <a:r>
              <a:rPr sz="2100" dirty="0">
                <a:solidFill>
                  <a:srgbClr val="FFFFFF"/>
                </a:solidFill>
                <a:latin typeface="Arial"/>
                <a:cs typeface="Arial"/>
              </a:rPr>
              <a:t>to make fuller</a:t>
            </a:r>
            <a:r>
              <a:rPr sz="2100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FFFFFF"/>
                </a:solidFill>
                <a:latin typeface="Arial"/>
                <a:cs typeface="Arial"/>
              </a:rPr>
              <a:t>notes.</a:t>
            </a:r>
            <a:endParaRPr sz="21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10640" y="890587"/>
            <a:ext cx="3155315" cy="384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698"/>
            <a:r>
              <a:rPr sz="2500" dirty="0"/>
              <a:t>The Supervisor’s</a:t>
            </a:r>
            <a:r>
              <a:rPr sz="2500" spc="-60" dirty="0"/>
              <a:t> </a:t>
            </a:r>
            <a:r>
              <a:rPr sz="2500" dirty="0"/>
              <a:t>Role</a:t>
            </a:r>
            <a:endParaRPr sz="2500"/>
          </a:p>
        </p:txBody>
      </p:sp>
      <p:sp>
        <p:nvSpPr>
          <p:cNvPr id="3" name="object 3"/>
          <p:cNvSpPr txBox="1"/>
          <p:nvPr/>
        </p:nvSpPr>
        <p:spPr>
          <a:xfrm>
            <a:off x="1310639" y="1620521"/>
            <a:ext cx="7866380" cy="45884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565" indent="-342867">
              <a:buChar char="•"/>
              <a:tabLst>
                <a:tab pos="355565" algn="l"/>
              </a:tabLst>
            </a:pPr>
            <a:r>
              <a:rPr sz="1500" dirty="0">
                <a:solidFill>
                  <a:srgbClr val="000000"/>
                </a:solidFill>
                <a:latin typeface="Arial"/>
                <a:cs typeface="Arial"/>
              </a:rPr>
              <a:t>Guidance, support and</a:t>
            </a:r>
            <a:r>
              <a:rPr sz="1500" spc="-10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00000"/>
                </a:solidFill>
                <a:latin typeface="Arial"/>
                <a:cs typeface="Arial"/>
              </a:rPr>
              <a:t>encouragement</a:t>
            </a:r>
          </a:p>
          <a:p>
            <a:pPr>
              <a:spcBef>
                <a:spcPts val="32"/>
              </a:spcBef>
              <a:buClr>
                <a:srgbClr val="FFFFFF"/>
              </a:buClr>
              <a:buFont typeface="Arial"/>
              <a:buChar char="•"/>
            </a:pPr>
            <a:endParaRPr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565" indent="-342867">
              <a:buChar char="•"/>
              <a:tabLst>
                <a:tab pos="355565" algn="l"/>
              </a:tabLst>
            </a:pPr>
            <a:r>
              <a:rPr sz="1500" dirty="0">
                <a:solidFill>
                  <a:srgbClr val="000000"/>
                </a:solidFill>
                <a:latin typeface="Arial"/>
                <a:cs typeface="Arial"/>
              </a:rPr>
              <a:t>Advise on how to organise your time and</a:t>
            </a:r>
            <a:r>
              <a:rPr sz="1500" spc="-10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00000"/>
                </a:solidFill>
                <a:latin typeface="Arial"/>
                <a:cs typeface="Arial"/>
              </a:rPr>
              <a:t>material</a:t>
            </a:r>
          </a:p>
          <a:p>
            <a:pPr>
              <a:buClr>
                <a:srgbClr val="FFFFFF"/>
              </a:buClr>
              <a:buFont typeface="Arial"/>
              <a:buChar char="•"/>
            </a:pPr>
            <a:endParaRPr sz="21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565" indent="-342867">
              <a:buChar char="•"/>
              <a:tabLst>
                <a:tab pos="355565" algn="l"/>
              </a:tabLst>
            </a:pPr>
            <a:r>
              <a:rPr sz="1500" dirty="0">
                <a:solidFill>
                  <a:srgbClr val="000000"/>
                </a:solidFill>
                <a:latin typeface="Arial"/>
                <a:cs typeface="Arial"/>
              </a:rPr>
              <a:t>Help you improve your ability to</a:t>
            </a:r>
            <a:r>
              <a:rPr sz="1500" spc="-10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00000"/>
                </a:solidFill>
                <a:latin typeface="Arial"/>
                <a:cs typeface="Arial"/>
              </a:rPr>
              <a:t>communicate</a:t>
            </a:r>
          </a:p>
          <a:p>
            <a:pPr>
              <a:spcBef>
                <a:spcPts val="14"/>
              </a:spcBef>
              <a:buClr>
                <a:srgbClr val="FFFFFF"/>
              </a:buClr>
              <a:buFont typeface="Arial"/>
              <a:buChar char="•"/>
            </a:pPr>
            <a:endParaRPr sz="21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565" marR="5079" indent="-342867">
              <a:lnSpc>
                <a:spcPct val="92800"/>
              </a:lnSpc>
              <a:buChar char="•"/>
              <a:tabLst>
                <a:tab pos="355565" algn="l"/>
              </a:tabLst>
            </a:pPr>
            <a:r>
              <a:rPr sz="1500" dirty="0">
                <a:solidFill>
                  <a:srgbClr val="000000"/>
                </a:solidFill>
                <a:latin typeface="Arial"/>
                <a:cs typeface="Arial"/>
              </a:rPr>
              <a:t>A supervisor may re-direct you if you appear to be straying away from your main area of  research, and may help you develop and extend your arguments, but </a:t>
            </a:r>
            <a:r>
              <a:rPr sz="1500" u="sng" dirty="0">
                <a:solidFill>
                  <a:srgbClr val="000000"/>
                </a:solidFill>
                <a:latin typeface="Arial"/>
                <a:cs typeface="Arial"/>
              </a:rPr>
              <a:t>the responsibility</a:t>
            </a:r>
            <a:r>
              <a:rPr sz="1500" u="sng" spc="-10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500" u="sng" dirty="0">
                <a:solidFill>
                  <a:srgbClr val="000000"/>
                </a:solidFill>
                <a:latin typeface="Arial"/>
                <a:cs typeface="Arial"/>
              </a:rPr>
              <a:t>of  constructing a coherent, literate and well-organised thesis ultimately lies with</a:t>
            </a:r>
            <a:r>
              <a:rPr sz="1500" u="sng" spc="-86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500" u="sng" spc="-5" dirty="0">
                <a:solidFill>
                  <a:srgbClr val="000000"/>
                </a:solidFill>
                <a:latin typeface="Arial"/>
                <a:cs typeface="Arial"/>
              </a:rPr>
              <a:t>you</a:t>
            </a:r>
            <a:r>
              <a:rPr sz="1500" spc="-5" dirty="0">
                <a:solidFill>
                  <a:srgbClr val="000000"/>
                </a:solidFill>
                <a:latin typeface="Arial"/>
                <a:cs typeface="Arial"/>
              </a:rPr>
              <a:t>.</a:t>
            </a:r>
            <a:endParaRPr sz="1500" dirty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spcBef>
                <a:spcPts val="7"/>
              </a:spcBef>
              <a:buClr>
                <a:srgbClr val="FFFFFF"/>
              </a:buClr>
              <a:buFont typeface="Arial"/>
              <a:buChar char="•"/>
            </a:pPr>
            <a:endParaRPr sz="1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565" indent="-342867">
              <a:buChar char="•"/>
              <a:tabLst>
                <a:tab pos="355565" algn="l"/>
              </a:tabLst>
            </a:pPr>
            <a:r>
              <a:rPr sz="1500" dirty="0">
                <a:solidFill>
                  <a:srgbClr val="000000"/>
                </a:solidFill>
                <a:latin typeface="Arial"/>
                <a:cs typeface="Arial"/>
              </a:rPr>
              <a:t>Ensure you are using and acknowledging sources</a:t>
            </a:r>
            <a:r>
              <a:rPr sz="1500" spc="-10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00000"/>
                </a:solidFill>
                <a:latin typeface="Arial"/>
                <a:cs typeface="Arial"/>
              </a:rPr>
              <a:t>appropriately</a:t>
            </a:r>
          </a:p>
          <a:p>
            <a:pPr>
              <a:spcBef>
                <a:spcPts val="47"/>
              </a:spcBef>
              <a:buClr>
                <a:srgbClr val="FFFFFF"/>
              </a:buClr>
              <a:buFont typeface="Arial"/>
              <a:buChar char="•"/>
            </a:pPr>
            <a:endParaRPr sz="1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565" indent="-342867">
              <a:buChar char="•"/>
              <a:tabLst>
                <a:tab pos="355565" algn="l"/>
              </a:tabLst>
            </a:pPr>
            <a:r>
              <a:rPr sz="1500" dirty="0">
                <a:solidFill>
                  <a:srgbClr val="000000"/>
                </a:solidFill>
                <a:latin typeface="Arial"/>
                <a:cs typeface="Arial"/>
              </a:rPr>
              <a:t>Advise you on</a:t>
            </a:r>
            <a:r>
              <a:rPr sz="1500" spc="-10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00000"/>
                </a:solidFill>
                <a:latin typeface="Arial"/>
                <a:cs typeface="Arial"/>
              </a:rPr>
              <a:t>presentation</a:t>
            </a:r>
          </a:p>
          <a:p>
            <a:pPr>
              <a:spcBef>
                <a:spcPts val="47"/>
              </a:spcBef>
              <a:buClr>
                <a:srgbClr val="FFFFFF"/>
              </a:buClr>
              <a:buFont typeface="Arial"/>
              <a:buChar char="•"/>
            </a:pPr>
            <a:endParaRPr sz="1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565" indent="-342867">
              <a:buChar char="•"/>
              <a:tabLst>
                <a:tab pos="355565" algn="l"/>
              </a:tabLst>
            </a:pPr>
            <a:r>
              <a:rPr sz="1500" dirty="0">
                <a:solidFill>
                  <a:srgbClr val="000000"/>
                </a:solidFill>
                <a:latin typeface="Arial"/>
                <a:cs typeface="Arial"/>
              </a:rPr>
              <a:t>Give you feedback on the strengths and/or weaknesses of your</a:t>
            </a:r>
            <a:r>
              <a:rPr sz="1500" spc="-10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00000"/>
                </a:solidFill>
                <a:latin typeface="Arial"/>
                <a:cs typeface="Arial"/>
              </a:rPr>
              <a:t>work</a:t>
            </a:r>
          </a:p>
          <a:p>
            <a:pPr>
              <a:spcBef>
                <a:spcPts val="29"/>
              </a:spcBef>
              <a:buClr>
                <a:srgbClr val="FFFFFF"/>
              </a:buClr>
              <a:buFont typeface="Arial"/>
              <a:buChar char="•"/>
            </a:pPr>
            <a:endParaRPr sz="21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565" marR="76192" indent="-342867">
              <a:lnSpc>
                <a:spcPct val="92800"/>
              </a:lnSpc>
              <a:buChar char="•"/>
              <a:tabLst>
                <a:tab pos="355565" algn="l"/>
              </a:tabLst>
            </a:pPr>
            <a:r>
              <a:rPr sz="1500" u="sng" dirty="0">
                <a:solidFill>
                  <a:srgbClr val="000000"/>
                </a:solidFill>
                <a:latin typeface="Arial"/>
                <a:cs typeface="Arial"/>
              </a:rPr>
              <a:t>a supervisor cannot ‘proof read’ your work </a:t>
            </a:r>
            <a:r>
              <a:rPr sz="1500" dirty="0">
                <a:solidFill>
                  <a:srgbClr val="000000"/>
                </a:solidFill>
                <a:latin typeface="Arial"/>
                <a:cs typeface="Arial"/>
              </a:rPr>
              <a:t>(that is, check it for </a:t>
            </a:r>
            <a:r>
              <a:rPr sz="1500" u="sng" dirty="0">
                <a:solidFill>
                  <a:srgbClr val="000000"/>
                </a:solidFill>
                <a:latin typeface="Arial"/>
                <a:cs typeface="Arial"/>
              </a:rPr>
              <a:t>all </a:t>
            </a:r>
            <a:r>
              <a:rPr sz="1500" dirty="0">
                <a:solidFill>
                  <a:srgbClr val="000000"/>
                </a:solidFill>
                <a:latin typeface="Arial"/>
                <a:cs typeface="Arial"/>
              </a:rPr>
              <a:t>typographical,</a:t>
            </a:r>
            <a:r>
              <a:rPr sz="1500" spc="-17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00000"/>
                </a:solidFill>
                <a:latin typeface="Arial"/>
                <a:cs typeface="Arial"/>
              </a:rPr>
              <a:t>spelling,  grammar/punctuation, presentation errors etc.) as these things form part of your  assessment.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1310640" y="982028"/>
            <a:ext cx="8072120" cy="800219"/>
          </a:xfrm>
        </p:spPr>
        <p:txBody>
          <a:bodyPr>
            <a:normAutofit fontScale="90000"/>
          </a:bodyPr>
          <a:lstStyle/>
          <a:p>
            <a:r>
              <a:rPr lang="en-GB" sz="5200">
                <a:latin typeface="Calibri" charset="0"/>
                <a:ea typeface="MS PGothic" charset="0"/>
              </a:rPr>
              <a:t>A successful dissertation…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1310640" y="1873250"/>
            <a:ext cx="8072120" cy="3600986"/>
          </a:xfrm>
        </p:spPr>
        <p:txBody>
          <a:bodyPr>
            <a:normAutofit fontScale="92500" lnSpcReduction="10000"/>
          </a:bodyPr>
          <a:lstStyle/>
          <a:p>
            <a:r>
              <a:rPr lang="en-GB" sz="3900" dirty="0">
                <a:solidFill>
                  <a:srgbClr val="000000"/>
                </a:solidFill>
                <a:latin typeface="Calibri" charset="0"/>
                <a:ea typeface="MS PGothic" charset="0"/>
              </a:rPr>
              <a:t>Is on a topic that excites you!</a:t>
            </a:r>
          </a:p>
          <a:p>
            <a:r>
              <a:rPr lang="en-GB" sz="3900" dirty="0">
                <a:solidFill>
                  <a:srgbClr val="000000"/>
                </a:solidFill>
                <a:latin typeface="Calibri" charset="0"/>
                <a:ea typeface="MS PGothic" charset="0"/>
              </a:rPr>
              <a:t>Has a clear intellectual basis in academic study</a:t>
            </a:r>
          </a:p>
          <a:p>
            <a:r>
              <a:rPr lang="en-GB" sz="3900" dirty="0">
                <a:solidFill>
                  <a:srgbClr val="000000"/>
                </a:solidFill>
                <a:latin typeface="Calibri" charset="0"/>
                <a:ea typeface="MS PGothic" charset="0"/>
              </a:rPr>
              <a:t>Is guided by focused and achievable research questions</a:t>
            </a:r>
          </a:p>
          <a:p>
            <a:r>
              <a:rPr lang="en-GB" sz="3900" dirty="0">
                <a:solidFill>
                  <a:srgbClr val="000000"/>
                </a:solidFill>
                <a:latin typeface="Calibri" charset="0"/>
                <a:ea typeface="MS PGothic" charset="0"/>
              </a:rPr>
              <a:t>Makes a coherent argument</a:t>
            </a:r>
          </a:p>
        </p:txBody>
      </p:sp>
    </p:spTree>
    <p:extLst>
      <p:ext uri="{BB962C8B-B14F-4D97-AF65-F5344CB8AC3E}">
        <p14:creationId xmlns:p14="http://schemas.microsoft.com/office/powerpoint/2010/main" val="38040056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1310640" y="982028"/>
            <a:ext cx="8072120" cy="800219"/>
          </a:xfrm>
        </p:spPr>
        <p:txBody>
          <a:bodyPr>
            <a:normAutofit fontScale="90000"/>
          </a:bodyPr>
          <a:lstStyle/>
          <a:p>
            <a:r>
              <a:rPr lang="en-GB" sz="5200">
                <a:latin typeface="Calibri" charset="0"/>
                <a:ea typeface="MS PGothic" charset="0"/>
              </a:rPr>
              <a:t>Initial stages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448986" y="1556780"/>
            <a:ext cx="9858836" cy="4585871"/>
          </a:xfrm>
        </p:spPr>
        <p:txBody>
          <a:bodyPr>
            <a:normAutofit fontScale="92500" lnSpcReduction="20000"/>
          </a:bodyPr>
          <a:lstStyle/>
          <a:p>
            <a:pPr marL="492476" indent="-482109"/>
            <a:endParaRPr lang="en-GB">
              <a:latin typeface="Calibri" charset="0"/>
              <a:ea typeface="MS PGothic" charset="0"/>
            </a:endParaRPr>
          </a:p>
          <a:p>
            <a:pPr marL="492476" indent="-482109"/>
            <a:r>
              <a:rPr lang="en-GB" sz="3500">
                <a:latin typeface="Calibri" charset="0"/>
                <a:ea typeface="MS PGothic" charset="0"/>
              </a:rPr>
              <a:t>Selecting a topic</a:t>
            </a:r>
          </a:p>
          <a:p>
            <a:pPr marL="492476" indent="-482109"/>
            <a:r>
              <a:rPr lang="en-GB" sz="3500">
                <a:latin typeface="Calibri" charset="0"/>
                <a:ea typeface="MS PGothic" charset="0"/>
              </a:rPr>
              <a:t>Reviewing relevant literature</a:t>
            </a:r>
          </a:p>
          <a:p>
            <a:pPr marL="492476" indent="-482109"/>
            <a:r>
              <a:rPr lang="en-GB" sz="3500">
                <a:latin typeface="Calibri" charset="0"/>
                <a:ea typeface="MS PGothic" charset="0"/>
              </a:rPr>
              <a:t>Breaking down the chosen topic </a:t>
            </a:r>
          </a:p>
          <a:p>
            <a:pPr marL="492476" indent="-482109"/>
            <a:r>
              <a:rPr lang="en-GB" sz="3500">
                <a:latin typeface="Calibri" charset="0"/>
                <a:ea typeface="MS PGothic" charset="0"/>
              </a:rPr>
              <a:t>Identifying an underlying question or issue: ‘problematising’ </a:t>
            </a:r>
          </a:p>
          <a:p>
            <a:pPr marL="492476" indent="-482109"/>
            <a:r>
              <a:rPr lang="en-GB" sz="3500">
                <a:latin typeface="Calibri" charset="0"/>
                <a:ea typeface="MS PGothic" charset="0"/>
              </a:rPr>
              <a:t>Generating questions and hypotheses</a:t>
            </a:r>
          </a:p>
          <a:p>
            <a:pPr marL="492476" indent="-482109"/>
            <a:r>
              <a:rPr lang="en-GB" sz="3500">
                <a:latin typeface="Calibri" charset="0"/>
                <a:ea typeface="MS PGothic" charset="0"/>
              </a:rPr>
              <a:t>Thinking about research methodology</a:t>
            </a:r>
          </a:p>
          <a:p>
            <a:pPr marL="492476" indent="-482109"/>
            <a:r>
              <a:rPr lang="en-GB" sz="3500">
                <a:latin typeface="Calibri" charset="0"/>
                <a:ea typeface="MS PGothic" charset="0"/>
              </a:rPr>
              <a:t>Thinking about who your supervisor might be</a:t>
            </a:r>
          </a:p>
        </p:txBody>
      </p:sp>
    </p:spTree>
    <p:extLst>
      <p:ext uri="{BB962C8B-B14F-4D97-AF65-F5344CB8AC3E}">
        <p14:creationId xmlns:p14="http://schemas.microsoft.com/office/powerpoint/2010/main" val="11314512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22300" y="730251"/>
            <a:ext cx="9144000" cy="1295400"/>
          </a:xfrm>
        </p:spPr>
        <p:txBody>
          <a:bodyPr>
            <a:normAutofit fontScale="90000"/>
          </a:bodyPr>
          <a:lstStyle/>
          <a:p>
            <a:r>
              <a:rPr lang="en-GB" sz="4400" dirty="0">
                <a:latin typeface="Calibri" charset="0"/>
                <a:ea typeface="MS PGothic" charset="0"/>
              </a:rPr>
              <a:t>Initial reading: the basis of your literature review</a:t>
            </a:r>
          </a:p>
        </p:txBody>
      </p:sp>
      <p:sp>
        <p:nvSpPr>
          <p:cNvPr id="10243" name="Rectangle 1027"/>
          <p:cNvSpPr>
            <a:spLocks noGrp="1" noChangeArrowheads="1"/>
          </p:cNvSpPr>
          <p:nvPr>
            <p:ph idx="1"/>
          </p:nvPr>
        </p:nvSpPr>
        <p:spPr>
          <a:xfrm>
            <a:off x="493542" y="1763184"/>
            <a:ext cx="9819420" cy="480747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</a:pPr>
            <a:endParaRPr lang="en-GB">
              <a:latin typeface="Calibri" charset="0"/>
              <a:ea typeface="MS PGothic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3500">
                <a:latin typeface="Calibri" charset="0"/>
                <a:ea typeface="MS PGothic" charset="0"/>
              </a:rPr>
              <a:t>Exploring your topic area</a:t>
            </a:r>
          </a:p>
          <a:p>
            <a:pPr eaLnBrk="1" hangingPunct="1">
              <a:lnSpc>
                <a:spcPct val="80000"/>
              </a:lnSpc>
            </a:pPr>
            <a:endParaRPr lang="en-GB" sz="3500">
              <a:latin typeface="Calibri" charset="0"/>
              <a:ea typeface="MS PGothic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3500">
                <a:latin typeface="Calibri" charset="0"/>
                <a:ea typeface="MS PGothic" charset="0"/>
              </a:rPr>
              <a:t>Identifying existing claims and counter-claims</a:t>
            </a:r>
          </a:p>
          <a:p>
            <a:pPr eaLnBrk="1" hangingPunct="1">
              <a:lnSpc>
                <a:spcPct val="80000"/>
              </a:lnSpc>
            </a:pPr>
            <a:endParaRPr lang="en-GB" sz="3500">
              <a:latin typeface="Calibri" charset="0"/>
              <a:ea typeface="MS PGothic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3500">
                <a:latin typeface="Calibri" charset="0"/>
                <a:ea typeface="MS PGothic" charset="0"/>
              </a:rPr>
              <a:t>Finding a gap in current research or debates</a:t>
            </a:r>
          </a:p>
          <a:p>
            <a:pPr eaLnBrk="1" hangingPunct="1">
              <a:lnSpc>
                <a:spcPct val="80000"/>
              </a:lnSpc>
            </a:pPr>
            <a:endParaRPr lang="en-GB" sz="3500">
              <a:latin typeface="Calibri" charset="0"/>
              <a:ea typeface="MS PGothic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3500">
                <a:latin typeface="Calibri" charset="0"/>
                <a:ea typeface="MS PGothic" charset="0"/>
              </a:rPr>
              <a:t>Collecting evidence</a:t>
            </a:r>
          </a:p>
          <a:p>
            <a:pPr eaLnBrk="1" hangingPunct="1">
              <a:lnSpc>
                <a:spcPct val="80000"/>
              </a:lnSpc>
            </a:pPr>
            <a:endParaRPr lang="en-GB" sz="3500">
              <a:latin typeface="Calibri" charset="0"/>
              <a:ea typeface="MS PGothic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3500">
                <a:latin typeface="Calibri" charset="0"/>
                <a:ea typeface="MS PGothic" charset="0"/>
              </a:rPr>
              <a:t>Tip: check references and bibliographies!</a:t>
            </a:r>
          </a:p>
          <a:p>
            <a:pPr eaLnBrk="1" hangingPunct="1">
              <a:lnSpc>
                <a:spcPct val="80000"/>
              </a:lnSpc>
            </a:pPr>
            <a:endParaRPr lang="en-GB" sz="3500">
              <a:latin typeface="Calibri" charset="0"/>
              <a:ea typeface="MS PGothic" charset="0"/>
            </a:endParaRPr>
          </a:p>
          <a:p>
            <a:endParaRPr lang="en-GB">
              <a:latin typeface="Calibri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32026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1310640" y="982028"/>
            <a:ext cx="8072120" cy="800219"/>
          </a:xfrm>
        </p:spPr>
        <p:txBody>
          <a:bodyPr>
            <a:normAutofit fontScale="90000"/>
          </a:bodyPr>
          <a:lstStyle/>
          <a:p>
            <a:r>
              <a:rPr lang="en-GB" sz="5200">
                <a:latin typeface="Calibri" charset="0"/>
                <a:ea typeface="MS PGothic" charset="0"/>
              </a:rPr>
              <a:t>Feasibility criteria</a:t>
            </a:r>
            <a:endParaRPr lang="en-US" sz="5200">
              <a:latin typeface="Calibri" charset="0"/>
              <a:ea typeface="MS PGothic" charset="0"/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469900" y="1620520"/>
            <a:ext cx="9448800" cy="3811814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endParaRPr lang="en-GB" sz="3500" dirty="0">
              <a:latin typeface="Calibri" charset="0"/>
              <a:ea typeface="MS PGothic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3900" dirty="0">
                <a:latin typeface="Calibri" charset="0"/>
                <a:ea typeface="MS PGothic" charset="0"/>
              </a:rPr>
              <a:t>Is your research topic too broad? </a:t>
            </a:r>
          </a:p>
          <a:p>
            <a:pPr eaLnBrk="1" hangingPunct="1">
              <a:lnSpc>
                <a:spcPct val="80000"/>
              </a:lnSpc>
            </a:pPr>
            <a:r>
              <a:rPr lang="en-GB" sz="3900" dirty="0">
                <a:latin typeface="Calibri" charset="0"/>
                <a:ea typeface="MS PGothic" charset="0"/>
              </a:rPr>
              <a:t>Is it too vague or ambiguous?</a:t>
            </a:r>
          </a:p>
          <a:p>
            <a:pPr eaLnBrk="1" hangingPunct="1">
              <a:lnSpc>
                <a:spcPct val="80000"/>
              </a:lnSpc>
            </a:pPr>
            <a:r>
              <a:rPr lang="en-GB" sz="3900" dirty="0">
                <a:latin typeface="Calibri" charset="0"/>
                <a:ea typeface="MS PGothic" charset="0"/>
              </a:rPr>
              <a:t>Do you have enough time to complete it? </a:t>
            </a:r>
          </a:p>
          <a:p>
            <a:pPr eaLnBrk="1" hangingPunct="1">
              <a:lnSpc>
                <a:spcPct val="80000"/>
              </a:lnSpc>
            </a:pPr>
            <a:r>
              <a:rPr lang="en-GB" sz="3900" dirty="0">
                <a:latin typeface="Calibri" charset="0"/>
                <a:ea typeface="MS PGothic" charset="0"/>
              </a:rPr>
              <a:t>Will data or existing literature be available and accessible to you?</a:t>
            </a:r>
          </a:p>
          <a:p>
            <a:pPr eaLnBrk="1" hangingPunct="1">
              <a:lnSpc>
                <a:spcPct val="80000"/>
              </a:lnSpc>
            </a:pPr>
            <a:r>
              <a:rPr lang="en-GB" sz="3900" dirty="0">
                <a:latin typeface="Calibri" charset="0"/>
                <a:ea typeface="MS PGothic" charset="0"/>
              </a:rPr>
              <a:t>Is your chosen topic too recent?</a:t>
            </a:r>
            <a:endParaRPr lang="en-US" sz="3900" dirty="0">
              <a:latin typeface="Calibri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96097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310640" y="982028"/>
            <a:ext cx="8072120" cy="800219"/>
          </a:xfrm>
        </p:spPr>
        <p:txBody>
          <a:bodyPr>
            <a:normAutofit fontScale="90000"/>
          </a:bodyPr>
          <a:lstStyle/>
          <a:p>
            <a:r>
              <a:rPr lang="en-GB" sz="5200">
                <a:latin typeface="Calibri" charset="0"/>
                <a:ea typeface="MS PGothic" charset="0"/>
              </a:rPr>
              <a:t>Methodology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774700" y="1941601"/>
            <a:ext cx="9473142" cy="4117538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80000"/>
              </a:lnSpc>
            </a:pPr>
            <a:endParaRPr lang="en-GB" dirty="0">
              <a:solidFill>
                <a:srgbClr val="000000"/>
              </a:solidFill>
              <a:latin typeface="Calibri" charset="0"/>
              <a:ea typeface="MS PGothic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3500" dirty="0">
                <a:solidFill>
                  <a:srgbClr val="000000"/>
                </a:solidFill>
                <a:latin typeface="Calibri" charset="0"/>
                <a:ea typeface="MS PGothic" charset="0"/>
              </a:rPr>
              <a:t>What kind of sources will you look to – primary, secondary, empirical?</a:t>
            </a:r>
          </a:p>
          <a:p>
            <a:pPr eaLnBrk="1" hangingPunct="1">
              <a:lnSpc>
                <a:spcPct val="80000"/>
              </a:lnSpc>
            </a:pPr>
            <a:endParaRPr lang="en-GB" sz="3500" dirty="0">
              <a:solidFill>
                <a:srgbClr val="000000"/>
              </a:solidFill>
              <a:latin typeface="Calibri" charset="0"/>
              <a:ea typeface="MS PGothic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3500" dirty="0">
                <a:solidFill>
                  <a:srgbClr val="000000"/>
                </a:solidFill>
                <a:latin typeface="Calibri" charset="0"/>
                <a:ea typeface="MS PGothic" charset="0"/>
              </a:rPr>
              <a:t>What kind of information or data will you need to collect in order to answer key research questions?</a:t>
            </a:r>
          </a:p>
          <a:p>
            <a:pPr eaLnBrk="1" hangingPunct="1">
              <a:lnSpc>
                <a:spcPct val="80000"/>
              </a:lnSpc>
            </a:pPr>
            <a:endParaRPr lang="en-GB" sz="3500" dirty="0">
              <a:solidFill>
                <a:srgbClr val="000000"/>
              </a:solidFill>
              <a:latin typeface="Calibri" charset="0"/>
              <a:ea typeface="MS PGothic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3500" dirty="0">
                <a:solidFill>
                  <a:srgbClr val="000000"/>
                </a:solidFill>
                <a:latin typeface="Calibri" charset="0"/>
                <a:ea typeface="MS PGothic" charset="0"/>
              </a:rPr>
              <a:t>You must make the rationale for data collection clear and justify it</a:t>
            </a:r>
          </a:p>
          <a:p>
            <a:pPr eaLnBrk="1" hangingPunct="1">
              <a:lnSpc>
                <a:spcPct val="80000"/>
              </a:lnSpc>
            </a:pPr>
            <a:endParaRPr lang="en-GB" sz="3500" dirty="0">
              <a:solidFill>
                <a:srgbClr val="FFFFFF"/>
              </a:solidFill>
              <a:latin typeface="Calibri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21565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310640" y="982026"/>
            <a:ext cx="8072120" cy="738664"/>
          </a:xfrm>
        </p:spPr>
        <p:txBody>
          <a:bodyPr>
            <a:normAutofit fontScale="90000"/>
          </a:bodyPr>
          <a:lstStyle/>
          <a:p>
            <a:r>
              <a:rPr lang="en-GB" sz="4800">
                <a:latin typeface="Calibri" charset="0"/>
                <a:ea typeface="MS PGothic" charset="0"/>
              </a:rPr>
              <a:t>The ‘so what?’ factor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774701" y="2099028"/>
            <a:ext cx="9144000" cy="2769990"/>
          </a:xfrm>
        </p:spPr>
        <p:txBody>
          <a:bodyPr>
            <a:normAutofit fontScale="40000" lnSpcReduction="20000"/>
          </a:bodyPr>
          <a:lstStyle/>
          <a:p>
            <a:r>
              <a:rPr lang="en-GB" sz="4200" dirty="0">
                <a:solidFill>
                  <a:srgbClr val="000000"/>
                </a:solidFill>
                <a:latin typeface="Calibri" charset="0"/>
                <a:ea typeface="MS PGothic" charset="0"/>
              </a:rPr>
              <a:t>Why is this topic worth researching?</a:t>
            </a:r>
          </a:p>
          <a:p>
            <a:endParaRPr lang="en-GB" sz="4200" dirty="0">
              <a:solidFill>
                <a:srgbClr val="000000"/>
              </a:solidFill>
              <a:latin typeface="Calibri" charset="0"/>
              <a:ea typeface="MS PGothic" charset="0"/>
            </a:endParaRPr>
          </a:p>
          <a:p>
            <a:r>
              <a:rPr lang="en-GB" sz="4200" dirty="0">
                <a:solidFill>
                  <a:srgbClr val="000000"/>
                </a:solidFill>
                <a:latin typeface="Calibri" charset="0"/>
                <a:ea typeface="MS PGothic" charset="0"/>
              </a:rPr>
              <a:t>Why are you asking these particular research questions?</a:t>
            </a:r>
          </a:p>
          <a:p>
            <a:endParaRPr lang="en-GB" sz="4200" dirty="0">
              <a:solidFill>
                <a:srgbClr val="000000"/>
              </a:solidFill>
              <a:latin typeface="Calibri" charset="0"/>
              <a:ea typeface="MS PGothic" charset="0"/>
            </a:endParaRPr>
          </a:p>
          <a:p>
            <a:r>
              <a:rPr lang="en-GB" sz="4200" dirty="0">
                <a:solidFill>
                  <a:srgbClr val="000000"/>
                </a:solidFill>
                <a:latin typeface="Calibri" charset="0"/>
                <a:ea typeface="MS PGothic" charset="0"/>
              </a:rPr>
              <a:t>What do you want to find out?</a:t>
            </a:r>
          </a:p>
          <a:p>
            <a:endParaRPr lang="en-GB" sz="4200" dirty="0">
              <a:solidFill>
                <a:srgbClr val="000000"/>
              </a:solidFill>
              <a:latin typeface="Calibri" charset="0"/>
              <a:ea typeface="MS PGothic" charset="0"/>
            </a:endParaRPr>
          </a:p>
          <a:p>
            <a:r>
              <a:rPr lang="en-GB" sz="4200" dirty="0">
                <a:solidFill>
                  <a:srgbClr val="000000"/>
                </a:solidFill>
                <a:latin typeface="Calibri" charset="0"/>
                <a:ea typeface="MS PGothic" charset="0"/>
              </a:rPr>
              <a:t>How does your research complement existing scholarship?</a:t>
            </a:r>
          </a:p>
          <a:p>
            <a:endParaRPr lang="en-GB" sz="4200" dirty="0">
              <a:solidFill>
                <a:srgbClr val="000000"/>
              </a:solidFill>
              <a:latin typeface="Calibri" charset="0"/>
              <a:ea typeface="MS PGothic" charset="0"/>
            </a:endParaRPr>
          </a:p>
          <a:p>
            <a:r>
              <a:rPr lang="en-GB" sz="4200" dirty="0">
                <a:solidFill>
                  <a:srgbClr val="000000"/>
                </a:solidFill>
                <a:latin typeface="Calibri" charset="0"/>
                <a:ea typeface="MS PGothic" charset="0"/>
              </a:rPr>
              <a:t>Why is your dissertation worth reading?</a:t>
            </a:r>
          </a:p>
          <a:p>
            <a:endParaRPr lang="en-GB" dirty="0">
              <a:solidFill>
                <a:srgbClr val="000000"/>
              </a:solidFill>
              <a:latin typeface="Calibri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0077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Research data…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What </a:t>
            </a:r>
            <a:r>
              <a:rPr lang="en-GB" dirty="0"/>
              <a:t>kind of research methods are you going to use? Are they mostly:</a:t>
            </a:r>
          </a:p>
          <a:p>
            <a:pPr lvl="0"/>
            <a:r>
              <a:rPr lang="en-GB" dirty="0"/>
              <a:t>Quantitative, or qualitative, or a mixture of both?</a:t>
            </a:r>
          </a:p>
          <a:p>
            <a:pPr lvl="0"/>
            <a:r>
              <a:rPr lang="en-GB" dirty="0"/>
              <a:t>What do you think your methods will enable you to discover?</a:t>
            </a:r>
          </a:p>
          <a:p>
            <a:pPr lvl="0"/>
            <a:r>
              <a:rPr lang="en-GB" dirty="0"/>
              <a:t>What might they prevent you from discovering?</a:t>
            </a:r>
          </a:p>
          <a:p>
            <a:pPr lvl="0"/>
            <a:r>
              <a:rPr lang="en-GB" dirty="0"/>
              <a:t>What kinds of research methods would be best suited to the kind of research you are undertaking and the research questions you are pursuing?</a:t>
            </a:r>
          </a:p>
          <a:p>
            <a:pPr lvl="0"/>
            <a:r>
              <a:rPr lang="en-GB" dirty="0"/>
              <a:t>What sort of problems do you envisage in setting up these methods?</a:t>
            </a:r>
          </a:p>
          <a:p>
            <a:pPr lvl="0"/>
            <a:r>
              <a:rPr lang="en-GB" dirty="0"/>
              <a:t>What are their benefits?</a:t>
            </a:r>
          </a:p>
          <a:p>
            <a:pPr lvl="0"/>
            <a:r>
              <a:rPr lang="en-GB" dirty="0"/>
              <a:t>What will you need to do to ensure they gather useful data?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88568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02005" y="2518833"/>
            <a:ext cx="9089390" cy="1259417"/>
          </a:xfrm>
        </p:spPr>
        <p:txBody>
          <a:bodyPr/>
          <a:lstStyle/>
          <a:p>
            <a:r>
              <a:rPr lang="en-US"/>
              <a:t>Arguments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Minds and Machines</a:t>
            </a:r>
          </a:p>
        </p:txBody>
      </p:sp>
    </p:spTree>
    <p:extLst>
      <p:ext uri="{BB962C8B-B14F-4D97-AF65-F5344CB8AC3E}">
        <p14:creationId xmlns:p14="http://schemas.microsoft.com/office/powerpoint/2010/main" val="5966342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Arguments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When people think of an argument, they usually think of a fight between two </a:t>
            </a:r>
            <a:r>
              <a:rPr lang="en-US" dirty="0" smtClean="0"/>
              <a:t>people</a:t>
            </a:r>
            <a:endParaRPr lang="en-US" dirty="0"/>
          </a:p>
          <a:p>
            <a:r>
              <a:rPr lang="en-US" dirty="0"/>
              <a:t>In contrast, in philosophy, an argument is a piece of reasoning for the truth of a certain claim. Thus, one person can give an argument for or against something.</a:t>
            </a:r>
          </a:p>
        </p:txBody>
      </p:sp>
    </p:spTree>
    <p:extLst>
      <p:ext uri="{BB962C8B-B14F-4D97-AF65-F5344CB8AC3E}">
        <p14:creationId xmlns:p14="http://schemas.microsoft.com/office/powerpoint/2010/main" val="1923735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Premises and Conclusion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3200" dirty="0"/>
              <a:t>An argument has any number of supporting claims, and 1 supported claim.</a:t>
            </a:r>
          </a:p>
          <a:p>
            <a:r>
              <a:rPr lang="en-US" sz="3200" dirty="0"/>
              <a:t>The supporting claims are the </a:t>
            </a:r>
            <a:r>
              <a:rPr lang="en-US" sz="3200" i="1" dirty="0"/>
              <a:t>premises </a:t>
            </a:r>
            <a:r>
              <a:rPr lang="en-US" sz="3200" dirty="0"/>
              <a:t>of the argument.</a:t>
            </a:r>
          </a:p>
          <a:p>
            <a:r>
              <a:rPr lang="en-US" sz="3200" dirty="0"/>
              <a:t>The supported claim is the </a:t>
            </a:r>
            <a:r>
              <a:rPr lang="en-US" sz="3200" i="1" dirty="0"/>
              <a:t>conclusion.</a:t>
            </a:r>
          </a:p>
          <a:p>
            <a:r>
              <a:rPr lang="en-US" sz="3200" dirty="0"/>
              <a:t>Example: </a:t>
            </a:r>
            <a:r>
              <a:rPr lang="ja-JP" altLang="en-US" sz="3200" dirty="0">
                <a:latin typeface="Arial"/>
              </a:rPr>
              <a:t>‘</a:t>
            </a:r>
            <a:r>
              <a:rPr lang="en-US" sz="3200" dirty="0"/>
              <a:t>We </a:t>
            </a:r>
            <a:r>
              <a:rPr lang="en-US" sz="3200" dirty="0" err="1"/>
              <a:t>shouldn</a:t>
            </a:r>
            <a:r>
              <a:rPr lang="ja-JP" altLang="en-US" sz="3200" dirty="0">
                <a:latin typeface="Arial"/>
              </a:rPr>
              <a:t>’</a:t>
            </a:r>
            <a:r>
              <a:rPr lang="en-US" sz="3200" dirty="0"/>
              <a:t>t get pepperoni on the pizza, because pepperoni makes me sick.</a:t>
            </a:r>
            <a:r>
              <a:rPr lang="ja-JP" altLang="en-US" sz="3200" dirty="0">
                <a:latin typeface="Arial"/>
              </a:rPr>
              <a:t>’</a:t>
            </a:r>
            <a:r>
              <a:rPr lang="en-US" sz="3200" dirty="0"/>
              <a:t> </a:t>
            </a:r>
          </a:p>
          <a:p>
            <a:pPr lvl="1"/>
            <a:r>
              <a:rPr lang="en-US" sz="2700" dirty="0"/>
              <a:t>1 premise: </a:t>
            </a:r>
            <a:r>
              <a:rPr lang="ja-JP" altLang="en-US" sz="2700" dirty="0">
                <a:latin typeface="Arial"/>
              </a:rPr>
              <a:t>‘</a:t>
            </a:r>
            <a:r>
              <a:rPr lang="en-US" sz="2700" dirty="0"/>
              <a:t>Pepperoni makes me sick</a:t>
            </a:r>
            <a:r>
              <a:rPr lang="ja-JP" altLang="en-US" sz="2700" dirty="0">
                <a:latin typeface="Arial"/>
              </a:rPr>
              <a:t>’</a:t>
            </a:r>
            <a:endParaRPr lang="en-US" sz="2700" dirty="0"/>
          </a:p>
          <a:p>
            <a:pPr lvl="1"/>
            <a:r>
              <a:rPr lang="en-US" sz="2700" dirty="0"/>
              <a:t>conclusion: </a:t>
            </a:r>
            <a:r>
              <a:rPr lang="ja-JP" altLang="en-US" sz="2700" dirty="0">
                <a:latin typeface="Arial"/>
              </a:rPr>
              <a:t>‘</a:t>
            </a:r>
            <a:r>
              <a:rPr lang="en-US" sz="2700" dirty="0"/>
              <a:t>We </a:t>
            </a:r>
            <a:r>
              <a:rPr lang="en-US" sz="2700" dirty="0" err="1"/>
              <a:t>shouldn</a:t>
            </a:r>
            <a:r>
              <a:rPr lang="ja-JP" altLang="en-US" sz="2700" dirty="0">
                <a:latin typeface="Arial"/>
              </a:rPr>
              <a:t>’</a:t>
            </a:r>
            <a:r>
              <a:rPr lang="en-US" sz="2700" dirty="0"/>
              <a:t>t get pepperoni on the pizza</a:t>
            </a:r>
            <a:r>
              <a:rPr lang="ja-JP" altLang="en-US" sz="2700" dirty="0">
                <a:latin typeface="Arial"/>
              </a:rPr>
              <a:t>’</a:t>
            </a:r>
            <a:endParaRPr lang="en-US" sz="2700" dirty="0"/>
          </a:p>
        </p:txBody>
      </p:sp>
    </p:spTree>
    <p:extLst>
      <p:ext uri="{BB962C8B-B14F-4D97-AF65-F5344CB8AC3E}">
        <p14:creationId xmlns:p14="http://schemas.microsoft.com/office/powerpoint/2010/main" val="30723644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Validity and Soundness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3200"/>
              <a:t>A good argument needs to satisfy 2 criteria:</a:t>
            </a:r>
          </a:p>
          <a:p>
            <a:pPr lvl="1"/>
            <a:r>
              <a:rPr lang="en-US" sz="2700"/>
              <a:t>1. The conclusion should follow from the premises; the truth of the premises should make the conclusion (likely to be) true</a:t>
            </a:r>
          </a:p>
          <a:p>
            <a:pPr lvl="1"/>
            <a:r>
              <a:rPr lang="en-US" sz="2700"/>
              <a:t>2. The premises should be acceptable; the premises should (likely to be) true</a:t>
            </a:r>
          </a:p>
          <a:p>
            <a:r>
              <a:rPr lang="en-US" sz="3200"/>
              <a:t>An argument is </a:t>
            </a:r>
            <a:r>
              <a:rPr lang="en-US" sz="3200" i="1"/>
              <a:t>valid</a:t>
            </a:r>
            <a:r>
              <a:rPr lang="en-US" sz="3200"/>
              <a:t> if it satisfies the first criterion. Otherwise, it is invalid.</a:t>
            </a:r>
          </a:p>
          <a:p>
            <a:r>
              <a:rPr lang="en-US" sz="3200"/>
              <a:t>An argument is </a:t>
            </a:r>
            <a:r>
              <a:rPr lang="en-US" sz="3200" i="1"/>
              <a:t>sound</a:t>
            </a:r>
            <a:r>
              <a:rPr lang="en-US" sz="3200"/>
              <a:t> if it satisfies both criteria. Otherwise, it is unsound.</a:t>
            </a:r>
          </a:p>
        </p:txBody>
      </p:sp>
    </p:spTree>
    <p:extLst>
      <p:ext uri="{BB962C8B-B14F-4D97-AF65-F5344CB8AC3E}">
        <p14:creationId xmlns:p14="http://schemas.microsoft.com/office/powerpoint/2010/main" val="34185674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Any questions?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14700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</TotalTime>
  <Words>952</Words>
  <Application>Microsoft Macintosh PowerPoint</Application>
  <PresentationFormat>Custom</PresentationFormat>
  <Paragraphs>134</Paragraphs>
  <Slides>18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PowerPoint Presentation</vt:lpstr>
      <vt:lpstr>PowerPoint Presentation</vt:lpstr>
      <vt:lpstr>Diary Dates</vt:lpstr>
      <vt:lpstr>Dissertation Supervision Tutorials</vt:lpstr>
      <vt:lpstr>How to make tutorials work for you</vt:lpstr>
      <vt:lpstr>The Supervisor’s Role</vt:lpstr>
      <vt:lpstr>A successful dissertation…</vt:lpstr>
      <vt:lpstr>Initial stages</vt:lpstr>
      <vt:lpstr>Initial reading: the basis of your literature review</vt:lpstr>
      <vt:lpstr>Feasibility criteria</vt:lpstr>
      <vt:lpstr>Methodology</vt:lpstr>
      <vt:lpstr>The ‘so what?’ factor</vt:lpstr>
      <vt:lpstr>Research data…</vt:lpstr>
      <vt:lpstr>Arguments</vt:lpstr>
      <vt:lpstr>Arguments</vt:lpstr>
      <vt:lpstr>Premises and Conclusion</vt:lpstr>
      <vt:lpstr>Validity and Soundness</vt:lpstr>
      <vt:lpstr>Any questions?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Tim O'Neill</cp:lastModifiedBy>
  <cp:revision>7</cp:revision>
  <dcterms:created xsi:type="dcterms:W3CDTF">2015-10-01T19:53:15Z</dcterms:created>
  <dcterms:modified xsi:type="dcterms:W3CDTF">2015-10-01T19:24:10Z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LastSaved">
    <vt:filetime>2015-10-01T00:00:00Z</vt:filetime>
  </property>
</Properties>
</file>