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62"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67" autoAdjust="0"/>
    <p:restoredTop sz="94660"/>
  </p:normalViewPr>
  <p:slideViewPr>
    <p:cSldViewPr snapToGrid="0">
      <p:cViewPr>
        <p:scale>
          <a:sx n="92" d="100"/>
          <a:sy n="92" d="100"/>
        </p:scale>
        <p:origin x="25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37490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200131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132922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1C9599-F178-43E4-87A2-4B0159CE34C1}"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1116235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1C9599-F178-43E4-87A2-4B0159CE34C1}" type="datetimeFigureOut">
              <a:rPr lang="en-GB" smtClean="0"/>
              <a:t>12/03/2023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1750298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2364102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1370999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52223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1C9599-F178-43E4-87A2-4B0159CE34C1}"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4202208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1C9599-F178-43E4-87A2-4B0159CE34C1}"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61591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153843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772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746948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237599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2906676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3764621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1C9599-F178-43E4-87A2-4B0159CE34C1}"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1742F4-4E49-4EDE-8A48-E242FF231931}" type="slidenum">
              <a:rPr lang="en-GB" smtClean="0"/>
              <a:t>‹#›</a:t>
            </a:fld>
            <a:endParaRPr lang="en-GB"/>
          </a:p>
        </p:txBody>
      </p:sp>
    </p:spTree>
    <p:extLst>
      <p:ext uri="{BB962C8B-B14F-4D97-AF65-F5344CB8AC3E}">
        <p14:creationId xmlns:p14="http://schemas.microsoft.com/office/powerpoint/2010/main" val="2837990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01C9599-F178-43E4-87A2-4B0159CE34C1}" type="datetimeFigureOut">
              <a:rPr lang="en-GB" smtClean="0"/>
              <a:t>12/03/2023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B1742F4-4E49-4EDE-8A48-E242FF231931}" type="slidenum">
              <a:rPr lang="en-GB" smtClean="0"/>
              <a:t>‹#›</a:t>
            </a:fld>
            <a:endParaRPr lang="en-GB"/>
          </a:p>
        </p:txBody>
      </p:sp>
    </p:spTree>
    <p:extLst>
      <p:ext uri="{BB962C8B-B14F-4D97-AF65-F5344CB8AC3E}">
        <p14:creationId xmlns:p14="http://schemas.microsoft.com/office/powerpoint/2010/main" val="30406547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0961FA-DA29-4116-B697-B2D55F998A16}"/>
              </a:ext>
            </a:extLst>
          </p:cNvPr>
          <p:cNvSpPr>
            <a:spLocks noGrp="1"/>
          </p:cNvSpPr>
          <p:nvPr>
            <p:ph type="subTitle" idx="1"/>
          </p:nvPr>
        </p:nvSpPr>
        <p:spPr>
          <a:xfrm>
            <a:off x="2862348" y="1296785"/>
            <a:ext cx="5101244" cy="2851265"/>
          </a:xfrm>
        </p:spPr>
        <p:txBody>
          <a:bodyPr>
            <a:noAutofit/>
          </a:bodyPr>
          <a:lstStyle/>
          <a:p>
            <a:r>
              <a:rPr lang="en-GB" sz="2800" b="1" i="1" dirty="0">
                <a:solidFill>
                  <a:schemeClr val="tx1"/>
                </a:solidFill>
                <a:latin typeface="Bahnschrift SemiBold" panose="020B0502040204020203" pitchFamily="34" charset="0"/>
                <a:cs typeface="Arial" panose="020B0604020202020204" pitchFamily="34" charset="0"/>
              </a:rPr>
              <a:t>Saira Arshad -2125447</a:t>
            </a:r>
          </a:p>
          <a:p>
            <a:r>
              <a:rPr lang="en-GB" sz="2800" b="1" i="1" dirty="0">
                <a:solidFill>
                  <a:schemeClr val="tx1"/>
                </a:solidFill>
                <a:latin typeface="Bahnschrift SemiBold" panose="020B0502040204020203" pitchFamily="34" charset="0"/>
                <a:cs typeface="Arial" panose="020B0604020202020204" pitchFamily="34" charset="0"/>
              </a:rPr>
              <a:t>Besty Jose     </a:t>
            </a:r>
          </a:p>
          <a:p>
            <a:r>
              <a:rPr lang="en-GB" sz="2800" b="1" i="1" dirty="0">
                <a:solidFill>
                  <a:schemeClr val="tx1"/>
                </a:solidFill>
                <a:latin typeface="Bahnschrift SemiBold" panose="020B0502040204020203" pitchFamily="34" charset="0"/>
                <a:cs typeface="Arial" panose="020B0604020202020204" pitchFamily="34" charset="0"/>
              </a:rPr>
              <a:t> LCHS4005_BIRM</a:t>
            </a:r>
          </a:p>
          <a:p>
            <a:r>
              <a:rPr lang="en-GB" sz="2800" b="1" i="1" dirty="0">
                <a:solidFill>
                  <a:schemeClr val="tx1"/>
                </a:solidFill>
                <a:latin typeface="Bahnschrift SemiBold" panose="020B0502040204020203" pitchFamily="34" charset="0"/>
                <a:cs typeface="Arial" panose="020B0604020202020204" pitchFamily="34" charset="0"/>
              </a:rPr>
              <a:t>Professional development within health and social care</a:t>
            </a:r>
          </a:p>
          <a:p>
            <a:r>
              <a:rPr lang="en-GB" sz="2800" b="1" i="1" dirty="0">
                <a:solidFill>
                  <a:schemeClr val="tx1"/>
                </a:solidFill>
                <a:latin typeface="Bahnschrift SemiBold" panose="020B0502040204020203" pitchFamily="34" charset="0"/>
                <a:cs typeface="Arial" panose="020B0604020202020204" pitchFamily="34" charset="0"/>
              </a:rPr>
              <a:t>Certhe skills for the workplace(health and social care)</a:t>
            </a:r>
          </a:p>
        </p:txBody>
      </p:sp>
    </p:spTree>
    <p:extLst>
      <p:ext uri="{BB962C8B-B14F-4D97-AF65-F5344CB8AC3E}">
        <p14:creationId xmlns:p14="http://schemas.microsoft.com/office/powerpoint/2010/main" val="229968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A121D60-BE16-479C-A116-41629B365F03}"/>
              </a:ext>
            </a:extLst>
          </p:cNvPr>
          <p:cNvSpPr txBox="1"/>
          <p:nvPr/>
        </p:nvSpPr>
        <p:spPr>
          <a:xfrm>
            <a:off x="1407621" y="1232136"/>
            <a:ext cx="10415847" cy="4801314"/>
          </a:xfrm>
          <a:prstGeom prst="rect">
            <a:avLst/>
          </a:prstGeom>
          <a:noFill/>
        </p:spPr>
        <p:txBody>
          <a:bodyPr wrap="square" rtlCol="0">
            <a:spAutoFit/>
          </a:bodyPr>
          <a:lstStyle/>
          <a:p>
            <a:r>
              <a:rPr lang="en-GB" sz="2800" b="1" i="1" dirty="0">
                <a:latin typeface="Bahnschrift Light SemiCondensed" panose="020B0502040204020203" pitchFamily="34" charset="0"/>
                <a:cs typeface="Arial" panose="020B0604020202020204" pitchFamily="34" charset="0"/>
              </a:rPr>
              <a:t>Introduction</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Chosen skill – coaching and mentoring</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similar concept, equally important in their own ways. </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widening the skills</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target, short term process</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directed to achieve the goal</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instructed and directed by the coach</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professional development with long term  process</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focuses on individuals development</a:t>
            </a:r>
          </a:p>
          <a:p>
            <a:pPr marL="342900" indent="-342900">
              <a:buFont typeface="Wingdings" panose="05000000000000000000" pitchFamily="2" charset="2"/>
              <a:buChar char="ü"/>
            </a:pPr>
            <a:r>
              <a:rPr lang="en-GB" sz="2000" b="1" i="1" dirty="0">
                <a:latin typeface="Bahnschrift SemiBold" panose="020B0502040204020203" pitchFamily="34" charset="0"/>
                <a:cs typeface="Arial" panose="020B0604020202020204" pitchFamily="34" charset="0"/>
              </a:rPr>
              <a:t>Mentors are professionals and they use indirect approach</a:t>
            </a:r>
          </a:p>
          <a:p>
            <a:pPr marL="342900" indent="-342900">
              <a:buFont typeface="Wingdings" panose="05000000000000000000" pitchFamily="2" charset="2"/>
              <a:buChar char="ü"/>
            </a:pPr>
            <a:endParaRPr lang="en-GB" sz="2000" b="1" i="1" dirty="0">
              <a:latin typeface="Bahnschrift SemiBold" panose="020B0502040204020203" pitchFamily="34" charset="0"/>
              <a:cs typeface="Arial" panose="020B0604020202020204" pitchFamily="34" charset="0"/>
            </a:endParaRPr>
          </a:p>
          <a:p>
            <a:endParaRPr lang="en-GB" sz="2000" b="1" i="1" dirty="0">
              <a:latin typeface="Bahnschrift SemiBold" panose="020B0502040204020203" pitchFamily="34" charset="0"/>
              <a:cs typeface="Arial" panose="020B0604020202020204" pitchFamily="34" charset="0"/>
            </a:endParaRPr>
          </a:p>
          <a:p>
            <a:pPr marL="342900" indent="-342900">
              <a:buFont typeface="Wingdings" panose="05000000000000000000" pitchFamily="2" charset="2"/>
              <a:buChar char="ü"/>
            </a:pPr>
            <a:endParaRPr lang="en-GB" sz="2000" b="1" i="1" dirty="0">
              <a:latin typeface="Bahnschrift SemiBold" panose="020B0502040204020203" pitchFamily="34" charset="0"/>
              <a:cs typeface="Arial" panose="020B0604020202020204" pitchFamily="34" charset="0"/>
            </a:endParaRPr>
          </a:p>
          <a:p>
            <a:r>
              <a:rPr lang="en-US" sz="2000" b="1" i="1" dirty="0">
                <a:latin typeface="Bahnschrift SemiBold" panose="020B0502040204020203" pitchFamily="34" charset="0"/>
                <a:cs typeface="Arial" panose="020B0604020202020204" pitchFamily="34" charset="0"/>
              </a:rPr>
              <a:t>                                                                                           Hussey, Campbell-Meier, (2021)</a:t>
            </a:r>
            <a:endParaRPr lang="en-GB" sz="2000" b="1" i="1" dirty="0">
              <a:latin typeface="Bahnschrift SemiBold" panose="020B0502040204020203" pitchFamily="34" charset="0"/>
              <a:cs typeface="Arial" panose="020B0604020202020204" pitchFamily="34" charset="0"/>
            </a:endParaRPr>
          </a:p>
          <a:p>
            <a:endParaRPr lang="en-GB" dirty="0"/>
          </a:p>
        </p:txBody>
      </p:sp>
      <p:sp>
        <p:nvSpPr>
          <p:cNvPr id="2" name="AutoShape 2" descr="https://journals-sagepub-com.ezproxy.uwtsd.ac.uk/cms/10.1177/0961000620966651/asset/images/large/10.1177_0961000620966651-fig1.jpeg">
            <a:extLst>
              <a:ext uri="{FF2B5EF4-FFF2-40B4-BE49-F238E27FC236}">
                <a16:creationId xmlns:a16="http://schemas.microsoft.com/office/drawing/2014/main" id="{C4C07888-0CED-4289-9B5E-1F976B79E340}"/>
              </a:ext>
            </a:extLst>
          </p:cNvPr>
          <p:cNvSpPr>
            <a:spLocks noChangeAspect="1" noChangeArrowheads="1"/>
          </p:cNvSpPr>
          <p:nvPr/>
        </p:nvSpPr>
        <p:spPr bwMode="auto">
          <a:xfrm>
            <a:off x="6066905" y="3999807"/>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https://journals-sagepub-com.ezproxy.uwtsd.ac.uk/cms/10.1177/0961000620966651/asset/images/large/10.1177_0961000620966651-fig1.jpeg">
            <a:extLst>
              <a:ext uri="{FF2B5EF4-FFF2-40B4-BE49-F238E27FC236}">
                <a16:creationId xmlns:a16="http://schemas.microsoft.com/office/drawing/2014/main" id="{1B70541D-C09D-4CA4-B74C-67F5B51BF49D}"/>
              </a:ext>
            </a:extLst>
          </p:cNvPr>
          <p:cNvSpPr>
            <a:spLocks noChangeAspect="1" noChangeArrowheads="1"/>
          </p:cNvSpPr>
          <p:nvPr/>
        </p:nvSpPr>
        <p:spPr bwMode="auto">
          <a:xfrm>
            <a:off x="5943600" y="3276600"/>
            <a:ext cx="304800" cy="51008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https://journals-sagepub-com.ezproxy.uwtsd.ac.uk/cms/10.1177/0961000620966651/asset/images/large/10.1177_0961000620966651-fig1.jpeg">
            <a:extLst>
              <a:ext uri="{FF2B5EF4-FFF2-40B4-BE49-F238E27FC236}">
                <a16:creationId xmlns:a16="http://schemas.microsoft.com/office/drawing/2014/main" id="{03DA38F5-1B4B-41C5-9B63-63E267B67CD2}"/>
              </a:ext>
            </a:extLst>
          </p:cNvPr>
          <p:cNvSpPr>
            <a:spLocks noChangeAspect="1" noChangeArrowheads="1"/>
          </p:cNvSpPr>
          <p:nvPr/>
        </p:nvSpPr>
        <p:spPr bwMode="auto">
          <a:xfrm>
            <a:off x="5914505" y="3786682"/>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19056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5CD9-4E49-4C2E-AC38-44DCCD3308E9}"/>
              </a:ext>
            </a:extLst>
          </p:cNvPr>
          <p:cNvSpPr>
            <a:spLocks noGrp="1"/>
          </p:cNvSpPr>
          <p:nvPr>
            <p:ph type="title"/>
          </p:nvPr>
        </p:nvSpPr>
        <p:spPr>
          <a:xfrm>
            <a:off x="1452446" y="394529"/>
            <a:ext cx="9404723" cy="1400530"/>
          </a:xfrm>
        </p:spPr>
        <p:txBody>
          <a:bodyPr/>
          <a:lstStyle/>
          <a:p>
            <a:r>
              <a:rPr lang="en-US" sz="2800" i="1" dirty="0">
                <a:latin typeface="Bahnschrift SemiBold" panose="020B0502040204020203" pitchFamily="34" charset="0"/>
              </a:rPr>
              <a:t>Challenge</a:t>
            </a:r>
            <a:r>
              <a:rPr lang="en-US" i="1" dirty="0">
                <a:latin typeface="Bahnschrift SemiBold" panose="020B0502040204020203" pitchFamily="34" charset="0"/>
              </a:rPr>
              <a:t> </a:t>
            </a:r>
            <a:endParaRPr lang="en-GB" i="1" dirty="0">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836F4083-AAC3-4B55-A04B-0B25A7960329}"/>
              </a:ext>
            </a:extLst>
          </p:cNvPr>
          <p:cNvSpPr>
            <a:spLocks noGrp="1"/>
          </p:cNvSpPr>
          <p:nvPr>
            <p:ph idx="1"/>
          </p:nvPr>
        </p:nvSpPr>
        <p:spPr>
          <a:xfrm>
            <a:off x="1103312" y="1313412"/>
            <a:ext cx="8946541" cy="5461462"/>
          </a:xfrm>
        </p:spPr>
        <p:txBody>
          <a:bodyPr>
            <a:normAutofit lnSpcReduction="10000"/>
          </a:bodyPr>
          <a:lstStyle/>
          <a:p>
            <a:r>
              <a:rPr lang="en-GB" i="1" dirty="0">
                <a:latin typeface="Bahnschrift SemiBold" panose="020B0502040204020203" pitchFamily="34" charset="0"/>
              </a:rPr>
              <a:t>Emerging technologies</a:t>
            </a:r>
          </a:p>
          <a:p>
            <a:r>
              <a:rPr lang="en-GB" i="1" dirty="0">
                <a:latin typeface="Bahnschrift SemiBold" panose="020B0502040204020203" pitchFamily="34" charset="0"/>
              </a:rPr>
              <a:t>Telecommunications</a:t>
            </a:r>
          </a:p>
          <a:p>
            <a:r>
              <a:rPr lang="en-GB" i="1" dirty="0">
                <a:latin typeface="Bahnschrift SemiBold" panose="020B0502040204020203" pitchFamily="34" charset="0"/>
              </a:rPr>
              <a:t>Artificial intelligence</a:t>
            </a:r>
          </a:p>
          <a:p>
            <a:r>
              <a:rPr lang="en-GB" i="1" dirty="0">
                <a:latin typeface="Bahnschrift SemiBold" panose="020B0502040204020203" pitchFamily="34" charset="0"/>
              </a:rPr>
              <a:t>Time and space</a:t>
            </a:r>
          </a:p>
          <a:p>
            <a:r>
              <a:rPr lang="en-GB" i="1" dirty="0">
                <a:latin typeface="Bahnschrift SemiBold" panose="020B0502040204020203" pitchFamily="34" charset="0"/>
              </a:rPr>
              <a:t>Asynchronous email conversations</a:t>
            </a:r>
          </a:p>
          <a:p>
            <a:r>
              <a:rPr lang="en-GB" i="1" dirty="0">
                <a:latin typeface="Bahnschrift SemiBold" panose="020B0502040204020203" pitchFamily="34" charset="0"/>
              </a:rPr>
              <a:t>Thinking time</a:t>
            </a:r>
          </a:p>
          <a:p>
            <a:r>
              <a:rPr lang="en-GB" i="1" dirty="0">
                <a:latin typeface="Bahnschrift SemiBold" panose="020B0502040204020203" pitchFamily="34" charset="0"/>
              </a:rPr>
              <a:t>Clients emotional reaction </a:t>
            </a:r>
          </a:p>
          <a:p>
            <a:r>
              <a:rPr lang="en-GB" i="1" dirty="0">
                <a:latin typeface="Bahnschrift SemiBold" panose="020B0502040204020203" pitchFamily="34" charset="0"/>
              </a:rPr>
              <a:t>Bandwidth problems</a:t>
            </a:r>
          </a:p>
          <a:p>
            <a:r>
              <a:rPr lang="en-GB" i="1" dirty="0">
                <a:latin typeface="Bahnschrift SemiBold" panose="020B0502040204020203" pitchFamily="34" charset="0"/>
              </a:rPr>
              <a:t>Confidentiality</a:t>
            </a:r>
          </a:p>
          <a:p>
            <a:r>
              <a:rPr lang="en-GB" i="1" dirty="0">
                <a:latin typeface="Bahnschrift SemiBold" panose="020B0502040204020203" pitchFamily="34" charset="0"/>
              </a:rPr>
              <a:t>Data overload</a:t>
            </a:r>
          </a:p>
          <a:p>
            <a:r>
              <a:rPr lang="en-GB" i="1" dirty="0">
                <a:latin typeface="Bahnschrift SemiBold" panose="020B0502040204020203" pitchFamily="34" charset="0"/>
              </a:rPr>
              <a:t>Shallow conversations</a:t>
            </a:r>
          </a:p>
          <a:p>
            <a:r>
              <a:rPr lang="en-GB" i="1" dirty="0">
                <a:latin typeface="Bahnschrift SemiBold" panose="020B0502040204020203" pitchFamily="34" charset="0"/>
              </a:rPr>
              <a:t>Holographic projection</a:t>
            </a:r>
          </a:p>
          <a:p>
            <a:pPr marL="0" indent="0">
              <a:buNone/>
            </a:pPr>
            <a:r>
              <a:rPr lang="en-GB" i="1" dirty="0">
                <a:latin typeface="Bahnschrift SemiBold" panose="020B0502040204020203" pitchFamily="34" charset="0"/>
              </a:rPr>
              <a:t>                                                                                     Clutterbuck , (2020)</a:t>
            </a:r>
          </a:p>
          <a:p>
            <a:endParaRPr lang="en-GB" dirty="0"/>
          </a:p>
          <a:p>
            <a:endParaRPr lang="en-GB" dirty="0"/>
          </a:p>
          <a:p>
            <a:endParaRPr lang="en-GB" dirty="0"/>
          </a:p>
        </p:txBody>
      </p:sp>
    </p:spTree>
    <p:extLst>
      <p:ext uri="{BB962C8B-B14F-4D97-AF65-F5344CB8AC3E}">
        <p14:creationId xmlns:p14="http://schemas.microsoft.com/office/powerpoint/2010/main" val="2800001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821F-0005-46C5-8B47-9CD143AA3859}"/>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3470506E-C59A-4E63-AC64-E954181A49F2}"/>
              </a:ext>
            </a:extLst>
          </p:cNvPr>
          <p:cNvSpPr>
            <a:spLocks noGrp="1"/>
          </p:cNvSpPr>
          <p:nvPr>
            <p:ph idx="1"/>
          </p:nvPr>
        </p:nvSpPr>
        <p:spPr/>
        <p:txBody>
          <a:bodyPr>
            <a:normAutofit/>
          </a:bodyPr>
          <a:lstStyle/>
          <a:p>
            <a:pPr marL="0" indent="0">
              <a:buNone/>
            </a:pPr>
            <a:r>
              <a:rPr lang="en-GB" sz="2800" b="1" i="1" dirty="0">
                <a:latin typeface="Bahnschrift SemiBold SemiConden" panose="020B0502040204020203" pitchFamily="34" charset="0"/>
              </a:rPr>
              <a:t>Coaching and mentoring is relevant to health and social care sector</a:t>
            </a:r>
          </a:p>
          <a:p>
            <a:pPr>
              <a:buFont typeface="Wingdings" panose="05000000000000000000" pitchFamily="2" charset="2"/>
              <a:buChar char="v"/>
            </a:pPr>
            <a:r>
              <a:rPr lang="en-GB" i="1" dirty="0">
                <a:latin typeface="Bahnschrift SemiBold" panose="020B0502040204020203" pitchFamily="34" charset="0"/>
              </a:rPr>
              <a:t>NHS skills Escalator</a:t>
            </a:r>
          </a:p>
          <a:p>
            <a:pPr>
              <a:buFont typeface="Wingdings" panose="05000000000000000000" pitchFamily="2" charset="2"/>
              <a:buChar char="v"/>
            </a:pPr>
            <a:r>
              <a:rPr lang="en-GB" i="1" dirty="0">
                <a:latin typeface="Bahnschrift SemiBold" panose="020B0502040204020203" pitchFamily="34" charset="0"/>
              </a:rPr>
              <a:t>Framework</a:t>
            </a:r>
          </a:p>
          <a:p>
            <a:pPr>
              <a:buFont typeface="Wingdings" panose="05000000000000000000" pitchFamily="2" charset="2"/>
              <a:buChar char="v"/>
            </a:pPr>
            <a:r>
              <a:rPr lang="en-GB" i="1" dirty="0">
                <a:latin typeface="Bahnschrift SemiBold" panose="020B0502040204020203" pitchFamily="34" charset="0"/>
              </a:rPr>
              <a:t>Enhancing standards of the framework</a:t>
            </a:r>
          </a:p>
          <a:p>
            <a:pPr>
              <a:buFont typeface="Wingdings" panose="05000000000000000000" pitchFamily="2" charset="2"/>
              <a:buChar char="v"/>
            </a:pPr>
            <a:r>
              <a:rPr lang="en-GB" i="1" dirty="0">
                <a:latin typeface="Bahnschrift SemiBold" panose="020B0502040204020203" pitchFamily="34" charset="0"/>
              </a:rPr>
              <a:t>Undergraduate entrants overcome the lack of confidence</a:t>
            </a:r>
          </a:p>
          <a:p>
            <a:pPr>
              <a:buFont typeface="Wingdings" panose="05000000000000000000" pitchFamily="2" charset="2"/>
              <a:buChar char="v"/>
            </a:pPr>
            <a:r>
              <a:rPr lang="en-GB" i="1" dirty="0">
                <a:latin typeface="Bahnschrift SemiBold" panose="020B0502040204020203" pitchFamily="34" charset="0"/>
              </a:rPr>
              <a:t>NHS  senior management team </a:t>
            </a:r>
          </a:p>
          <a:p>
            <a:pPr>
              <a:buFont typeface="Wingdings" panose="05000000000000000000" pitchFamily="2" charset="2"/>
              <a:buChar char="v"/>
            </a:pPr>
            <a:r>
              <a:rPr lang="en-GB" i="1" dirty="0">
                <a:latin typeface="Bahnschrift SemiBold" panose="020B0502040204020203" pitchFamily="34" charset="0"/>
              </a:rPr>
              <a:t>Acorns Scheme</a:t>
            </a:r>
          </a:p>
          <a:p>
            <a:pPr marL="0" indent="0">
              <a:buNone/>
            </a:pPr>
            <a:r>
              <a:rPr lang="en-GB" i="1" dirty="0">
                <a:latin typeface="Bahnschrift SemiBold" panose="020B0502040204020203" pitchFamily="34" charset="0"/>
              </a:rPr>
              <a:t>                                                                                      </a:t>
            </a:r>
            <a:r>
              <a:rPr lang="en-US" i="1" dirty="0">
                <a:latin typeface="Bahnschrift SemiBold" panose="020B0502040204020203" pitchFamily="34" charset="0"/>
              </a:rPr>
              <a:t>Foster-Turner,  2006.</a:t>
            </a:r>
            <a:endParaRPr lang="en-GB" i="1" dirty="0">
              <a:latin typeface="Bahnschrift SemiBold" panose="020B0502040204020203" pitchFamily="34" charset="0"/>
            </a:endParaRPr>
          </a:p>
        </p:txBody>
      </p:sp>
    </p:spTree>
    <p:extLst>
      <p:ext uri="{BB962C8B-B14F-4D97-AF65-F5344CB8AC3E}">
        <p14:creationId xmlns:p14="http://schemas.microsoft.com/office/powerpoint/2010/main" val="3044697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4F26A7-6CF4-490B-8485-05E0FE18F427}"/>
              </a:ext>
            </a:extLst>
          </p:cNvPr>
          <p:cNvSpPr txBox="1"/>
          <p:nvPr/>
        </p:nvSpPr>
        <p:spPr>
          <a:xfrm>
            <a:off x="1388227" y="1496291"/>
            <a:ext cx="8321040" cy="5693866"/>
          </a:xfrm>
          <a:prstGeom prst="rect">
            <a:avLst/>
          </a:prstGeom>
          <a:noFill/>
        </p:spPr>
        <p:txBody>
          <a:bodyPr wrap="square" rtlCol="0">
            <a:spAutoFit/>
          </a:bodyPr>
          <a:lstStyle/>
          <a:p>
            <a:r>
              <a:rPr lang="en-GB" sz="2800" b="1" i="1" dirty="0">
                <a:latin typeface="Bahnschrift SemiBold" panose="020B0502040204020203" pitchFamily="34" charset="0"/>
              </a:rPr>
              <a:t>A practical example</a:t>
            </a:r>
          </a:p>
          <a:p>
            <a:r>
              <a:rPr lang="en-GB" sz="2000" i="1" dirty="0">
                <a:latin typeface="Bahnschrift SemiBold" panose="020B0502040204020203" pitchFamily="34" charset="0"/>
              </a:rPr>
              <a:t>The client’s issue</a:t>
            </a:r>
          </a:p>
          <a:p>
            <a:r>
              <a:rPr lang="en-GB" sz="2000" b="1" i="1" dirty="0">
                <a:latin typeface="Bahnschrift SemiBold" panose="020B0502040204020203" pitchFamily="34" charset="0"/>
              </a:rPr>
              <a:t>Tara </a:t>
            </a:r>
            <a:r>
              <a:rPr lang="en-GB" sz="2000" i="1" dirty="0">
                <a:latin typeface="Bahnschrift SemiBold" panose="020B0502040204020203" pitchFamily="34" charset="0"/>
              </a:rPr>
              <a:t>who works at school as a school nurse, she's been referred by the headteacher who thinks she should be getting help as she's not performing well at workplace.</a:t>
            </a:r>
          </a:p>
          <a:p>
            <a:r>
              <a:rPr lang="en-GB" sz="2000" i="1" dirty="0">
                <a:latin typeface="Bahnschrift SemiBold" panose="020B0502040204020203" pitchFamily="34" charset="0"/>
              </a:rPr>
              <a:t>Coach starts the conversation by asking the client;  what would Tara like to talk about? What is bothering her? These questions are asked for several reasons as to find out the root of the issue. Because coach wants the client to explore the reason behind her not being able to concentrate.as it gives client the respect and assurance that coach is there to listen and explore the options.</a:t>
            </a:r>
          </a:p>
          <a:p>
            <a:r>
              <a:rPr lang="en-GB" sz="2000" i="1" dirty="0">
                <a:latin typeface="Bahnschrift SemiBold" panose="020B0502040204020203" pitchFamily="34" charset="0"/>
              </a:rPr>
              <a:t>Tara feels secured and tells the client about her daily routine, working hours, less pay and work demands extra work without giving full pay.</a:t>
            </a:r>
          </a:p>
          <a:p>
            <a:r>
              <a:rPr lang="en-GB" sz="2000" i="1" dirty="0">
                <a:latin typeface="Bahnschrift SemiBold" panose="020B0502040204020203" pitchFamily="34" charset="0"/>
              </a:rPr>
              <a:t>After giving her space to talk about it and repeat the whole issue in front of the client, makes the client understand that coach has heard Tara.</a:t>
            </a:r>
          </a:p>
          <a:p>
            <a:endParaRPr lang="en-GB" dirty="0"/>
          </a:p>
          <a:p>
            <a:endParaRPr lang="en-GB" b="1" dirty="0"/>
          </a:p>
        </p:txBody>
      </p:sp>
    </p:spTree>
    <p:extLst>
      <p:ext uri="{BB962C8B-B14F-4D97-AF65-F5344CB8AC3E}">
        <p14:creationId xmlns:p14="http://schemas.microsoft.com/office/powerpoint/2010/main" val="378676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740047-2B89-4568-9A3E-4DF2E369C708}"/>
              </a:ext>
            </a:extLst>
          </p:cNvPr>
          <p:cNvSpPr txBox="1"/>
          <p:nvPr/>
        </p:nvSpPr>
        <p:spPr>
          <a:xfrm>
            <a:off x="1282931" y="1047404"/>
            <a:ext cx="9626138" cy="4832092"/>
          </a:xfrm>
          <a:prstGeom prst="rect">
            <a:avLst/>
          </a:prstGeom>
          <a:noFill/>
        </p:spPr>
        <p:txBody>
          <a:bodyPr wrap="square" rtlCol="0">
            <a:spAutoFit/>
          </a:bodyPr>
          <a:lstStyle/>
          <a:p>
            <a:r>
              <a:rPr lang="en-GB" sz="2800" b="1" i="1" dirty="0">
                <a:latin typeface="Bahnschrift SemiBold" panose="020B0502040204020203" pitchFamily="34" charset="0"/>
              </a:rPr>
              <a:t>Conclusion</a:t>
            </a:r>
          </a:p>
          <a:p>
            <a:r>
              <a:rPr lang="en-GB" sz="2000" b="1" i="1" dirty="0">
                <a:latin typeface="Bahnschrift SemiBold" panose="020B0502040204020203" pitchFamily="34" charset="0"/>
              </a:rPr>
              <a:t>Definition of coaching and mentoring  is very well explained in article Are you mentoring or coaching? Definition matters</a:t>
            </a:r>
          </a:p>
          <a:p>
            <a:r>
              <a:rPr lang="en-GB" sz="2000" b="1" i="1" dirty="0">
                <a:latin typeface="Bahnschrift SemiBold" panose="020B0502040204020203" pitchFamily="34" charset="0"/>
              </a:rPr>
              <a:t>challenges in coaching and mentoring are captured from an essay by academic practitioner which was published in 2020</a:t>
            </a:r>
          </a:p>
          <a:p>
            <a:r>
              <a:rPr lang="en-GB" sz="2000" b="1" i="1" dirty="0">
                <a:latin typeface="Bahnschrift SemiBold" panose="020B0502040204020203" pitchFamily="34" charset="0"/>
              </a:rPr>
              <a:t>Relevance between coaching and mentoring and health and social care practices is mentioned in the book and explains current relation of coaching and mentoring in health and social care practice which are mentioned above in slides.</a:t>
            </a:r>
          </a:p>
          <a:p>
            <a:r>
              <a:rPr lang="en-GB" sz="2000" b="1" i="1" dirty="0">
                <a:latin typeface="Bahnschrift SemiBold" panose="020B0502040204020203" pitchFamily="34" charset="0"/>
              </a:rPr>
              <a:t>Practical  example explains good practice of how coach should approach the client with relevant and right questions so the client understands the root of the problem.</a:t>
            </a:r>
          </a:p>
          <a:p>
            <a:endParaRPr lang="en-GB" sz="2000" b="1" i="1" dirty="0">
              <a:latin typeface="Bahnschrift SemiBold" panose="020B0502040204020203" pitchFamily="34" charset="0"/>
            </a:endParaRPr>
          </a:p>
          <a:p>
            <a:endParaRPr lang="en-GB" sz="2000" b="1" i="1" dirty="0">
              <a:latin typeface="Bahnschrift SemiBold" panose="020B0502040204020203" pitchFamily="34" charset="0"/>
            </a:endParaRPr>
          </a:p>
          <a:p>
            <a:endParaRPr lang="en-GB" sz="2000" b="1" i="1" dirty="0">
              <a:latin typeface="Bahnschrift SemiBold" panose="020B0502040204020203" pitchFamily="34" charset="0"/>
            </a:endParaRPr>
          </a:p>
          <a:p>
            <a:r>
              <a:rPr lang="en-GB" sz="2000" b="1" i="1" dirty="0">
                <a:latin typeface="Bahnschrift SemiBold" panose="020B0502040204020203" pitchFamily="34" charset="0"/>
              </a:rPr>
              <a:t> </a:t>
            </a:r>
          </a:p>
        </p:txBody>
      </p:sp>
    </p:spTree>
    <p:extLst>
      <p:ext uri="{BB962C8B-B14F-4D97-AF65-F5344CB8AC3E}">
        <p14:creationId xmlns:p14="http://schemas.microsoft.com/office/powerpoint/2010/main" val="4182417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1F0648-39F2-440A-B9E7-A448DFC0C28D}"/>
              </a:ext>
            </a:extLst>
          </p:cNvPr>
          <p:cNvSpPr txBox="1"/>
          <p:nvPr/>
        </p:nvSpPr>
        <p:spPr>
          <a:xfrm>
            <a:off x="1088968" y="689956"/>
            <a:ext cx="8936182" cy="4339650"/>
          </a:xfrm>
          <a:prstGeom prst="rect">
            <a:avLst/>
          </a:prstGeom>
          <a:noFill/>
        </p:spPr>
        <p:txBody>
          <a:bodyPr wrap="square" rtlCol="0">
            <a:spAutoFit/>
          </a:bodyPr>
          <a:lstStyle/>
          <a:p>
            <a:r>
              <a:rPr lang="en-GB" sz="2800" b="1" i="1" dirty="0">
                <a:latin typeface="Bahnschrift SemiBold" panose="020B0502040204020203" pitchFamily="34" charset="0"/>
                <a:cs typeface="Arial" panose="020B0604020202020204" pitchFamily="34" charset="0"/>
              </a:rPr>
              <a:t>References</a:t>
            </a:r>
          </a:p>
          <a:p>
            <a:endParaRPr lang="en-GB" sz="2800" b="1" i="1" dirty="0">
              <a:latin typeface="Bahnschrift SemiBold" panose="020B0502040204020203" pitchFamily="34" charset="0"/>
              <a:cs typeface="Arial" panose="020B0604020202020204" pitchFamily="34" charset="0"/>
            </a:endParaRPr>
          </a:p>
          <a:p>
            <a:pPr marL="457200" indent="-457200">
              <a:buFont typeface="+mj-lt"/>
              <a:buAutoNum type="arabicPeriod"/>
            </a:pPr>
            <a:r>
              <a:rPr lang="en-US" sz="2000" i="1" dirty="0">
                <a:latin typeface="Bahnschrift SemiBold" panose="020B0502040204020203" pitchFamily="34" charset="0"/>
                <a:cs typeface="Arial" panose="020B0604020202020204" pitchFamily="34" charset="0"/>
              </a:rPr>
              <a:t>Hussey, L. and Campbell-Meier, J. (2021) ‘Are you mentoring or coaching? Definitions matter’, Journal of librarianship and information science, 53(3), pp. 510–521</a:t>
            </a:r>
          </a:p>
          <a:p>
            <a:pPr marL="457200" indent="-457200">
              <a:buFont typeface="+mj-lt"/>
              <a:buAutoNum type="arabicPeriod"/>
            </a:pPr>
            <a:r>
              <a:rPr lang="en-US" sz="2000" i="1" dirty="0">
                <a:latin typeface="Bahnschrift SemiBold" panose="020B0502040204020203" pitchFamily="34" charset="0"/>
              </a:rPr>
              <a:t>Clutterbuck, D., 2020. The challenges of coaching and mentoring in a digitally connected world. Coaching im digitalen Wandel .</a:t>
            </a:r>
            <a:endParaRPr lang="en-GB" sz="2000" i="1" dirty="0">
              <a:latin typeface="Bahnschrift SemiBold" panose="020B0502040204020203" pitchFamily="34" charset="0"/>
            </a:endParaRPr>
          </a:p>
          <a:p>
            <a:pPr marL="457200" indent="-457200">
              <a:buFont typeface="+mj-lt"/>
              <a:buAutoNum type="arabicPeriod"/>
            </a:pPr>
            <a:endParaRPr lang="en-US" sz="2000" i="1" dirty="0">
              <a:latin typeface="Bahnschrift SemiBold" panose="020B0502040204020203" pitchFamily="34" charset="0"/>
              <a:cs typeface="Arial" panose="020B0604020202020204" pitchFamily="34" charset="0"/>
            </a:endParaRPr>
          </a:p>
          <a:p>
            <a:pPr marL="457200" indent="-457200">
              <a:buFont typeface="+mj-lt"/>
              <a:buAutoNum type="arabicPeriod"/>
            </a:pPr>
            <a:r>
              <a:rPr lang="en-US" sz="2000" i="1" dirty="0">
                <a:latin typeface="Bahnschrift SemiBold" panose="020B0502040204020203" pitchFamily="34" charset="0"/>
              </a:rPr>
              <a:t>Foster-Turner, J., 2006. Coaching and mentoring in health and social care: The essentials of practice for professionals and organisations . Radcliffe Publishing.</a:t>
            </a:r>
          </a:p>
          <a:p>
            <a:endParaRPr lang="en-GB" sz="2000" i="1" dirty="0">
              <a:latin typeface="Bahnschrift SemiBold" panose="020B0502040204020203" pitchFamily="34" charset="0"/>
              <a:cs typeface="Arial" panose="020B0604020202020204" pitchFamily="34" charset="0"/>
            </a:endParaRPr>
          </a:p>
          <a:p>
            <a:endParaRPr lang="en-GB" sz="2000" i="1" dirty="0">
              <a:latin typeface="Bahnschrift SemiBold" panose="020B0502040204020203" pitchFamily="34" charset="0"/>
            </a:endParaRPr>
          </a:p>
        </p:txBody>
      </p:sp>
    </p:spTree>
    <p:extLst>
      <p:ext uri="{BB962C8B-B14F-4D97-AF65-F5344CB8AC3E}">
        <p14:creationId xmlns:p14="http://schemas.microsoft.com/office/powerpoint/2010/main" val="3840598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1916</TotalTime>
  <Words>520</Words>
  <Application>Microsoft Office PowerPoint</Application>
  <PresentationFormat>Widescreen</PresentationFormat>
  <Paragraphs>64</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Bahnschrift Light SemiCondensed</vt:lpstr>
      <vt:lpstr>Bahnschrift SemiBold</vt:lpstr>
      <vt:lpstr>Bahnschrift SemiBold SemiConden</vt:lpstr>
      <vt:lpstr>Century Gothic</vt:lpstr>
      <vt:lpstr>Wingdings</vt:lpstr>
      <vt:lpstr>Wingdings 3</vt:lpstr>
      <vt:lpstr>Ion</vt:lpstr>
      <vt:lpstr>PowerPoint Presentation</vt:lpstr>
      <vt:lpstr>PowerPoint Presentation</vt:lpstr>
      <vt:lpstr>Challenge </vt:lpstr>
      <vt:lpst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Saira Arshad (2125447)</dc:creator>
  <cp:lastModifiedBy>Saira Arshad (2125447)</cp:lastModifiedBy>
  <cp:revision>42</cp:revision>
  <dcterms:created xsi:type="dcterms:W3CDTF">2023-03-01T12:00:11Z</dcterms:created>
  <dcterms:modified xsi:type="dcterms:W3CDTF">2023-03-12T14:14:20Z</dcterms:modified>
</cp:coreProperties>
</file>