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</p:sldIdLst>
  <p:sldSz cx="12192000" cy="6858000"/>
  <p:notesSz cx="9774238" cy="67246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carers.ripfa.org.uk/train-the-trainer/critical-reflection-tool/" TargetMode="External"/><Relationship Id="rId3" Type="http://schemas.openxmlformats.org/officeDocument/2006/relationships/hyperlink" Target="https://www.basw.co.uk/resources/become-social-worker/what-do-social-workers-do" TargetMode="External"/><Relationship Id="rId7" Type="http://schemas.openxmlformats.org/officeDocument/2006/relationships/hyperlink" Target="https://www.ed.ac.uk/reflection/reflectors-toolkit/reflecting-on-experience/gibbs-reflective-cycle" TargetMode="External"/><Relationship Id="rId2" Type="http://schemas.openxmlformats.org/officeDocument/2006/relationships/hyperlink" Target="https://www.prospects.ac.uk/job-profiles/social-work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ealthcareers.nhs.uk/explore-roles/wider-healthcare-team/roles-wider-healthcare-team/clinical-support-staff/social-worker" TargetMode="External"/><Relationship Id="rId5" Type="http://schemas.openxmlformats.org/officeDocument/2006/relationships/hyperlink" Target="https://www.communitycare.co.uk/2018/10/30/majority-social-workers-looking-leave-job-within-next-16-months-says-new-research/" TargetMode="External"/><Relationship Id="rId4" Type="http://schemas.openxmlformats.org/officeDocument/2006/relationships/hyperlink" Target="https://www.communitycare.co.uk/2018/01/15/dealing-conflict-wor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3D206F-DE66-4D55-BB8F-9F38B8304BB8}"/>
              </a:ext>
            </a:extLst>
          </p:cNvPr>
          <p:cNvSpPr txBox="1"/>
          <p:nvPr/>
        </p:nvSpPr>
        <p:spPr>
          <a:xfrm>
            <a:off x="151001" y="58723"/>
            <a:ext cx="50166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Skills for life: employability and future pathways. </a:t>
            </a:r>
          </a:p>
          <a:p>
            <a:r>
              <a:rPr lang="en-GB" dirty="0"/>
              <a:t>ECGE6001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A9432D-09AE-42DB-95D3-AD70F0FD926D}"/>
              </a:ext>
            </a:extLst>
          </p:cNvPr>
          <p:cNvSpPr/>
          <p:nvPr/>
        </p:nvSpPr>
        <p:spPr>
          <a:xfrm>
            <a:off x="-1615953" y="2573385"/>
            <a:ext cx="167364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the skills and understanding</a:t>
            </a:r>
          </a:p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developed through the module</a:t>
            </a:r>
          </a:p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could be applied to the role social worker</a:t>
            </a:r>
          </a:p>
        </p:txBody>
      </p:sp>
    </p:spTree>
    <p:extLst>
      <p:ext uri="{BB962C8B-B14F-4D97-AF65-F5344CB8AC3E}">
        <p14:creationId xmlns:p14="http://schemas.microsoft.com/office/powerpoint/2010/main" val="1602476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A59C7-EEF2-4BDA-80C1-0B5B016D0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709" y="171105"/>
            <a:ext cx="8911687" cy="1280890"/>
          </a:xfrm>
        </p:spPr>
        <p:txBody>
          <a:bodyPr/>
          <a:lstStyle/>
          <a:p>
            <a:r>
              <a:rPr lang="en-GB" dirty="0"/>
              <a:t>Social worker.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A15BE-4387-4742-A8AC-235E2B10F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709" y="1002619"/>
            <a:ext cx="8915400" cy="377762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sz="6400" b="1" dirty="0"/>
          </a:p>
          <a:p>
            <a:pPr marL="0" indent="0">
              <a:buNone/>
            </a:pPr>
            <a:r>
              <a:rPr lang="en-GB" sz="6400" b="1" dirty="0"/>
              <a:t>What is a Social Worker? </a:t>
            </a:r>
            <a:r>
              <a:rPr lang="en-GB" sz="6400" dirty="0"/>
              <a:t>(AGCAS,2017).</a:t>
            </a:r>
            <a:endParaRPr lang="en-GB" sz="6400" b="1" dirty="0"/>
          </a:p>
          <a:p>
            <a:pPr marL="0" indent="0">
              <a:buNone/>
            </a:pPr>
            <a:endParaRPr lang="en-GB" sz="6400" dirty="0"/>
          </a:p>
          <a:p>
            <a:pPr marL="0" indent="0">
              <a:buNone/>
            </a:pPr>
            <a:endParaRPr lang="en-GB" sz="6400" b="1" dirty="0"/>
          </a:p>
          <a:p>
            <a:pPr marL="0" indent="0">
              <a:buNone/>
            </a:pPr>
            <a:r>
              <a:rPr lang="en-GB" sz="6400" b="1" dirty="0"/>
              <a:t>Responsibilities:</a:t>
            </a:r>
            <a:endParaRPr lang="en-GB" sz="6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Support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Conducting interviews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Assessments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Care packages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Providing evidence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6400" dirty="0"/>
              <a:t>Referrals </a:t>
            </a:r>
          </a:p>
          <a:p>
            <a:pPr marL="0" indent="0">
              <a:buNone/>
            </a:pPr>
            <a:r>
              <a:rPr lang="en-GB" sz="6400" dirty="0"/>
              <a:t>      (BASW, 2019)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AE12CE-8FE1-470B-AB0E-68883204614B}"/>
              </a:ext>
            </a:extLst>
          </p:cNvPr>
          <p:cNvSpPr txBox="1"/>
          <p:nvPr/>
        </p:nvSpPr>
        <p:spPr>
          <a:xfrm>
            <a:off x="6534616" y="2159528"/>
            <a:ext cx="4739780" cy="3452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000"/>
              </a:spcBef>
              <a:buClr>
                <a:srgbClr val="353535"/>
              </a:buClr>
            </a:pPr>
            <a:r>
              <a:rPr lang="en-GB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Skills that are needed to work effectively as a social worker:</a:t>
            </a:r>
          </a:p>
          <a:p>
            <a:pPr lvl="0">
              <a:spcBef>
                <a:spcPts val="1000"/>
              </a:spcBef>
              <a:buClr>
                <a:srgbClr val="353535"/>
              </a:buClr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Listening and observational skills</a:t>
            </a:r>
          </a:p>
          <a:p>
            <a:pPr marL="342900" lvl="0" indent="-342900">
              <a:spcBef>
                <a:spcPts val="1000"/>
              </a:spcBef>
              <a:buClr>
                <a:srgbClr val="353535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Advocacy and negotiation skills</a:t>
            </a:r>
          </a:p>
          <a:p>
            <a:pPr marL="342900" lvl="0" indent="-342900">
              <a:spcBef>
                <a:spcPts val="1000"/>
              </a:spcBef>
              <a:buClr>
                <a:srgbClr val="353535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Organisation skills </a:t>
            </a:r>
          </a:p>
          <a:p>
            <a:pPr marL="342900" lvl="0" indent="-342900">
              <a:spcBef>
                <a:spcPts val="1000"/>
              </a:spcBef>
              <a:buClr>
                <a:srgbClr val="353535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The ability to absorb and remember legal procedure information</a:t>
            </a:r>
          </a:p>
          <a:p>
            <a:pPr marL="342900" lvl="0" indent="-342900">
              <a:spcBef>
                <a:spcPts val="1000"/>
              </a:spcBef>
              <a:buClr>
                <a:srgbClr val="353535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Initiative</a:t>
            </a:r>
          </a:p>
          <a:p>
            <a:pPr marL="342900" lvl="0" indent="-342900">
              <a:spcBef>
                <a:spcPts val="1000"/>
              </a:spcBef>
              <a:buClr>
                <a:srgbClr val="353535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Patience in every situation. </a:t>
            </a:r>
          </a:p>
          <a:p>
            <a:pPr lvl="0">
              <a:spcBef>
                <a:spcPts val="1000"/>
              </a:spcBef>
              <a:buClr>
                <a:srgbClr val="353535"/>
              </a:buClr>
            </a:pPr>
            <a:r>
              <a:rPr lang="en-GB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    (AGCAS, 2017):</a:t>
            </a:r>
          </a:p>
        </p:txBody>
      </p:sp>
    </p:spTree>
    <p:extLst>
      <p:ext uri="{BB962C8B-B14F-4D97-AF65-F5344CB8AC3E}">
        <p14:creationId xmlns:p14="http://schemas.microsoft.com/office/powerpoint/2010/main" val="629053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6CA0-2B61-4419-B4E4-B7BAB39F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Skills that I have developed throughout this module and in my current work place.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A9C37-0248-47D7-BFB4-A2B2146351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to improve my CV </a:t>
            </a:r>
          </a:p>
          <a:p>
            <a:r>
              <a:rPr lang="en-GB" dirty="0"/>
              <a:t>Ability to reflect using different reflective theories</a:t>
            </a:r>
          </a:p>
          <a:p>
            <a:r>
              <a:rPr lang="en-GB" dirty="0"/>
              <a:t>Communication skills</a:t>
            </a:r>
          </a:p>
          <a:p>
            <a:r>
              <a:rPr lang="en-GB" dirty="0"/>
              <a:t>Time keeping skills</a:t>
            </a:r>
          </a:p>
          <a:p>
            <a:r>
              <a:rPr lang="en-GB" dirty="0"/>
              <a:t>Problem solving skills</a:t>
            </a:r>
          </a:p>
          <a:p>
            <a:r>
              <a:rPr lang="en-GB" dirty="0"/>
              <a:t>Ability to recognise ethical and moral dilemmas </a:t>
            </a:r>
          </a:p>
          <a:p>
            <a:r>
              <a:rPr lang="en-GB" dirty="0"/>
              <a:t>Organisation Skills </a:t>
            </a:r>
          </a:p>
          <a:p>
            <a:r>
              <a:rPr lang="en-GB" dirty="0"/>
              <a:t>Working with others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E1FDDF-37FF-4820-A668-8012B6572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442" y="3531764"/>
            <a:ext cx="2863092" cy="28630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1A37A8-3670-4780-B490-24BBCB922BD1}"/>
              </a:ext>
            </a:extLst>
          </p:cNvPr>
          <p:cNvSpPr txBox="1"/>
          <p:nvPr/>
        </p:nvSpPr>
        <p:spPr>
          <a:xfrm>
            <a:off x="9791175" y="4675838"/>
            <a:ext cx="1199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Gibbs’ reflective cycle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311C8E-6E18-4E12-AE99-6D5A87F4425E}"/>
              </a:ext>
            </a:extLst>
          </p:cNvPr>
          <p:cNvSpPr txBox="1"/>
          <p:nvPr/>
        </p:nvSpPr>
        <p:spPr>
          <a:xfrm>
            <a:off x="10932078" y="6174970"/>
            <a:ext cx="100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Picture A</a:t>
            </a:r>
          </a:p>
        </p:txBody>
      </p:sp>
    </p:spTree>
    <p:extLst>
      <p:ext uri="{BB962C8B-B14F-4D97-AF65-F5344CB8AC3E}">
        <p14:creationId xmlns:p14="http://schemas.microsoft.com/office/powerpoint/2010/main" val="1455819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A1262-3543-4297-8F5F-972A4D4E4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6594" y="254748"/>
            <a:ext cx="8911687" cy="1280890"/>
          </a:xfrm>
        </p:spPr>
        <p:txBody>
          <a:bodyPr/>
          <a:lstStyle/>
          <a:p>
            <a:r>
              <a:rPr lang="en-GB" dirty="0"/>
              <a:t>How these skills could be applied and benefit the role of a social worker.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A1D403-2DE4-48AA-A855-37B00FB81107}"/>
              </a:ext>
            </a:extLst>
          </p:cNvPr>
          <p:cNvSpPr txBox="1"/>
          <p:nvPr/>
        </p:nvSpPr>
        <p:spPr>
          <a:xfrm>
            <a:off x="9018165" y="1686187"/>
            <a:ext cx="278514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to improve my CV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First impression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Gives employer all basic information of the applicant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146AEC-E762-4E81-866C-E558BA171CE8}"/>
              </a:ext>
            </a:extLst>
          </p:cNvPr>
          <p:cNvSpPr txBox="1"/>
          <p:nvPr/>
        </p:nvSpPr>
        <p:spPr>
          <a:xfrm>
            <a:off x="2722591" y="1986839"/>
            <a:ext cx="2976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Reflection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Improve practice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Share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Allows continuous learning and development </a:t>
            </a:r>
          </a:p>
          <a:p>
            <a:pPr algn="r"/>
            <a:r>
              <a:rPr lang="en-GB" sz="1100" dirty="0"/>
              <a:t>(Research in Practice</a:t>
            </a:r>
          </a:p>
          <a:p>
            <a:pPr algn="r"/>
            <a:r>
              <a:rPr lang="en-GB" sz="1100" dirty="0"/>
              <a:t>for Adults, 2016)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A4E94-1D98-4DA3-B004-E6E107ECE5C0}"/>
              </a:ext>
            </a:extLst>
          </p:cNvPr>
          <p:cNvSpPr txBox="1"/>
          <p:nvPr/>
        </p:nvSpPr>
        <p:spPr>
          <a:xfrm>
            <a:off x="6482928" y="3112493"/>
            <a:ext cx="29864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Time keeping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Complete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Meet clients on time</a:t>
            </a:r>
          </a:p>
          <a:p>
            <a:pPr algn="r"/>
            <a:r>
              <a:rPr lang="en-GB" sz="1400" dirty="0"/>
              <a:t> </a:t>
            </a:r>
            <a:r>
              <a:rPr lang="en-GB" sz="1100" dirty="0"/>
              <a:t>(APSCO, 2016)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9ABCE6-7A3B-4DC7-BFFE-D17BC73B42E6}"/>
              </a:ext>
            </a:extLst>
          </p:cNvPr>
          <p:cNvSpPr txBox="1"/>
          <p:nvPr/>
        </p:nvSpPr>
        <p:spPr>
          <a:xfrm>
            <a:off x="3095537" y="4295163"/>
            <a:ext cx="3087149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Problem 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Preventing conflict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Appropriate solutions</a:t>
            </a:r>
          </a:p>
          <a:p>
            <a:pPr algn="r"/>
            <a:r>
              <a:rPr lang="en-GB" sz="1200" dirty="0"/>
              <a:t>(Hardy, 2018)</a:t>
            </a:r>
          </a:p>
          <a:p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FF51C6-7573-41BB-8D1A-E560117EC30A}"/>
              </a:ext>
            </a:extLst>
          </p:cNvPr>
          <p:cNvSpPr txBox="1"/>
          <p:nvPr/>
        </p:nvSpPr>
        <p:spPr>
          <a:xfrm>
            <a:off x="8657439" y="4790114"/>
            <a:ext cx="29864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Adapting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Tones of voice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Ensure communication is able to happen</a:t>
            </a:r>
          </a:p>
          <a:p>
            <a:pPr algn="r"/>
            <a:r>
              <a:rPr lang="en-GB" sz="1200" dirty="0"/>
              <a:t>(APSCO, 2016)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809955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2A526-7E77-4697-805A-FA584EEA8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Professionalism in the work place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CFAC8-28AE-40DD-A4AE-497D23766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540189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Different behaviours and characterises affect the workplace. When being a social worker the behaviours that have been identified in this module and can be applied to this role would be: </a:t>
            </a:r>
            <a:endParaRPr lang="en-GB" dirty="0">
              <a:highlight>
                <a:srgbClr val="FFFF00"/>
              </a:highlight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Being respectful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Time management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Committed to the job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Patient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Empathy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Approachable </a:t>
            </a:r>
          </a:p>
          <a:p>
            <a:r>
              <a:rPr lang="en-GB" dirty="0"/>
              <a:t>How will this help when applying to the job role of a social worker?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05545" y="6253655"/>
            <a:ext cx="1849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(Dicks, 2019)</a:t>
            </a:r>
          </a:p>
        </p:txBody>
      </p:sp>
    </p:spTree>
    <p:extLst>
      <p:ext uri="{BB962C8B-B14F-4D97-AF65-F5344CB8AC3E}">
        <p14:creationId xmlns:p14="http://schemas.microsoft.com/office/powerpoint/2010/main" val="1077165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do I see myself developing in the role and what specific attributes do you feel would be most use to you?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826318" y="2806937"/>
            <a:ext cx="74623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Understanding of different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Becoming a confident professional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Understanding of legislation and strategy's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Theory into practice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New challenges</a:t>
            </a:r>
          </a:p>
        </p:txBody>
      </p:sp>
    </p:spTree>
    <p:extLst>
      <p:ext uri="{BB962C8B-B14F-4D97-AF65-F5344CB8AC3E}">
        <p14:creationId xmlns:p14="http://schemas.microsoft.com/office/powerpoint/2010/main" val="1952784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are the most important changes happening in your field and how do you see these informing your future development needs/career plans?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032" y="2848304"/>
            <a:ext cx="8915400" cy="3777622"/>
          </a:xfrm>
        </p:spPr>
        <p:txBody>
          <a:bodyPr/>
          <a:lstStyle/>
          <a:p>
            <a:r>
              <a:rPr lang="en-GB" dirty="0"/>
              <a:t>Job criteria changes</a:t>
            </a:r>
          </a:p>
          <a:p>
            <a:r>
              <a:rPr lang="en-GB" dirty="0"/>
              <a:t>More Jobs </a:t>
            </a:r>
          </a:p>
          <a:p>
            <a:r>
              <a:rPr lang="en-GB" dirty="0"/>
              <a:t>Higher work loads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EF71D0-3CCE-4744-88F2-93B279C08405}"/>
              </a:ext>
            </a:extLst>
          </p:cNvPr>
          <p:cNvSpPr txBox="1"/>
          <p:nvPr/>
        </p:nvSpPr>
        <p:spPr>
          <a:xfrm>
            <a:off x="9513116" y="5989739"/>
            <a:ext cx="2172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(Haynes, 2018)</a:t>
            </a:r>
          </a:p>
          <a:p>
            <a:r>
              <a:rPr lang="en-GB" dirty="0"/>
              <a:t>(NHS, No date)</a:t>
            </a:r>
          </a:p>
        </p:txBody>
      </p:sp>
    </p:spTree>
    <p:extLst>
      <p:ext uri="{BB962C8B-B14F-4D97-AF65-F5344CB8AC3E}">
        <p14:creationId xmlns:p14="http://schemas.microsoft.com/office/powerpoint/2010/main" val="1255594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B1956-F8CC-45FB-B87D-63AA28052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EBA54-E606-4036-8171-1B45286CD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210" y="1336646"/>
            <a:ext cx="8915400" cy="472859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3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AGCAS (2017</a:t>
            </a:r>
            <a:r>
              <a:rPr lang="en-GB" sz="2300" i="1" dirty="0">
                <a:solidFill>
                  <a:srgbClr val="404040"/>
                </a:solidFill>
              </a:rPr>
              <a:t>) Social worker job profile</a:t>
            </a:r>
            <a:r>
              <a:rPr lang="en-GB" sz="2300" dirty="0">
                <a:solidFill>
                  <a:srgbClr val="404040"/>
                </a:solidFill>
              </a:rPr>
              <a:t>. Available at: </a:t>
            </a:r>
            <a:r>
              <a:rPr lang="en-GB" sz="2300" u="sng" dirty="0">
                <a:solidFill>
                  <a:srgbClr val="40404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https://www.prospects.ac.uk/job-profiles/social-worker</a:t>
            </a:r>
            <a:r>
              <a:rPr lang="en-GB" sz="2300" dirty="0">
                <a:solidFill>
                  <a:srgbClr val="404040"/>
                </a:solidFill>
              </a:rPr>
              <a:t>  (Accessed: 1st October 2019).</a:t>
            </a:r>
            <a:endParaRPr lang="en-GB" sz="2300" dirty="0">
              <a:ea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BASW (2019) </a:t>
            </a:r>
            <a:r>
              <a:rPr lang="en-GB" sz="2300" i="1" dirty="0">
                <a:solidFill>
                  <a:srgbClr val="404040"/>
                </a:solidFill>
              </a:rPr>
              <a:t>What do social workers do? </a:t>
            </a:r>
            <a:r>
              <a:rPr lang="en-GB" sz="2300" dirty="0">
                <a:solidFill>
                  <a:srgbClr val="404040"/>
                </a:solidFill>
              </a:rPr>
              <a:t>Available at: </a:t>
            </a:r>
            <a:r>
              <a:rPr lang="en-GB" sz="2300" u="sng" dirty="0">
                <a:solidFill>
                  <a:srgbClr val="40404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https://www.basw.co.uk/resources/become-social-worker/what-do-social-workers-do</a:t>
            </a:r>
            <a:r>
              <a:rPr lang="en-GB" sz="2300" dirty="0">
                <a:solidFill>
                  <a:srgbClr val="404040"/>
                </a:solidFill>
              </a:rPr>
              <a:t> (Accessed: 1st October 2019).</a:t>
            </a:r>
            <a:endParaRPr lang="en-GB" sz="2300" dirty="0">
              <a:ea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Dicks, K. (2019) </a:t>
            </a:r>
            <a:r>
              <a:rPr lang="en-GB" sz="2300" i="1" dirty="0">
                <a:solidFill>
                  <a:srgbClr val="404040"/>
                </a:solidFill>
              </a:rPr>
              <a:t>Skills for Life: Employability and Future Pathways. </a:t>
            </a:r>
            <a:r>
              <a:rPr lang="en-GB" sz="2300" dirty="0">
                <a:solidFill>
                  <a:srgbClr val="404040"/>
                </a:solidFill>
              </a:rPr>
              <a:t>[PowerPoint presentation].</a:t>
            </a:r>
            <a:r>
              <a:rPr lang="en-GB" sz="2300" i="1" dirty="0">
                <a:solidFill>
                  <a:srgbClr val="404040"/>
                </a:solidFill>
              </a:rPr>
              <a:t> </a:t>
            </a:r>
            <a:endParaRPr lang="en-GB" sz="2300" dirty="0">
              <a:ea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Hardy (2018) </a:t>
            </a:r>
            <a:r>
              <a:rPr lang="en-GB" sz="2300" i="1" dirty="0">
                <a:solidFill>
                  <a:srgbClr val="404040"/>
                </a:solidFill>
              </a:rPr>
              <a:t>Dealing with conflict at work </a:t>
            </a:r>
            <a:r>
              <a:rPr lang="en-GB" sz="2300" dirty="0">
                <a:solidFill>
                  <a:srgbClr val="404040"/>
                </a:solidFill>
              </a:rPr>
              <a:t>. Available at: </a:t>
            </a:r>
            <a:r>
              <a:rPr lang="en-GB" sz="2300" u="sng" dirty="0">
                <a:solidFill>
                  <a:srgbClr val="40404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https://www.communitycare.co.uk/2018/01/15/dealing-conflict-work/</a:t>
            </a:r>
            <a:r>
              <a:rPr lang="en-GB" sz="2300" dirty="0">
                <a:solidFill>
                  <a:srgbClr val="404040"/>
                </a:solidFill>
              </a:rPr>
              <a:t> (Accessed: 10th October 2019).</a:t>
            </a:r>
            <a:endParaRPr lang="en-GB" sz="2300" dirty="0">
              <a:ea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Hayne, L (2018) </a:t>
            </a:r>
            <a:r>
              <a:rPr lang="en-GB" sz="2300" i="1" dirty="0">
                <a:solidFill>
                  <a:srgbClr val="404040"/>
                </a:solidFill>
              </a:rPr>
              <a:t>Majority of social workers looking to leave their job within the next 16 months, says new research. </a:t>
            </a:r>
            <a:r>
              <a:rPr lang="en-GB" sz="2300" dirty="0">
                <a:solidFill>
                  <a:srgbClr val="404040"/>
                </a:solidFill>
              </a:rPr>
              <a:t>Available at: </a:t>
            </a:r>
            <a:r>
              <a:rPr lang="en-GB" sz="2300" u="sng" dirty="0">
                <a:solidFill>
                  <a:srgbClr val="40404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https://www.communitycare.co.uk/2018/10/30/majority-social-workers-looking-leave-job-within-next-16-months-says-new-research/</a:t>
            </a:r>
            <a:r>
              <a:rPr lang="en-GB" sz="2300" dirty="0">
                <a:solidFill>
                  <a:srgbClr val="404040"/>
                </a:solidFill>
              </a:rPr>
              <a:t> (Accessed: 16th October 2019).</a:t>
            </a:r>
          </a:p>
          <a:p>
            <a:r>
              <a:rPr lang="en-GB" sz="2300" dirty="0"/>
              <a:t>NHS. (No date) </a:t>
            </a:r>
            <a:r>
              <a:rPr lang="en-GB" sz="2300" i="1" dirty="0"/>
              <a:t>Social worker.</a:t>
            </a:r>
            <a:r>
              <a:rPr lang="en-GB" sz="2300" dirty="0"/>
              <a:t> Available at: </a:t>
            </a:r>
            <a:r>
              <a:rPr lang="en-GB" sz="2300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https://www.healthcareers.nhs.uk/explore-roles/wider-healthcare-team/roles-wider-healthcare-team/clinical-support-staff/social-worker</a:t>
            </a:r>
            <a:r>
              <a:rPr lang="en-GB" sz="2300" dirty="0"/>
              <a:t> (Accessed: 10th October 2019).</a:t>
            </a:r>
          </a:p>
          <a:p>
            <a:br>
              <a:rPr lang="en-GB" sz="2300" dirty="0"/>
            </a:br>
            <a:r>
              <a:rPr lang="en-GB" sz="2300" dirty="0">
                <a:solidFill>
                  <a:srgbClr val="404040"/>
                </a:solidFill>
              </a:rPr>
              <a:t>Picture A. The University of Edinburgh (2019) </a:t>
            </a:r>
            <a:r>
              <a:rPr lang="en-GB" sz="2300" i="1" dirty="0">
                <a:solidFill>
                  <a:srgbClr val="404040"/>
                </a:solidFill>
              </a:rPr>
              <a:t>Gibbs' reflective cycle</a:t>
            </a:r>
            <a:r>
              <a:rPr lang="en-GB" sz="2300" dirty="0">
                <a:solidFill>
                  <a:srgbClr val="404040"/>
                </a:solidFill>
              </a:rPr>
              <a:t>. Available at: </a:t>
            </a:r>
            <a:r>
              <a:rPr lang="en-GB" sz="2300" u="sng" dirty="0">
                <a:solidFill>
                  <a:srgbClr val="40404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https://www.ed.ac.uk/reflection/reflectors-toolkit/reflecting-on-experience/gibbs-reflective-cycle</a:t>
            </a:r>
            <a:r>
              <a:rPr lang="en-GB" sz="2300" dirty="0">
                <a:solidFill>
                  <a:srgbClr val="404040"/>
                </a:solidFill>
              </a:rPr>
              <a:t> (Accessed: 10th October 2019).</a:t>
            </a:r>
            <a:endParaRPr lang="en-GB" sz="2300" dirty="0">
              <a:ea typeface="Times New Roman" panose="02020603050405020304" pitchFamily="18" charset="0"/>
            </a:endParaRPr>
          </a:p>
          <a:p>
            <a:pPr lvl="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en-GB" sz="2300" dirty="0">
                <a:solidFill>
                  <a:srgbClr val="404040"/>
                </a:solidFill>
              </a:rPr>
              <a:t>Research in Practice for Adults (2016) </a:t>
            </a:r>
            <a:r>
              <a:rPr lang="en-GB" sz="2300" i="1" dirty="0">
                <a:solidFill>
                  <a:srgbClr val="404040"/>
                </a:solidFill>
              </a:rPr>
              <a:t>Social Work Practice with carers</a:t>
            </a:r>
            <a:r>
              <a:rPr lang="en-GB" sz="2300" dirty="0">
                <a:solidFill>
                  <a:srgbClr val="404040"/>
                </a:solidFill>
              </a:rPr>
              <a:t>. Available at: </a:t>
            </a:r>
            <a:r>
              <a:rPr lang="en-GB" sz="2300" u="sng" dirty="0">
                <a:solidFill>
                  <a:srgbClr val="40404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https://carers.ripfa.org.uk/train-the-trainer/critical-reflection-tool/</a:t>
            </a:r>
            <a:r>
              <a:rPr lang="en-GB" sz="2300" dirty="0">
                <a:solidFill>
                  <a:srgbClr val="404040"/>
                </a:solidFill>
              </a:rPr>
              <a:t> (Accessed: 10th October 2019).</a:t>
            </a:r>
            <a:endParaRPr lang="en-GB" sz="2300" dirty="0">
              <a:ea typeface="Times New Roman" panose="02020603050405020304" pitchFamily="18" charset="0"/>
            </a:endParaRP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69422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384</TotalTime>
  <Words>401</Words>
  <Application>Microsoft Office PowerPoint</Application>
  <PresentationFormat>Widescreen</PresentationFormat>
  <Paragraphs>101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Times New Roman</vt:lpstr>
      <vt:lpstr>Wingdings 3</vt:lpstr>
      <vt:lpstr>Wisp</vt:lpstr>
      <vt:lpstr>PowerPoint Presentation</vt:lpstr>
      <vt:lpstr>Social worker.</vt:lpstr>
      <vt:lpstr>Skills that I have developed throughout this module and in my current work place.</vt:lpstr>
      <vt:lpstr>How these skills could be applied and benefit the role of a social worker.</vt:lpstr>
      <vt:lpstr>Professionalism in the work place </vt:lpstr>
      <vt:lpstr>How do I see myself developing in the role and what specific attributes do you feel would be most use to you?      </vt:lpstr>
      <vt:lpstr>What are the most important changes happening in your field and how do you see these informing your future development needs/career plans?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Ewers (1501231)</dc:creator>
  <cp:lastModifiedBy>Georgia Ewers (1501231)</cp:lastModifiedBy>
  <cp:revision>43</cp:revision>
  <cp:lastPrinted>2019-10-16T09:16:48Z</cp:lastPrinted>
  <dcterms:created xsi:type="dcterms:W3CDTF">2019-10-01T10:03:14Z</dcterms:created>
  <dcterms:modified xsi:type="dcterms:W3CDTF">2019-10-16T10:43:10Z</dcterms:modified>
</cp:coreProperties>
</file>