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54CE4A1-7423-4A32-A17E-E8CA3DDF4EF9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FE85052-4A72-4FFB-9F09-FD483C126C6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C19B68E-49B2-443C-9930-AD0B7C9B0958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79059A-6AD0-440F-965F-186C079B72E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234DF68-693D-40D2-9267-C313F06A8BD7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12641B1A-C3FA-49CB-84D2-77576C3F78E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3773FD5-6E67-40B7-AEC4-28A506AD232F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96C92B8-5779-4EC0-9D79-00EE6EFDC7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68292E1-EB47-4029-8A5C-83F3506505D0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BB6DAD2-C9F7-438D-9084-DB63AA0316F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B4CB817-D7F6-4391-8D3D-D46D976449D3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CCB84CE-C244-4415-8D79-1489D8CC1A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BB09C91-B42E-486E-A14B-55FA96F79D47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F13B6FA-C62C-4C12-B9C0-83970E8B1FD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915E581-DDDA-4466-9257-916553A60AA3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35EB365-5DD7-47A1-A010-EF1F6CA925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E686621-D348-404A-8EA8-6338D193807A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989C9B5-89A0-42A8-8CC1-9D76E7B79C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4E79AC6-1486-4351-BE49-2F0E3DF6706C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27B9D0D-989C-4FA8-81B9-0BDE5D46BB6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C1BD68F-2DC7-48DD-8FCC-3CA7410516E9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B867983-A9A0-4641-A72D-D246CE897A5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9560D4A6-18AF-4E32-97C8-F6DAC540AD07}" type="datetime1">
              <a:rPr lang="en-GB" smtClean="0"/>
              <a:pPr lvl="0"/>
              <a:t>30/04/2018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AF4A8306-214E-4B3B-AEE1-332AE7D2C90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s://www.google.co.uk/url?sa=i&amp;rct=j&amp;q=&amp;esrc=s&amp;source=images&amp;cd=&amp;cad=rja&amp;uact=8&amp;ved=2ahUKEwi74YG8seLaAhVMOhQKHQ3MDQcQjRx6BAgBEAU&amp;url=http%3A%2F%2Fnews.bbc.co.uk%2F2%2Fhi%2Fuk_news%2Fwales%2F3007754.stm&amp;psig=AOvVaw3LukZd4F0EOQg9M6WBm1Nl&amp;ust=1525191022673246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RENEWAL – WALES 1945-1979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HPHI 6001 ‘A SENSE OF PLACE’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‘a sense of hope!’</a:t>
            </a:r>
          </a:p>
        </p:txBody>
      </p:sp>
      <p:pic>
        <p:nvPicPr>
          <p:cNvPr id="3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1772820"/>
            <a:ext cx="4644009" cy="4320475"/>
          </a:xfrm>
        </p:spPr>
      </p:pic>
      <p:sp>
        <p:nvSpPr>
          <p:cNvPr id="4" name="Content Placeholder 5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/>
              <a:t>Welsh collieries nationalised on 1</a:t>
            </a:r>
            <a:r>
              <a:rPr lang="en-GB" baseline="30000"/>
              <a:t>st</a:t>
            </a:r>
            <a:r>
              <a:rPr lang="en-GB"/>
              <a:t> January 1947</a:t>
            </a:r>
          </a:p>
          <a:p>
            <a:pPr lvl="0"/>
            <a:r>
              <a:rPr lang="en-GB"/>
              <a:t>Paradox:</a:t>
            </a:r>
          </a:p>
          <a:p>
            <a:pPr lvl="0"/>
            <a:r>
              <a:rPr lang="en-GB"/>
              <a:t>General run down of coal and steel</a:t>
            </a:r>
          </a:p>
          <a:p>
            <a:pPr lvl="0"/>
            <a:r>
              <a:rPr lang="en-GB"/>
              <a:t>Overseas competition</a:t>
            </a:r>
          </a:p>
          <a:p>
            <a:pPr lvl="0"/>
            <a:r>
              <a:rPr lang="en-GB"/>
              <a:t>Continued rationing</a:t>
            </a:r>
          </a:p>
          <a:p>
            <a:pPr lvl="0"/>
            <a:r>
              <a:rPr lang="en-GB"/>
              <a:t>Winter of 1947!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LABOUR ASCENDANCY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Despite loosing power in 1951, the Labour Party remained powerful in Wales</a:t>
            </a:r>
          </a:p>
          <a:p>
            <a:pPr lvl="0"/>
            <a:r>
              <a:rPr lang="en-GB"/>
              <a:t>Liberal retreat continued</a:t>
            </a:r>
          </a:p>
          <a:p>
            <a:pPr lvl="0"/>
            <a:r>
              <a:rPr lang="en-GB"/>
              <a:t>Conservative – out of touch and anglicised</a:t>
            </a:r>
          </a:p>
          <a:p>
            <a:pPr lvl="0"/>
            <a:r>
              <a:rPr lang="en-GB"/>
              <a:t>Plaid Cymru – seemingly ineffectual </a:t>
            </a:r>
          </a:p>
        </p:txBody>
      </p:sp>
      <p:pic>
        <p:nvPicPr>
          <p:cNvPr id="4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4" y="1700811"/>
            <a:ext cx="3240359" cy="4392484"/>
          </a:xfr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Devolution story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Post-war Britain – centralist social and economic planning</a:t>
            </a:r>
          </a:p>
          <a:p>
            <a:pPr lvl="0"/>
            <a:r>
              <a:rPr lang="en-GB" dirty="0"/>
              <a:t>Devolved power an anathema to both socialist –inspired planning and Conservative unionism</a:t>
            </a:r>
          </a:p>
          <a:p>
            <a:pPr lvl="0"/>
            <a:r>
              <a:rPr lang="en-GB" dirty="0"/>
              <a:t>Between 1945-64 , little concession given to idea of devolved power</a:t>
            </a:r>
          </a:p>
          <a:p>
            <a:pPr lvl="0"/>
            <a:r>
              <a:rPr lang="en-GB" dirty="0"/>
              <a:t> But demand remained : ‘Parliament for </a:t>
            </a:r>
            <a:r>
              <a:rPr lang="en-GB" dirty="0" smtClean="0"/>
              <a:t>Wales’ </a:t>
            </a:r>
            <a:r>
              <a:rPr lang="en-GB" dirty="0"/>
              <a:t>campaign; Plaid </a:t>
            </a:r>
            <a:r>
              <a:rPr lang="en-GB" dirty="0" err="1"/>
              <a:t>Cymru</a:t>
            </a:r>
            <a:endParaRPr lang="en-GB" dirty="0"/>
          </a:p>
          <a:p>
            <a:pPr lvl="0"/>
            <a:r>
              <a:rPr lang="en-GB" dirty="0"/>
              <a:t>Both lacked clarity and direction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Causes!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44824"/>
            <a:ext cx="3888431" cy="4104456"/>
          </a:xfrm>
        </p:spPr>
      </p:pic>
      <p:sp>
        <p:nvSpPr>
          <p:cNvPr id="4" name="Content Placeholder 4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Tryweryn campaign</a:t>
            </a:r>
          </a:p>
          <a:p>
            <a:r>
              <a:rPr lang="en-GB" dirty="0" smtClean="0"/>
              <a:t>Flooding of valley and Capel </a:t>
            </a:r>
            <a:r>
              <a:rPr lang="en-GB" dirty="0" err="1" smtClean="0"/>
              <a:t>Celyn</a:t>
            </a:r>
            <a:r>
              <a:rPr lang="en-GB" dirty="0" smtClean="0"/>
              <a:t> village to secure water supply for Liverpool</a:t>
            </a:r>
          </a:p>
          <a:p>
            <a:r>
              <a:rPr lang="en-GB" dirty="0" smtClean="0"/>
              <a:t>Emboldened and reinvigorated the nationalist cause</a:t>
            </a: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‘</a:t>
            </a:r>
            <a:r>
              <a:rPr lang="en-GB" dirty="0" err="1" smtClean="0"/>
              <a:t>Tynged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’ BBC Radio broadcast 13</a:t>
            </a:r>
            <a:r>
              <a:rPr lang="en-GB" baseline="30000" dirty="0" smtClean="0"/>
              <a:t>th</a:t>
            </a:r>
            <a:r>
              <a:rPr lang="en-GB" dirty="0" smtClean="0"/>
              <a:t> February 1962</a:t>
            </a:r>
          </a:p>
          <a:p>
            <a:r>
              <a:rPr lang="en-GB" dirty="0" smtClean="0"/>
              <a:t>Catalyst for action and creation in 1962 of ‘</a:t>
            </a:r>
            <a:r>
              <a:rPr lang="en-GB" dirty="0" err="1" smtClean="0"/>
              <a:t>Cymdeithas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r>
              <a:rPr lang="en-GB" dirty="0" smtClean="0"/>
              <a:t>’ – the Welsh Language Society</a:t>
            </a:r>
          </a:p>
          <a:p>
            <a:r>
              <a:rPr lang="en-GB" dirty="0" smtClean="0"/>
              <a:t>Non-violent  but vociferous campaigning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3512" y="1700808"/>
            <a:ext cx="3576960" cy="4392488"/>
          </a:xfrm>
        </p:spPr>
      </p:pic>
    </p:spTree>
    <p:extLst>
      <p:ext uri="{BB962C8B-B14F-4D97-AF65-F5344CB8AC3E}">
        <p14:creationId xmlns:p14="http://schemas.microsoft.com/office/powerpoint/2010/main" val="733314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Action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44824"/>
            <a:ext cx="3672408" cy="403244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88840"/>
            <a:ext cx="4038600" cy="3672408"/>
          </a:xfrm>
        </p:spPr>
      </p:pic>
    </p:spTree>
    <p:extLst>
      <p:ext uri="{BB962C8B-B14F-4D97-AF65-F5344CB8AC3E}">
        <p14:creationId xmlns:p14="http://schemas.microsoft.com/office/powerpoint/2010/main" val="202424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REACTION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44824"/>
            <a:ext cx="2506166" cy="4248472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Profile of the future of the language enhanced</a:t>
            </a:r>
          </a:p>
          <a:p>
            <a:r>
              <a:rPr lang="en-GB" dirty="0" smtClean="0"/>
              <a:t>Campaigns alienated English-speaking peoples of south-east Wales</a:t>
            </a:r>
          </a:p>
          <a:p>
            <a:r>
              <a:rPr lang="en-GB" dirty="0" smtClean="0"/>
              <a:t>Impacted upon the devolution vote of 1979</a:t>
            </a:r>
          </a:p>
          <a:p>
            <a:r>
              <a:rPr lang="en-GB" dirty="0" smtClean="0"/>
              <a:t>See: </a:t>
            </a:r>
            <a:r>
              <a:rPr lang="en-GB" i="1" dirty="0" smtClean="0"/>
              <a:t>When Was Wales,</a:t>
            </a:r>
            <a:r>
              <a:rPr lang="en-GB" dirty="0" smtClean="0"/>
              <a:t> (1985), pp.293-5.</a:t>
            </a: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861370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1966 and all that!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Gwynfor Evans victorious in 1966 Carmarthen by-election</a:t>
            </a:r>
          </a:p>
          <a:p>
            <a:r>
              <a:rPr lang="en-GB" dirty="0" smtClean="0"/>
              <a:t>Charismatic, learned, </a:t>
            </a:r>
          </a:p>
          <a:p>
            <a:r>
              <a:rPr lang="en-GB" dirty="0" smtClean="0"/>
              <a:t>Labour vulnerable in her heartlands – Plaid offered new, youthful alternative</a:t>
            </a:r>
          </a:p>
          <a:p>
            <a:r>
              <a:rPr lang="en-GB" dirty="0" smtClean="0"/>
              <a:t>Caerphilly 1968 – Plaid </a:t>
            </a:r>
            <a:r>
              <a:rPr lang="en-GB" dirty="0" err="1" smtClean="0"/>
              <a:t>Cymru</a:t>
            </a:r>
            <a:r>
              <a:rPr lang="en-GB" dirty="0" smtClean="0"/>
              <a:t> fall short of shock victory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72816"/>
            <a:ext cx="4320480" cy="4248472"/>
          </a:xfrm>
        </p:spPr>
      </p:pic>
    </p:spTree>
    <p:extLst>
      <p:ext uri="{BB962C8B-B14F-4D97-AF65-F5344CB8AC3E}">
        <p14:creationId xmlns:p14="http://schemas.microsoft.com/office/powerpoint/2010/main" val="38171050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Devolution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1964-65 –  Secretary of State / Welsh Office created</a:t>
            </a:r>
          </a:p>
          <a:p>
            <a:r>
              <a:rPr lang="en-GB" dirty="0" smtClean="0"/>
              <a:t>1967 – Welsh Language Act: use of Welsh within legal proceedings and Government business</a:t>
            </a:r>
          </a:p>
          <a:p>
            <a:r>
              <a:rPr lang="en-GB" dirty="0" smtClean="0"/>
              <a:t>1973 – </a:t>
            </a:r>
            <a:r>
              <a:rPr lang="en-GB" dirty="0" err="1" smtClean="0"/>
              <a:t>Kilbrandon</a:t>
            </a:r>
            <a:r>
              <a:rPr lang="en-GB" dirty="0" smtClean="0"/>
              <a:t> Report: federal-state system dismissed for devolved power. Proposed system deemed ‘half-way’ point between the status quo and full independence </a:t>
            </a:r>
          </a:p>
          <a:p>
            <a:r>
              <a:rPr lang="en-GB" dirty="0" smtClean="0"/>
              <a:t>1974 – Labour back in power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12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people’s choice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060848"/>
            <a:ext cx="4104456" cy="3888432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Referendum Bill passed 9</a:t>
            </a:r>
            <a:r>
              <a:rPr lang="en-GB" baseline="30000" dirty="0" smtClean="0"/>
              <a:t>th</a:t>
            </a:r>
            <a:r>
              <a:rPr lang="en-GB" dirty="0" smtClean="0"/>
              <a:t> May 1978</a:t>
            </a:r>
          </a:p>
          <a:p>
            <a:r>
              <a:rPr lang="en-GB" dirty="0" smtClean="0"/>
              <a:t>292 votes vs 264</a:t>
            </a:r>
          </a:p>
          <a:p>
            <a:r>
              <a:rPr lang="en-GB" dirty="0" smtClean="0"/>
              <a:t>Referendum 1</a:t>
            </a:r>
            <a:r>
              <a:rPr lang="en-GB" baseline="30000" dirty="0" smtClean="0"/>
              <a:t>st</a:t>
            </a:r>
            <a:r>
              <a:rPr lang="en-GB" dirty="0" smtClean="0"/>
              <a:t> March 1979</a:t>
            </a:r>
          </a:p>
          <a:p>
            <a:r>
              <a:rPr lang="en-GB" dirty="0" smtClean="0"/>
              <a:t>243,000 – yes</a:t>
            </a:r>
          </a:p>
          <a:p>
            <a:r>
              <a:rPr lang="en-GB" dirty="0" smtClean="0"/>
              <a:t>956,000 – no</a:t>
            </a:r>
          </a:p>
          <a:p>
            <a:r>
              <a:rPr lang="en-GB" dirty="0" smtClean="0"/>
              <a:t>The winter of discontent!!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9716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PERSONALTIES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628800"/>
            <a:ext cx="3456384" cy="3384376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3645024"/>
            <a:ext cx="3312368" cy="2664296"/>
          </a:xfrm>
        </p:spPr>
      </p:pic>
      <p:sp>
        <p:nvSpPr>
          <p:cNvPr id="6" name="AutoShape 2" descr="Image result for leo abse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4" descr="Image result for leo abse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6" descr="Image result for leo abse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2" name="Picture 8" descr="Image result for donald anderson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93" y="1628800"/>
            <a:ext cx="251587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utoShape 10" descr="Image result for michael foot"/>
          <p:cNvSpPr>
            <a:spLocks noChangeAspect="1" noChangeArrowheads="1"/>
          </p:cNvSpPr>
          <p:nvPr/>
        </p:nvSpPr>
        <p:spPr bwMode="auto">
          <a:xfrm>
            <a:off x="457200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AutoShape 12" descr="Image result for michael foot"/>
          <p:cNvSpPr>
            <a:spLocks noChangeAspect="1" noChangeArrowheads="1"/>
          </p:cNvSpPr>
          <p:nvPr/>
        </p:nvSpPr>
        <p:spPr bwMode="auto">
          <a:xfrm>
            <a:off x="609600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9486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PERSONALTIES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060848"/>
            <a:ext cx="3024336" cy="4032448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9850" y="1700808"/>
            <a:ext cx="2762250" cy="3600400"/>
          </a:xfrm>
        </p:spPr>
      </p:pic>
      <p:sp>
        <p:nvSpPr>
          <p:cNvPr id="8" name="AutoShape 2" descr="Image result for cledwyn hughes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4" descr="Image result for cledwyn hughes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429000"/>
            <a:ext cx="176212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18586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87</TotalTime>
  <Words>346</Words>
  <Application>Microsoft Office PowerPoint</Application>
  <PresentationFormat>On-screen Show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Apex</vt:lpstr>
      <vt:lpstr>RENEWAL – WALES 1945-1979</vt:lpstr>
      <vt:lpstr>‘a sense of hope!’</vt:lpstr>
      <vt:lpstr>LABOUR ASCENDANCY</vt:lpstr>
      <vt:lpstr>Devolution story</vt:lpstr>
      <vt:lpstr>Causes!</vt:lpstr>
      <vt:lpstr>Y Iaith Gymraeg</vt:lpstr>
      <vt:lpstr>Direct Action</vt:lpstr>
      <vt:lpstr>REACTION</vt:lpstr>
      <vt:lpstr>1966 and all that!</vt:lpstr>
      <vt:lpstr>Devolution </vt:lpstr>
      <vt:lpstr>The people’s choice</vt:lpstr>
      <vt:lpstr>PERSONALTIES </vt:lpstr>
      <vt:lpstr>PERSONALTIES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RENEWAL – WALES 1945-1979</dc:title>
  <dc:creator>Lester Mason</dc:creator>
  <cp:lastModifiedBy>Lester Mason</cp:lastModifiedBy>
  <cp:revision>11</cp:revision>
  <dcterms:created xsi:type="dcterms:W3CDTF">2018-04-30T13:12:44Z</dcterms:created>
  <dcterms:modified xsi:type="dcterms:W3CDTF">2018-04-30T16:16:05Z</dcterms:modified>
</cp:coreProperties>
</file>