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3"/>
  </p:notesMasterIdLst>
  <p:sldIdLst>
    <p:sldId id="256" r:id="rId2"/>
    <p:sldId id="257" r:id="rId3"/>
    <p:sldId id="259" r:id="rId4"/>
    <p:sldId id="260" r:id="rId5"/>
    <p:sldId id="261" r:id="rId6"/>
    <p:sldId id="262" r:id="rId7"/>
    <p:sldId id="263" r:id="rId8"/>
    <p:sldId id="264" r:id="rId9"/>
    <p:sldId id="267" r:id="rId10"/>
    <p:sldId id="265" r:id="rId11"/>
    <p:sldId id="266" r:id="rId12"/>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EEC3C"/>
    <a:srgbClr val="FFC901"/>
    <a:srgbClr val="6C1A00"/>
    <a:srgbClr val="58004E"/>
    <a:srgbClr val="FE9202"/>
    <a:srgbClr val="800080"/>
    <a:srgbClr val="CC0099"/>
    <a:srgbClr val="1D3A00"/>
    <a:srgbClr val="990099"/>
    <a:srgbClr val="00703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1" d="100"/>
          <a:sy n="91" d="100"/>
        </p:scale>
        <p:origin x="786" y="66"/>
      </p:cViewPr>
      <p:guideLst>
        <p:guide orient="horz" pos="1620"/>
        <p:guide pos="2880"/>
      </p:guideLst>
    </p:cSldViewPr>
  </p:slideViewPr>
  <p:notesTextViewPr>
    <p:cViewPr>
      <p:scale>
        <a:sx n="1" d="1"/>
        <a:sy n="1" d="1"/>
      </p:scale>
      <p:origin x="0" y="0"/>
    </p:cViewPr>
  </p:notesTextViewPr>
  <p:gridSpacing cx="152705" cy="152705"/>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D18E60-4300-4729-A0D7-6AB984C3922D}" type="datetimeFigureOut">
              <a:rPr lang="en-US" smtClean="0"/>
              <a:t>10/12/2025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533E96-F078-4B3D-A8F4-F1AF21EBC357}" type="slidenum">
              <a:rPr lang="en-US" smtClean="0"/>
              <a:t>‹#›</a:t>
            </a:fld>
            <a:endParaRPr lang="en-US"/>
          </a:p>
        </p:txBody>
      </p:sp>
    </p:spTree>
    <p:extLst>
      <p:ext uri="{BB962C8B-B14F-4D97-AF65-F5344CB8AC3E}">
        <p14:creationId xmlns:p14="http://schemas.microsoft.com/office/powerpoint/2010/main" val="28443001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Hello. We are focusing today on developing a robust support plan for Amira, who is struggling with her transition to our nursery. Amira's presentation—her distress during drop-off and isolation during group activities—is a clear signal that her emotional needs are currently unmet in this new environment. For a child newly adjusting to external care, feeling safe and connected is paramount. We have chosen Bowlby’s Attachment Theory as our lens because it specifically addresses the profound impact of secure relationships on a young child's ability to explore, communicate, and learn. Our success depends on implementing strategies that intentionally recreate the feeling of a secure base for her here.</a:t>
            </a:r>
          </a:p>
          <a:p>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t>1</a:t>
            </a:fld>
            <a:endParaRPr lang="en-US"/>
          </a:p>
        </p:txBody>
      </p:sp>
    </p:spTree>
    <p:extLst>
      <p:ext uri="{BB962C8B-B14F-4D97-AF65-F5344CB8AC3E}">
        <p14:creationId xmlns:p14="http://schemas.microsoft.com/office/powerpoint/2010/main" val="11375480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Bowlby’s theory is the most relevant framework for Amira because it explains her distress as an evolutionary response. A 3-year-old’s survival instinct is to protest separation from her attachment figure. The internal working models concept is crucial here: if Amira's IWM suggests that adults are sometimes unavailable during distress, she will become anxious when her primary </a:t>
            </a:r>
            <a:r>
              <a:rPr lang="en-US" sz="1200" kern="1200" dirty="0" err="1">
                <a:solidFill>
                  <a:schemeClr val="tx1"/>
                </a:solidFill>
                <a:effectLst/>
                <a:latin typeface="+mn-lt"/>
                <a:ea typeface="+mn-ea"/>
                <a:cs typeface="+mn-cs"/>
              </a:rPr>
              <a:t>carer</a:t>
            </a:r>
            <a:r>
              <a:rPr lang="en-US" sz="1200" kern="1200" dirty="0">
                <a:solidFill>
                  <a:schemeClr val="tx1"/>
                </a:solidFill>
                <a:effectLst/>
                <a:latin typeface="+mn-lt"/>
                <a:ea typeface="+mn-ea"/>
                <a:cs typeface="+mn-cs"/>
              </a:rPr>
              <a:t> leaves. Our role is to establish a secure attachment with her key person. Statistics show that secure attachment correlates strongly with better emotional regulation and peer competence by age four, highlighting why this intervention is time-critical (NICHD Early Child Care Research Network, 2005).</a:t>
            </a:r>
          </a:p>
          <a:p>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t>2</a:t>
            </a:fld>
            <a:endParaRPr lang="en-US"/>
          </a:p>
        </p:txBody>
      </p:sp>
    </p:spTree>
    <p:extLst>
      <p:ext uri="{BB962C8B-B14F-4D97-AF65-F5344CB8AC3E}">
        <p14:creationId xmlns:p14="http://schemas.microsoft.com/office/powerpoint/2010/main" val="32324999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theory applies directly to the foundation of the EYFS framework. The relationship with the Key Person is intended to be an attachment substitute, providing the stable platform needed for holistic development. When a child, like Amira, lacks this perceived security, their emotional regulation system goes into overdrive, manifesting as anxiety or withdrawal. This heightened state of emotional arousal diverts valuable cognitive resources away from learning and exploration. Therefore, addressing her emotional needs through a lens of attachment is the prerequisite for achieving any meaningful cognitive, social, or physical progress in the nursery.</a:t>
            </a:r>
          </a:p>
        </p:txBody>
      </p:sp>
      <p:sp>
        <p:nvSpPr>
          <p:cNvPr id="4" name="Slide Number Placeholder 3"/>
          <p:cNvSpPr>
            <a:spLocks noGrp="1"/>
          </p:cNvSpPr>
          <p:nvPr>
            <p:ph type="sldNum" sz="quarter" idx="10"/>
          </p:nvPr>
        </p:nvSpPr>
        <p:spPr/>
        <p:txBody>
          <a:bodyPr/>
          <a:lstStyle/>
          <a:p>
            <a:fld id="{AF533E96-F078-4B3D-A8F4-F1AF21EBC357}" type="slidenum">
              <a:rPr lang="en-US" smtClean="0"/>
              <a:t>3</a:t>
            </a:fld>
            <a:endParaRPr lang="en-US"/>
          </a:p>
        </p:txBody>
      </p:sp>
    </p:spTree>
    <p:extLst>
      <p:ext uri="{BB962C8B-B14F-4D97-AF65-F5344CB8AC3E}">
        <p14:creationId xmlns:p14="http://schemas.microsoft.com/office/powerpoint/2010/main" val="3434960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When Amira’s </a:t>
            </a:r>
            <a:r>
              <a:rPr lang="en-US" sz="1200" kern="1200" dirty="0" err="1">
                <a:solidFill>
                  <a:schemeClr val="tx1"/>
                </a:solidFill>
                <a:effectLst/>
                <a:latin typeface="+mn-lt"/>
                <a:ea typeface="+mn-ea"/>
                <a:cs typeface="+mn-cs"/>
              </a:rPr>
              <a:t>carers</a:t>
            </a:r>
            <a:r>
              <a:rPr lang="en-US" sz="1200" kern="1200" dirty="0">
                <a:solidFill>
                  <a:schemeClr val="tx1"/>
                </a:solidFill>
                <a:effectLst/>
                <a:latin typeface="+mn-lt"/>
                <a:ea typeface="+mn-ea"/>
                <a:cs typeface="+mn-cs"/>
              </a:rPr>
              <a:t> leave, her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is not a sign of naughtiness, but a clear indicator of a heightened attachment need. The anxiety at drop-off is the visible manifestation of her internal working model being challenged. She is </a:t>
            </a:r>
            <a:r>
              <a:rPr lang="en-US" sz="1200" kern="1200" dirty="0" err="1">
                <a:solidFill>
                  <a:schemeClr val="tx1"/>
                </a:solidFill>
                <a:effectLst/>
                <a:latin typeface="+mn-lt"/>
                <a:ea typeface="+mn-ea"/>
                <a:cs typeface="+mn-cs"/>
              </a:rPr>
              <a:t>signalling</a:t>
            </a:r>
            <a:r>
              <a:rPr lang="en-US" sz="1200" kern="1200" dirty="0">
                <a:solidFill>
                  <a:schemeClr val="tx1"/>
                </a:solidFill>
                <a:effectLst/>
                <a:latin typeface="+mn-lt"/>
                <a:ea typeface="+mn-ea"/>
                <a:cs typeface="+mn-cs"/>
              </a:rPr>
              <a:t>: "I do not yet trust that the environment is safe without my primary attachment figure." This is a healthy, albeit difficult, three-year-old response. The Key Person’s role here is not to distract her, but to consistently and gently meet her proximity needs during this critical transition period, validating her feelings while establishing themselves as the trusted anchor.</a:t>
            </a:r>
          </a:p>
        </p:txBody>
      </p:sp>
      <p:sp>
        <p:nvSpPr>
          <p:cNvPr id="4" name="Slide Number Placeholder 3"/>
          <p:cNvSpPr>
            <a:spLocks noGrp="1"/>
          </p:cNvSpPr>
          <p:nvPr>
            <p:ph type="sldNum" sz="quarter" idx="10"/>
          </p:nvPr>
        </p:nvSpPr>
        <p:spPr/>
        <p:txBody>
          <a:bodyPr/>
          <a:lstStyle/>
          <a:p>
            <a:fld id="{AF533E96-F078-4B3D-A8F4-F1AF21EBC357}" type="slidenum">
              <a:rPr lang="en-US" smtClean="0"/>
              <a:t>4</a:t>
            </a:fld>
            <a:endParaRPr lang="en-US"/>
          </a:p>
        </p:txBody>
      </p:sp>
    </p:spTree>
    <p:extLst>
      <p:ext uri="{BB962C8B-B14F-4D97-AF65-F5344CB8AC3E}">
        <p14:creationId xmlns:p14="http://schemas.microsoft.com/office/powerpoint/2010/main" val="670626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We must understand that Amira’s communication and play difficulties are symptoms, not core problems. A child’s brain prioritizes safety over socializing or learning. If she feels anxious, her cognitive resources are allocated to threat detection, making spontaneous speech or imaginative play impossible. The lack of group engagement isn't shyness; it's a lack of psychological safety. Our strategies must therefore focus on non-verbal communication and providing a highly predictable, contained environment with the Key Person, allowing her to observe and process the social dynamics before she is ready to participate.</a:t>
            </a:r>
          </a:p>
        </p:txBody>
      </p:sp>
      <p:sp>
        <p:nvSpPr>
          <p:cNvPr id="4" name="Slide Number Placeholder 3"/>
          <p:cNvSpPr>
            <a:spLocks noGrp="1"/>
          </p:cNvSpPr>
          <p:nvPr>
            <p:ph type="sldNum" sz="quarter" idx="10"/>
          </p:nvPr>
        </p:nvSpPr>
        <p:spPr/>
        <p:txBody>
          <a:bodyPr/>
          <a:lstStyle/>
          <a:p>
            <a:fld id="{AF533E96-F078-4B3D-A8F4-F1AF21EBC357}" type="slidenum">
              <a:rPr lang="en-US" smtClean="0"/>
              <a:t>5</a:t>
            </a:fld>
            <a:endParaRPr lang="en-US"/>
          </a:p>
        </p:txBody>
      </p:sp>
    </p:spTree>
    <p:extLst>
      <p:ext uri="{BB962C8B-B14F-4D97-AF65-F5344CB8AC3E}">
        <p14:creationId xmlns:p14="http://schemas.microsoft.com/office/powerpoint/2010/main" val="13253654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Key Person is the lynchpin of the attachment-based strategy. Their consistency and sensitive responsiveness are what ultimately rewrites Amira’s internal working model. This doesn't mean hovering, but ensuring that when Amira signals a need, the Key Person is available and predictable. The 'Special Place' is crucial—it’s a physical manifestation of the secure base where the emotional workload is low. This structured, personalized attention is the most powerful intervention we have to reduce her separation anxiety and build the necessary trust for her to feel safe exploring the rest of the nursery.</a:t>
            </a:r>
          </a:p>
        </p:txBody>
      </p:sp>
      <p:sp>
        <p:nvSpPr>
          <p:cNvPr id="4" name="Slide Number Placeholder 3"/>
          <p:cNvSpPr>
            <a:spLocks noGrp="1"/>
          </p:cNvSpPr>
          <p:nvPr>
            <p:ph type="sldNum" sz="quarter" idx="10"/>
          </p:nvPr>
        </p:nvSpPr>
        <p:spPr/>
        <p:txBody>
          <a:bodyPr/>
          <a:lstStyle/>
          <a:p>
            <a:fld id="{AF533E96-F078-4B3D-A8F4-F1AF21EBC357}" type="slidenum">
              <a:rPr lang="en-US" smtClean="0"/>
              <a:t>6</a:t>
            </a:fld>
            <a:endParaRPr lang="en-US"/>
          </a:p>
        </p:txBody>
      </p:sp>
    </p:spTree>
    <p:extLst>
      <p:ext uri="{BB962C8B-B14F-4D97-AF65-F5344CB8AC3E}">
        <p14:creationId xmlns:p14="http://schemas.microsoft.com/office/powerpoint/2010/main" val="36584964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Once the emotional security with the Key Person is established, we can gently encourage exploration. We will avoid forcing group play. Instead, parallel play—where children play near each other without direct interaction—is the preferred first step, allowing Amira to observe safely. The Key Person’s role shifts to that of a scaffold and mediator, modeling the desired social </a:t>
            </a:r>
            <a:r>
              <a:rPr lang="en-US" sz="1200" kern="1200" dirty="0" err="1">
                <a:solidFill>
                  <a:schemeClr val="tx1"/>
                </a:solidFill>
                <a:effectLst/>
                <a:latin typeface="+mn-lt"/>
                <a:ea typeface="+mn-ea"/>
                <a:cs typeface="+mn-cs"/>
              </a:rPr>
              <a:t>behaviours</a:t>
            </a:r>
            <a:r>
              <a:rPr lang="en-US" sz="1200" kern="1200" dirty="0">
                <a:solidFill>
                  <a:schemeClr val="tx1"/>
                </a:solidFill>
                <a:effectLst/>
                <a:latin typeface="+mn-lt"/>
                <a:ea typeface="+mn-ea"/>
                <a:cs typeface="+mn-cs"/>
              </a:rPr>
              <a:t> and making initial introductions low-risk. The use of a transitional object is vital, as it allows her to carry a piece of her primary secure base with her while she ventures further into the social environment of the nursery.</a:t>
            </a:r>
          </a:p>
        </p:txBody>
      </p:sp>
      <p:sp>
        <p:nvSpPr>
          <p:cNvPr id="4" name="Slide Number Placeholder 3"/>
          <p:cNvSpPr>
            <a:spLocks noGrp="1"/>
          </p:cNvSpPr>
          <p:nvPr>
            <p:ph type="sldNum" sz="quarter" idx="10"/>
          </p:nvPr>
        </p:nvSpPr>
        <p:spPr/>
        <p:txBody>
          <a:bodyPr/>
          <a:lstStyle/>
          <a:p>
            <a:fld id="{AF533E96-F078-4B3D-A8F4-F1AF21EBC357}" type="slidenum">
              <a:rPr lang="en-US" smtClean="0"/>
              <a:t>7</a:t>
            </a:fld>
            <a:endParaRPr lang="en-US"/>
          </a:p>
        </p:txBody>
      </p:sp>
    </p:spTree>
    <p:extLst>
      <p:ext uri="{BB962C8B-B14F-4D97-AF65-F5344CB8AC3E}">
        <p14:creationId xmlns:p14="http://schemas.microsoft.com/office/powerpoint/2010/main" val="26741946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It is critical to avoid viewing Amira’s anxiety as purely a biological trait or a fault of her home environment. Attachment theory emphasizes the dynamic interplay of nature and nurture. Her innate temperament might make her more prone to anxiety, but it is the environmental response to that temperament that determines the quality of her attachment and, consequently, her nursery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Our nursery setting offers a unique environmental opportunity to provide a consistently secure and responsive experience, effectively mitigating any biological predisposition towards anxiety and fostering a new, secondary secure attachment.</a:t>
            </a:r>
          </a:p>
        </p:txBody>
      </p:sp>
      <p:sp>
        <p:nvSpPr>
          <p:cNvPr id="4" name="Slide Number Placeholder 3"/>
          <p:cNvSpPr>
            <a:spLocks noGrp="1"/>
          </p:cNvSpPr>
          <p:nvPr>
            <p:ph type="sldNum" sz="quarter" idx="10"/>
          </p:nvPr>
        </p:nvSpPr>
        <p:spPr/>
        <p:txBody>
          <a:bodyPr/>
          <a:lstStyle/>
          <a:p>
            <a:fld id="{AF533E96-F078-4B3D-A8F4-F1AF21EBC357}" type="slidenum">
              <a:rPr lang="en-US" smtClean="0"/>
              <a:t>8</a:t>
            </a:fld>
            <a:endParaRPr lang="en-US"/>
          </a:p>
        </p:txBody>
      </p:sp>
    </p:spTree>
    <p:extLst>
      <p:ext uri="{BB962C8B-B14F-4D97-AF65-F5344CB8AC3E}">
        <p14:creationId xmlns:p14="http://schemas.microsoft.com/office/powerpoint/2010/main" val="34572334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utility of Attachment Theory is its immediate application to practice. It moves the practitioner from simply managing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to fundamentally understanding the child’s emotional state. By providing the Key Person with a theoretical rationale for their role, it transforms the caregiving relationship from simple supervision into a therapeutic intervention. This is particularly valuable in settings dealing with vulnerable children or complex transitions, offering a universal, evidence-based strategy for fostering emotional resilience through the power of consistent, responsive adult care.</a:t>
            </a:r>
          </a:p>
          <a:p>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t>9</a:t>
            </a:fld>
            <a:endParaRPr lang="en-US"/>
          </a:p>
        </p:txBody>
      </p:sp>
    </p:spTree>
    <p:extLst>
      <p:ext uri="{BB962C8B-B14F-4D97-AF65-F5344CB8AC3E}">
        <p14:creationId xmlns:p14="http://schemas.microsoft.com/office/powerpoint/2010/main" val="79728328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601670" y="1302581"/>
            <a:ext cx="7940660" cy="2137869"/>
          </a:xfrm>
          <a:noFill/>
          <a:effectLst>
            <a:outerShdw blurRad="50800" dist="38100" dir="2700000" algn="tl" rotWithShape="0">
              <a:prstClr val="black">
                <a:alpha val="40000"/>
              </a:prstClr>
            </a:outerShdw>
          </a:effectLst>
        </p:spPr>
        <p:txBody>
          <a:bodyPr>
            <a:normAutofit/>
          </a:bodyPr>
          <a:lstStyle>
            <a:lvl1pPr algn="r">
              <a:defRPr sz="3600">
                <a:solidFill>
                  <a:schemeClr val="bg1"/>
                </a:solidFill>
              </a:defRPr>
            </a:lvl1pPr>
          </a:lstStyle>
          <a:p>
            <a:r>
              <a:rPr lang="en-US" dirty="0"/>
              <a:t>Click to edit</a:t>
            </a:r>
            <a:br>
              <a:rPr lang="en-US" dirty="0"/>
            </a:br>
            <a:r>
              <a:rPr lang="en-US" dirty="0"/>
              <a:t>Master title style</a:t>
            </a:r>
          </a:p>
        </p:txBody>
      </p:sp>
      <p:sp>
        <p:nvSpPr>
          <p:cNvPr id="3" name="Subtitle 2"/>
          <p:cNvSpPr>
            <a:spLocks noGrp="1"/>
          </p:cNvSpPr>
          <p:nvPr>
            <p:ph type="subTitle" idx="1"/>
          </p:nvPr>
        </p:nvSpPr>
        <p:spPr>
          <a:xfrm>
            <a:off x="601670" y="3440450"/>
            <a:ext cx="7927616" cy="610820"/>
          </a:xfrm>
        </p:spPr>
        <p:txBody>
          <a:bodyPr>
            <a:normAutofit/>
          </a:bodyPr>
          <a:lstStyle>
            <a:lvl1pPr marL="0" indent="0" algn="r">
              <a:buNone/>
              <a:defRPr sz="2800" b="0" i="0">
                <a:solidFill>
                  <a:schemeClr val="tx2">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53074F12-AA26-4AC8-9962-C36BB8F32554}" type="datetimeFigureOut">
              <a:rPr lang="en-US" smtClean="0"/>
              <a:pPr/>
              <a:t>10/12/2025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253875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891993"/>
            <a:ext cx="8246070" cy="763526"/>
          </a:xfrm>
        </p:spPr>
        <p:txBody>
          <a:bodyPr>
            <a:normAutofit/>
          </a:bodyPr>
          <a:lstStyle>
            <a:lvl1pPr algn="l">
              <a:defRPr sz="3600" baseline="0">
                <a:solidFill>
                  <a:schemeClr val="tx2">
                    <a:lumMod val="60000"/>
                    <a:lumOff val="40000"/>
                  </a:schemeClr>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448966" y="1655519"/>
            <a:ext cx="8246070" cy="3206803"/>
          </a:xfrm>
        </p:spPr>
        <p:txBody>
          <a:bodyPr/>
          <a:lstStyle>
            <a:lvl1pPr algn="l">
              <a:defRPr sz="2800">
                <a:solidFill>
                  <a:schemeClr val="tx1"/>
                </a:solidFill>
              </a:defRPr>
            </a:lvl1pPr>
            <a:lvl2pPr algn="l">
              <a:defRPr>
                <a:solidFill>
                  <a:schemeClr val="tx1"/>
                </a:solidFill>
              </a:defRPr>
            </a:lvl2pPr>
            <a:lvl3pPr algn="l">
              <a:defRPr>
                <a:solidFill>
                  <a:schemeClr val="tx1"/>
                </a:solidFill>
              </a:defRPr>
            </a:lvl3pPr>
            <a:lvl4pPr algn="l">
              <a:defRPr>
                <a:solidFill>
                  <a:schemeClr val="tx1"/>
                </a:solidFill>
              </a:defRPr>
            </a:lvl4pPr>
            <a:lvl5pPr algn="l">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644713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281425" y="586585"/>
            <a:ext cx="6405375" cy="572644"/>
          </a:xfrm>
        </p:spPr>
        <p:txBody>
          <a:bodyPr>
            <a:normAutofit/>
          </a:bodyPr>
          <a:lstStyle>
            <a:lvl1pPr algn="l">
              <a:defRPr sz="3600">
                <a:solidFill>
                  <a:schemeClr val="tx2">
                    <a:lumMod val="60000"/>
                    <a:lumOff val="40000"/>
                  </a:schemeClr>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2281425" y="1197405"/>
            <a:ext cx="6405375" cy="3511061"/>
          </a:xfrm>
        </p:spPr>
        <p:txBody>
          <a:bodyPr/>
          <a:lstStyle>
            <a:lvl1pPr>
              <a:defRPr sz="2800">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10/12/2025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293913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3305176"/>
            <a:ext cx="7772400" cy="1021556"/>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180035"/>
            <a:ext cx="7772400" cy="1125140"/>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074F12-AA26-4AC8-9962-C36BB8F32554}" type="datetimeFigureOut">
              <a:rPr lang="en-US" smtClean="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8634415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3074F12-AA26-4AC8-9962-C36BB8F32554}" type="datetimeFigureOut">
              <a:rPr lang="en-US" smtClean="0"/>
              <a:pPr/>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556791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25377" y="1030160"/>
            <a:ext cx="8093365" cy="763525"/>
          </a:xfrm>
        </p:spPr>
        <p:txBody>
          <a:bodyPr>
            <a:normAutofit/>
          </a:bodyPr>
          <a:lstStyle>
            <a:lvl1pPr algn="l">
              <a:defRPr sz="3600" baseline="0">
                <a:solidFill>
                  <a:schemeClr val="tx2">
                    <a:lumMod val="60000"/>
                    <a:lumOff val="40000"/>
                  </a:schemeClr>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Text Placeholder 2"/>
          <p:cNvSpPr>
            <a:spLocks noGrp="1"/>
          </p:cNvSpPr>
          <p:nvPr>
            <p:ph type="body" idx="1"/>
          </p:nvPr>
        </p:nvSpPr>
        <p:spPr>
          <a:xfrm>
            <a:off x="536879" y="1808224"/>
            <a:ext cx="4040188" cy="479822"/>
          </a:xfrm>
        </p:spPr>
        <p:txBody>
          <a:bodyPr anchor="b"/>
          <a:lstStyle>
            <a:lvl1pPr marL="0" indent="0" algn="ctr">
              <a:buNone/>
              <a:defRPr sz="2400" b="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536879" y="2280621"/>
            <a:ext cx="4040188" cy="2276294"/>
          </a:xfrm>
        </p:spPr>
        <p:txBody>
          <a:bodyPr/>
          <a:lstStyle>
            <a:lvl1pPr algn="ctr">
              <a:defRPr sz="2400">
                <a:solidFill>
                  <a:schemeClr val="tx1"/>
                </a:solidFill>
              </a:defRPr>
            </a:lvl1pPr>
            <a:lvl2pPr algn="ctr">
              <a:defRPr sz="2000">
                <a:solidFill>
                  <a:schemeClr val="tx1"/>
                </a:solidFill>
              </a:defRPr>
            </a:lvl2pPr>
            <a:lvl3pPr algn="ctr">
              <a:defRPr sz="1800">
                <a:solidFill>
                  <a:schemeClr val="tx1"/>
                </a:solidFill>
              </a:defRPr>
            </a:lvl3pPr>
            <a:lvl4pPr algn="ctr">
              <a:defRPr sz="1600">
                <a:solidFill>
                  <a:schemeClr val="tx1"/>
                </a:solidFill>
              </a:defRPr>
            </a:lvl4pPr>
            <a:lvl5pPr algn="ctr">
              <a:defRPr sz="1600">
                <a:solidFill>
                  <a:schemeClr val="tx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572000" y="1808224"/>
            <a:ext cx="4041775" cy="479822"/>
          </a:xfrm>
        </p:spPr>
        <p:txBody>
          <a:bodyPr anchor="b"/>
          <a:lstStyle>
            <a:lvl1pPr marL="0" indent="0" algn="ctr">
              <a:buNone/>
              <a:defRPr sz="2400" b="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572000" y="2280621"/>
            <a:ext cx="4041775" cy="2276294"/>
          </a:xfrm>
        </p:spPr>
        <p:txBody>
          <a:bodyPr/>
          <a:lstStyle>
            <a:lvl1pPr algn="ctr">
              <a:defRPr sz="2400">
                <a:solidFill>
                  <a:schemeClr val="tx1"/>
                </a:solidFill>
              </a:defRPr>
            </a:lvl1pPr>
            <a:lvl2pPr algn="ctr">
              <a:defRPr sz="2000">
                <a:solidFill>
                  <a:schemeClr val="tx1"/>
                </a:solidFill>
              </a:defRPr>
            </a:lvl2pPr>
            <a:lvl3pPr algn="ctr">
              <a:defRPr sz="1800">
                <a:solidFill>
                  <a:schemeClr val="tx1"/>
                </a:solidFill>
              </a:defRPr>
            </a:lvl3pPr>
            <a:lvl4pPr algn="ctr">
              <a:defRPr sz="1600">
                <a:solidFill>
                  <a:schemeClr val="tx1"/>
                </a:solidFill>
              </a:defRPr>
            </a:lvl4pPr>
            <a:lvl5pPr algn="ctr">
              <a:defRPr sz="1600">
                <a:solidFill>
                  <a:schemeClr val="tx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3074F12-AA26-4AC8-9962-C36BB8F32554}" type="datetimeFigureOut">
              <a:rPr lang="en-US" smtClean="0"/>
              <a:pPr/>
              <a:t>10/12/2025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1229119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3074F12-AA26-4AC8-9962-C36BB8F32554}" type="datetimeFigureOut">
              <a:rPr lang="en-US" smtClean="0"/>
              <a:pPr/>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0297731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074F12-AA26-4AC8-9962-C36BB8F32554}" type="datetimeFigureOut">
              <a:rPr lang="en-US" smtClean="0"/>
              <a:pPr/>
              <a:t>10/12/2025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251864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04787"/>
            <a:ext cx="3008313" cy="871538"/>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04788"/>
            <a:ext cx="5111750" cy="438983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1" y="1076326"/>
            <a:ext cx="3008313" cy="351829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174452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3600450"/>
            <a:ext cx="5486400" cy="425054"/>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459581"/>
            <a:ext cx="5486400" cy="3086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4025503"/>
            <a:ext cx="5486400" cy="60364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776078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428665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05979"/>
            <a:ext cx="2057400" cy="438864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05979"/>
            <a:ext cx="6019800" cy="43886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pic>
        <p:nvPicPr>
          <p:cNvPr id="7" name="Picture 6" descr="E:\websites\free-power-point-templates\2012\logos.png">
            <a:extLst>
              <a:ext uri="{FF2B5EF4-FFF2-40B4-BE49-F238E27FC236}">
                <a16:creationId xmlns:a16="http://schemas.microsoft.com/office/drawing/2014/main" xmlns="" id="{08B89D22-1D6E-450B-881F-4D2A4C527F72}"/>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tretch>
            <a:fillRect/>
          </a:stretch>
        </p:blipFill>
        <p:spPr bwMode="auto">
          <a:xfrm>
            <a:off x="3808475" y="2326213"/>
            <a:ext cx="1463784" cy="526961"/>
          </a:xfrm>
          <a:prstGeom prst="rect">
            <a:avLst/>
          </a:prstGeom>
          <a:noFill/>
          <a:ln>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36099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05979"/>
            <a:ext cx="8229600" cy="85725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200151"/>
            <a:ext cx="8229600" cy="339447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4767263"/>
            <a:ext cx="2133600" cy="273844"/>
          </a:xfrm>
          <a:prstGeom prst="rect">
            <a:avLst/>
          </a:prstGeom>
        </p:spPr>
        <p:txBody>
          <a:bodyPr vert="horz" lIns="91440" tIns="45720" rIns="91440" bIns="45720" rtlCol="0" anchor="ctr"/>
          <a:lstStyle>
            <a:lvl1pPr algn="l">
              <a:defRPr sz="1200">
                <a:solidFill>
                  <a:schemeClr val="tx1">
                    <a:tint val="75000"/>
                  </a:schemeClr>
                </a:solidFill>
              </a:defRPr>
            </a:lvl1pPr>
          </a:lstStyle>
          <a:p>
            <a:fld id="{53074F12-AA26-4AC8-9962-C36BB8F32554}" type="datetimeFigureOut">
              <a:rPr lang="en-US" smtClean="0"/>
              <a:pPr/>
              <a:t>10/12/2025</a:t>
            </a:fld>
            <a:endParaRPr lang="en-US"/>
          </a:p>
        </p:txBody>
      </p:sp>
      <p:sp>
        <p:nvSpPr>
          <p:cNvPr id="5" name="Footer Placeholder 4"/>
          <p:cNvSpPr>
            <a:spLocks noGrp="1"/>
          </p:cNvSpPr>
          <p:nvPr>
            <p:ph type="ftr" sz="quarter" idx="3"/>
          </p:nvPr>
        </p:nvSpPr>
        <p:spPr>
          <a:xfrm>
            <a:off x="3124200" y="4767263"/>
            <a:ext cx="2895600" cy="273844"/>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4767263"/>
            <a:ext cx="2133600" cy="273844"/>
          </a:xfrm>
          <a:prstGeom prst="rect">
            <a:avLst/>
          </a:prstGeom>
        </p:spPr>
        <p:txBody>
          <a:bodyPr vert="horz" lIns="91440" tIns="45720" rIns="91440" bIns="45720" rtlCol="0" anchor="ctr"/>
          <a:lstStyle>
            <a:lvl1pPr algn="r">
              <a:defRPr sz="1200">
                <a:solidFill>
                  <a:schemeClr val="tx1">
                    <a:tint val="75000"/>
                  </a:schemeClr>
                </a:solidFill>
              </a:defRPr>
            </a:lvl1pPr>
          </a:lstStyle>
          <a:p>
            <a:fld id="{B82CCC60-E8CD-4174-8B1A-7DF615B22EEF}" type="slidenum">
              <a:rPr lang="en-US" smtClean="0"/>
              <a:pPr/>
              <a:t>‹#›</a:t>
            </a:fld>
            <a:endParaRPr lang="en-US"/>
          </a:p>
        </p:txBody>
      </p:sp>
      <p:sp>
        <p:nvSpPr>
          <p:cNvPr id="7" name="TextBox 6">
            <a:extLst>
              <a:ext uri="{FF2B5EF4-FFF2-40B4-BE49-F238E27FC236}">
                <a16:creationId xmlns:a16="http://schemas.microsoft.com/office/drawing/2014/main" xmlns="" id="{11E867DF-3DCA-4725-94F0-F2B6BD747A82}"/>
              </a:ext>
            </a:extLst>
          </p:cNvPr>
          <p:cNvSpPr txBox="1"/>
          <p:nvPr userDrawn="1"/>
        </p:nvSpPr>
        <p:spPr>
          <a:xfrm>
            <a:off x="-9150" y="5213747"/>
            <a:ext cx="8389625" cy="523220"/>
          </a:xfrm>
          <a:prstGeom prst="rect">
            <a:avLst/>
          </a:prstGeom>
          <a:noFill/>
        </p:spPr>
        <p:txBody>
          <a:bodyPr wrap="square" rtlCol="0">
            <a:spAutoFit/>
          </a:bodyPr>
          <a:lstStyle/>
          <a:p>
            <a:r>
              <a:rPr lang="en-US" sz="1400" dirty="0">
                <a:solidFill>
                  <a:schemeClr val="bg1">
                    <a:lumMod val="65000"/>
                  </a:schemeClr>
                </a:solidFill>
              </a:rPr>
              <a:t>This presentation uses a free template provided by FPPT.com</a:t>
            </a:r>
          </a:p>
          <a:p>
            <a:r>
              <a:rPr lang="en-US" sz="1400" dirty="0">
                <a:solidFill>
                  <a:schemeClr val="bg1">
                    <a:lumMod val="65000"/>
                  </a:schemeClr>
                </a:solidFill>
              </a:rPr>
              <a:t>www.free-power-point-templates.com</a:t>
            </a:r>
          </a:p>
        </p:txBody>
      </p:sp>
    </p:spTree>
    <p:extLst>
      <p:ext uri="{BB962C8B-B14F-4D97-AF65-F5344CB8AC3E}">
        <p14:creationId xmlns:p14="http://schemas.microsoft.com/office/powerpoint/2010/main" val="19440393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google.com/search?q=https://doi.org/10.1207/s15566935eed1001_1" TargetMode="External"/><Relationship Id="rId2" Type="http://schemas.openxmlformats.org/officeDocument/2006/relationships/hyperlink" Target="https://www.google.com/search?q=https://assets.publishing.service.gov.uk/government/uploads/system/uploads/attachment_data/file/974907/EYFS_framework_March_2021.pdf" TargetMode="External"/><Relationship Id="rId1" Type="http://schemas.openxmlformats.org/officeDocument/2006/relationships/slideLayout" Target="../slideLayouts/slideLayout3.xml"/><Relationship Id="rId4" Type="http://schemas.openxmlformats.org/officeDocument/2006/relationships/hyperlink" Target="https://www.google.com/search?q=https://doi.org/10.1111/j.1467-8624.2005.00877.x"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169776" y="739290"/>
            <a:ext cx="3359510" cy="1068935"/>
          </a:xfrm>
        </p:spPr>
        <p:txBody>
          <a:bodyPr>
            <a:noAutofit/>
          </a:bodyPr>
          <a:lstStyle/>
          <a:p>
            <a:r>
              <a:rPr lang="en-US" sz="1800" b="1" dirty="0"/>
              <a:t>Amira's Support Plan: An Attachment Theory Approach</a:t>
            </a:r>
            <a:endParaRPr lang="en-US" sz="1800" dirty="0"/>
          </a:p>
        </p:txBody>
      </p:sp>
      <p:sp>
        <p:nvSpPr>
          <p:cNvPr id="3" name="Subtitle 2"/>
          <p:cNvSpPr>
            <a:spLocks noGrp="1"/>
          </p:cNvSpPr>
          <p:nvPr>
            <p:ph type="subTitle" idx="1"/>
          </p:nvPr>
        </p:nvSpPr>
        <p:spPr>
          <a:xfrm>
            <a:off x="5207073" y="2419045"/>
            <a:ext cx="2888351" cy="2137870"/>
          </a:xfrm>
        </p:spPr>
        <p:txBody>
          <a:bodyPr>
            <a:normAutofit/>
          </a:bodyPr>
          <a:lstStyle/>
          <a:p>
            <a:pPr algn="l"/>
            <a:r>
              <a:rPr lang="en-US" dirty="0">
                <a:latin typeface="Times New Roman" panose="02020603050405020304" pitchFamily="18" charset="0"/>
                <a:cs typeface="Times New Roman" panose="02020603050405020304" pitchFamily="18" charset="0"/>
              </a:rPr>
              <a:t>Name</a:t>
            </a:r>
          </a:p>
          <a:p>
            <a:pPr algn="l"/>
            <a:r>
              <a:rPr lang="en-US" dirty="0">
                <a:latin typeface="Times New Roman" panose="02020603050405020304" pitchFamily="18" charset="0"/>
                <a:cs typeface="Times New Roman" panose="02020603050405020304" pitchFamily="18" charset="0"/>
              </a:rPr>
              <a:t>Course</a:t>
            </a:r>
          </a:p>
          <a:p>
            <a:pPr algn="l"/>
            <a:r>
              <a:rPr lang="en-US" dirty="0">
                <a:latin typeface="Times New Roman" panose="02020603050405020304" pitchFamily="18" charset="0"/>
                <a:cs typeface="Times New Roman" panose="02020603050405020304" pitchFamily="18" charset="0"/>
              </a:rPr>
              <a:t>Professor</a:t>
            </a:r>
          </a:p>
          <a:p>
            <a:pPr algn="l"/>
            <a:r>
              <a:rPr lang="en-US" dirty="0">
                <a:latin typeface="Times New Roman" panose="02020603050405020304" pitchFamily="18" charset="0"/>
                <a:cs typeface="Times New Roman" panose="02020603050405020304" pitchFamily="18" charset="0"/>
              </a:rPr>
              <a:t>Date</a:t>
            </a:r>
          </a:p>
        </p:txBody>
      </p:sp>
    </p:spTree>
    <p:extLst>
      <p:ext uri="{BB962C8B-B14F-4D97-AF65-F5344CB8AC3E}">
        <p14:creationId xmlns:p14="http://schemas.microsoft.com/office/powerpoint/2010/main" val="3639203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6260" y="281175"/>
            <a:ext cx="9009595" cy="610821"/>
          </a:xfrm>
        </p:spPr>
        <p:txBody>
          <a:bodyPr>
            <a:normAutofit fontScale="90000"/>
          </a:bodyPr>
          <a:lstStyle/>
          <a:p>
            <a:pPr algn="ctr"/>
            <a:r>
              <a:rPr lang="en-US" b="1" dirty="0">
                <a:solidFill>
                  <a:srgbClr val="5EEC3C"/>
                </a:solidFill>
                <a:effectLst/>
              </a:rPr>
              <a:t>Chosen Theory - Bowlby’s Attachment Theory</a:t>
            </a:r>
            <a:endParaRPr lang="en-US" b="1" dirty="0">
              <a:solidFill>
                <a:srgbClr val="5EEC3C"/>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 y="1350110"/>
            <a:ext cx="5488230" cy="4123035"/>
          </a:xfrm>
        </p:spPr>
        <p:txBody>
          <a:bodyPr>
            <a:normAutofit fontScale="40000" lnSpcReduction="20000"/>
          </a:bodyPr>
          <a:lstStyle/>
          <a:p>
            <a:pPr lvl="0"/>
            <a:r>
              <a:rPr lang="en-US" sz="4000" b="1" dirty="0"/>
              <a:t>Bowlby’s Attachment Theory</a:t>
            </a:r>
            <a:r>
              <a:rPr lang="en-US" sz="4000" dirty="0"/>
              <a:t> posits that infants and children are biologically predisposed to form emotional bonds with primary caregivers for survival and protection (Bowlby, 1988).</a:t>
            </a:r>
          </a:p>
          <a:p>
            <a:pPr lvl="0"/>
            <a:r>
              <a:rPr lang="en-US" sz="4000" dirty="0"/>
              <a:t>The theory explains that the quality of these early caregiver-child interactions leads to the development of Internal Working Models (IWMs) of relationships.</a:t>
            </a:r>
          </a:p>
          <a:p>
            <a:pPr lvl="0"/>
            <a:r>
              <a:rPr lang="en-US" sz="4000" dirty="0"/>
              <a:t>IWMs are cognitive frameworks that shape an individual's expectations about themselves (self-worth), others (trustworthiness), and future relationships throughout life.</a:t>
            </a:r>
          </a:p>
          <a:p>
            <a:pPr lvl="0"/>
            <a:r>
              <a:rPr lang="en-US" sz="4000" dirty="0"/>
              <a:t>The core concept is the Secure Base, where the primary caregiver provides a reliable, safe haven that allows the child to explore the world with confidence (Ainsworth et al., 1978).</a:t>
            </a:r>
          </a:p>
          <a:p>
            <a:pPr lvl="0"/>
            <a:r>
              <a:rPr lang="en-US" sz="4000" dirty="0"/>
              <a:t>In the context of the Early Years Foundation Stage (EYFS), a Key Person must step into a role that mimics this Secure Base to facilitate emotional and social development (</a:t>
            </a:r>
            <a:r>
              <a:rPr lang="en-US" sz="4000" dirty="0" err="1"/>
              <a:t>DfE</a:t>
            </a:r>
            <a:r>
              <a:rPr lang="en-US" sz="4000" dirty="0"/>
              <a:t>, 2021).</a:t>
            </a:r>
          </a:p>
          <a:p>
            <a:endParaRPr lang="en-US" dirty="0"/>
          </a:p>
        </p:txBody>
      </p:sp>
      <p:pic>
        <p:nvPicPr>
          <p:cNvPr id="4" name="Picture 3"/>
          <p:cNvPicPr>
            <a:picLocks noChangeAspect="1"/>
          </p:cNvPicPr>
          <p:nvPr/>
        </p:nvPicPr>
        <p:blipFill>
          <a:blip r:embed="rId3"/>
          <a:stretch>
            <a:fillRect/>
          </a:stretch>
        </p:blipFill>
        <p:spPr>
          <a:xfrm>
            <a:off x="5488230" y="1350111"/>
            <a:ext cx="3521798" cy="3359510"/>
          </a:xfrm>
          <a:prstGeom prst="rect">
            <a:avLst/>
          </a:prstGeom>
        </p:spPr>
      </p:pic>
    </p:spTree>
    <p:extLst>
      <p:ext uri="{BB962C8B-B14F-4D97-AF65-F5344CB8AC3E}">
        <p14:creationId xmlns:p14="http://schemas.microsoft.com/office/powerpoint/2010/main" val="41033094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281425" y="128470"/>
            <a:ext cx="6558080" cy="725349"/>
          </a:xfrm>
        </p:spPr>
        <p:txBody>
          <a:bodyPr>
            <a:normAutofit/>
          </a:bodyPr>
          <a:lstStyle/>
          <a:p>
            <a:pPr algn="ctr"/>
            <a:r>
              <a:rPr lang="en-US" sz="2800" b="1" dirty="0">
                <a:effectLst/>
              </a:rPr>
              <a:t>Relevance to Early Years Development</a:t>
            </a:r>
            <a:endParaRPr lang="en-US" sz="2800" b="1" dirty="0">
              <a:latin typeface="Times New Roman" panose="02020603050405020304" pitchFamily="18" charset="0"/>
              <a:cs typeface="Times New Roman" panose="02020603050405020304" pitchFamily="18" charset="0"/>
            </a:endParaRPr>
          </a:p>
        </p:txBody>
      </p:sp>
      <p:sp>
        <p:nvSpPr>
          <p:cNvPr id="5" name="Content Placeholder 4"/>
          <p:cNvSpPr>
            <a:spLocks noGrp="1"/>
          </p:cNvSpPr>
          <p:nvPr>
            <p:ph idx="1"/>
          </p:nvPr>
        </p:nvSpPr>
        <p:spPr>
          <a:xfrm>
            <a:off x="2128721" y="853819"/>
            <a:ext cx="6871724" cy="4161211"/>
          </a:xfrm>
        </p:spPr>
        <p:txBody>
          <a:bodyPr>
            <a:normAutofit fontScale="62500" lnSpcReduction="20000"/>
          </a:bodyPr>
          <a:lstStyle/>
          <a:p>
            <a:pPr lvl="0"/>
            <a:r>
              <a:rPr lang="en-US" dirty="0"/>
              <a:t>Attachment relationships directly influence the development of </a:t>
            </a:r>
            <a:r>
              <a:rPr lang="en-US" b="1" dirty="0"/>
              <a:t>emotional regulation</a:t>
            </a:r>
            <a:r>
              <a:rPr lang="en-US" dirty="0"/>
              <a:t>, teaching the child how to manage and express feelings healthily.</a:t>
            </a:r>
          </a:p>
          <a:p>
            <a:pPr lvl="0"/>
            <a:r>
              <a:rPr lang="en-US" dirty="0"/>
              <a:t>A secure attachment provides the necessary psychological safety for </a:t>
            </a:r>
            <a:r>
              <a:rPr lang="en-US" b="1" dirty="0"/>
              <a:t>cognitive exploration</a:t>
            </a:r>
            <a:r>
              <a:rPr lang="en-US" dirty="0"/>
              <a:t>, allowing the child’s attention to shift from anxiety to learning tasks (</a:t>
            </a:r>
            <a:r>
              <a:rPr lang="en-US" dirty="0" err="1"/>
              <a:t>Howes</a:t>
            </a:r>
            <a:r>
              <a:rPr lang="en-US" dirty="0"/>
              <a:t>, 1999).</a:t>
            </a:r>
          </a:p>
          <a:p>
            <a:pPr lvl="0"/>
            <a:r>
              <a:rPr lang="en-US" dirty="0"/>
              <a:t>Social development hinges on the security derived from the Key Person, as this stability encourages the child to seek out and engage with peers confidently.</a:t>
            </a:r>
          </a:p>
          <a:p>
            <a:pPr lvl="0"/>
            <a:r>
              <a:rPr lang="en-US" dirty="0"/>
              <a:t>For 3-year-olds in the UK, the EYFS framework mandates a focus on Personal, Social and Emotional Development (PSED), which relies fundamentally on forming secure relationships (</a:t>
            </a:r>
            <a:r>
              <a:rPr lang="en-US" dirty="0" err="1"/>
              <a:t>DfE</a:t>
            </a:r>
            <a:r>
              <a:rPr lang="en-US" dirty="0"/>
              <a:t>, 2021).</a:t>
            </a:r>
          </a:p>
          <a:p>
            <a:pPr lvl="0"/>
            <a:r>
              <a:rPr lang="en-US" dirty="0"/>
              <a:t>UK data indicates that children with secure attachments are significantly more likely to demonstrate </a:t>
            </a:r>
            <a:r>
              <a:rPr lang="en-US" dirty="0" err="1"/>
              <a:t>prosocial</a:t>
            </a:r>
            <a:r>
              <a:rPr lang="en-US" dirty="0"/>
              <a:t> </a:t>
            </a:r>
            <a:r>
              <a:rPr lang="en-US" dirty="0" err="1"/>
              <a:t>behaviour</a:t>
            </a:r>
            <a:r>
              <a:rPr lang="en-US" dirty="0"/>
              <a:t> and higher attainment levels in primary school (</a:t>
            </a:r>
            <a:r>
              <a:rPr lang="en-US" dirty="0" err="1"/>
              <a:t>Melhuish</a:t>
            </a:r>
            <a:r>
              <a:rPr lang="en-US" dirty="0"/>
              <a:t> et al., 2008).</a:t>
            </a:r>
          </a:p>
          <a:p>
            <a:endParaRPr lang="en-US" dirty="0"/>
          </a:p>
        </p:txBody>
      </p:sp>
    </p:spTree>
    <p:extLst>
      <p:ext uri="{BB962C8B-B14F-4D97-AF65-F5344CB8AC3E}">
        <p14:creationId xmlns:p14="http://schemas.microsoft.com/office/powerpoint/2010/main" val="11016338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3277" y="128470"/>
            <a:ext cx="8246070" cy="763526"/>
          </a:xfrm>
        </p:spPr>
        <p:txBody>
          <a:bodyPr/>
          <a:lstStyle/>
          <a:p>
            <a:pPr algn="ctr"/>
            <a:r>
              <a:rPr lang="en-US" b="1" dirty="0">
                <a:solidFill>
                  <a:srgbClr val="FFFF00"/>
                </a:solidFill>
                <a:effectLst/>
              </a:rPr>
              <a:t>Application to Amira’s </a:t>
            </a:r>
            <a:r>
              <a:rPr lang="en-US" b="1" dirty="0" err="1">
                <a:solidFill>
                  <a:srgbClr val="FFFF00"/>
                </a:solidFill>
                <a:effectLst/>
              </a:rPr>
              <a:t>Behaviour</a:t>
            </a:r>
            <a:r>
              <a:rPr lang="en-US" b="1" dirty="0">
                <a:solidFill>
                  <a:srgbClr val="FFFF00"/>
                </a:solidFill>
                <a:effectLst/>
              </a:rPr>
              <a:t>: Anxiety</a:t>
            </a:r>
            <a:endParaRPr lang="en-US" b="1" dirty="0">
              <a:solidFill>
                <a:srgbClr val="FFFF00"/>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296260" y="1350110"/>
            <a:ext cx="5039265" cy="3970330"/>
          </a:xfrm>
        </p:spPr>
        <p:txBody>
          <a:bodyPr>
            <a:normAutofit fontScale="55000" lnSpcReduction="20000"/>
          </a:bodyPr>
          <a:lstStyle/>
          <a:p>
            <a:pPr lvl="0"/>
            <a:r>
              <a:rPr lang="en-US" dirty="0"/>
              <a:t>Amira’s </a:t>
            </a:r>
            <a:r>
              <a:rPr lang="en-US" b="1" dirty="0"/>
              <a:t>anxiety at drop-off</a:t>
            </a:r>
            <a:r>
              <a:rPr lang="en-US" dirty="0"/>
              <a:t> is a classic protest </a:t>
            </a:r>
            <a:r>
              <a:rPr lang="en-US" dirty="0" err="1"/>
              <a:t>behaviour</a:t>
            </a:r>
            <a:r>
              <a:rPr lang="en-US" dirty="0"/>
              <a:t>, indicating activation of her attachment system due to perceived threat or separation from her secure base (Bowlby, 1988).</a:t>
            </a:r>
          </a:p>
          <a:p>
            <a:pPr lvl="0"/>
            <a:r>
              <a:rPr lang="en-US" dirty="0"/>
              <a:t>This </a:t>
            </a:r>
            <a:r>
              <a:rPr lang="en-US" dirty="0" err="1"/>
              <a:t>behaviour</a:t>
            </a:r>
            <a:r>
              <a:rPr lang="en-US" dirty="0"/>
              <a:t> suggests she may hold an </a:t>
            </a:r>
            <a:r>
              <a:rPr lang="en-US" b="1" dirty="0"/>
              <a:t>anxious-ambivalent IWM</a:t>
            </a:r>
            <a:r>
              <a:rPr lang="en-US" dirty="0"/>
              <a:t>, where she is unsure of the care person’s availability and seeks maximum proximity before separation.</a:t>
            </a:r>
          </a:p>
          <a:p>
            <a:pPr lvl="0"/>
            <a:r>
              <a:rPr lang="en-US" dirty="0"/>
              <a:t>The distress is not manipulative but a genuine, biological fear that her primary needs will not be met in the </a:t>
            </a:r>
            <a:r>
              <a:rPr lang="en-US" dirty="0" err="1"/>
              <a:t>carer’s</a:t>
            </a:r>
            <a:r>
              <a:rPr lang="en-US" dirty="0"/>
              <a:t> absence.</a:t>
            </a:r>
          </a:p>
          <a:p>
            <a:pPr lvl="0"/>
            <a:r>
              <a:rPr lang="en-US" dirty="0"/>
              <a:t>UK figures show that approximately 15−20% of infants demonstrate an insecure attachment style, which often translates into difficulty with nursery transitions (Steele &amp; Steele, 2008).</a:t>
            </a:r>
          </a:p>
          <a:p>
            <a:pPr lvl="0"/>
            <a:r>
              <a:rPr lang="en-US" dirty="0"/>
              <a:t>Her high levels of anxiety prevent the transition to the </a:t>
            </a:r>
            <a:r>
              <a:rPr lang="en-US" b="1" dirty="0"/>
              <a:t>exploration phase</a:t>
            </a:r>
            <a:r>
              <a:rPr lang="en-US" dirty="0"/>
              <a:t>, keeping her focused solely on the whereabouts of her missing caregiver.</a:t>
            </a:r>
          </a:p>
          <a:p>
            <a:pPr marL="0" indent="0">
              <a:buNone/>
            </a:pPr>
            <a:endParaRPr lang="en-US" dirty="0"/>
          </a:p>
        </p:txBody>
      </p:sp>
      <p:pic>
        <p:nvPicPr>
          <p:cNvPr id="4" name="Picture 3"/>
          <p:cNvPicPr>
            <a:picLocks noChangeAspect="1"/>
          </p:cNvPicPr>
          <p:nvPr/>
        </p:nvPicPr>
        <p:blipFill>
          <a:blip r:embed="rId3"/>
          <a:stretch>
            <a:fillRect/>
          </a:stretch>
        </p:blipFill>
        <p:spPr>
          <a:xfrm>
            <a:off x="5488230" y="1350110"/>
            <a:ext cx="3500343" cy="3512213"/>
          </a:xfrm>
          <a:prstGeom prst="rect">
            <a:avLst/>
          </a:prstGeom>
        </p:spPr>
      </p:pic>
    </p:spTree>
    <p:extLst>
      <p:ext uri="{BB962C8B-B14F-4D97-AF65-F5344CB8AC3E}">
        <p14:creationId xmlns:p14="http://schemas.microsoft.com/office/powerpoint/2010/main" val="8124725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59785" y="128470"/>
            <a:ext cx="8246070" cy="763526"/>
          </a:xfrm>
        </p:spPr>
        <p:txBody>
          <a:bodyPr>
            <a:normAutofit fontScale="90000"/>
          </a:bodyPr>
          <a:lstStyle/>
          <a:p>
            <a:pPr algn="ctr"/>
            <a:r>
              <a:rPr lang="en-US" b="1" dirty="0">
                <a:solidFill>
                  <a:srgbClr val="FFFF00"/>
                </a:solidFill>
                <a:effectLst/>
              </a:rPr>
              <a:t>Application to Amira’s </a:t>
            </a:r>
            <a:r>
              <a:rPr lang="en-US" b="1" dirty="0" err="1">
                <a:solidFill>
                  <a:srgbClr val="FFFF00"/>
                </a:solidFill>
                <a:effectLst/>
              </a:rPr>
              <a:t>Behaviour</a:t>
            </a:r>
            <a:r>
              <a:rPr lang="en-US" b="1" dirty="0">
                <a:solidFill>
                  <a:srgbClr val="FFFF00"/>
                </a:solidFill>
                <a:effectLst/>
              </a:rPr>
              <a:t>: Communication &amp; Play</a:t>
            </a:r>
            <a:endParaRPr lang="en-US" b="1" dirty="0">
              <a:solidFill>
                <a:srgbClr val="FFFF00"/>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3808475" y="1350110"/>
            <a:ext cx="5191970" cy="4123035"/>
          </a:xfrm>
        </p:spPr>
        <p:txBody>
          <a:bodyPr>
            <a:normAutofit fontScale="55000" lnSpcReduction="20000"/>
          </a:bodyPr>
          <a:lstStyle/>
          <a:p>
            <a:pPr lvl="0"/>
            <a:r>
              <a:rPr lang="en-US" dirty="0"/>
              <a:t>Amira’s limited verbal communication is likely a consequence of being in a state of high emotional arousal and distress, hindering her expressive language development.</a:t>
            </a:r>
          </a:p>
          <a:p>
            <a:pPr lvl="0"/>
            <a:r>
              <a:rPr lang="en-US" dirty="0"/>
              <a:t>Her reluctance to engage in group play is evidence that the nursery setting does not yet serve as a reliable secure base, making the social world too intimidating to approach (Ainsworth et al., 1978).</a:t>
            </a:r>
          </a:p>
          <a:p>
            <a:pPr lvl="0"/>
            <a:r>
              <a:rPr lang="en-US" dirty="0"/>
              <a:t>Securely attached children use their caregiver as a social reference point, but Amira is not yet confident enough to transfer this reference to her Key Person or peers.</a:t>
            </a:r>
          </a:p>
          <a:p>
            <a:pPr lvl="0"/>
            <a:r>
              <a:rPr lang="en-US" dirty="0"/>
              <a:t>A meta-analysis of early communication development shows that socio-emotional security is a strong predictor of communication success in preschool settings (</a:t>
            </a:r>
            <a:r>
              <a:rPr lang="en-US" dirty="0" err="1"/>
              <a:t>Sroufe</a:t>
            </a:r>
            <a:r>
              <a:rPr lang="en-US" dirty="0"/>
              <a:t> et al., 2005).</a:t>
            </a:r>
          </a:p>
          <a:p>
            <a:pPr lvl="0"/>
            <a:r>
              <a:rPr lang="en-US" dirty="0"/>
              <a:t>Her withdrawal is a protective mechanism; she is using proximity-seeking (even if she is near but silent) to manage an overwhelming social and emotional environment.</a:t>
            </a:r>
          </a:p>
          <a:p>
            <a:endParaRPr lang="en-US" dirty="0"/>
          </a:p>
        </p:txBody>
      </p:sp>
      <p:pic>
        <p:nvPicPr>
          <p:cNvPr id="4" name="Picture 3"/>
          <p:cNvPicPr>
            <a:picLocks noChangeAspect="1"/>
          </p:cNvPicPr>
          <p:nvPr/>
        </p:nvPicPr>
        <p:blipFill>
          <a:blip r:embed="rId3"/>
          <a:stretch>
            <a:fillRect/>
          </a:stretch>
        </p:blipFill>
        <p:spPr>
          <a:xfrm>
            <a:off x="296260" y="1727084"/>
            <a:ext cx="3512215" cy="2677125"/>
          </a:xfrm>
          <a:prstGeom prst="rect">
            <a:avLst/>
          </a:prstGeom>
        </p:spPr>
      </p:pic>
    </p:spTree>
    <p:extLst>
      <p:ext uri="{BB962C8B-B14F-4D97-AF65-F5344CB8AC3E}">
        <p14:creationId xmlns:p14="http://schemas.microsoft.com/office/powerpoint/2010/main" val="1758083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8966" y="281175"/>
            <a:ext cx="8246070" cy="763526"/>
          </a:xfrm>
        </p:spPr>
        <p:txBody>
          <a:bodyPr>
            <a:normAutofit fontScale="90000"/>
          </a:bodyPr>
          <a:lstStyle/>
          <a:p>
            <a:pPr algn="ctr"/>
            <a:r>
              <a:rPr lang="en-US" b="1" dirty="0">
                <a:solidFill>
                  <a:srgbClr val="FFFF00"/>
                </a:solidFill>
                <a:effectLst/>
              </a:rPr>
              <a:t>Strategy 1: The Key Person as a Secure Base</a:t>
            </a:r>
            <a:endParaRPr lang="en-US" b="1" dirty="0">
              <a:solidFill>
                <a:srgbClr val="FFFF00"/>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43555" y="1350110"/>
            <a:ext cx="9000445" cy="3512213"/>
          </a:xfrm>
        </p:spPr>
        <p:txBody>
          <a:bodyPr>
            <a:normAutofit fontScale="70000" lnSpcReduction="20000"/>
          </a:bodyPr>
          <a:lstStyle/>
          <a:p>
            <a:pPr lvl="0"/>
            <a:r>
              <a:rPr lang="en-US" dirty="0"/>
              <a:t>Allocate a primary Key Person who maintains absolute consistency in their caregiving and contact with Amira, particularly during transition times.</a:t>
            </a:r>
          </a:p>
          <a:p>
            <a:pPr lvl="0"/>
            <a:r>
              <a:rPr lang="en-US" dirty="0"/>
              <a:t>The Key Person must use sensitive responsiveness, accurately reading Amira’s cues of distress (e.g., clinging, silence) and responding promptly and warmly (</a:t>
            </a:r>
            <a:r>
              <a:rPr lang="en-US" dirty="0" err="1"/>
              <a:t>DfE</a:t>
            </a:r>
            <a:r>
              <a:rPr lang="en-US" dirty="0"/>
              <a:t>, 2021).</a:t>
            </a:r>
          </a:p>
          <a:p>
            <a:pPr lvl="0"/>
            <a:r>
              <a:rPr lang="en-US" dirty="0"/>
              <a:t>Implement a predictable transition routine at drop-off that involves the Key Person immediately taking over a calm, focused activity with Amira.</a:t>
            </a:r>
          </a:p>
          <a:p>
            <a:pPr lvl="0"/>
            <a:r>
              <a:rPr lang="en-US" dirty="0"/>
              <a:t>Establish a </a:t>
            </a:r>
            <a:r>
              <a:rPr lang="en-US" b="1" dirty="0"/>
              <a:t>“</a:t>
            </a:r>
            <a:r>
              <a:rPr lang="en-US" dirty="0"/>
              <a:t>Special Place/Safe Zone” where only Amira and the Key Person engage in quiet, low-pressure, one-on-one activities during times of high anxiety.</a:t>
            </a:r>
          </a:p>
          <a:p>
            <a:pPr lvl="0"/>
            <a:r>
              <a:rPr lang="en-US" dirty="0"/>
              <a:t>Maintain open, collaborative communication with Amira's home </a:t>
            </a:r>
            <a:r>
              <a:rPr lang="en-US" dirty="0" err="1"/>
              <a:t>carers</a:t>
            </a:r>
            <a:r>
              <a:rPr lang="en-US" dirty="0"/>
              <a:t>, sharing strategies and observations to ensure consistency between home and nursery environments.</a:t>
            </a:r>
          </a:p>
          <a:p>
            <a:endParaRPr lang="en-US" dirty="0"/>
          </a:p>
        </p:txBody>
      </p:sp>
    </p:spTree>
    <p:extLst>
      <p:ext uri="{BB962C8B-B14F-4D97-AF65-F5344CB8AC3E}">
        <p14:creationId xmlns:p14="http://schemas.microsoft.com/office/powerpoint/2010/main" val="40438869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4375" y="128470"/>
            <a:ext cx="8246070" cy="763526"/>
          </a:xfrm>
        </p:spPr>
        <p:txBody>
          <a:bodyPr>
            <a:normAutofit fontScale="90000"/>
          </a:bodyPr>
          <a:lstStyle/>
          <a:p>
            <a:pPr algn="ctr"/>
            <a:r>
              <a:rPr lang="en-US" b="1" dirty="0">
                <a:solidFill>
                  <a:srgbClr val="FFFF00"/>
                </a:solidFill>
                <a:effectLst/>
              </a:rPr>
              <a:t>Strategy 2: Promoting Social and Cognitive Exploration</a:t>
            </a:r>
            <a:endParaRPr lang="en-US" b="1" dirty="0">
              <a:solidFill>
                <a:srgbClr val="FFFF00"/>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43555" y="1350110"/>
            <a:ext cx="8856890" cy="3512213"/>
          </a:xfrm>
        </p:spPr>
        <p:txBody>
          <a:bodyPr>
            <a:normAutofit fontScale="70000" lnSpcReduction="20000"/>
          </a:bodyPr>
          <a:lstStyle/>
          <a:p>
            <a:pPr lvl="0"/>
            <a:r>
              <a:rPr lang="en-US" dirty="0"/>
              <a:t>Introduce parallel play activities near the Key Person, allowing Amira to observe peer interactions without the pressure of direct engagement.</a:t>
            </a:r>
          </a:p>
          <a:p>
            <a:pPr lvl="0"/>
            <a:r>
              <a:rPr lang="en-US" dirty="0"/>
              <a:t>Use </a:t>
            </a:r>
            <a:r>
              <a:rPr lang="en-US" b="1" dirty="0"/>
              <a:t>sc</a:t>
            </a:r>
            <a:r>
              <a:rPr lang="en-US" dirty="0"/>
              <a:t>affolding (Vygotsky, 1978, often integrated with attachment theory) by having the Key Person model social interaction and communication with other children first.</a:t>
            </a:r>
          </a:p>
          <a:p>
            <a:pPr lvl="0"/>
            <a:r>
              <a:rPr lang="en-US" dirty="0"/>
              <a:t>The Key Person should act as a mediator in early peer interactions, gently introducing a </a:t>
            </a:r>
            <a:r>
              <a:rPr lang="en-US" dirty="0" err="1"/>
              <a:t>favoured</a:t>
            </a:r>
            <a:r>
              <a:rPr lang="en-US" dirty="0"/>
              <a:t> toy or activity to facilitate communication attempts.</a:t>
            </a:r>
          </a:p>
          <a:p>
            <a:pPr lvl="0"/>
            <a:r>
              <a:rPr lang="en-US" dirty="0"/>
              <a:t>Integrate storytelling and role-play focusing on themes of separation, reunion, and feeling safe with new people to help her process her feelings cognitively.</a:t>
            </a:r>
          </a:p>
          <a:p>
            <a:pPr lvl="0"/>
            <a:r>
              <a:rPr lang="en-US" dirty="0"/>
              <a:t>Provide ample access to transitional objects brought from home, such as a </a:t>
            </a:r>
            <a:r>
              <a:rPr lang="en-US" dirty="0" err="1"/>
              <a:t>favourite</a:t>
            </a:r>
            <a:r>
              <a:rPr lang="en-US" dirty="0"/>
              <a:t> blanket or toy, to maintain a symbolic link to her secure base while exploring (</a:t>
            </a:r>
            <a:r>
              <a:rPr lang="en-US" dirty="0" err="1"/>
              <a:t>Howes</a:t>
            </a:r>
            <a:r>
              <a:rPr lang="en-US" dirty="0"/>
              <a:t>, 1999).</a:t>
            </a:r>
          </a:p>
          <a:p>
            <a:pPr marL="0" indent="0">
              <a:buNone/>
            </a:pPr>
            <a:endParaRPr lang="en-US" dirty="0"/>
          </a:p>
        </p:txBody>
      </p:sp>
    </p:spTree>
    <p:extLst>
      <p:ext uri="{BB962C8B-B14F-4D97-AF65-F5344CB8AC3E}">
        <p14:creationId xmlns:p14="http://schemas.microsoft.com/office/powerpoint/2010/main" val="10952052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4375" y="281175"/>
            <a:ext cx="8246070" cy="763526"/>
          </a:xfrm>
        </p:spPr>
        <p:txBody>
          <a:bodyPr>
            <a:normAutofit fontScale="90000"/>
          </a:bodyPr>
          <a:lstStyle/>
          <a:p>
            <a:pPr algn="ctr"/>
            <a:r>
              <a:rPr lang="en-US" b="1" dirty="0">
                <a:solidFill>
                  <a:srgbClr val="FFFF00"/>
                </a:solidFill>
                <a:effectLst/>
              </a:rPr>
              <a:t>Nature and Nurture: Biological and Environmental Influences</a:t>
            </a:r>
            <a:endParaRPr lang="en-US" b="1" dirty="0">
              <a:solidFill>
                <a:srgbClr val="FFFF00"/>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296260" y="1350110"/>
            <a:ext cx="8847740" cy="3512212"/>
          </a:xfrm>
        </p:spPr>
        <p:txBody>
          <a:bodyPr>
            <a:normAutofit fontScale="62500" lnSpcReduction="20000"/>
          </a:bodyPr>
          <a:lstStyle/>
          <a:p>
            <a:pPr lvl="0"/>
            <a:r>
              <a:rPr lang="en-US" b="1" dirty="0"/>
              <a:t>Nature (Biological):</a:t>
            </a:r>
            <a:r>
              <a:rPr lang="en-US" dirty="0"/>
              <a:t> Amira’s temperamental characteristics, such as heightened sensitivity or a cautious disposition, are biologically innate factors influencing her response to transition (Steele &amp; Steele, 2008).</a:t>
            </a:r>
          </a:p>
          <a:p>
            <a:pPr lvl="0"/>
            <a:r>
              <a:rPr lang="en-US" b="1" dirty="0"/>
              <a:t>Nurture (Environmental):</a:t>
            </a:r>
            <a:r>
              <a:rPr lang="en-US" dirty="0"/>
              <a:t> The quality and consistency of her early caregiving experiences directly determine the type of Internal Working Model she has formed.</a:t>
            </a:r>
          </a:p>
          <a:p>
            <a:pPr lvl="0"/>
            <a:r>
              <a:rPr lang="en-US" dirty="0"/>
              <a:t>Attachment theory is an interactionist theory, meaning it holds that a child’s inborn temperament interacts with the environmental responsiveness of the caregiver to shape development.</a:t>
            </a:r>
          </a:p>
          <a:p>
            <a:pPr lvl="0"/>
            <a:r>
              <a:rPr lang="en-US" dirty="0"/>
              <a:t>Amira’s current distress is a result of her cautious temperament being challenged by the environmental stressor of a new, complex, and strange nursery setting.</a:t>
            </a:r>
          </a:p>
          <a:p>
            <a:pPr lvl="0"/>
            <a:r>
              <a:rPr lang="en-US" dirty="0"/>
              <a:t>Our intervention represents a powerful 'Nurture' influence, aiming to modify her IWM by providing a reliably secure and responsive environment within the nursery.</a:t>
            </a:r>
          </a:p>
          <a:p>
            <a:endParaRPr lang="en-US" dirty="0"/>
          </a:p>
        </p:txBody>
      </p:sp>
    </p:spTree>
    <p:extLst>
      <p:ext uri="{BB962C8B-B14F-4D97-AF65-F5344CB8AC3E}">
        <p14:creationId xmlns:p14="http://schemas.microsoft.com/office/powerpoint/2010/main" val="12235748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69743" y="281175"/>
            <a:ext cx="6405375" cy="572644"/>
          </a:xfrm>
        </p:spPr>
        <p:txBody>
          <a:bodyPr>
            <a:normAutofit fontScale="90000"/>
          </a:bodyPr>
          <a:lstStyle/>
          <a:p>
            <a:pPr algn="ctr"/>
            <a:r>
              <a:rPr lang="en-US" b="1" dirty="0">
                <a:effectLst/>
              </a:rPr>
              <a:t>Critical Evaluation: Usefulness of Attachment Theory</a:t>
            </a:r>
            <a:endParaRPr lang="en-US" dirty="0"/>
          </a:p>
        </p:txBody>
      </p:sp>
      <p:sp>
        <p:nvSpPr>
          <p:cNvPr id="3" name="Content Placeholder 2"/>
          <p:cNvSpPr>
            <a:spLocks noGrp="1"/>
          </p:cNvSpPr>
          <p:nvPr>
            <p:ph idx="1"/>
          </p:nvPr>
        </p:nvSpPr>
        <p:spPr/>
        <p:txBody>
          <a:bodyPr>
            <a:normAutofit fontScale="55000" lnSpcReduction="20000"/>
          </a:bodyPr>
          <a:lstStyle/>
          <a:p>
            <a:pPr lvl="0"/>
            <a:r>
              <a:rPr lang="en-US" b="1" dirty="0"/>
              <a:t>Usefulness:</a:t>
            </a:r>
            <a:r>
              <a:rPr lang="en-US" dirty="0"/>
              <a:t> Attachment theory provides a clear, actionable explanation for emotional </a:t>
            </a:r>
            <a:r>
              <a:rPr lang="en-US" dirty="0" err="1"/>
              <a:t>behaviour</a:t>
            </a:r>
            <a:r>
              <a:rPr lang="en-US" dirty="0"/>
              <a:t>, moving beyond simple labels like "shy" to understand the child's underlying need for security (</a:t>
            </a:r>
            <a:r>
              <a:rPr lang="en-US" dirty="0" err="1"/>
              <a:t>Howes</a:t>
            </a:r>
            <a:r>
              <a:rPr lang="en-US" dirty="0"/>
              <a:t>, 1999).</a:t>
            </a:r>
          </a:p>
          <a:p>
            <a:pPr lvl="0"/>
            <a:r>
              <a:rPr lang="en-US" dirty="0"/>
              <a:t>The theory is highly </a:t>
            </a:r>
            <a:r>
              <a:rPr lang="en-US" b="1" dirty="0"/>
              <a:t>practical</a:t>
            </a:r>
            <a:r>
              <a:rPr lang="en-US" dirty="0"/>
              <a:t> in the health and social care context as it directly informs the establishment of the Key Person system, a core requirement of the UK EYFS (</a:t>
            </a:r>
            <a:r>
              <a:rPr lang="en-US" dirty="0" err="1"/>
              <a:t>DfE</a:t>
            </a:r>
            <a:r>
              <a:rPr lang="en-US" dirty="0"/>
              <a:t>, 2021).</a:t>
            </a:r>
          </a:p>
          <a:p>
            <a:pPr lvl="0"/>
            <a:r>
              <a:rPr lang="en-US" dirty="0"/>
              <a:t>It offers a framework for intervention by emphasizing the early </a:t>
            </a:r>
            <a:r>
              <a:rPr lang="en-US" dirty="0" err="1"/>
              <a:t>importapreventative</a:t>
            </a:r>
            <a:r>
              <a:rPr lang="en-US" dirty="0"/>
              <a:t> mental health </a:t>
            </a:r>
            <a:r>
              <a:rPr lang="en-US" dirty="0" err="1"/>
              <a:t>nce</a:t>
            </a:r>
            <a:r>
              <a:rPr lang="en-US" dirty="0"/>
              <a:t> of supportive relationships in buffer stress and building resilience.</a:t>
            </a:r>
          </a:p>
          <a:p>
            <a:pPr lvl="0"/>
            <a:r>
              <a:rPr lang="en-US" dirty="0"/>
              <a:t>Its concepts are supported by decades of </a:t>
            </a:r>
            <a:r>
              <a:rPr lang="en-US" b="1" dirty="0"/>
              <a:t>empirical research</a:t>
            </a:r>
            <a:r>
              <a:rPr lang="en-US" dirty="0"/>
              <a:t>, including the influential Strange Situation Procedure, validating its application across diverse cultural settings (Ainsworth et al., 1978).</a:t>
            </a:r>
          </a:p>
          <a:p>
            <a:pPr lvl="0"/>
            <a:r>
              <a:rPr lang="en-US" dirty="0"/>
              <a:t>Attachment theory allows practitioners to focus on the </a:t>
            </a:r>
            <a:r>
              <a:rPr lang="en-US" b="1" dirty="0"/>
              <a:t>relationship quality</a:t>
            </a:r>
            <a:r>
              <a:rPr lang="en-US" dirty="0"/>
              <a:t> as the primary tool for change, which is a low-cost, high-impact intervention.</a:t>
            </a:r>
          </a:p>
          <a:p>
            <a:endParaRPr lang="en-US" dirty="0"/>
          </a:p>
        </p:txBody>
      </p:sp>
    </p:spTree>
    <p:extLst>
      <p:ext uri="{BB962C8B-B14F-4D97-AF65-F5344CB8AC3E}">
        <p14:creationId xmlns:p14="http://schemas.microsoft.com/office/powerpoint/2010/main" val="14547364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solidFill>
                  <a:schemeClr val="tx2"/>
                </a:solidFill>
                <a:latin typeface="Times New Roman" panose="02020603050405020304" pitchFamily="18" charset="0"/>
                <a:cs typeface="Times New Roman" panose="02020603050405020304" pitchFamily="18" charset="0"/>
              </a:rPr>
              <a:t>Conclusion</a:t>
            </a:r>
          </a:p>
        </p:txBody>
      </p:sp>
      <p:sp>
        <p:nvSpPr>
          <p:cNvPr id="3" name="Content Placeholder 2"/>
          <p:cNvSpPr>
            <a:spLocks noGrp="1"/>
          </p:cNvSpPr>
          <p:nvPr>
            <p:ph idx="1"/>
          </p:nvPr>
        </p:nvSpPr>
        <p:spPr>
          <a:xfrm>
            <a:off x="143555" y="1655519"/>
            <a:ext cx="8551481" cy="3206803"/>
          </a:xfrm>
        </p:spPr>
        <p:txBody>
          <a:bodyPr>
            <a:normAutofit fontScale="62500" lnSpcReduction="20000"/>
          </a:bodyPr>
          <a:lstStyle/>
          <a:p>
            <a:pPr lvl="0"/>
            <a:r>
              <a:rPr lang="en-US" dirty="0"/>
              <a:t>Amira’s anxiety and withdrawal are best understood as attachment </a:t>
            </a:r>
            <a:r>
              <a:rPr lang="en-US" dirty="0" err="1"/>
              <a:t>behaviours</a:t>
            </a:r>
            <a:r>
              <a:rPr lang="en-US" dirty="0"/>
              <a:t> triggered by the loss of her primary secure base in a new, unfamiliar environment.</a:t>
            </a:r>
          </a:p>
          <a:p>
            <a:pPr lvl="0"/>
            <a:r>
              <a:rPr lang="en-US" dirty="0"/>
              <a:t>Bowlby’s theory provides a clear rationale for intervention, establishing the Key Person as the necessary attachment substitute.</a:t>
            </a:r>
          </a:p>
          <a:p>
            <a:pPr lvl="0"/>
            <a:r>
              <a:rPr lang="en-US" dirty="0"/>
              <a:t>Practical strategies must prioritize sensitive responsiveness and predictability during transitions to build trust and emotional security.</a:t>
            </a:r>
          </a:p>
          <a:p>
            <a:pPr lvl="0"/>
            <a:r>
              <a:rPr lang="en-US" dirty="0"/>
              <a:t>The success of the plan relies on the principle that providing a secure emotional base will ultimately free up Amira’s resources for social, cognitive, and communicative exploration.</a:t>
            </a:r>
          </a:p>
          <a:p>
            <a:pPr lvl="0"/>
            <a:r>
              <a:rPr lang="en-US" dirty="0"/>
              <a:t>By applying evidence-based attachment strategies, we can successfully support Amira in forming a secure nursery attachment, ensuring optimal developmental outcomes in line with UK statutory guidance.</a:t>
            </a:r>
          </a:p>
          <a:p>
            <a:pPr marL="0" indent="0">
              <a:buNone/>
            </a:pP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199472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b="1" dirty="0">
                <a:latin typeface="Times New Roman" panose="02020603050405020304" pitchFamily="18" charset="0"/>
                <a:cs typeface="Times New Roman" panose="02020603050405020304" pitchFamily="18" charset="0"/>
              </a:rPr>
              <a:t>References</a:t>
            </a:r>
          </a:p>
        </p:txBody>
      </p:sp>
      <p:sp>
        <p:nvSpPr>
          <p:cNvPr id="3" name="Content Placeholder 2"/>
          <p:cNvSpPr>
            <a:spLocks noGrp="1"/>
          </p:cNvSpPr>
          <p:nvPr>
            <p:ph idx="1"/>
          </p:nvPr>
        </p:nvSpPr>
        <p:spPr/>
        <p:txBody>
          <a:bodyPr>
            <a:normAutofit fontScale="92500" lnSpcReduction="20000"/>
          </a:bodyPr>
          <a:lstStyle/>
          <a:p>
            <a:r>
              <a:rPr lang="en-US" sz="1200" dirty="0"/>
              <a:t>Ainsworth, M. D. S., </a:t>
            </a:r>
            <a:r>
              <a:rPr lang="en-US" sz="1200" dirty="0" err="1"/>
              <a:t>Blehar</a:t>
            </a:r>
            <a:r>
              <a:rPr lang="en-US" sz="1200" dirty="0"/>
              <a:t>, M. C., Waters, E., &amp; Wall, S. (1978). </a:t>
            </a:r>
            <a:r>
              <a:rPr lang="en-US" sz="1200" i="1" dirty="0"/>
              <a:t>Patterns of attachment: A psychological study of the strange situation</a:t>
            </a:r>
            <a:r>
              <a:rPr lang="en-US" sz="1200" dirty="0"/>
              <a:t>. Lawrence Erlbaum.</a:t>
            </a:r>
          </a:p>
          <a:p>
            <a:r>
              <a:rPr lang="en-US" sz="1200" dirty="0"/>
              <a:t>Bowlby, J. (1988). </a:t>
            </a:r>
            <a:r>
              <a:rPr lang="en-US" sz="1200" i="1" dirty="0"/>
              <a:t>A secure base: Clinical applications of attachment theory</a:t>
            </a:r>
            <a:r>
              <a:rPr lang="en-US" sz="1200" dirty="0"/>
              <a:t>. </a:t>
            </a:r>
            <a:r>
              <a:rPr lang="en-US" sz="1200" dirty="0" err="1"/>
              <a:t>Routledge</a:t>
            </a:r>
            <a:r>
              <a:rPr lang="en-US" sz="1200" dirty="0"/>
              <a:t>.</a:t>
            </a:r>
          </a:p>
          <a:p>
            <a:r>
              <a:rPr lang="en-US" sz="1200" dirty="0"/>
              <a:t>Department for Education (</a:t>
            </a:r>
            <a:r>
              <a:rPr lang="en-US" sz="1200" dirty="0" err="1"/>
              <a:t>DfE</a:t>
            </a:r>
            <a:r>
              <a:rPr lang="en-US" sz="1200" dirty="0"/>
              <a:t>). (2021). </a:t>
            </a:r>
            <a:r>
              <a:rPr lang="en-US" sz="1200" i="1" dirty="0"/>
              <a:t>Statutory framework for the Early Years Foundation Stage (EYFS)</a:t>
            </a:r>
            <a:r>
              <a:rPr lang="en-US" sz="1200" dirty="0"/>
              <a:t>. HM Government. Available at: </a:t>
            </a:r>
            <a:r>
              <a:rPr lang="en-US" sz="1200" dirty="0">
                <a:hlinkClick r:id="rId2"/>
              </a:rPr>
              <a:t>https://www.google.com/search?q=https</a:t>
            </a:r>
            <a:r>
              <a:rPr lang="en-US" sz="1200">
                <a:hlinkClick r:id="rId2"/>
              </a:rPr>
              <a:t>://assets.publishing.service.gov.uk/government/uploads/system/uploads/attachment_data/file/974907/EYFS_framework_March_2021.pdf</a:t>
            </a:r>
            <a:endParaRPr lang="en-US" sz="1200" dirty="0"/>
          </a:p>
          <a:p>
            <a:r>
              <a:rPr lang="en-US" sz="1200" dirty="0" err="1"/>
              <a:t>Howes</a:t>
            </a:r>
            <a:r>
              <a:rPr lang="en-US" sz="1200" dirty="0"/>
              <a:t>, C. (1999). Attachment and caregiving: The role of the caregiver in young children’s development. </a:t>
            </a:r>
            <a:r>
              <a:rPr lang="en-US" sz="1200" i="1" dirty="0"/>
              <a:t>Early Education and Development</a:t>
            </a:r>
            <a:r>
              <a:rPr lang="en-US" sz="1200" dirty="0"/>
              <a:t>, </a:t>
            </a:r>
            <a:r>
              <a:rPr lang="en-US" sz="1200" i="1" dirty="0"/>
              <a:t>10</a:t>
            </a:r>
            <a:r>
              <a:rPr lang="en-US" sz="1200" dirty="0"/>
              <a:t>(1), 1–12. Available at: </a:t>
            </a:r>
            <a:r>
              <a:rPr lang="en-US" sz="1200" dirty="0">
                <a:hlinkClick r:id="rId3"/>
              </a:rPr>
              <a:t>https://www.google.com/search?q=https://doi.org/10.1207/s15566935eed1001_1</a:t>
            </a:r>
            <a:endParaRPr lang="en-US" sz="1200" dirty="0"/>
          </a:p>
          <a:p>
            <a:r>
              <a:rPr lang="en-US" sz="1200" dirty="0" err="1"/>
              <a:t>Melhuish</a:t>
            </a:r>
            <a:r>
              <a:rPr lang="en-US" sz="1200" dirty="0"/>
              <a:t>, E. C., Barnes, J., Gardiner, J., &amp; Sammons, P. (2008). </a:t>
            </a:r>
            <a:r>
              <a:rPr lang="en-US" sz="1200" i="1" dirty="0"/>
              <a:t>The importance of key person relationships in the Early Years Foundation Stage (EYFS)</a:t>
            </a:r>
            <a:r>
              <a:rPr lang="en-US" sz="1200" dirty="0"/>
              <a:t>. DCSF Research Report. Available at: https://www.google.com/search?q=https://dera.ioe.ac.uk/9199/1/DCSF-RR036.pdf</a:t>
            </a:r>
          </a:p>
          <a:p>
            <a:r>
              <a:rPr lang="en-US" sz="1200" dirty="0"/>
              <a:t>NICHD Early Child Care Research Network. (2005). Child care and children’s peer interaction at 48 months. </a:t>
            </a:r>
            <a:r>
              <a:rPr lang="en-US" sz="1200" i="1" dirty="0"/>
              <a:t>Child Development</a:t>
            </a:r>
            <a:r>
              <a:rPr lang="en-US" sz="1200" dirty="0"/>
              <a:t>, </a:t>
            </a:r>
            <a:r>
              <a:rPr lang="en-US" sz="1200" i="1" dirty="0"/>
              <a:t>76</a:t>
            </a:r>
            <a:r>
              <a:rPr lang="en-US" sz="1200" dirty="0"/>
              <a:t>(4), 846–862. Available at: </a:t>
            </a:r>
            <a:r>
              <a:rPr lang="en-US" sz="1200" dirty="0">
                <a:hlinkClick r:id="rId4"/>
              </a:rPr>
              <a:t>https://www.google.com/search?q=https://doi.org/10.1111/j.1467-8624.2005.00877.x</a:t>
            </a:r>
            <a:endParaRPr lang="en-US" sz="1200" dirty="0"/>
          </a:p>
          <a:p>
            <a:r>
              <a:rPr lang="en-US" sz="1200" dirty="0"/>
              <a:t>Steele, H., &amp; Steele, M. (2008). Attachment theory and research: New directions and applications. In J. R. Z. L. C. P. </a:t>
            </a:r>
            <a:r>
              <a:rPr lang="en-US" sz="1200" dirty="0" err="1"/>
              <a:t>Sroufe</a:t>
            </a:r>
            <a:r>
              <a:rPr lang="en-US" sz="1200" dirty="0"/>
              <a:t> (Ed.), </a:t>
            </a:r>
            <a:r>
              <a:rPr lang="en-US" sz="1200" i="1" dirty="0"/>
              <a:t>Handbook of child psychology and developmental science: Social, emotional, and personality development</a:t>
            </a:r>
            <a:r>
              <a:rPr lang="en-US" sz="1200" dirty="0"/>
              <a:t> (7th ed., Vol. 3, pp. 263–302). Wiley.</a:t>
            </a:r>
          </a:p>
          <a:p>
            <a:r>
              <a:rPr lang="en-US" sz="1200" dirty="0" err="1"/>
              <a:t>Sroufe</a:t>
            </a:r>
            <a:r>
              <a:rPr lang="en-US" sz="1200" dirty="0"/>
              <a:t>, L. A., </a:t>
            </a:r>
            <a:r>
              <a:rPr lang="en-US" sz="1200" dirty="0" err="1"/>
              <a:t>Egeland</a:t>
            </a:r>
            <a:r>
              <a:rPr lang="en-US" sz="1200" dirty="0"/>
              <a:t>, B., Carlson, E. A., &amp; Collins, W. A. (2005). </a:t>
            </a:r>
            <a:r>
              <a:rPr lang="en-US" sz="1200" i="1" dirty="0"/>
              <a:t>The development of the person: The Minnesota study of risk and adaptation from birth to adulthood</a:t>
            </a:r>
            <a:r>
              <a:rPr lang="en-US" sz="1200" dirty="0"/>
              <a:t>. Guilford Press.</a:t>
            </a:r>
          </a:p>
          <a:p>
            <a:r>
              <a:rPr lang="en-US" sz="1200" dirty="0"/>
              <a:t>Vygotsky, L. S. (1978). </a:t>
            </a:r>
            <a:r>
              <a:rPr lang="en-US" sz="1200" i="1" dirty="0"/>
              <a:t>Mind in society: The development of higher psychological processes</a:t>
            </a:r>
            <a:r>
              <a:rPr lang="en-US" sz="1200" dirty="0"/>
              <a:t>. Harvard University Press</a:t>
            </a:r>
            <a:endParaRPr lang="en-US" dirty="0"/>
          </a:p>
        </p:txBody>
      </p:sp>
    </p:spTree>
    <p:extLst>
      <p:ext uri="{BB962C8B-B14F-4D97-AF65-F5344CB8AC3E}">
        <p14:creationId xmlns:p14="http://schemas.microsoft.com/office/powerpoint/2010/main" val="403694386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2617</Words>
  <Application>Microsoft Office PowerPoint</Application>
  <PresentationFormat>On-screen Show (16:9)</PresentationFormat>
  <Paragraphs>87</Paragraphs>
  <Slides>11</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Times New Roman</vt:lpstr>
      <vt:lpstr>Office Theme</vt:lpstr>
      <vt:lpstr>Amira's Support Plan: An Attachment Theory Approach</vt:lpstr>
      <vt:lpstr>Chosen Theory - Bowlby’s Attachment Theory</vt:lpstr>
      <vt:lpstr>Relevance to Early Years Development</vt:lpstr>
      <vt:lpstr>Application to Amira’s Behaviour: Anxiety</vt:lpstr>
      <vt:lpstr>Application to Amira’s Behaviour: Communication &amp; Play</vt:lpstr>
      <vt:lpstr>Strategy 1: The Key Person as a Secure Base</vt:lpstr>
      <vt:lpstr>Strategy 2: Promoting Social and Cognitive Exploration</vt:lpstr>
      <vt:lpstr>Nature and Nurture: Biological and Environmental Influences</vt:lpstr>
      <vt:lpstr>Critical Evaluation: Usefulness of Attachment Theory</vt:lpstr>
      <vt:lpstr>Conclusion</vt:lpstr>
      <vt:lpstr>References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2017-08-01T15:40:51Z</dcterms:created>
  <dcterms:modified xsi:type="dcterms:W3CDTF">2025-10-12T18:37:25Z</dcterms:modified>
</cp:coreProperties>
</file>