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78" r:id="rId5"/>
    <p:sldId id="260" r:id="rId6"/>
    <p:sldId id="263" r:id="rId7"/>
    <p:sldId id="264" r:id="rId8"/>
    <p:sldId id="262" r:id="rId9"/>
    <p:sldId id="265" r:id="rId10"/>
    <p:sldId id="268" r:id="rId11"/>
    <p:sldId id="267" r:id="rId12"/>
    <p:sldId id="266" r:id="rId13"/>
    <p:sldId id="270" r:id="rId14"/>
    <p:sldId id="269" r:id="rId15"/>
    <p:sldId id="271" r:id="rId16"/>
    <p:sldId id="272" r:id="rId17"/>
    <p:sldId id="277" r:id="rId18"/>
    <p:sldId id="273" r:id="rId19"/>
    <p:sldId id="275"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5/10/2017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Key performance indicators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1251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time we……</a:t>
            </a:r>
            <a:endParaRPr lang="en-GB" dirty="0"/>
          </a:p>
        </p:txBody>
      </p:sp>
      <p:sp>
        <p:nvSpPr>
          <p:cNvPr id="3" name="Content Placeholder 2"/>
          <p:cNvSpPr>
            <a:spLocks noGrp="1"/>
          </p:cNvSpPr>
          <p:nvPr>
            <p:ph idx="1"/>
          </p:nvPr>
        </p:nvSpPr>
        <p:spPr/>
        <p:txBody>
          <a:bodyPr/>
          <a:lstStyle/>
          <a:p>
            <a:r>
              <a:rPr lang="en-GB" dirty="0" smtClean="0"/>
              <a:t>Looked at ratios and discussed how they aid management</a:t>
            </a:r>
          </a:p>
          <a:p>
            <a:endParaRPr lang="en-GB" dirty="0"/>
          </a:p>
        </p:txBody>
      </p:sp>
    </p:spTree>
    <p:extLst>
      <p:ext uri="{BB962C8B-B14F-4D97-AF65-F5344CB8AC3E}">
        <p14:creationId xmlns:p14="http://schemas.microsoft.com/office/powerpoint/2010/main" val="328810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 we will……</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Introduce </a:t>
            </a:r>
            <a:r>
              <a:rPr lang="en-GB" dirty="0" smtClean="0"/>
              <a:t>Key Performance Indicators from a:</a:t>
            </a:r>
          </a:p>
          <a:p>
            <a:r>
              <a:rPr lang="en-GB" dirty="0" smtClean="0"/>
              <a:t>Financial perspective</a:t>
            </a:r>
          </a:p>
          <a:p>
            <a:r>
              <a:rPr lang="en-GB" dirty="0" smtClean="0"/>
              <a:t>Customer perspective</a:t>
            </a:r>
          </a:p>
          <a:p>
            <a:r>
              <a:rPr lang="en-GB" dirty="0" smtClean="0"/>
              <a:t>Marketing and sales perspective</a:t>
            </a:r>
          </a:p>
          <a:p>
            <a:r>
              <a:rPr lang="en-GB" dirty="0" smtClean="0"/>
              <a:t>Supply chain perspective</a:t>
            </a:r>
          </a:p>
          <a:p>
            <a:r>
              <a:rPr lang="en-GB" dirty="0" smtClean="0"/>
              <a:t>Employee perspective</a:t>
            </a:r>
          </a:p>
          <a:p>
            <a:r>
              <a:rPr lang="en-GB" dirty="0" smtClean="0"/>
              <a:t>Corporate social responsibility perspective</a:t>
            </a:r>
          </a:p>
          <a:p>
            <a:endParaRPr lang="en-GB" dirty="0" smtClean="0"/>
          </a:p>
          <a:p>
            <a:endParaRPr lang="en-GB" dirty="0"/>
          </a:p>
        </p:txBody>
      </p:sp>
    </p:spTree>
    <p:extLst>
      <p:ext uri="{BB962C8B-B14F-4D97-AF65-F5344CB8AC3E}">
        <p14:creationId xmlns:p14="http://schemas.microsoft.com/office/powerpoint/2010/main" val="1648630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Performance Indicators</a:t>
            </a:r>
            <a:endParaRPr lang="en-GB" dirty="0"/>
          </a:p>
        </p:txBody>
      </p:sp>
      <p:sp>
        <p:nvSpPr>
          <p:cNvPr id="3" name="Content Placeholder 2"/>
          <p:cNvSpPr>
            <a:spLocks noGrp="1"/>
          </p:cNvSpPr>
          <p:nvPr>
            <p:ph idx="1"/>
          </p:nvPr>
        </p:nvSpPr>
        <p:spPr/>
        <p:txBody>
          <a:bodyPr/>
          <a:lstStyle/>
          <a:p>
            <a:r>
              <a:rPr lang="en-GB" dirty="0" smtClean="0"/>
              <a:t>Key performance indicators enable management to measure how well areas within their organisation are performing</a:t>
            </a:r>
          </a:p>
          <a:p>
            <a:r>
              <a:rPr lang="en-GB" dirty="0" smtClean="0"/>
              <a:t>Key Performance indicators enable managers to determine whether activities are successful or veering off course</a:t>
            </a:r>
          </a:p>
          <a:p>
            <a:r>
              <a:rPr lang="en-GB" dirty="0" smtClean="0"/>
              <a:t>The key element for management is to choose appropriate key performance indicators</a:t>
            </a:r>
          </a:p>
          <a:p>
            <a:r>
              <a:rPr lang="en-GB" dirty="0" smtClean="0"/>
              <a:t>Managers that are effective decision makers understand that they need information on the key areas of performance and closely tied to the organisations strategic objectives (goals deemed most important to the current and future health of the business) </a:t>
            </a:r>
            <a:endParaRPr lang="en-GB" dirty="0"/>
          </a:p>
        </p:txBody>
      </p:sp>
    </p:spTree>
    <p:extLst>
      <p:ext uri="{BB962C8B-B14F-4D97-AF65-F5344CB8AC3E}">
        <p14:creationId xmlns:p14="http://schemas.microsoft.com/office/powerpoint/2010/main" val="1026358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financial perspective</a:t>
            </a:r>
            <a:endParaRPr lang="en-GB" dirty="0"/>
          </a:p>
        </p:txBody>
      </p:sp>
      <p:sp>
        <p:nvSpPr>
          <p:cNvPr id="3" name="Content Placeholder 2"/>
          <p:cNvSpPr>
            <a:spLocks noGrp="1"/>
          </p:cNvSpPr>
          <p:nvPr>
            <p:ph idx="1"/>
          </p:nvPr>
        </p:nvSpPr>
        <p:spPr/>
        <p:txBody>
          <a:bodyPr/>
          <a:lstStyle/>
          <a:p>
            <a:r>
              <a:rPr lang="en-GB" dirty="0" smtClean="0"/>
              <a:t>We looked at financial ratios last week, but there are other aspects to </a:t>
            </a:r>
            <a:r>
              <a:rPr lang="en-GB" dirty="0" smtClean="0"/>
              <a:t>consider</a:t>
            </a:r>
          </a:p>
          <a:p>
            <a:r>
              <a:rPr lang="en-GB" dirty="0"/>
              <a:t>You should consider that conventional accounting metrics  could give a distorted view of an organisations value-creation capabilities and underlying performance.</a:t>
            </a:r>
          </a:p>
          <a:p>
            <a:endParaRPr lang="en-GB" dirty="0"/>
          </a:p>
          <a:p>
            <a:endParaRPr lang="en-GB" dirty="0"/>
          </a:p>
        </p:txBody>
      </p:sp>
    </p:spTree>
    <p:extLst>
      <p:ext uri="{BB962C8B-B14F-4D97-AF65-F5344CB8AC3E}">
        <p14:creationId xmlns:p14="http://schemas.microsoft.com/office/powerpoint/2010/main" val="3946168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r>
              <a:rPr lang="en-GB" dirty="0"/>
              <a:t>Return On Capital Employed – A higher ROCE indicates more efficient use of Capital</a:t>
            </a:r>
          </a:p>
          <a:p>
            <a:r>
              <a:rPr lang="en-GB" dirty="0"/>
              <a:t>The profit made from the Capital put into the Business.  A result of 20% or better is acceptable.</a:t>
            </a:r>
          </a:p>
          <a:p>
            <a:r>
              <a:rPr lang="en-GB" dirty="0"/>
              <a:t>This ratio is good at comparing companies in the same sector.</a:t>
            </a:r>
          </a:p>
          <a:p>
            <a:r>
              <a:rPr lang="en-GB" dirty="0"/>
              <a:t>This ratio is an important indicator regarding to what extent an organisation is able to generate profits form the assets it controls.  Companies make investments in assets (such as equipment, buildings </a:t>
            </a:r>
            <a:r>
              <a:rPr lang="en-GB" dirty="0" err="1"/>
              <a:t>etc</a:t>
            </a:r>
            <a:r>
              <a:rPr lang="en-GB" dirty="0"/>
              <a:t>) in order to generate a return. (how much money was made on the investment, </a:t>
            </a:r>
            <a:r>
              <a:rPr lang="en-GB" dirty="0" smtClean="0"/>
              <a:t>based </a:t>
            </a:r>
            <a:r>
              <a:rPr lang="en-GB" dirty="0"/>
              <a:t>on the purchase price)</a:t>
            </a:r>
            <a:endParaRPr lang="en-GB" dirty="0" smtClean="0"/>
          </a:p>
          <a:p>
            <a:r>
              <a:rPr lang="en-GB" dirty="0" smtClean="0"/>
              <a:t>Consider which assets a hotel would have that generate a return</a:t>
            </a:r>
          </a:p>
          <a:p>
            <a:endParaRPr lang="en-GB" dirty="0"/>
          </a:p>
          <a:p>
            <a:endParaRPr lang="en-GB" dirty="0"/>
          </a:p>
        </p:txBody>
      </p:sp>
    </p:spTree>
    <p:extLst>
      <p:ext uri="{BB962C8B-B14F-4D97-AF65-F5344CB8AC3E}">
        <p14:creationId xmlns:p14="http://schemas.microsoft.com/office/powerpoint/2010/main" val="2393274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lstStyle/>
          <a:p>
            <a:r>
              <a:rPr lang="en-GB" dirty="0"/>
              <a:t>Companies want to make sure that they maximise the income they generate from the assets they own.  </a:t>
            </a:r>
            <a:endParaRPr lang="en-GB" dirty="0" smtClean="0"/>
          </a:p>
          <a:p>
            <a:r>
              <a:rPr lang="en-GB" dirty="0" smtClean="0"/>
              <a:t>If </a:t>
            </a:r>
            <a:r>
              <a:rPr lang="en-GB" dirty="0"/>
              <a:t>the result is low, it indicates that the income has been low compared to the amount of assets owned.  </a:t>
            </a:r>
            <a:endParaRPr lang="en-GB" dirty="0" smtClean="0"/>
          </a:p>
          <a:p>
            <a:r>
              <a:rPr lang="en-GB" dirty="0" smtClean="0"/>
              <a:t>This </a:t>
            </a:r>
            <a:r>
              <a:rPr lang="en-GB" dirty="0"/>
              <a:t>particular ratio is a useful KPI if compared with other similar companies in the same sector.  If the result is below the industry average, it indicates an inefficient use of business assets</a:t>
            </a:r>
            <a:r>
              <a:rPr lang="en-GB" dirty="0" smtClean="0"/>
              <a:t>.</a:t>
            </a:r>
          </a:p>
          <a:p>
            <a:r>
              <a:rPr lang="en-GB" dirty="0" smtClean="0"/>
              <a:t>A high ROCE means that a larger chunk of profits can be invested back into the company</a:t>
            </a:r>
            <a:endParaRPr lang="en-GB" dirty="0"/>
          </a:p>
          <a:p>
            <a:endParaRPr lang="en-GB" dirty="0"/>
          </a:p>
        </p:txBody>
      </p:sp>
    </p:spTree>
    <p:extLst>
      <p:ext uri="{BB962C8B-B14F-4D97-AF65-F5344CB8AC3E}">
        <p14:creationId xmlns:p14="http://schemas.microsoft.com/office/powerpoint/2010/main" val="2135703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and Gearing</a:t>
            </a:r>
            <a:endParaRPr lang="en-GB" dirty="0"/>
          </a:p>
        </p:txBody>
      </p:sp>
      <p:sp>
        <p:nvSpPr>
          <p:cNvPr id="3" name="Content Placeholder 2"/>
          <p:cNvSpPr>
            <a:spLocks noGrp="1"/>
          </p:cNvSpPr>
          <p:nvPr>
            <p:ph idx="1"/>
          </p:nvPr>
        </p:nvSpPr>
        <p:spPr/>
        <p:txBody>
          <a:bodyPr/>
          <a:lstStyle/>
          <a:p>
            <a:r>
              <a:rPr lang="en-GB" dirty="0"/>
              <a:t>Companies can finance their operations either through investments from shareholders (equity) or by taking on debt.  </a:t>
            </a:r>
            <a:endParaRPr lang="en-GB" dirty="0" smtClean="0"/>
          </a:p>
          <a:p>
            <a:r>
              <a:rPr lang="en-GB" dirty="0" smtClean="0"/>
              <a:t>Understanding </a:t>
            </a:r>
            <a:r>
              <a:rPr lang="en-GB" dirty="0"/>
              <a:t>the proportion that is financed by debt as opposed to shareholders equity is the debt to equity ratio, and a key indicator of the financial position of the company.</a:t>
            </a:r>
          </a:p>
          <a:p>
            <a:endParaRPr lang="en-GB" dirty="0"/>
          </a:p>
        </p:txBody>
      </p:sp>
    </p:spTree>
    <p:extLst>
      <p:ext uri="{BB962C8B-B14F-4D97-AF65-F5344CB8AC3E}">
        <p14:creationId xmlns:p14="http://schemas.microsoft.com/office/powerpoint/2010/main" val="254426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ratio analysis</a:t>
            </a:r>
            <a:endParaRPr lang="en-GB" dirty="0"/>
          </a:p>
        </p:txBody>
      </p:sp>
      <p:sp>
        <p:nvSpPr>
          <p:cNvPr id="3" name="Content Placeholder 2"/>
          <p:cNvSpPr>
            <a:spLocks noGrp="1"/>
          </p:cNvSpPr>
          <p:nvPr>
            <p:ph idx="1"/>
          </p:nvPr>
        </p:nvSpPr>
        <p:spPr/>
        <p:txBody>
          <a:bodyPr/>
          <a:lstStyle/>
          <a:p>
            <a:r>
              <a:rPr lang="en-GB" dirty="0" smtClean="0"/>
              <a:t>The information required for the undertaking of ratio analysis is contained within the financial reports, and therefore there is little or no cost associated with the collection of the information.  </a:t>
            </a:r>
          </a:p>
          <a:p>
            <a:r>
              <a:rPr lang="en-GB" dirty="0" smtClean="0"/>
              <a:t>As most companies hold the information in existing accounting systems, it is just a matter of adding a calculation routine to the existing system. </a:t>
            </a:r>
            <a:endParaRPr lang="en-GB" dirty="0"/>
          </a:p>
        </p:txBody>
      </p:sp>
    </p:spTree>
    <p:extLst>
      <p:ext uri="{BB962C8B-B14F-4D97-AF65-F5344CB8AC3E}">
        <p14:creationId xmlns:p14="http://schemas.microsoft.com/office/powerpoint/2010/main" val="2482018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ratio analysis</a:t>
            </a:r>
            <a:endParaRPr lang="en-GB" dirty="0"/>
          </a:p>
        </p:txBody>
      </p:sp>
      <p:sp>
        <p:nvSpPr>
          <p:cNvPr id="3" name="Content Placeholder 2"/>
          <p:cNvSpPr>
            <a:spLocks noGrp="1"/>
          </p:cNvSpPr>
          <p:nvPr>
            <p:ph idx="1"/>
          </p:nvPr>
        </p:nvSpPr>
        <p:spPr/>
        <p:txBody>
          <a:bodyPr/>
          <a:lstStyle/>
          <a:p>
            <a:r>
              <a:rPr lang="en-GB" dirty="0" smtClean="0"/>
              <a:t>The information used to analyse the ratios is derived from historical costs.  </a:t>
            </a:r>
            <a:endParaRPr lang="en-GB" dirty="0"/>
          </a:p>
          <a:p>
            <a:r>
              <a:rPr lang="en-GB" dirty="0" smtClean="0"/>
              <a:t>If the rate of inflation has changed during the periods under review, this could mean that the numbers are not comparable across periods</a:t>
            </a:r>
          </a:p>
          <a:p>
            <a:r>
              <a:rPr lang="en-GB" dirty="0" smtClean="0"/>
              <a:t>Company strategies.  It can be dangerous to conduct a ratio analysis comparison between two companies that implement different operational strategies e.g. compare Morgan’s to Travelodge, as one focuses on a high customer service strategy where prices are higher</a:t>
            </a:r>
            <a:endParaRPr lang="en-GB" dirty="0"/>
          </a:p>
        </p:txBody>
      </p:sp>
    </p:spTree>
    <p:extLst>
      <p:ext uri="{BB962C8B-B14F-4D97-AF65-F5344CB8AC3E}">
        <p14:creationId xmlns:p14="http://schemas.microsoft.com/office/powerpoint/2010/main" val="3702313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Performance Indicators</a:t>
            </a:r>
            <a:endParaRPr lang="en-GB" dirty="0"/>
          </a:p>
        </p:txBody>
      </p:sp>
      <p:sp>
        <p:nvSpPr>
          <p:cNvPr id="3" name="Content Placeholder 2"/>
          <p:cNvSpPr>
            <a:spLocks noGrp="1"/>
          </p:cNvSpPr>
          <p:nvPr>
            <p:ph idx="1"/>
          </p:nvPr>
        </p:nvSpPr>
        <p:spPr/>
        <p:txBody>
          <a:bodyPr/>
          <a:lstStyle/>
          <a:p>
            <a:r>
              <a:rPr lang="en-GB" dirty="0" smtClean="0"/>
              <a:t>Ratios are only a part of the key performance indicators for business</a:t>
            </a:r>
          </a:p>
          <a:p>
            <a:r>
              <a:rPr lang="en-GB" dirty="0" smtClean="0"/>
              <a:t>Yet, they are not the only KPI that can subsequently show how actions affect finance</a:t>
            </a:r>
            <a:endParaRPr lang="en-GB" dirty="0"/>
          </a:p>
        </p:txBody>
      </p:sp>
    </p:spTree>
    <p:extLst>
      <p:ext uri="{BB962C8B-B14F-4D97-AF65-F5344CB8AC3E}">
        <p14:creationId xmlns:p14="http://schemas.microsoft.com/office/powerpoint/2010/main" val="2415508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experience data collection</a:t>
            </a:r>
            <a:endParaRPr lang="en-GB" dirty="0"/>
          </a:p>
        </p:txBody>
      </p:sp>
      <p:sp>
        <p:nvSpPr>
          <p:cNvPr id="3" name="Content Placeholder 2"/>
          <p:cNvSpPr>
            <a:spLocks noGrp="1"/>
          </p:cNvSpPr>
          <p:nvPr>
            <p:ph idx="1"/>
          </p:nvPr>
        </p:nvSpPr>
        <p:spPr/>
        <p:txBody>
          <a:bodyPr/>
          <a:lstStyle/>
          <a:p>
            <a:r>
              <a:rPr lang="en-GB" dirty="0" smtClean="0"/>
              <a:t>Within an organisation, every action incurs an associated cost</a:t>
            </a:r>
          </a:p>
          <a:p>
            <a:r>
              <a:rPr lang="en-GB" dirty="0" smtClean="0"/>
              <a:t>The costs and effort vary according to the data capturing mechanism being deployed</a:t>
            </a:r>
          </a:p>
          <a:p>
            <a:r>
              <a:rPr lang="en-GB" dirty="0" smtClean="0"/>
              <a:t>With regard to customer feedback surveys, simple surveys at the point of experience are inexpensive and require little effort</a:t>
            </a:r>
          </a:p>
          <a:p>
            <a:r>
              <a:rPr lang="en-GB" dirty="0" smtClean="0"/>
              <a:t>Larger scale surveys (especially when conducted by an external consultancy – and normally as part of a broader satisfaction/engagement survey) can be expensive but will require little input from the organisation</a:t>
            </a:r>
          </a:p>
          <a:p>
            <a:r>
              <a:rPr lang="en-GB" dirty="0" smtClean="0"/>
              <a:t>Setting up a customer services department (which will capture and act upon customer complaints) brings with it typical resource costs (people, equipment </a:t>
            </a:r>
            <a:r>
              <a:rPr lang="en-GB" dirty="0" err="1" smtClean="0"/>
              <a:t>etc</a:t>
            </a:r>
            <a:r>
              <a:rPr lang="en-GB" dirty="0" smtClean="0"/>
              <a:t>).</a:t>
            </a:r>
            <a:endParaRPr lang="en-GB" dirty="0"/>
          </a:p>
        </p:txBody>
      </p:sp>
    </p:spTree>
    <p:extLst>
      <p:ext uri="{BB962C8B-B14F-4D97-AF65-F5344CB8AC3E}">
        <p14:creationId xmlns:p14="http://schemas.microsoft.com/office/powerpoint/2010/main" val="4065576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Experience data collection</a:t>
            </a:r>
            <a:endParaRPr lang="en-GB" dirty="0"/>
          </a:p>
        </p:txBody>
      </p:sp>
      <p:sp>
        <p:nvSpPr>
          <p:cNvPr id="3" name="Content Placeholder 2"/>
          <p:cNvSpPr>
            <a:spLocks noGrp="1"/>
          </p:cNvSpPr>
          <p:nvPr>
            <p:ph idx="1"/>
          </p:nvPr>
        </p:nvSpPr>
        <p:spPr/>
        <p:txBody>
          <a:bodyPr/>
          <a:lstStyle/>
          <a:p>
            <a:r>
              <a:rPr lang="en-GB" dirty="0" smtClean="0"/>
              <a:t>Do customers return?  Retention of customers is important.  </a:t>
            </a:r>
          </a:p>
          <a:p>
            <a:r>
              <a:rPr lang="en-GB" dirty="0" smtClean="0"/>
              <a:t>If we are a chain, do the customers use one of our hotels in different regions or countries?</a:t>
            </a:r>
          </a:p>
          <a:p>
            <a:r>
              <a:rPr lang="en-GB" dirty="0" smtClean="0"/>
              <a:t>Reputation is key, and bad reputations will affect customer retention and ultimately the organisations finances</a:t>
            </a:r>
          </a:p>
          <a:p>
            <a:endParaRPr lang="en-GB" dirty="0"/>
          </a:p>
        </p:txBody>
      </p:sp>
    </p:spTree>
    <p:extLst>
      <p:ext uri="{BB962C8B-B14F-4D97-AF65-F5344CB8AC3E}">
        <p14:creationId xmlns:p14="http://schemas.microsoft.com/office/powerpoint/2010/main" val="4143055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Relative market share</a:t>
            </a:r>
            <a:endParaRPr lang="en-GB" dirty="0"/>
          </a:p>
        </p:txBody>
      </p:sp>
      <p:sp>
        <p:nvSpPr>
          <p:cNvPr id="3" name="Content Placeholder 2"/>
          <p:cNvSpPr>
            <a:spLocks noGrp="1"/>
          </p:cNvSpPr>
          <p:nvPr>
            <p:ph idx="1"/>
          </p:nvPr>
        </p:nvSpPr>
        <p:spPr/>
        <p:txBody>
          <a:bodyPr/>
          <a:lstStyle/>
          <a:p>
            <a:r>
              <a:rPr lang="en-GB" dirty="0" smtClean="0"/>
              <a:t>How well are we developing our market share in comparison to our competitors?</a:t>
            </a:r>
          </a:p>
          <a:p>
            <a:r>
              <a:rPr lang="en-GB" dirty="0" smtClean="0"/>
              <a:t>Calculating the relative market share enables managers to compare market positions</a:t>
            </a:r>
          </a:p>
          <a:p>
            <a:r>
              <a:rPr lang="en-GB" dirty="0" smtClean="0"/>
              <a:t>Studies by the Boston Consulting Group suggest that major players in a market tend to be more profitable than their competitors</a:t>
            </a:r>
          </a:p>
          <a:p>
            <a:r>
              <a:rPr lang="en-GB" dirty="0" smtClean="0"/>
              <a:t>Relative market share indicates likely cash generation, because the higher the share, the more cash that will be generate</a:t>
            </a:r>
          </a:p>
          <a:p>
            <a:r>
              <a:rPr lang="en-GB" dirty="0" smtClean="0"/>
              <a:t>However, this is not an exact science, as sales do not always translate into profit, as the expenses of the organisation can have an impact</a:t>
            </a:r>
            <a:endParaRPr lang="en-GB" dirty="0"/>
          </a:p>
        </p:txBody>
      </p:sp>
    </p:spTree>
    <p:extLst>
      <p:ext uri="{BB962C8B-B14F-4D97-AF65-F5344CB8AC3E}">
        <p14:creationId xmlns:p14="http://schemas.microsoft.com/office/powerpoint/2010/main" val="3176009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Capital Value</a:t>
            </a:r>
            <a:endParaRPr lang="en-GB" dirty="0"/>
          </a:p>
        </p:txBody>
      </p:sp>
      <p:sp>
        <p:nvSpPr>
          <p:cNvPr id="3" name="Content Placeholder 2"/>
          <p:cNvSpPr>
            <a:spLocks noGrp="1"/>
          </p:cNvSpPr>
          <p:nvPr>
            <p:ph idx="1"/>
          </p:nvPr>
        </p:nvSpPr>
        <p:spPr/>
        <p:txBody>
          <a:bodyPr/>
          <a:lstStyle/>
          <a:p>
            <a:r>
              <a:rPr lang="en-GB" dirty="0" smtClean="0"/>
              <a:t>In many businesses, employees are not only the most important assets and key enablers of future success but often the biggest success</a:t>
            </a:r>
          </a:p>
          <a:p>
            <a:r>
              <a:rPr lang="en-GB" dirty="0" smtClean="0"/>
              <a:t>Employees </a:t>
            </a:r>
            <a:r>
              <a:rPr lang="en-GB" dirty="0" smtClean="0"/>
              <a:t>are often a missing ingredient in accounting and finance (except as an expense), although with a little effort we can calculate the effects of people on financial performance</a:t>
            </a:r>
          </a:p>
          <a:p>
            <a:r>
              <a:rPr lang="en-GB" dirty="0" smtClean="0"/>
              <a:t>There is a KPI formula that enables organisations to calculate the effect of people on the organisations performance</a:t>
            </a:r>
          </a:p>
          <a:p>
            <a:pPr marL="457200" lvl="1" indent="0">
              <a:buNone/>
            </a:pPr>
            <a:r>
              <a:rPr lang="en-GB" b="1" dirty="0" smtClean="0"/>
              <a:t>Revenue – </a:t>
            </a:r>
            <a:r>
              <a:rPr lang="en-GB" b="1" u="sng" dirty="0" smtClean="0"/>
              <a:t>Total costs – employment cost)</a:t>
            </a:r>
            <a:endParaRPr lang="en-GB" b="1" dirty="0" smtClean="0"/>
          </a:p>
          <a:p>
            <a:pPr marL="457200" lvl="1" indent="0">
              <a:buNone/>
            </a:pPr>
            <a:r>
              <a:rPr lang="en-GB" b="1" dirty="0" smtClean="0"/>
              <a:t>                                number of employees</a:t>
            </a:r>
            <a:endParaRPr lang="en-GB" b="1" dirty="0"/>
          </a:p>
        </p:txBody>
      </p:sp>
    </p:spTree>
    <p:extLst>
      <p:ext uri="{BB962C8B-B14F-4D97-AF65-F5344CB8AC3E}">
        <p14:creationId xmlns:p14="http://schemas.microsoft.com/office/powerpoint/2010/main" val="2459544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Employees</a:t>
            </a:r>
            <a:endParaRPr lang="en-GB" dirty="0"/>
          </a:p>
        </p:txBody>
      </p:sp>
      <p:sp>
        <p:nvSpPr>
          <p:cNvPr id="3" name="Content Placeholder 2"/>
          <p:cNvSpPr>
            <a:spLocks noGrp="1"/>
          </p:cNvSpPr>
          <p:nvPr>
            <p:ph idx="1"/>
          </p:nvPr>
        </p:nvSpPr>
        <p:spPr/>
        <p:txBody>
          <a:bodyPr/>
          <a:lstStyle/>
          <a:p>
            <a:r>
              <a:rPr lang="en-GB" dirty="0" smtClean="0"/>
              <a:t>You need to also consider the costs associated with absenteeism.</a:t>
            </a:r>
          </a:p>
          <a:p>
            <a:r>
              <a:rPr lang="en-GB" dirty="0" smtClean="0"/>
              <a:t>There are different types of absenteeism, which basically determine whether it is permitted absence or unpermitted absence.  </a:t>
            </a:r>
          </a:p>
          <a:p>
            <a:endParaRPr lang="en-GB" dirty="0"/>
          </a:p>
        </p:txBody>
      </p:sp>
    </p:spTree>
    <p:extLst>
      <p:ext uri="{BB962C8B-B14F-4D97-AF65-F5344CB8AC3E}">
        <p14:creationId xmlns:p14="http://schemas.microsoft.com/office/powerpoint/2010/main" val="3977565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Supply chain perspective</a:t>
            </a:r>
            <a:br>
              <a:rPr lang="en-GB" dirty="0"/>
            </a:br>
            <a:endParaRPr lang="en-GB" dirty="0"/>
          </a:p>
        </p:txBody>
      </p:sp>
      <p:sp>
        <p:nvSpPr>
          <p:cNvPr id="3" name="Content Placeholder 2"/>
          <p:cNvSpPr>
            <a:spLocks noGrp="1"/>
          </p:cNvSpPr>
          <p:nvPr>
            <p:ph idx="1"/>
          </p:nvPr>
        </p:nvSpPr>
        <p:spPr/>
        <p:txBody>
          <a:bodyPr/>
          <a:lstStyle/>
          <a:p>
            <a:r>
              <a:rPr lang="en-GB" dirty="0" smtClean="0"/>
              <a:t>What is the supply chain?</a:t>
            </a:r>
          </a:p>
          <a:p>
            <a:r>
              <a:rPr lang="en-GB" dirty="0" smtClean="0"/>
              <a:t>Do our organisations action have an effect upon the </a:t>
            </a:r>
            <a:r>
              <a:rPr lang="en-GB" smtClean="0"/>
              <a:t>supply chain?</a:t>
            </a:r>
            <a:endParaRPr lang="en-GB"/>
          </a:p>
        </p:txBody>
      </p:sp>
    </p:spTree>
    <p:extLst>
      <p:ext uri="{BB962C8B-B14F-4D97-AF65-F5344CB8AC3E}">
        <p14:creationId xmlns:p14="http://schemas.microsoft.com/office/powerpoint/2010/main" val="956679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CSR</a:t>
            </a:r>
            <a:endParaRPr lang="en-GB" dirty="0"/>
          </a:p>
        </p:txBody>
      </p:sp>
      <p:sp>
        <p:nvSpPr>
          <p:cNvPr id="3" name="Content Placeholder 2"/>
          <p:cNvSpPr>
            <a:spLocks noGrp="1"/>
          </p:cNvSpPr>
          <p:nvPr>
            <p:ph idx="1"/>
          </p:nvPr>
        </p:nvSpPr>
        <p:spPr/>
        <p:txBody>
          <a:bodyPr/>
          <a:lstStyle/>
          <a:p>
            <a:pPr marL="0" indent="0" algn="ctr">
              <a:buNone/>
            </a:pPr>
            <a:r>
              <a:rPr lang="en-GB" dirty="0"/>
              <a:t>“Corporate social responsibility is the commitment of businesses to contribute to sustainable economic development by working with employees, their families, the local community and society at large, to improve their lives in ways that are good for business and for development.”</a:t>
            </a:r>
          </a:p>
          <a:p>
            <a:endParaRPr lang="en-GB" sz="1100" dirty="0"/>
          </a:p>
          <a:p>
            <a:pPr marL="0" indent="0">
              <a:buNone/>
            </a:pPr>
            <a:r>
              <a:rPr lang="en-GB" sz="1100" dirty="0"/>
              <a:t>The Challenges of Social Corporate Social Responsibility: Facts for You, May 2013, pp. 38-39 </a:t>
            </a:r>
            <a:endParaRPr lang="en-GB" sz="1100" dirty="0" smtClean="0"/>
          </a:p>
          <a:p>
            <a:pPr marL="0" indent="0">
              <a:buNone/>
            </a:pPr>
            <a:r>
              <a:rPr lang="en-GB" dirty="0"/>
              <a:t>How do businesses/organisations set about the complex task of integrating </a:t>
            </a:r>
            <a:r>
              <a:rPr lang="en-GB" dirty="0" smtClean="0"/>
              <a:t>CSR?</a:t>
            </a:r>
            <a:endParaRPr lang="en-GB" dirty="0"/>
          </a:p>
        </p:txBody>
      </p:sp>
    </p:spTree>
    <p:extLst>
      <p:ext uri="{BB962C8B-B14F-4D97-AF65-F5344CB8AC3E}">
        <p14:creationId xmlns:p14="http://schemas.microsoft.com/office/powerpoint/2010/main" val="1319521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1544" y="332656"/>
            <a:ext cx="8229600" cy="6048672"/>
          </a:xfrm>
        </p:spPr>
        <p:txBody>
          <a:bodyPr>
            <a:normAutofit/>
          </a:bodyPr>
          <a:lstStyle/>
          <a:p>
            <a:endParaRPr lang="en-GB" dirty="0"/>
          </a:p>
          <a:p>
            <a:r>
              <a:rPr lang="en-GB" b="1" dirty="0" smtClean="0"/>
              <a:t>Core elements to consider </a:t>
            </a:r>
          </a:p>
          <a:p>
            <a:r>
              <a:rPr lang="en-GB" dirty="0" smtClean="0"/>
              <a:t>Taken into account  are :</a:t>
            </a:r>
            <a:endParaRPr lang="en-GB" dirty="0"/>
          </a:p>
          <a:p>
            <a:r>
              <a:rPr lang="en-GB" dirty="0" smtClean="0"/>
              <a:t> </a:t>
            </a:r>
            <a:r>
              <a:rPr lang="en-GB" dirty="0"/>
              <a:t>the governance challenges faced in our </a:t>
            </a:r>
            <a:r>
              <a:rPr lang="en-GB" dirty="0" smtClean="0"/>
              <a:t>country </a:t>
            </a:r>
          </a:p>
          <a:p>
            <a:r>
              <a:rPr lang="en-GB" dirty="0" smtClean="0"/>
              <a:t>expectations </a:t>
            </a:r>
            <a:r>
              <a:rPr lang="en-GB" dirty="0"/>
              <a:t>of the society. </a:t>
            </a:r>
            <a:endParaRPr lang="en-GB" dirty="0" smtClean="0"/>
          </a:p>
          <a:p>
            <a:r>
              <a:rPr lang="en-GB" dirty="0" smtClean="0"/>
              <a:t> </a:t>
            </a:r>
            <a:r>
              <a:rPr lang="en-GB" dirty="0"/>
              <a:t>suggestions received from trade and industry </a:t>
            </a:r>
            <a:r>
              <a:rPr lang="en-GB" dirty="0" smtClean="0"/>
              <a:t> </a:t>
            </a:r>
            <a:r>
              <a:rPr lang="en-GB" dirty="0"/>
              <a:t>experts </a:t>
            </a:r>
            <a:endParaRPr lang="en-GB" dirty="0" smtClean="0"/>
          </a:p>
          <a:p>
            <a:r>
              <a:rPr lang="en-GB" dirty="0" smtClean="0"/>
              <a:t>other stakeholders</a:t>
            </a:r>
          </a:p>
          <a:p>
            <a:r>
              <a:rPr lang="en-GB" dirty="0" smtClean="0"/>
              <a:t>National/international </a:t>
            </a:r>
            <a:r>
              <a:rPr lang="en-GB" dirty="0"/>
              <a:t>practiced guidelines, norms and standards in the area of Corporate Social Responsibility </a:t>
            </a:r>
            <a:r>
              <a:rPr lang="en-GB" dirty="0" smtClean="0"/>
              <a:t> - </a:t>
            </a:r>
            <a:r>
              <a:rPr lang="en-GB" dirty="0" err="1" smtClean="0"/>
              <a:t>eg</a:t>
            </a:r>
            <a:r>
              <a:rPr lang="en-GB" dirty="0" smtClean="0"/>
              <a:t> best practice .</a:t>
            </a:r>
            <a:endParaRPr lang="en-GB" dirty="0"/>
          </a:p>
        </p:txBody>
      </p:sp>
    </p:spTree>
    <p:extLst>
      <p:ext uri="{BB962C8B-B14F-4D97-AF65-F5344CB8AC3E}">
        <p14:creationId xmlns:p14="http://schemas.microsoft.com/office/powerpoint/2010/main" val="3156897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548681"/>
            <a:ext cx="8229600" cy="5577483"/>
          </a:xfrm>
        </p:spPr>
        <p:txBody>
          <a:bodyPr>
            <a:normAutofit/>
          </a:bodyPr>
          <a:lstStyle/>
          <a:p>
            <a:r>
              <a:rPr lang="en-GB" b="1" dirty="0"/>
              <a:t>Fundamental Principle: </a:t>
            </a:r>
            <a:endParaRPr lang="en-GB" b="1" dirty="0" smtClean="0"/>
          </a:p>
          <a:p>
            <a:endParaRPr lang="en-GB" b="1" dirty="0"/>
          </a:p>
          <a:p>
            <a:r>
              <a:rPr lang="en-GB" dirty="0" smtClean="0"/>
              <a:t>To</a:t>
            </a:r>
            <a:r>
              <a:rPr lang="en-GB" b="1" dirty="0" smtClean="0"/>
              <a:t> </a:t>
            </a:r>
            <a:r>
              <a:rPr lang="en-GB" dirty="0" smtClean="0"/>
              <a:t>formulate </a:t>
            </a:r>
            <a:r>
              <a:rPr lang="en-GB" dirty="0"/>
              <a:t>a CSR policy to guide its strategic planning and </a:t>
            </a:r>
            <a:r>
              <a:rPr lang="en-GB" dirty="0" smtClean="0"/>
              <a:t>to provide </a:t>
            </a:r>
            <a:r>
              <a:rPr lang="en-GB" dirty="0"/>
              <a:t>a </a:t>
            </a:r>
            <a:r>
              <a:rPr lang="en-GB" dirty="0" smtClean="0"/>
              <a:t>guide for its </a:t>
            </a:r>
            <a:r>
              <a:rPr lang="en-GB" dirty="0"/>
              <a:t>CSR </a:t>
            </a:r>
            <a:r>
              <a:rPr lang="en-GB" dirty="0" smtClean="0"/>
              <a:t>initiatives.</a:t>
            </a:r>
          </a:p>
          <a:p>
            <a:r>
              <a:rPr lang="en-GB" dirty="0" smtClean="0"/>
              <a:t>This should to be an integral </a:t>
            </a:r>
            <a:r>
              <a:rPr lang="en-GB" dirty="0"/>
              <a:t>part of overall </a:t>
            </a:r>
            <a:r>
              <a:rPr lang="en-GB" dirty="0" smtClean="0"/>
              <a:t>business/organisation  </a:t>
            </a:r>
            <a:r>
              <a:rPr lang="en-GB" dirty="0"/>
              <a:t>policy and </a:t>
            </a:r>
            <a:r>
              <a:rPr lang="en-GB" dirty="0" smtClean="0"/>
              <a:t>match with the stated business </a:t>
            </a:r>
            <a:r>
              <a:rPr lang="en-GB" dirty="0"/>
              <a:t>goals. </a:t>
            </a:r>
          </a:p>
        </p:txBody>
      </p:sp>
    </p:spTree>
    <p:extLst>
      <p:ext uri="{BB962C8B-B14F-4D97-AF65-F5344CB8AC3E}">
        <p14:creationId xmlns:p14="http://schemas.microsoft.com/office/powerpoint/2010/main" val="213843955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351</TotalTime>
  <Words>1174</Words>
  <Application>Microsoft Office PowerPoint</Application>
  <PresentationFormat>Widescreen</PresentationFormat>
  <Paragraphs>88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Wisp</vt:lpstr>
      <vt:lpstr>Key performance indicators</vt:lpstr>
      <vt:lpstr>Last time we……</vt:lpstr>
      <vt:lpstr>Today we will……</vt:lpstr>
      <vt:lpstr>Key Performance Indicators</vt:lpstr>
      <vt:lpstr>The financial perspective</vt:lpstr>
      <vt:lpstr>ROCE</vt:lpstr>
      <vt:lpstr>ROCE</vt:lpstr>
      <vt:lpstr>Debt and Gearing</vt:lpstr>
      <vt:lpstr>Benefits of ratio analysis</vt:lpstr>
      <vt:lpstr>Limitations of ratio analysis</vt:lpstr>
      <vt:lpstr>Key Performance Indicators</vt:lpstr>
      <vt:lpstr>Customer experience data collection</vt:lpstr>
      <vt:lpstr>Customer Experience data collection</vt:lpstr>
      <vt:lpstr>Relative market share</vt:lpstr>
      <vt:lpstr>Human Capital Value</vt:lpstr>
      <vt:lpstr>Employees</vt:lpstr>
      <vt:lpstr>Supply chain perspective </vt:lpstr>
      <vt:lpstr>CSR</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performance indicators</dc:title>
  <dc:creator>Marie Pitson</dc:creator>
  <cp:lastModifiedBy>Marie Pitson</cp:lastModifiedBy>
  <cp:revision>6</cp:revision>
  <dcterms:created xsi:type="dcterms:W3CDTF">2016-10-10T11:27:28Z</dcterms:created>
  <dcterms:modified xsi:type="dcterms:W3CDTF">2017-05-10T11:26:07Z</dcterms:modified>
</cp:coreProperties>
</file>