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sldIdLst>
    <p:sldId id="256" r:id="rId2"/>
    <p:sldId id="266" r:id="rId3"/>
    <p:sldId id="257" r:id="rId4"/>
    <p:sldId id="268" r:id="rId5"/>
    <p:sldId id="258" r:id="rId6"/>
    <p:sldId id="259" r:id="rId7"/>
    <p:sldId id="260" r:id="rId8"/>
    <p:sldId id="261"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67" d="100"/>
          <a:sy n="67" d="100"/>
        </p:scale>
        <p:origin x="1248"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B1F133-91DD-4C3A-B06A-6CA8124CD87A}"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3CB04F25-E399-494B-B960-6B61D85490DE}">
      <dgm:prSet/>
      <dgm:spPr/>
      <dgm:t>
        <a:bodyPr/>
        <a:lstStyle/>
        <a:p>
          <a:r>
            <a:rPr lang="en-GB" b="1"/>
            <a:t>Feedback Rating</a:t>
          </a:r>
          <a:endParaRPr lang="en-US"/>
        </a:p>
      </dgm:t>
    </dgm:pt>
    <dgm:pt modelId="{F518401B-43ED-4FC0-A2DB-24206D0EF5CE}" type="parTrans" cxnId="{C87B157F-3A62-46D4-97D2-8FE8F312DC08}">
      <dgm:prSet/>
      <dgm:spPr/>
      <dgm:t>
        <a:bodyPr/>
        <a:lstStyle/>
        <a:p>
          <a:endParaRPr lang="en-US"/>
        </a:p>
      </dgm:t>
    </dgm:pt>
    <dgm:pt modelId="{F4BE7E38-D283-4FD3-B28D-62AA36F5434E}" type="sibTrans" cxnId="{C87B157F-3A62-46D4-97D2-8FE8F312DC08}">
      <dgm:prSet/>
      <dgm:spPr/>
      <dgm:t>
        <a:bodyPr/>
        <a:lstStyle/>
        <a:p>
          <a:endParaRPr lang="en-US"/>
        </a:p>
      </dgm:t>
    </dgm:pt>
    <dgm:pt modelId="{0C23E909-C23F-48FB-A3B2-E5A979B7C666}">
      <dgm:prSet/>
      <dgm:spPr/>
      <dgm:t>
        <a:bodyPr/>
        <a:lstStyle/>
        <a:p>
          <a:r>
            <a:rPr lang="en-GB" b="1"/>
            <a:t>1. Knowledge of Subject:</a:t>
          </a:r>
          <a:br>
            <a:rPr lang="en-GB"/>
          </a:br>
          <a:r>
            <a:rPr lang="en-GB"/>
            <a:t>⭐⭐⭐⭐⭐ (5/5)</a:t>
          </a:r>
          <a:endParaRPr lang="en-US"/>
        </a:p>
      </dgm:t>
    </dgm:pt>
    <dgm:pt modelId="{BD183E58-3291-4BEC-886D-593E75FDF4E3}" type="parTrans" cxnId="{9AFC02C5-28EF-4122-A08B-D85DAEF70025}">
      <dgm:prSet/>
      <dgm:spPr/>
      <dgm:t>
        <a:bodyPr/>
        <a:lstStyle/>
        <a:p>
          <a:endParaRPr lang="en-US"/>
        </a:p>
      </dgm:t>
    </dgm:pt>
    <dgm:pt modelId="{9D0EC598-5046-4F91-961C-FA109521A0AE}" type="sibTrans" cxnId="{9AFC02C5-28EF-4122-A08B-D85DAEF70025}">
      <dgm:prSet/>
      <dgm:spPr/>
      <dgm:t>
        <a:bodyPr/>
        <a:lstStyle/>
        <a:p>
          <a:endParaRPr lang="en-US"/>
        </a:p>
      </dgm:t>
    </dgm:pt>
    <dgm:pt modelId="{BFAAE09C-355C-4EFC-B582-F600E50A4F18}">
      <dgm:prSet/>
      <dgm:spPr/>
      <dgm:t>
        <a:bodyPr/>
        <a:lstStyle/>
        <a:p>
          <a:r>
            <a:rPr lang="en-GB" b="1"/>
            <a:t>2. Clarity of Explanation:</a:t>
          </a:r>
          <a:br>
            <a:rPr lang="en-GB"/>
          </a:br>
          <a:r>
            <a:rPr lang="en-GB"/>
            <a:t>⭐⭐⭐⭐⭐ (5/5)</a:t>
          </a:r>
          <a:endParaRPr lang="en-US"/>
        </a:p>
      </dgm:t>
    </dgm:pt>
    <dgm:pt modelId="{210365BD-8C85-4782-8C76-1DC9CA6D4DB9}" type="parTrans" cxnId="{63316124-090C-43DB-9835-96F44283D53F}">
      <dgm:prSet/>
      <dgm:spPr/>
      <dgm:t>
        <a:bodyPr/>
        <a:lstStyle/>
        <a:p>
          <a:endParaRPr lang="en-US"/>
        </a:p>
      </dgm:t>
    </dgm:pt>
    <dgm:pt modelId="{E975AA08-86C7-42AF-A9FE-AE8AD494A394}" type="sibTrans" cxnId="{63316124-090C-43DB-9835-96F44283D53F}">
      <dgm:prSet/>
      <dgm:spPr/>
      <dgm:t>
        <a:bodyPr/>
        <a:lstStyle/>
        <a:p>
          <a:endParaRPr lang="en-US"/>
        </a:p>
      </dgm:t>
    </dgm:pt>
    <dgm:pt modelId="{0DC19D82-6ABF-4CEE-BF84-0727C2FABA4A}">
      <dgm:prSet/>
      <dgm:spPr/>
      <dgm:t>
        <a:bodyPr/>
        <a:lstStyle/>
        <a:p>
          <a:r>
            <a:rPr lang="en-GB" b="1"/>
            <a:t>3. Communication Skills:</a:t>
          </a:r>
          <a:br>
            <a:rPr lang="en-GB"/>
          </a:br>
          <a:r>
            <a:rPr lang="en-GB"/>
            <a:t>⭐⭐⭐⭐⭐ (5/5)</a:t>
          </a:r>
          <a:endParaRPr lang="en-US"/>
        </a:p>
      </dgm:t>
    </dgm:pt>
    <dgm:pt modelId="{03442936-4FCE-446D-AE0F-49D36E224B75}" type="parTrans" cxnId="{1486E04A-36C1-498D-B941-90700D326B51}">
      <dgm:prSet/>
      <dgm:spPr/>
      <dgm:t>
        <a:bodyPr/>
        <a:lstStyle/>
        <a:p>
          <a:endParaRPr lang="en-US"/>
        </a:p>
      </dgm:t>
    </dgm:pt>
    <dgm:pt modelId="{99EFA563-AC2E-47F7-814A-CFC1ED11AC50}" type="sibTrans" cxnId="{1486E04A-36C1-498D-B941-90700D326B51}">
      <dgm:prSet/>
      <dgm:spPr/>
      <dgm:t>
        <a:bodyPr/>
        <a:lstStyle/>
        <a:p>
          <a:endParaRPr lang="en-US"/>
        </a:p>
      </dgm:t>
    </dgm:pt>
    <dgm:pt modelId="{D37513DB-2C22-449D-A62A-2CD3D8092A72}">
      <dgm:prSet/>
      <dgm:spPr/>
      <dgm:t>
        <a:bodyPr/>
        <a:lstStyle/>
        <a:p>
          <a:r>
            <a:rPr lang="en-GB" b="1"/>
            <a:t>4. Supportiveness and Encouragement:</a:t>
          </a:r>
          <a:br>
            <a:rPr lang="en-GB"/>
          </a:br>
          <a:r>
            <a:rPr lang="en-GB"/>
            <a:t>⭐⭐⭐⭐⭐ (5/5)</a:t>
          </a:r>
          <a:endParaRPr lang="en-US"/>
        </a:p>
      </dgm:t>
    </dgm:pt>
    <dgm:pt modelId="{22672A24-563A-4CE4-9E5D-64C8A5BBAF35}" type="parTrans" cxnId="{BFBC41AB-E01B-4638-B870-48A02722AB69}">
      <dgm:prSet/>
      <dgm:spPr/>
      <dgm:t>
        <a:bodyPr/>
        <a:lstStyle/>
        <a:p>
          <a:endParaRPr lang="en-US"/>
        </a:p>
      </dgm:t>
    </dgm:pt>
    <dgm:pt modelId="{920995FF-2823-4457-BB80-E5F57DA0AC8C}" type="sibTrans" cxnId="{BFBC41AB-E01B-4638-B870-48A02722AB69}">
      <dgm:prSet/>
      <dgm:spPr/>
      <dgm:t>
        <a:bodyPr/>
        <a:lstStyle/>
        <a:p>
          <a:endParaRPr lang="en-US"/>
        </a:p>
      </dgm:t>
    </dgm:pt>
    <dgm:pt modelId="{1B99AFDE-5A21-4B36-A463-F122D2E7CC91}">
      <dgm:prSet/>
      <dgm:spPr/>
      <dgm:t>
        <a:bodyPr/>
        <a:lstStyle/>
        <a:p>
          <a:r>
            <a:rPr lang="en-GB" b="1"/>
            <a:t>5. Punctuality and Reliability:</a:t>
          </a:r>
          <a:br>
            <a:rPr lang="en-GB"/>
          </a:br>
          <a:r>
            <a:rPr lang="en-GB"/>
            <a:t>⭐⭐⭐⭐⭐ (5/5)</a:t>
          </a:r>
          <a:endParaRPr lang="en-US"/>
        </a:p>
      </dgm:t>
    </dgm:pt>
    <dgm:pt modelId="{EB9E130D-5598-4D3F-9100-7E13138E7157}" type="parTrans" cxnId="{9282BC89-93AF-452C-9984-C68B305C6629}">
      <dgm:prSet/>
      <dgm:spPr/>
      <dgm:t>
        <a:bodyPr/>
        <a:lstStyle/>
        <a:p>
          <a:endParaRPr lang="en-US"/>
        </a:p>
      </dgm:t>
    </dgm:pt>
    <dgm:pt modelId="{4DADCAE2-6806-4B5A-94CB-4A244FD2F9FA}" type="sibTrans" cxnId="{9282BC89-93AF-452C-9984-C68B305C6629}">
      <dgm:prSet/>
      <dgm:spPr/>
      <dgm:t>
        <a:bodyPr/>
        <a:lstStyle/>
        <a:p>
          <a:endParaRPr lang="en-US"/>
        </a:p>
      </dgm:t>
    </dgm:pt>
    <dgm:pt modelId="{96CB31CA-C228-4749-8621-1C09E3722CA2}" type="pres">
      <dgm:prSet presAssocID="{C4B1F133-91DD-4C3A-B06A-6CA8124CD87A}" presName="diagram" presStyleCnt="0">
        <dgm:presLayoutVars>
          <dgm:dir/>
          <dgm:resizeHandles val="exact"/>
        </dgm:presLayoutVars>
      </dgm:prSet>
      <dgm:spPr/>
    </dgm:pt>
    <dgm:pt modelId="{BB915C82-AA98-4274-A213-C89FD1A8B580}" type="pres">
      <dgm:prSet presAssocID="{3CB04F25-E399-494B-B960-6B61D85490DE}" presName="arrow" presStyleLbl="node1" presStyleIdx="0" presStyleCnt="6" custRadScaleRad="97366" custRadScaleInc="-403">
        <dgm:presLayoutVars>
          <dgm:bulletEnabled val="1"/>
        </dgm:presLayoutVars>
      </dgm:prSet>
      <dgm:spPr/>
    </dgm:pt>
    <dgm:pt modelId="{1CA75BA9-6FFD-4F2E-8439-4D6A22A6A970}" type="pres">
      <dgm:prSet presAssocID="{0C23E909-C23F-48FB-A3B2-E5A979B7C666}" presName="arrow" presStyleLbl="node1" presStyleIdx="1" presStyleCnt="6" custRadScaleRad="103164" custRadScaleInc="7756">
        <dgm:presLayoutVars>
          <dgm:bulletEnabled val="1"/>
        </dgm:presLayoutVars>
      </dgm:prSet>
      <dgm:spPr/>
    </dgm:pt>
    <dgm:pt modelId="{66E37EC8-FBB4-4772-B0D9-7896C71B04B4}" type="pres">
      <dgm:prSet presAssocID="{BFAAE09C-355C-4EFC-B582-F600E50A4F18}" presName="arrow" presStyleLbl="node1" presStyleIdx="2" presStyleCnt="6">
        <dgm:presLayoutVars>
          <dgm:bulletEnabled val="1"/>
        </dgm:presLayoutVars>
      </dgm:prSet>
      <dgm:spPr/>
    </dgm:pt>
    <dgm:pt modelId="{E5A2253F-5AAF-4B5F-B71A-18F0FCB3254A}" type="pres">
      <dgm:prSet presAssocID="{0DC19D82-6ABF-4CEE-BF84-0727C2FABA4A}" presName="arrow" presStyleLbl="node1" presStyleIdx="3" presStyleCnt="6">
        <dgm:presLayoutVars>
          <dgm:bulletEnabled val="1"/>
        </dgm:presLayoutVars>
      </dgm:prSet>
      <dgm:spPr/>
    </dgm:pt>
    <dgm:pt modelId="{7E8EB1E7-897F-412C-93F3-A5961E0C2D7C}" type="pres">
      <dgm:prSet presAssocID="{D37513DB-2C22-449D-A62A-2CD3D8092A72}" presName="arrow" presStyleLbl="node1" presStyleIdx="4" presStyleCnt="6">
        <dgm:presLayoutVars>
          <dgm:bulletEnabled val="1"/>
        </dgm:presLayoutVars>
      </dgm:prSet>
      <dgm:spPr/>
    </dgm:pt>
    <dgm:pt modelId="{BB286DEE-56B5-4AB1-8681-652F498F6A50}" type="pres">
      <dgm:prSet presAssocID="{1B99AFDE-5A21-4B36-A463-F122D2E7CC91}" presName="arrow" presStyleLbl="node1" presStyleIdx="5" presStyleCnt="6">
        <dgm:presLayoutVars>
          <dgm:bulletEnabled val="1"/>
        </dgm:presLayoutVars>
      </dgm:prSet>
      <dgm:spPr/>
    </dgm:pt>
  </dgm:ptLst>
  <dgm:cxnLst>
    <dgm:cxn modelId="{33270A1C-9108-4F0E-A48E-3BEABE414B64}" type="presOf" srcId="{3CB04F25-E399-494B-B960-6B61D85490DE}" destId="{BB915C82-AA98-4274-A213-C89FD1A8B580}" srcOrd="0" destOrd="0" presId="urn:microsoft.com/office/officeart/2005/8/layout/arrow5"/>
    <dgm:cxn modelId="{63316124-090C-43DB-9835-96F44283D53F}" srcId="{C4B1F133-91DD-4C3A-B06A-6CA8124CD87A}" destId="{BFAAE09C-355C-4EFC-B582-F600E50A4F18}" srcOrd="2" destOrd="0" parTransId="{210365BD-8C85-4782-8C76-1DC9CA6D4DB9}" sibTransId="{E975AA08-86C7-42AF-A9FE-AE8AD494A394}"/>
    <dgm:cxn modelId="{1486E04A-36C1-498D-B941-90700D326B51}" srcId="{C4B1F133-91DD-4C3A-B06A-6CA8124CD87A}" destId="{0DC19D82-6ABF-4CEE-BF84-0727C2FABA4A}" srcOrd="3" destOrd="0" parTransId="{03442936-4FCE-446D-AE0F-49D36E224B75}" sibTransId="{99EFA563-AC2E-47F7-814A-CFC1ED11AC50}"/>
    <dgm:cxn modelId="{73EFF072-9EF0-4EB1-90D1-8BA8B6CC29ED}" type="presOf" srcId="{0C23E909-C23F-48FB-A3B2-E5A979B7C666}" destId="{1CA75BA9-6FFD-4F2E-8439-4D6A22A6A970}" srcOrd="0" destOrd="0" presId="urn:microsoft.com/office/officeart/2005/8/layout/arrow5"/>
    <dgm:cxn modelId="{1C370673-781E-4741-B055-359F18E54F49}" type="presOf" srcId="{1B99AFDE-5A21-4B36-A463-F122D2E7CC91}" destId="{BB286DEE-56B5-4AB1-8681-652F498F6A50}" srcOrd="0" destOrd="0" presId="urn:microsoft.com/office/officeart/2005/8/layout/arrow5"/>
    <dgm:cxn modelId="{C87B157F-3A62-46D4-97D2-8FE8F312DC08}" srcId="{C4B1F133-91DD-4C3A-B06A-6CA8124CD87A}" destId="{3CB04F25-E399-494B-B960-6B61D85490DE}" srcOrd="0" destOrd="0" parTransId="{F518401B-43ED-4FC0-A2DB-24206D0EF5CE}" sibTransId="{F4BE7E38-D283-4FD3-B28D-62AA36F5434E}"/>
    <dgm:cxn modelId="{2B819685-090D-490C-9D58-F8C20C3BA405}" type="presOf" srcId="{C4B1F133-91DD-4C3A-B06A-6CA8124CD87A}" destId="{96CB31CA-C228-4749-8621-1C09E3722CA2}" srcOrd="0" destOrd="0" presId="urn:microsoft.com/office/officeart/2005/8/layout/arrow5"/>
    <dgm:cxn modelId="{9282BC89-93AF-452C-9984-C68B305C6629}" srcId="{C4B1F133-91DD-4C3A-B06A-6CA8124CD87A}" destId="{1B99AFDE-5A21-4B36-A463-F122D2E7CC91}" srcOrd="5" destOrd="0" parTransId="{EB9E130D-5598-4D3F-9100-7E13138E7157}" sibTransId="{4DADCAE2-6806-4B5A-94CB-4A244FD2F9FA}"/>
    <dgm:cxn modelId="{F4759996-B9F2-414D-BF48-C03CE5650458}" type="presOf" srcId="{BFAAE09C-355C-4EFC-B582-F600E50A4F18}" destId="{66E37EC8-FBB4-4772-B0D9-7896C71B04B4}" srcOrd="0" destOrd="0" presId="urn:microsoft.com/office/officeart/2005/8/layout/arrow5"/>
    <dgm:cxn modelId="{7185ED9E-B9E7-4EE8-BA86-626BC91F8CBD}" type="presOf" srcId="{D37513DB-2C22-449D-A62A-2CD3D8092A72}" destId="{7E8EB1E7-897F-412C-93F3-A5961E0C2D7C}" srcOrd="0" destOrd="0" presId="urn:microsoft.com/office/officeart/2005/8/layout/arrow5"/>
    <dgm:cxn modelId="{BFBC41AB-E01B-4638-B870-48A02722AB69}" srcId="{C4B1F133-91DD-4C3A-B06A-6CA8124CD87A}" destId="{D37513DB-2C22-449D-A62A-2CD3D8092A72}" srcOrd="4" destOrd="0" parTransId="{22672A24-563A-4CE4-9E5D-64C8A5BBAF35}" sibTransId="{920995FF-2823-4457-BB80-E5F57DA0AC8C}"/>
    <dgm:cxn modelId="{461A68AF-0376-4FC3-9010-73E884E31B9F}" type="presOf" srcId="{0DC19D82-6ABF-4CEE-BF84-0727C2FABA4A}" destId="{E5A2253F-5AAF-4B5F-B71A-18F0FCB3254A}" srcOrd="0" destOrd="0" presId="urn:microsoft.com/office/officeart/2005/8/layout/arrow5"/>
    <dgm:cxn modelId="{9AFC02C5-28EF-4122-A08B-D85DAEF70025}" srcId="{C4B1F133-91DD-4C3A-B06A-6CA8124CD87A}" destId="{0C23E909-C23F-48FB-A3B2-E5A979B7C666}" srcOrd="1" destOrd="0" parTransId="{BD183E58-3291-4BEC-886D-593E75FDF4E3}" sibTransId="{9D0EC598-5046-4F91-961C-FA109521A0AE}"/>
    <dgm:cxn modelId="{87F6059D-11AC-41EA-BB8E-842E816A8A26}" type="presParOf" srcId="{96CB31CA-C228-4749-8621-1C09E3722CA2}" destId="{BB915C82-AA98-4274-A213-C89FD1A8B580}" srcOrd="0" destOrd="0" presId="urn:microsoft.com/office/officeart/2005/8/layout/arrow5"/>
    <dgm:cxn modelId="{833942A3-FDD3-40AB-AA76-D26C9BBFC83C}" type="presParOf" srcId="{96CB31CA-C228-4749-8621-1C09E3722CA2}" destId="{1CA75BA9-6FFD-4F2E-8439-4D6A22A6A970}" srcOrd="1" destOrd="0" presId="urn:microsoft.com/office/officeart/2005/8/layout/arrow5"/>
    <dgm:cxn modelId="{C2C3CF21-99E8-45E2-8BF5-929670DE613F}" type="presParOf" srcId="{96CB31CA-C228-4749-8621-1C09E3722CA2}" destId="{66E37EC8-FBB4-4772-B0D9-7896C71B04B4}" srcOrd="2" destOrd="0" presId="urn:microsoft.com/office/officeart/2005/8/layout/arrow5"/>
    <dgm:cxn modelId="{40F75533-E79C-4CCE-8C75-460A91110354}" type="presParOf" srcId="{96CB31CA-C228-4749-8621-1C09E3722CA2}" destId="{E5A2253F-5AAF-4B5F-B71A-18F0FCB3254A}" srcOrd="3" destOrd="0" presId="urn:microsoft.com/office/officeart/2005/8/layout/arrow5"/>
    <dgm:cxn modelId="{FB2A5B69-5BE2-4963-93A6-1C35E69A8B49}" type="presParOf" srcId="{96CB31CA-C228-4749-8621-1C09E3722CA2}" destId="{7E8EB1E7-897F-412C-93F3-A5961E0C2D7C}" srcOrd="4" destOrd="0" presId="urn:microsoft.com/office/officeart/2005/8/layout/arrow5"/>
    <dgm:cxn modelId="{C4121225-195A-44C5-AF4D-E96F463B8724}" type="presParOf" srcId="{96CB31CA-C228-4749-8621-1C09E3722CA2}" destId="{BB286DEE-56B5-4AB1-8681-652F498F6A50}" srcOrd="5" destOrd="0" presId="urn:microsoft.com/office/officeart/2005/8/layout/arrow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915C82-AA98-4274-A213-C89FD1A8B580}">
      <dsp:nvSpPr>
        <dsp:cNvPr id="0" name=""/>
        <dsp:cNvSpPr/>
      </dsp:nvSpPr>
      <dsp:spPr>
        <a:xfrm>
          <a:off x="1117119" y="2446851"/>
          <a:ext cx="1227564" cy="1227564"/>
        </a:xfrm>
        <a:prstGeom prst="downArrow">
          <a:avLst>
            <a:gd name="adj1" fmla="val 50000"/>
            <a:gd name="adj2" fmla="val 35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672" tIns="42672" rIns="42672" bIns="42672" numCol="1" spcCol="1270" anchor="ctr" anchorCtr="0">
          <a:noAutofit/>
        </a:bodyPr>
        <a:lstStyle/>
        <a:p>
          <a:pPr marL="0" lvl="0" indent="0" algn="ctr" defTabSz="266700">
            <a:lnSpc>
              <a:spcPct val="90000"/>
            </a:lnSpc>
            <a:spcBef>
              <a:spcPct val="0"/>
            </a:spcBef>
            <a:spcAft>
              <a:spcPct val="35000"/>
            </a:spcAft>
            <a:buNone/>
          </a:pPr>
          <a:r>
            <a:rPr lang="en-GB" sz="600" b="1" kern="1200"/>
            <a:t>Feedback Rating</a:t>
          </a:r>
          <a:endParaRPr lang="en-US" sz="600" kern="1200"/>
        </a:p>
      </dsp:txBody>
      <dsp:txXfrm>
        <a:off x="1424010" y="2446851"/>
        <a:ext cx="613782" cy="1012740"/>
      </dsp:txXfrm>
    </dsp:sp>
    <dsp:sp modelId="{1CA75BA9-6FFD-4F2E-8439-4D6A22A6A970}">
      <dsp:nvSpPr>
        <dsp:cNvPr id="0" name=""/>
        <dsp:cNvSpPr/>
      </dsp:nvSpPr>
      <dsp:spPr>
        <a:xfrm rot="3600000">
          <a:off x="2329952" y="3135894"/>
          <a:ext cx="1227564" cy="1227564"/>
        </a:xfrm>
        <a:prstGeom prst="downArrow">
          <a:avLst>
            <a:gd name="adj1" fmla="val 50000"/>
            <a:gd name="adj2" fmla="val 35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672" tIns="42672" rIns="42672" bIns="42672" numCol="1" spcCol="1270" anchor="ctr" anchorCtr="0">
          <a:noAutofit/>
        </a:bodyPr>
        <a:lstStyle/>
        <a:p>
          <a:pPr marL="0" lvl="0" indent="0" algn="ctr" defTabSz="266700">
            <a:lnSpc>
              <a:spcPct val="90000"/>
            </a:lnSpc>
            <a:spcBef>
              <a:spcPct val="0"/>
            </a:spcBef>
            <a:spcAft>
              <a:spcPct val="35000"/>
            </a:spcAft>
            <a:buNone/>
          </a:pPr>
          <a:r>
            <a:rPr lang="en-GB" sz="600" b="1" kern="1200"/>
            <a:t>1. Knowledge of Subject:</a:t>
          </a:r>
          <a:br>
            <a:rPr lang="en-GB" sz="600" kern="1200"/>
          </a:br>
          <a:r>
            <a:rPr lang="en-GB" sz="600" kern="1200"/>
            <a:t>⭐⭐⭐⭐⭐ (5/5)</a:t>
          </a:r>
          <a:endParaRPr lang="en-US" sz="600" kern="1200"/>
        </a:p>
      </dsp:txBody>
      <dsp:txXfrm rot="-5400000">
        <a:off x="2530386" y="3389079"/>
        <a:ext cx="1012740" cy="613782"/>
      </dsp:txXfrm>
    </dsp:sp>
    <dsp:sp modelId="{66E37EC8-FBB4-4772-B0D9-7896C71B04B4}">
      <dsp:nvSpPr>
        <dsp:cNvPr id="0" name=""/>
        <dsp:cNvSpPr/>
      </dsp:nvSpPr>
      <dsp:spPr>
        <a:xfrm rot="7200000">
          <a:off x="2244076" y="4355455"/>
          <a:ext cx="1227564" cy="1227564"/>
        </a:xfrm>
        <a:prstGeom prst="downArrow">
          <a:avLst>
            <a:gd name="adj1" fmla="val 50000"/>
            <a:gd name="adj2" fmla="val 35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672" tIns="42672" rIns="42672" bIns="42672" numCol="1" spcCol="1270" anchor="ctr" anchorCtr="0">
          <a:noAutofit/>
        </a:bodyPr>
        <a:lstStyle/>
        <a:p>
          <a:pPr marL="0" lvl="0" indent="0" algn="ctr" defTabSz="266700">
            <a:lnSpc>
              <a:spcPct val="90000"/>
            </a:lnSpc>
            <a:spcBef>
              <a:spcPct val="0"/>
            </a:spcBef>
            <a:spcAft>
              <a:spcPct val="35000"/>
            </a:spcAft>
            <a:buNone/>
          </a:pPr>
          <a:r>
            <a:rPr lang="en-GB" sz="600" b="1" kern="1200"/>
            <a:t>2. Clarity of Explanation:</a:t>
          </a:r>
          <a:br>
            <a:rPr lang="en-GB" sz="600" kern="1200"/>
          </a:br>
          <a:r>
            <a:rPr lang="en-GB" sz="600" kern="1200"/>
            <a:t>⭐⭐⭐⭐⭐ (5/5)</a:t>
          </a:r>
          <a:endParaRPr lang="en-US" sz="600" kern="1200"/>
        </a:p>
      </dsp:txBody>
      <dsp:txXfrm rot="-5400000">
        <a:off x="2444510" y="4716052"/>
        <a:ext cx="1012740" cy="613782"/>
      </dsp:txXfrm>
    </dsp:sp>
    <dsp:sp modelId="{E5A2253F-5AAF-4B5F-B71A-18F0FCB3254A}">
      <dsp:nvSpPr>
        <dsp:cNvPr id="0" name=""/>
        <dsp:cNvSpPr/>
      </dsp:nvSpPr>
      <dsp:spPr>
        <a:xfrm rot="10800000">
          <a:off x="1122441" y="5003031"/>
          <a:ext cx="1227564" cy="1227564"/>
        </a:xfrm>
        <a:prstGeom prst="downArrow">
          <a:avLst>
            <a:gd name="adj1" fmla="val 50000"/>
            <a:gd name="adj2" fmla="val 35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672" tIns="42672" rIns="42672" bIns="42672" numCol="1" spcCol="1270" anchor="ctr" anchorCtr="0">
          <a:noAutofit/>
        </a:bodyPr>
        <a:lstStyle/>
        <a:p>
          <a:pPr marL="0" lvl="0" indent="0" algn="ctr" defTabSz="266700">
            <a:lnSpc>
              <a:spcPct val="90000"/>
            </a:lnSpc>
            <a:spcBef>
              <a:spcPct val="0"/>
            </a:spcBef>
            <a:spcAft>
              <a:spcPct val="35000"/>
            </a:spcAft>
            <a:buNone/>
          </a:pPr>
          <a:r>
            <a:rPr lang="en-GB" sz="600" b="1" kern="1200"/>
            <a:t>3. Communication Skills:</a:t>
          </a:r>
          <a:br>
            <a:rPr lang="en-GB" sz="600" kern="1200"/>
          </a:br>
          <a:r>
            <a:rPr lang="en-GB" sz="600" kern="1200"/>
            <a:t>⭐⭐⭐⭐⭐ (5/5)</a:t>
          </a:r>
          <a:endParaRPr lang="en-US" sz="600" kern="1200"/>
        </a:p>
      </dsp:txBody>
      <dsp:txXfrm rot="10800000">
        <a:off x="1429332" y="5217855"/>
        <a:ext cx="613782" cy="1012740"/>
      </dsp:txXfrm>
    </dsp:sp>
    <dsp:sp modelId="{7E8EB1E7-897F-412C-93F3-A5961E0C2D7C}">
      <dsp:nvSpPr>
        <dsp:cNvPr id="0" name=""/>
        <dsp:cNvSpPr/>
      </dsp:nvSpPr>
      <dsp:spPr>
        <a:xfrm rot="14400000">
          <a:off x="806" y="4355455"/>
          <a:ext cx="1227564" cy="1227564"/>
        </a:xfrm>
        <a:prstGeom prst="downArrow">
          <a:avLst>
            <a:gd name="adj1" fmla="val 50000"/>
            <a:gd name="adj2" fmla="val 35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672" tIns="42672" rIns="42672" bIns="42672" numCol="1" spcCol="1270" anchor="ctr" anchorCtr="0">
          <a:noAutofit/>
        </a:bodyPr>
        <a:lstStyle/>
        <a:p>
          <a:pPr marL="0" lvl="0" indent="0" algn="ctr" defTabSz="266700">
            <a:lnSpc>
              <a:spcPct val="90000"/>
            </a:lnSpc>
            <a:spcBef>
              <a:spcPct val="0"/>
            </a:spcBef>
            <a:spcAft>
              <a:spcPct val="35000"/>
            </a:spcAft>
            <a:buNone/>
          </a:pPr>
          <a:r>
            <a:rPr lang="en-GB" sz="600" b="1" kern="1200"/>
            <a:t>4. Supportiveness and Encouragement:</a:t>
          </a:r>
          <a:br>
            <a:rPr lang="en-GB" sz="600" kern="1200"/>
          </a:br>
          <a:r>
            <a:rPr lang="en-GB" sz="600" kern="1200"/>
            <a:t>⭐⭐⭐⭐⭐ (5/5)</a:t>
          </a:r>
          <a:endParaRPr lang="en-US" sz="600" kern="1200"/>
        </a:p>
      </dsp:txBody>
      <dsp:txXfrm rot="5400000">
        <a:off x="15196" y="4716052"/>
        <a:ext cx="1012740" cy="613782"/>
      </dsp:txXfrm>
    </dsp:sp>
    <dsp:sp modelId="{BB286DEE-56B5-4AB1-8681-652F498F6A50}">
      <dsp:nvSpPr>
        <dsp:cNvPr id="0" name=""/>
        <dsp:cNvSpPr/>
      </dsp:nvSpPr>
      <dsp:spPr>
        <a:xfrm rot="18000000">
          <a:off x="806" y="3060302"/>
          <a:ext cx="1227564" cy="1227564"/>
        </a:xfrm>
        <a:prstGeom prst="downArrow">
          <a:avLst>
            <a:gd name="adj1" fmla="val 50000"/>
            <a:gd name="adj2" fmla="val 35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672" tIns="42672" rIns="42672" bIns="42672" numCol="1" spcCol="1270" anchor="ctr" anchorCtr="0">
          <a:noAutofit/>
        </a:bodyPr>
        <a:lstStyle/>
        <a:p>
          <a:pPr marL="0" lvl="0" indent="0" algn="ctr" defTabSz="266700">
            <a:lnSpc>
              <a:spcPct val="90000"/>
            </a:lnSpc>
            <a:spcBef>
              <a:spcPct val="0"/>
            </a:spcBef>
            <a:spcAft>
              <a:spcPct val="35000"/>
            </a:spcAft>
            <a:buNone/>
          </a:pPr>
          <a:r>
            <a:rPr lang="en-GB" sz="600" b="1" kern="1200"/>
            <a:t>5. Punctuality and Reliability:</a:t>
          </a:r>
          <a:br>
            <a:rPr lang="en-GB" sz="600" kern="1200"/>
          </a:br>
          <a:r>
            <a:rPr lang="en-GB" sz="600" kern="1200"/>
            <a:t>⭐⭐⭐⭐⭐ (5/5)</a:t>
          </a:r>
          <a:endParaRPr lang="en-US" sz="600" kern="1200"/>
        </a:p>
      </dsp:txBody>
      <dsp:txXfrm rot="5400000">
        <a:off x="15196" y="3313487"/>
        <a:ext cx="1012740" cy="613782"/>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796F774-4508-4A62-B0DE-A5DF9FC971C4}" type="datetimeFigureOut">
              <a:rPr lang="en-GB" smtClean="0"/>
              <a:t>17/10/2025</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A5A85926-C078-42D3-84E4-7F3F03E781BA}" type="slidenum">
              <a:rPr lang="en-GB" smtClean="0"/>
              <a:t>‹#›</a:t>
            </a:fld>
            <a:endParaRPr lang="en-GB"/>
          </a:p>
        </p:txBody>
      </p:sp>
    </p:spTree>
    <p:extLst>
      <p:ext uri="{BB962C8B-B14F-4D97-AF65-F5344CB8AC3E}">
        <p14:creationId xmlns:p14="http://schemas.microsoft.com/office/powerpoint/2010/main" val="11683708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796F774-4508-4A62-B0DE-A5DF9FC971C4}"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A85926-C078-42D3-84E4-7F3F03E781BA}" type="slidenum">
              <a:rPr lang="en-GB" smtClean="0"/>
              <a:t>‹#›</a:t>
            </a:fld>
            <a:endParaRPr lang="en-GB"/>
          </a:p>
        </p:txBody>
      </p:sp>
    </p:spTree>
    <p:extLst>
      <p:ext uri="{BB962C8B-B14F-4D97-AF65-F5344CB8AC3E}">
        <p14:creationId xmlns:p14="http://schemas.microsoft.com/office/powerpoint/2010/main" val="32412736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796F774-4508-4A62-B0DE-A5DF9FC971C4}"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A85926-C078-42D3-84E4-7F3F03E781BA}" type="slidenum">
              <a:rPr lang="en-GB" smtClean="0"/>
              <a:t>‹#›</a:t>
            </a:fld>
            <a:endParaRPr lang="en-GB"/>
          </a:p>
        </p:txBody>
      </p:sp>
    </p:spTree>
    <p:extLst>
      <p:ext uri="{BB962C8B-B14F-4D97-AF65-F5344CB8AC3E}">
        <p14:creationId xmlns:p14="http://schemas.microsoft.com/office/powerpoint/2010/main" val="659446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796F774-4508-4A62-B0DE-A5DF9FC971C4}"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A85926-C078-42D3-84E4-7F3F03E781BA}" type="slidenum">
              <a:rPr lang="en-GB" smtClean="0"/>
              <a:t>‹#›</a:t>
            </a:fld>
            <a:endParaRPr lang="en-GB"/>
          </a:p>
        </p:txBody>
      </p:sp>
    </p:spTree>
    <p:extLst>
      <p:ext uri="{BB962C8B-B14F-4D97-AF65-F5344CB8AC3E}">
        <p14:creationId xmlns:p14="http://schemas.microsoft.com/office/powerpoint/2010/main" val="27298402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796F774-4508-4A62-B0DE-A5DF9FC971C4}" type="datetimeFigureOut">
              <a:rPr lang="en-GB" smtClean="0"/>
              <a:t>17/10/2025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5A85926-C078-42D3-84E4-7F3F03E781BA}" type="slidenum">
              <a:rPr lang="en-GB" smtClean="0"/>
              <a:t>‹#›</a:t>
            </a:fld>
            <a:endParaRPr lang="en-GB"/>
          </a:p>
        </p:txBody>
      </p:sp>
    </p:spTree>
    <p:extLst>
      <p:ext uri="{BB962C8B-B14F-4D97-AF65-F5344CB8AC3E}">
        <p14:creationId xmlns:p14="http://schemas.microsoft.com/office/powerpoint/2010/main" val="2801689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796F774-4508-4A62-B0DE-A5DF9FC971C4}" type="datetimeFigureOut">
              <a:rPr lang="en-GB" smtClean="0"/>
              <a:t>17/10/2025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A85926-C078-42D3-84E4-7F3F03E781BA}" type="slidenum">
              <a:rPr lang="en-GB" smtClean="0"/>
              <a:t>‹#›</a:t>
            </a:fld>
            <a:endParaRPr lang="en-GB"/>
          </a:p>
        </p:txBody>
      </p:sp>
    </p:spTree>
    <p:extLst>
      <p:ext uri="{BB962C8B-B14F-4D97-AF65-F5344CB8AC3E}">
        <p14:creationId xmlns:p14="http://schemas.microsoft.com/office/powerpoint/2010/main" val="1860225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96F774-4508-4A62-B0DE-A5DF9FC971C4}" type="datetimeFigureOut">
              <a:rPr lang="en-GB" smtClean="0"/>
              <a:t>17/10/2025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5A85926-C078-42D3-84E4-7F3F03E781BA}" type="slidenum">
              <a:rPr lang="en-GB" smtClean="0"/>
              <a:t>‹#›</a:t>
            </a:fld>
            <a:endParaRPr lang="en-GB"/>
          </a:p>
        </p:txBody>
      </p:sp>
    </p:spTree>
    <p:extLst>
      <p:ext uri="{BB962C8B-B14F-4D97-AF65-F5344CB8AC3E}">
        <p14:creationId xmlns:p14="http://schemas.microsoft.com/office/powerpoint/2010/main" val="40350332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796F774-4508-4A62-B0DE-A5DF9FC971C4}"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A85926-C078-42D3-84E4-7F3F03E781BA}" type="slidenum">
              <a:rPr lang="en-GB" smtClean="0"/>
              <a:t>‹#›</a:t>
            </a:fld>
            <a:endParaRPr lang="en-GB"/>
          </a:p>
        </p:txBody>
      </p:sp>
    </p:spTree>
    <p:extLst>
      <p:ext uri="{BB962C8B-B14F-4D97-AF65-F5344CB8AC3E}">
        <p14:creationId xmlns:p14="http://schemas.microsoft.com/office/powerpoint/2010/main" val="9965121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796F774-4508-4A62-B0DE-A5DF9FC971C4}"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A85926-C078-42D3-84E4-7F3F03E781BA}" type="slidenum">
              <a:rPr lang="en-GB" smtClean="0"/>
              <a:t>‹#›</a:t>
            </a:fld>
            <a:endParaRPr lang="en-GB"/>
          </a:p>
        </p:txBody>
      </p:sp>
    </p:spTree>
    <p:extLst>
      <p:ext uri="{BB962C8B-B14F-4D97-AF65-F5344CB8AC3E}">
        <p14:creationId xmlns:p14="http://schemas.microsoft.com/office/powerpoint/2010/main" val="19088140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796F774-4508-4A62-B0DE-A5DF9FC971C4}"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A85926-C078-42D3-84E4-7F3F03E781BA}" type="slidenum">
              <a:rPr lang="en-GB" smtClean="0"/>
              <a:t>‹#›</a:t>
            </a:fld>
            <a:endParaRPr lang="en-GB"/>
          </a:p>
        </p:txBody>
      </p:sp>
    </p:spTree>
    <p:extLst>
      <p:ext uri="{BB962C8B-B14F-4D97-AF65-F5344CB8AC3E}">
        <p14:creationId xmlns:p14="http://schemas.microsoft.com/office/powerpoint/2010/main" val="26449720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796F774-4508-4A62-B0DE-A5DF9FC971C4}"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A85926-C078-42D3-84E4-7F3F03E781BA}" type="slidenum">
              <a:rPr lang="en-GB" smtClean="0"/>
              <a:t>‹#›</a:t>
            </a:fld>
            <a:endParaRPr lang="en-GB"/>
          </a:p>
        </p:txBody>
      </p:sp>
    </p:spTree>
    <p:extLst>
      <p:ext uri="{BB962C8B-B14F-4D97-AF65-F5344CB8AC3E}">
        <p14:creationId xmlns:p14="http://schemas.microsoft.com/office/powerpoint/2010/main" val="32737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796F774-4508-4A62-B0DE-A5DF9FC971C4}"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A85926-C078-42D3-84E4-7F3F03E781BA}"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2742792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796F774-4508-4A62-B0DE-A5DF9FC971C4}" type="datetimeFigureOut">
              <a:rPr lang="en-GB" smtClean="0"/>
              <a:t>17/10/2025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A85926-C078-42D3-84E4-7F3F03E781BA}" type="slidenum">
              <a:rPr lang="en-GB" smtClean="0"/>
              <a:t>‹#›</a:t>
            </a:fld>
            <a:endParaRPr lang="en-GB"/>
          </a:p>
        </p:txBody>
      </p:sp>
    </p:spTree>
    <p:extLst>
      <p:ext uri="{BB962C8B-B14F-4D97-AF65-F5344CB8AC3E}">
        <p14:creationId xmlns:p14="http://schemas.microsoft.com/office/powerpoint/2010/main" val="7559464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796F774-4508-4A62-B0DE-A5DF9FC971C4}" type="datetimeFigureOut">
              <a:rPr lang="en-GB" smtClean="0"/>
              <a:t>17/10/2025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A85926-C078-42D3-84E4-7F3F03E781BA}" type="slidenum">
              <a:rPr lang="en-GB" smtClean="0"/>
              <a:t>‹#›</a:t>
            </a:fld>
            <a:endParaRPr lang="en-GB"/>
          </a:p>
        </p:txBody>
      </p:sp>
    </p:spTree>
    <p:extLst>
      <p:ext uri="{BB962C8B-B14F-4D97-AF65-F5344CB8AC3E}">
        <p14:creationId xmlns:p14="http://schemas.microsoft.com/office/powerpoint/2010/main" val="13605240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796F774-4508-4A62-B0DE-A5DF9FC971C4}" type="datetimeFigureOut">
              <a:rPr lang="en-GB" smtClean="0"/>
              <a:t>17/10/2025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A85926-C078-42D3-84E4-7F3F03E781BA}" type="slidenum">
              <a:rPr lang="en-GB" smtClean="0"/>
              <a:t>‹#›</a:t>
            </a:fld>
            <a:endParaRPr lang="en-GB"/>
          </a:p>
        </p:txBody>
      </p:sp>
    </p:spTree>
    <p:extLst>
      <p:ext uri="{BB962C8B-B14F-4D97-AF65-F5344CB8AC3E}">
        <p14:creationId xmlns:p14="http://schemas.microsoft.com/office/powerpoint/2010/main" val="369686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796F774-4508-4A62-B0DE-A5DF9FC971C4}"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A85926-C078-42D3-84E4-7F3F03E781BA}" type="slidenum">
              <a:rPr lang="en-GB" smtClean="0"/>
              <a:t>‹#›</a:t>
            </a:fld>
            <a:endParaRPr lang="en-GB"/>
          </a:p>
        </p:txBody>
      </p:sp>
    </p:spTree>
    <p:extLst>
      <p:ext uri="{BB962C8B-B14F-4D97-AF65-F5344CB8AC3E}">
        <p14:creationId xmlns:p14="http://schemas.microsoft.com/office/powerpoint/2010/main" val="16657396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796F774-4508-4A62-B0DE-A5DF9FC971C4}" type="datetimeFigureOut">
              <a:rPr lang="en-GB" smtClean="0"/>
              <a:t>17/10/2025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A85926-C078-42D3-84E4-7F3F03E781BA}" type="slidenum">
              <a:rPr lang="en-GB" smtClean="0"/>
              <a:t>‹#›</a:t>
            </a:fld>
            <a:endParaRPr lang="en-GB"/>
          </a:p>
        </p:txBody>
      </p:sp>
    </p:spTree>
    <p:extLst>
      <p:ext uri="{BB962C8B-B14F-4D97-AF65-F5344CB8AC3E}">
        <p14:creationId xmlns:p14="http://schemas.microsoft.com/office/powerpoint/2010/main" val="40386332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796F774-4508-4A62-B0DE-A5DF9FC971C4}" type="datetimeFigureOut">
              <a:rPr lang="en-GB" smtClean="0"/>
              <a:t>17/10/2025</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5A85926-C078-42D3-84E4-7F3F03E781BA}" type="slidenum">
              <a:rPr lang="en-GB" smtClean="0"/>
              <a:t>‹#›</a:t>
            </a:fld>
            <a:endParaRPr lang="en-GB"/>
          </a:p>
        </p:txBody>
      </p:sp>
    </p:spTree>
    <p:extLst>
      <p:ext uri="{BB962C8B-B14F-4D97-AF65-F5344CB8AC3E}">
        <p14:creationId xmlns:p14="http://schemas.microsoft.com/office/powerpoint/2010/main" val="56656047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www.middleeastmonitor.com/20200304-amazon-will-now-deliver-for-free-to-palestine/" TargetMode="Externa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png"/><Relationship Id="rId7" Type="http://schemas.openxmlformats.org/officeDocument/2006/relationships/diagramQuickStyle" Target="../diagrams/quickStyle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9.jpeg"/><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1.jpg"/><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82" name="Group 81">
            <a:extLst>
              <a:ext uri="{FF2B5EF4-FFF2-40B4-BE49-F238E27FC236}">
                <a16:creationId xmlns:a16="http://schemas.microsoft.com/office/drawing/2014/main" id="{096A8A5D-137F-4A8A-9811-F7A867F02E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83" name="Rectangle 82">
              <a:extLst>
                <a:ext uri="{FF2B5EF4-FFF2-40B4-BE49-F238E27FC236}">
                  <a16:creationId xmlns:a16="http://schemas.microsoft.com/office/drawing/2014/main" id="{6EA64E00-438F-4B4F-9366-7A7230A9A0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59E6386A-8042-4EC7-A981-EFAC2ACB89D5}"/>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a:extLst>
              <a:ext uri="{FF2B5EF4-FFF2-40B4-BE49-F238E27FC236}">
                <a16:creationId xmlns:a16="http://schemas.microsoft.com/office/drawing/2014/main" id="{D9681BBC-6B44-887C-0095-50D8A66A2030}"/>
              </a:ext>
            </a:extLst>
          </p:cNvPr>
          <p:cNvSpPr>
            <a:spLocks noGrp="1"/>
          </p:cNvSpPr>
          <p:nvPr>
            <p:ph type="ctrTitle"/>
          </p:nvPr>
        </p:nvSpPr>
        <p:spPr>
          <a:xfrm>
            <a:off x="7914894" y="1122363"/>
            <a:ext cx="3156229" cy="2387600"/>
          </a:xfrm>
        </p:spPr>
        <p:txBody>
          <a:bodyPr>
            <a:normAutofit/>
          </a:bodyPr>
          <a:lstStyle/>
          <a:p>
            <a:r>
              <a:rPr lang="ro-RO" sz="1900" dirty="0">
                <a:latin typeface="Times New Roman" panose="02020603050405020304" pitchFamily="18" charset="0"/>
                <a:cs typeface="Times New Roman" panose="02020603050405020304" pitchFamily="18" charset="0"/>
              </a:rPr>
              <a:t>STUDENT NAME </a:t>
            </a:r>
            <a:r>
              <a:rPr lang="en-GB" sz="1900" dirty="0">
                <a:latin typeface="Times New Roman" panose="02020603050405020304" pitchFamily="18" charset="0"/>
                <a:cs typeface="Times New Roman" panose="02020603050405020304" pitchFamily="18" charset="0"/>
              </a:rPr>
              <a:t>: MIHAELA MARICA -DUMITRANA</a:t>
            </a:r>
            <a:br>
              <a:rPr lang="en-GB" sz="1900" dirty="0">
                <a:latin typeface="Times New Roman" panose="02020603050405020304" pitchFamily="18" charset="0"/>
                <a:cs typeface="Times New Roman" panose="02020603050405020304" pitchFamily="18" charset="0"/>
              </a:rPr>
            </a:br>
            <a:r>
              <a:rPr lang="en-GB" sz="1900" dirty="0">
                <a:latin typeface="Times New Roman" panose="02020603050405020304" pitchFamily="18" charset="0"/>
                <a:cs typeface="Times New Roman" panose="02020603050405020304" pitchFamily="18" charset="0"/>
              </a:rPr>
              <a:t>MODULE CODE </a:t>
            </a:r>
            <a:r>
              <a:rPr lang="en-GB" sz="1900">
                <a:latin typeface="Times New Roman" panose="02020603050405020304" pitchFamily="18" charset="0"/>
                <a:cs typeface="Times New Roman" panose="02020603050405020304" pitchFamily="18" charset="0"/>
              </a:rPr>
              <a:t>: LCBB5012</a:t>
            </a:r>
            <a:br>
              <a:rPr lang="en-GB" sz="1900">
                <a:latin typeface="Times New Roman" panose="02020603050405020304" pitchFamily="18" charset="0"/>
                <a:cs typeface="Times New Roman" panose="02020603050405020304" pitchFamily="18" charset="0"/>
              </a:rPr>
            </a:br>
            <a:r>
              <a:rPr lang="en-GB" sz="1900">
                <a:latin typeface="Times New Roman" panose="02020603050405020304" pitchFamily="18" charset="0"/>
                <a:cs typeface="Times New Roman" panose="02020603050405020304" pitchFamily="18" charset="0"/>
              </a:rPr>
              <a:t>STUDENT ID: 2233123</a:t>
            </a:r>
            <a:br>
              <a:rPr lang="en-GB" sz="1900" dirty="0">
                <a:latin typeface="Times New Roman" panose="02020603050405020304" pitchFamily="18" charset="0"/>
                <a:cs typeface="Times New Roman" panose="02020603050405020304" pitchFamily="18" charset="0"/>
              </a:rPr>
            </a:br>
            <a:r>
              <a:rPr lang="en-GB" sz="1900" dirty="0">
                <a:latin typeface="Times New Roman" panose="02020603050405020304" pitchFamily="18" charset="0"/>
                <a:cs typeface="Times New Roman" panose="02020603050405020304" pitchFamily="18" charset="0"/>
              </a:rPr>
              <a:t> RECEPTIONIST ROLE </a:t>
            </a:r>
            <a:br>
              <a:rPr lang="en-GB" sz="1900" dirty="0">
                <a:latin typeface="Times New Roman" panose="02020603050405020304" pitchFamily="18" charset="0"/>
                <a:cs typeface="Times New Roman" panose="02020603050405020304" pitchFamily="18" charset="0"/>
              </a:rPr>
            </a:br>
            <a:endParaRPr lang="en-GB" sz="19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42E24E5F-6F00-3129-D2F8-246F9A1016E8}"/>
              </a:ext>
            </a:extLst>
          </p:cNvPr>
          <p:cNvSpPr>
            <a:spLocks noGrp="1"/>
          </p:cNvSpPr>
          <p:nvPr>
            <p:ph type="subTitle" idx="1"/>
          </p:nvPr>
        </p:nvSpPr>
        <p:spPr>
          <a:xfrm>
            <a:off x="7886319" y="3602038"/>
            <a:ext cx="3184804" cy="1655762"/>
          </a:xfrm>
        </p:spPr>
        <p:txBody>
          <a:bodyPr>
            <a:normAutofit/>
          </a:bodyPr>
          <a:lstStyle/>
          <a:p>
            <a:r>
              <a:rPr lang="en-GB" dirty="0">
                <a:latin typeface="Times New Roman" panose="02020603050405020304" pitchFamily="18" charset="0"/>
                <a:cs typeface="Times New Roman" panose="02020603050405020304" pitchFamily="18" charset="0"/>
              </a:rPr>
              <a:t>COMPANY SELECTED:</a:t>
            </a:r>
          </a:p>
          <a:p>
            <a:r>
              <a:rPr lang="en-GB" dirty="0">
                <a:latin typeface="Times New Roman" panose="02020603050405020304" pitchFamily="18" charset="0"/>
                <a:cs typeface="Times New Roman" panose="02020603050405020304" pitchFamily="18" charset="0"/>
              </a:rPr>
              <a:t>AMAZON </a:t>
            </a:r>
          </a:p>
        </p:txBody>
      </p:sp>
      <p:pic>
        <p:nvPicPr>
          <p:cNvPr id="5" name="Picture 4" descr="A close-up of a sign">
            <a:extLst>
              <a:ext uri="{FF2B5EF4-FFF2-40B4-BE49-F238E27FC236}">
                <a16:creationId xmlns:a16="http://schemas.microsoft.com/office/drawing/2014/main" id="{D1229022-6369-8D35-D603-4B3110DDCA0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p:blipFill>
        <p:spPr>
          <a:xfrm>
            <a:off x="-5597" y="10"/>
            <a:ext cx="7558541" cy="6857990"/>
          </a:xfrm>
          <a:prstGeom prst="rect">
            <a:avLst/>
          </a:prstGeom>
        </p:spPr>
      </p:pic>
      <p:grpSp>
        <p:nvGrpSpPr>
          <p:cNvPr id="84" name="Group 83">
            <a:extLst>
              <a:ext uri="{FF2B5EF4-FFF2-40B4-BE49-F238E27FC236}">
                <a16:creationId xmlns:a16="http://schemas.microsoft.com/office/drawing/2014/main" id="{0FA686C7-6B08-416F-AEF3-C204079363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85" name="Rectangle 5">
              <a:extLst>
                <a:ext uri="{FF2B5EF4-FFF2-40B4-BE49-F238E27FC236}">
                  <a16:creationId xmlns:a16="http://schemas.microsoft.com/office/drawing/2014/main" id="{2BBDDDB2-3938-4066-91BA-4907AF8826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86" name="Freeform 6">
              <a:extLst>
                <a:ext uri="{FF2B5EF4-FFF2-40B4-BE49-F238E27FC236}">
                  <a16:creationId xmlns:a16="http://schemas.microsoft.com/office/drawing/2014/main" id="{D2125FCC-F305-4C4C-9CB1-14B83ADD73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7" name="Freeform 7">
              <a:extLst>
                <a:ext uri="{FF2B5EF4-FFF2-40B4-BE49-F238E27FC236}">
                  <a16:creationId xmlns:a16="http://schemas.microsoft.com/office/drawing/2014/main" id="{96643530-0EE0-4AC8-8241-ED8E26ED83A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8" name="Rectangle 8">
              <a:extLst>
                <a:ext uri="{FF2B5EF4-FFF2-40B4-BE49-F238E27FC236}">
                  <a16:creationId xmlns:a16="http://schemas.microsoft.com/office/drawing/2014/main" id="{A784F0C8-95D3-4D7D-8FA9-326D3DEA266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89" name="Freeform 9">
              <a:extLst>
                <a:ext uri="{FF2B5EF4-FFF2-40B4-BE49-F238E27FC236}">
                  <a16:creationId xmlns:a16="http://schemas.microsoft.com/office/drawing/2014/main" id="{4D49008E-3A2F-4C2C-85EB-1D228F38E6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0" name="Freeform 10">
              <a:extLst>
                <a:ext uri="{FF2B5EF4-FFF2-40B4-BE49-F238E27FC236}">
                  <a16:creationId xmlns:a16="http://schemas.microsoft.com/office/drawing/2014/main" id="{B09CB0F8-91EE-4A04-91CD-9B9D390ED6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1" name="Freeform 11">
              <a:extLst>
                <a:ext uri="{FF2B5EF4-FFF2-40B4-BE49-F238E27FC236}">
                  <a16:creationId xmlns:a16="http://schemas.microsoft.com/office/drawing/2014/main" id="{954CB039-9A52-4C07-BDB1-747876D868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2" name="Freeform 12">
              <a:extLst>
                <a:ext uri="{FF2B5EF4-FFF2-40B4-BE49-F238E27FC236}">
                  <a16:creationId xmlns:a16="http://schemas.microsoft.com/office/drawing/2014/main" id="{AD9FE313-C425-42A8-92A9-82E74C4096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3" name="Freeform 13">
              <a:extLst>
                <a:ext uri="{FF2B5EF4-FFF2-40B4-BE49-F238E27FC236}">
                  <a16:creationId xmlns:a16="http://schemas.microsoft.com/office/drawing/2014/main" id="{CD506FC5-3A23-48B7-9771-7B77E6DA0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4" name="Freeform 14">
              <a:extLst>
                <a:ext uri="{FF2B5EF4-FFF2-40B4-BE49-F238E27FC236}">
                  <a16:creationId xmlns:a16="http://schemas.microsoft.com/office/drawing/2014/main" id="{6FF54CDF-21B0-46AE-B402-234E62F9D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5" name="Freeform 15">
              <a:extLst>
                <a:ext uri="{FF2B5EF4-FFF2-40B4-BE49-F238E27FC236}">
                  <a16:creationId xmlns:a16="http://schemas.microsoft.com/office/drawing/2014/main" id="{EE88784D-C24D-4FBD-AF34-85BA74966F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6" name="Freeform 16">
              <a:extLst>
                <a:ext uri="{FF2B5EF4-FFF2-40B4-BE49-F238E27FC236}">
                  <a16:creationId xmlns:a16="http://schemas.microsoft.com/office/drawing/2014/main" id="{F524C128-9723-4A4D-BFB5-7EBD5B24FB9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7" name="Freeform 17">
              <a:extLst>
                <a:ext uri="{FF2B5EF4-FFF2-40B4-BE49-F238E27FC236}">
                  <a16:creationId xmlns:a16="http://schemas.microsoft.com/office/drawing/2014/main" id="{9C742EF7-4F82-4B4A-9693-4F794B6A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8" name="Freeform 18">
              <a:extLst>
                <a:ext uri="{FF2B5EF4-FFF2-40B4-BE49-F238E27FC236}">
                  <a16:creationId xmlns:a16="http://schemas.microsoft.com/office/drawing/2014/main" id="{0265747A-2114-4F0F-81B6-618FD38958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9" name="Freeform 19">
              <a:extLst>
                <a:ext uri="{FF2B5EF4-FFF2-40B4-BE49-F238E27FC236}">
                  <a16:creationId xmlns:a16="http://schemas.microsoft.com/office/drawing/2014/main" id="{99E488E3-470E-4FC6-A3B0-141DF162D8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0" name="Freeform 20">
              <a:extLst>
                <a:ext uri="{FF2B5EF4-FFF2-40B4-BE49-F238E27FC236}">
                  <a16:creationId xmlns:a16="http://schemas.microsoft.com/office/drawing/2014/main" id="{612B7DC5-03F3-4B7B-9520-D66144F168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1" name="Freeform 21">
              <a:extLst>
                <a:ext uri="{FF2B5EF4-FFF2-40B4-BE49-F238E27FC236}">
                  <a16:creationId xmlns:a16="http://schemas.microsoft.com/office/drawing/2014/main" id="{B2355AA2-DB69-485A-B600-E3DF02F2DF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2" name="Freeform 22">
              <a:extLst>
                <a:ext uri="{FF2B5EF4-FFF2-40B4-BE49-F238E27FC236}">
                  <a16:creationId xmlns:a16="http://schemas.microsoft.com/office/drawing/2014/main" id="{4DC3AC80-2B15-428E-8B1E-53312C666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3" name="Freeform 23">
              <a:extLst>
                <a:ext uri="{FF2B5EF4-FFF2-40B4-BE49-F238E27FC236}">
                  <a16:creationId xmlns:a16="http://schemas.microsoft.com/office/drawing/2014/main" id="{C48F81D6-640C-4483-9773-8C7BFF461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4" name="Freeform 24">
              <a:extLst>
                <a:ext uri="{FF2B5EF4-FFF2-40B4-BE49-F238E27FC236}">
                  <a16:creationId xmlns:a16="http://schemas.microsoft.com/office/drawing/2014/main" id="{C7AA2EE3-7411-4DCB-B79E-0C5C95D7C7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5" name="Freeform 25">
              <a:extLst>
                <a:ext uri="{FF2B5EF4-FFF2-40B4-BE49-F238E27FC236}">
                  <a16:creationId xmlns:a16="http://schemas.microsoft.com/office/drawing/2014/main" id="{8B84BFA3-B122-4CA5-8C28-79134C9752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6" name="Freeform 26">
              <a:extLst>
                <a:ext uri="{FF2B5EF4-FFF2-40B4-BE49-F238E27FC236}">
                  <a16:creationId xmlns:a16="http://schemas.microsoft.com/office/drawing/2014/main" id="{A7C22B06-B32B-46EB-9428-B7CA7DA1F80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7" name="Freeform 27">
              <a:extLst>
                <a:ext uri="{FF2B5EF4-FFF2-40B4-BE49-F238E27FC236}">
                  <a16:creationId xmlns:a16="http://schemas.microsoft.com/office/drawing/2014/main" id="{1AE1D740-5AF4-4B8F-B533-C8CD4E56E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8" name="Freeform 28">
              <a:extLst>
                <a:ext uri="{FF2B5EF4-FFF2-40B4-BE49-F238E27FC236}">
                  <a16:creationId xmlns:a16="http://schemas.microsoft.com/office/drawing/2014/main" id="{555B0792-99B8-4014-AC84-7B39D21294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9" name="Freeform 29">
              <a:extLst>
                <a:ext uri="{FF2B5EF4-FFF2-40B4-BE49-F238E27FC236}">
                  <a16:creationId xmlns:a16="http://schemas.microsoft.com/office/drawing/2014/main" id="{395B90B6-A4DE-4EEF-B53E-395E8D4AF3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0" name="Freeform 30">
              <a:extLst>
                <a:ext uri="{FF2B5EF4-FFF2-40B4-BE49-F238E27FC236}">
                  <a16:creationId xmlns:a16="http://schemas.microsoft.com/office/drawing/2014/main" id="{A0117576-A27F-4175-BD9D-EE15C96D98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1" name="Freeform 31">
              <a:extLst>
                <a:ext uri="{FF2B5EF4-FFF2-40B4-BE49-F238E27FC236}">
                  <a16:creationId xmlns:a16="http://schemas.microsoft.com/office/drawing/2014/main" id="{93C8332E-93D3-4919-A977-06EC76556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2" name="Freeform 32">
              <a:extLst>
                <a:ext uri="{FF2B5EF4-FFF2-40B4-BE49-F238E27FC236}">
                  <a16:creationId xmlns:a16="http://schemas.microsoft.com/office/drawing/2014/main" id="{B086AC0E-8130-47AC-A510-5285FAE6596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3" name="Rectangle 33">
              <a:extLst>
                <a:ext uri="{FF2B5EF4-FFF2-40B4-BE49-F238E27FC236}">
                  <a16:creationId xmlns:a16="http://schemas.microsoft.com/office/drawing/2014/main" id="{DF1BC1DF-8089-49D8-9535-EAB0D7C9A4C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14" name="Freeform 34">
              <a:extLst>
                <a:ext uri="{FF2B5EF4-FFF2-40B4-BE49-F238E27FC236}">
                  <a16:creationId xmlns:a16="http://schemas.microsoft.com/office/drawing/2014/main" id="{97388BAE-DCB9-4B88-9CDE-6FA3304D3A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5" name="Freeform 35">
              <a:extLst>
                <a:ext uri="{FF2B5EF4-FFF2-40B4-BE49-F238E27FC236}">
                  <a16:creationId xmlns:a16="http://schemas.microsoft.com/office/drawing/2014/main" id="{7E059A96-E5FE-4EE1-9C6D-3AB208BF6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6" name="Freeform 36">
              <a:extLst>
                <a:ext uri="{FF2B5EF4-FFF2-40B4-BE49-F238E27FC236}">
                  <a16:creationId xmlns:a16="http://schemas.microsoft.com/office/drawing/2014/main" id="{CD6A3DCE-FBEE-41E7-A0EC-CA23A1DF3C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7" name="Freeform 37">
              <a:extLst>
                <a:ext uri="{FF2B5EF4-FFF2-40B4-BE49-F238E27FC236}">
                  <a16:creationId xmlns:a16="http://schemas.microsoft.com/office/drawing/2014/main" id="{52966C83-B07E-463F-B982-F3E074D9D1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8" name="Freeform 38">
              <a:extLst>
                <a:ext uri="{FF2B5EF4-FFF2-40B4-BE49-F238E27FC236}">
                  <a16:creationId xmlns:a16="http://schemas.microsoft.com/office/drawing/2014/main" id="{0F475B53-6578-4C68-AC7C-3BE28EA6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9" name="Freeform 39">
              <a:extLst>
                <a:ext uri="{FF2B5EF4-FFF2-40B4-BE49-F238E27FC236}">
                  <a16:creationId xmlns:a16="http://schemas.microsoft.com/office/drawing/2014/main" id="{8475C02B-D024-4E20-9EF3-2A7E96740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0" name="Freeform 40">
              <a:extLst>
                <a:ext uri="{FF2B5EF4-FFF2-40B4-BE49-F238E27FC236}">
                  <a16:creationId xmlns:a16="http://schemas.microsoft.com/office/drawing/2014/main" id="{1F5EF5DC-7372-4549-B0A6-800F194068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1" name="Freeform 41">
              <a:extLst>
                <a:ext uri="{FF2B5EF4-FFF2-40B4-BE49-F238E27FC236}">
                  <a16:creationId xmlns:a16="http://schemas.microsoft.com/office/drawing/2014/main" id="{8B908D96-CCB2-426B-862C-2BDB2AF717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2" name="Freeform 42">
              <a:extLst>
                <a:ext uri="{FF2B5EF4-FFF2-40B4-BE49-F238E27FC236}">
                  <a16:creationId xmlns:a16="http://schemas.microsoft.com/office/drawing/2014/main" id="{26752E6D-E46B-4DA2-B280-5C696EF4FD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3" name="Freeform 43">
              <a:extLst>
                <a:ext uri="{FF2B5EF4-FFF2-40B4-BE49-F238E27FC236}">
                  <a16:creationId xmlns:a16="http://schemas.microsoft.com/office/drawing/2014/main" id="{011E7A27-73CF-4E1E-8AE2-B88B96F3B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4" name="Freeform 44">
              <a:extLst>
                <a:ext uri="{FF2B5EF4-FFF2-40B4-BE49-F238E27FC236}">
                  <a16:creationId xmlns:a16="http://schemas.microsoft.com/office/drawing/2014/main" id="{1DBE1EE2-4667-4A45-80F7-217D3B6FA7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5" name="Rectangle 45">
              <a:extLst>
                <a:ext uri="{FF2B5EF4-FFF2-40B4-BE49-F238E27FC236}">
                  <a16:creationId xmlns:a16="http://schemas.microsoft.com/office/drawing/2014/main" id="{A48239BC-3712-4110-AE92-4AC892603DE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26" name="Freeform 46">
              <a:extLst>
                <a:ext uri="{FF2B5EF4-FFF2-40B4-BE49-F238E27FC236}">
                  <a16:creationId xmlns:a16="http://schemas.microsoft.com/office/drawing/2014/main" id="{14B6D739-1C93-4350-BC14-ED88C6341B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7" name="Freeform 47">
              <a:extLst>
                <a:ext uri="{FF2B5EF4-FFF2-40B4-BE49-F238E27FC236}">
                  <a16:creationId xmlns:a16="http://schemas.microsoft.com/office/drawing/2014/main" id="{2F73DF89-CB95-4798-90CA-B7A1DF2D36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8" name="Freeform 48">
              <a:extLst>
                <a:ext uri="{FF2B5EF4-FFF2-40B4-BE49-F238E27FC236}">
                  <a16:creationId xmlns:a16="http://schemas.microsoft.com/office/drawing/2014/main" id="{1DA7D977-8D60-47B5-8071-30A6FA0C9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9" name="Freeform 49">
              <a:extLst>
                <a:ext uri="{FF2B5EF4-FFF2-40B4-BE49-F238E27FC236}">
                  <a16:creationId xmlns:a16="http://schemas.microsoft.com/office/drawing/2014/main" id="{4A241594-4FC5-4570-94B2-724F248A6B1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0" name="Freeform 50">
              <a:extLst>
                <a:ext uri="{FF2B5EF4-FFF2-40B4-BE49-F238E27FC236}">
                  <a16:creationId xmlns:a16="http://schemas.microsoft.com/office/drawing/2014/main" id="{9D31F634-1A34-473E-A0FA-D06EB57D97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1" name="Freeform 51">
              <a:extLst>
                <a:ext uri="{FF2B5EF4-FFF2-40B4-BE49-F238E27FC236}">
                  <a16:creationId xmlns:a16="http://schemas.microsoft.com/office/drawing/2014/main" id="{CE20C679-7385-48FF-BBE5-5BA7C0E700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2" name="Freeform 52">
              <a:extLst>
                <a:ext uri="{FF2B5EF4-FFF2-40B4-BE49-F238E27FC236}">
                  <a16:creationId xmlns:a16="http://schemas.microsoft.com/office/drawing/2014/main" id="{ADF9CA3B-265F-4927-BA79-0A676AF3F5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3" name="Freeform 53">
              <a:extLst>
                <a:ext uri="{FF2B5EF4-FFF2-40B4-BE49-F238E27FC236}">
                  <a16:creationId xmlns:a16="http://schemas.microsoft.com/office/drawing/2014/main" id="{B138D01D-340C-4DB0-A0E1-D54B9319D5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4" name="Freeform 54">
              <a:extLst>
                <a:ext uri="{FF2B5EF4-FFF2-40B4-BE49-F238E27FC236}">
                  <a16:creationId xmlns:a16="http://schemas.microsoft.com/office/drawing/2014/main" id="{B56918B0-069B-4C98-995E-4D6B0B176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5" name="Freeform 55">
              <a:extLst>
                <a:ext uri="{FF2B5EF4-FFF2-40B4-BE49-F238E27FC236}">
                  <a16:creationId xmlns:a16="http://schemas.microsoft.com/office/drawing/2014/main" id="{2BD45940-09B7-4CD3-90E7-0EA2CF6A03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6" name="Freeform 56">
              <a:extLst>
                <a:ext uri="{FF2B5EF4-FFF2-40B4-BE49-F238E27FC236}">
                  <a16:creationId xmlns:a16="http://schemas.microsoft.com/office/drawing/2014/main" id="{347A8664-7179-419E-A26E-8250762910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7" name="Freeform 57">
              <a:extLst>
                <a:ext uri="{FF2B5EF4-FFF2-40B4-BE49-F238E27FC236}">
                  <a16:creationId xmlns:a16="http://schemas.microsoft.com/office/drawing/2014/main" id="{B7350394-4D50-4E2E-8AF2-F4A52E734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8" name="Freeform 58">
              <a:extLst>
                <a:ext uri="{FF2B5EF4-FFF2-40B4-BE49-F238E27FC236}">
                  <a16:creationId xmlns:a16="http://schemas.microsoft.com/office/drawing/2014/main" id="{6B464294-4049-4542-A83E-22B8CC6331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grpSp>
        <p:nvGrpSpPr>
          <p:cNvPr id="139" name="Group 138">
            <a:extLst>
              <a:ext uri="{FF2B5EF4-FFF2-40B4-BE49-F238E27FC236}">
                <a16:creationId xmlns:a16="http://schemas.microsoft.com/office/drawing/2014/main" id="{4C78E281-F596-4ECB-979A-89D89452AA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40" name="Freeform 32">
              <a:extLst>
                <a:ext uri="{FF2B5EF4-FFF2-40B4-BE49-F238E27FC236}">
                  <a16:creationId xmlns:a16="http://schemas.microsoft.com/office/drawing/2014/main" id="{C20E68C0-5C9E-4DA6-83AD-0EC3179BB3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1" name="Freeform 33">
              <a:extLst>
                <a:ext uri="{FF2B5EF4-FFF2-40B4-BE49-F238E27FC236}">
                  <a16:creationId xmlns:a16="http://schemas.microsoft.com/office/drawing/2014/main" id="{80C08ED9-C9F6-4168-816A-F5C5F3AF5AA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2" name="Freeform 34">
              <a:extLst>
                <a:ext uri="{FF2B5EF4-FFF2-40B4-BE49-F238E27FC236}">
                  <a16:creationId xmlns:a16="http://schemas.microsoft.com/office/drawing/2014/main" id="{0A83E4BF-890D-4E0A-A720-48088D4224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3" name="Freeform 35">
              <a:extLst>
                <a:ext uri="{FF2B5EF4-FFF2-40B4-BE49-F238E27FC236}">
                  <a16:creationId xmlns:a16="http://schemas.microsoft.com/office/drawing/2014/main" id="{996F9B33-C769-451E-9044-EA85C625CA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4" name="Freeform 36">
              <a:extLst>
                <a:ext uri="{FF2B5EF4-FFF2-40B4-BE49-F238E27FC236}">
                  <a16:creationId xmlns:a16="http://schemas.microsoft.com/office/drawing/2014/main" id="{F91D6EA2-C024-4E53-A81E-A50907517B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5" name="Freeform 37">
              <a:extLst>
                <a:ext uri="{FF2B5EF4-FFF2-40B4-BE49-F238E27FC236}">
                  <a16:creationId xmlns:a16="http://schemas.microsoft.com/office/drawing/2014/main" id="{233F8C4E-A946-462B-9703-971ABD45DC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6" name="Freeform 38">
              <a:extLst>
                <a:ext uri="{FF2B5EF4-FFF2-40B4-BE49-F238E27FC236}">
                  <a16:creationId xmlns:a16="http://schemas.microsoft.com/office/drawing/2014/main" id="{06059614-A557-45C6-B625-488D41C394A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7" name="Freeform 39">
              <a:extLst>
                <a:ext uri="{FF2B5EF4-FFF2-40B4-BE49-F238E27FC236}">
                  <a16:creationId xmlns:a16="http://schemas.microsoft.com/office/drawing/2014/main" id="{26BCD22B-880F-40F8-88AC-CD9285348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8" name="Freeform 40">
              <a:extLst>
                <a:ext uri="{FF2B5EF4-FFF2-40B4-BE49-F238E27FC236}">
                  <a16:creationId xmlns:a16="http://schemas.microsoft.com/office/drawing/2014/main" id="{52324B00-0190-4453-9F81-F0E9138009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9" name="Rectangle 41">
              <a:extLst>
                <a:ext uri="{FF2B5EF4-FFF2-40B4-BE49-F238E27FC236}">
                  <a16:creationId xmlns:a16="http://schemas.microsoft.com/office/drawing/2014/main" id="{33BE57C0-F93F-4C88-B489-0BFA90D01B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grpSp>
    </p:spTree>
    <p:extLst>
      <p:ext uri="{BB962C8B-B14F-4D97-AF65-F5344CB8AC3E}">
        <p14:creationId xmlns:p14="http://schemas.microsoft.com/office/powerpoint/2010/main" val="3798984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74872A0B-8668-4500-9509-EAA581B26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8B504305-5526-408E-85F7-F0BA7E527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5827CE64-2533-45A6-9A39-7D5052E5CEE0}"/>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pic>
        <p:nvPicPr>
          <p:cNvPr id="68" name="Picture 67" descr="Pen placed on top of a signature line">
            <a:extLst>
              <a:ext uri="{FF2B5EF4-FFF2-40B4-BE49-F238E27FC236}">
                <a16:creationId xmlns:a16="http://schemas.microsoft.com/office/drawing/2014/main" id="{F7944060-3C31-5E64-9CE1-2C937B267E49}"/>
              </a:ext>
            </a:extLst>
          </p:cNvPr>
          <p:cNvPicPr>
            <a:picLocks noChangeAspect="1"/>
          </p:cNvPicPr>
          <p:nvPr/>
        </p:nvPicPr>
        <p:blipFill>
          <a:blip r:embed="rId4"/>
          <a:srcRect l="40613" r="-1" b="-1"/>
          <a:stretch>
            <a:fillRect/>
          </a:stretch>
        </p:blipFill>
        <p:spPr>
          <a:xfrm>
            <a:off x="-5597" y="10"/>
            <a:ext cx="6101597" cy="6857990"/>
          </a:xfrm>
          <a:prstGeom prst="rect">
            <a:avLst/>
          </a:prstGeom>
        </p:spPr>
      </p:pic>
      <p:grpSp>
        <p:nvGrpSpPr>
          <p:cNvPr id="13" name="Group 12">
            <a:extLst>
              <a:ext uri="{FF2B5EF4-FFF2-40B4-BE49-F238E27FC236}">
                <a16:creationId xmlns:a16="http://schemas.microsoft.com/office/drawing/2014/main" id="{240590EE-5428-41AA-95B2-96FCC1CE67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494DCC55-99C6-45CF-B357-E3848C80934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5" name="Freeform 6">
              <a:extLst>
                <a:ext uri="{FF2B5EF4-FFF2-40B4-BE49-F238E27FC236}">
                  <a16:creationId xmlns:a16="http://schemas.microsoft.com/office/drawing/2014/main" id="{63D64E32-FF0C-4665-B9D8-D1ECAAE5BA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 name="Freeform 7">
              <a:extLst>
                <a:ext uri="{FF2B5EF4-FFF2-40B4-BE49-F238E27FC236}">
                  <a16:creationId xmlns:a16="http://schemas.microsoft.com/office/drawing/2014/main" id="{3675001D-3840-4589-8190-505A7F52F0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 name="Rectangle 16">
              <a:extLst>
                <a:ext uri="{FF2B5EF4-FFF2-40B4-BE49-F238E27FC236}">
                  <a16:creationId xmlns:a16="http://schemas.microsoft.com/office/drawing/2014/main" id="{19E34E87-395F-4023-A80E-D1CBAAEBD9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8" name="Freeform 9">
              <a:extLst>
                <a:ext uri="{FF2B5EF4-FFF2-40B4-BE49-F238E27FC236}">
                  <a16:creationId xmlns:a16="http://schemas.microsoft.com/office/drawing/2014/main" id="{6FB1B38F-1B92-41C3-AA1D-6D6440FB0D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9" name="Freeform 10">
              <a:extLst>
                <a:ext uri="{FF2B5EF4-FFF2-40B4-BE49-F238E27FC236}">
                  <a16:creationId xmlns:a16="http://schemas.microsoft.com/office/drawing/2014/main" id="{02FBE453-FBD2-4348-8DDA-4A023444E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0" name="Freeform 11">
              <a:extLst>
                <a:ext uri="{FF2B5EF4-FFF2-40B4-BE49-F238E27FC236}">
                  <a16:creationId xmlns:a16="http://schemas.microsoft.com/office/drawing/2014/main" id="{60D719E8-BF78-4F42-B9D1-7F5E02A369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1" name="Freeform 12">
              <a:extLst>
                <a:ext uri="{FF2B5EF4-FFF2-40B4-BE49-F238E27FC236}">
                  <a16:creationId xmlns:a16="http://schemas.microsoft.com/office/drawing/2014/main" id="{5EC70737-9C19-4CF5-84DA-B22A960D53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2" name="Freeform 13">
              <a:extLst>
                <a:ext uri="{FF2B5EF4-FFF2-40B4-BE49-F238E27FC236}">
                  <a16:creationId xmlns:a16="http://schemas.microsoft.com/office/drawing/2014/main" id="{88FD042E-E56E-4360-9620-F811AB9A3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3" name="Freeform 14">
              <a:extLst>
                <a:ext uri="{FF2B5EF4-FFF2-40B4-BE49-F238E27FC236}">
                  <a16:creationId xmlns:a16="http://schemas.microsoft.com/office/drawing/2014/main" id="{18F15D2B-0812-46F6-B0F4-6A6714B5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4" name="Freeform 15">
              <a:extLst>
                <a:ext uri="{FF2B5EF4-FFF2-40B4-BE49-F238E27FC236}">
                  <a16:creationId xmlns:a16="http://schemas.microsoft.com/office/drawing/2014/main" id="{0C2F2A50-98DD-4F92-BDFE-B72E235766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5" name="Freeform 16">
              <a:extLst>
                <a:ext uri="{FF2B5EF4-FFF2-40B4-BE49-F238E27FC236}">
                  <a16:creationId xmlns:a16="http://schemas.microsoft.com/office/drawing/2014/main" id="{473541D9-6DAE-4718-97D4-8952F4E7CC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6" name="Freeform 17">
              <a:extLst>
                <a:ext uri="{FF2B5EF4-FFF2-40B4-BE49-F238E27FC236}">
                  <a16:creationId xmlns:a16="http://schemas.microsoft.com/office/drawing/2014/main" id="{3A56C5E9-011C-44D2-AF94-3BF542043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7" name="Freeform 18">
              <a:extLst>
                <a:ext uri="{FF2B5EF4-FFF2-40B4-BE49-F238E27FC236}">
                  <a16:creationId xmlns:a16="http://schemas.microsoft.com/office/drawing/2014/main" id="{CD279E0E-1CD5-4F41-96A5-3A09707E81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8" name="Freeform 19">
              <a:extLst>
                <a:ext uri="{FF2B5EF4-FFF2-40B4-BE49-F238E27FC236}">
                  <a16:creationId xmlns:a16="http://schemas.microsoft.com/office/drawing/2014/main" id="{F5A6F094-9E54-4985-8738-D2067A4F0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9" name="Freeform 20">
              <a:extLst>
                <a:ext uri="{FF2B5EF4-FFF2-40B4-BE49-F238E27FC236}">
                  <a16:creationId xmlns:a16="http://schemas.microsoft.com/office/drawing/2014/main" id="{99D51F59-FA93-490E-B9CF-97BB63747C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 name="Freeform 21">
              <a:extLst>
                <a:ext uri="{FF2B5EF4-FFF2-40B4-BE49-F238E27FC236}">
                  <a16:creationId xmlns:a16="http://schemas.microsoft.com/office/drawing/2014/main" id="{3CD83DC6-F4A0-4A4D-AAC3-83983F960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1" name="Freeform 22">
              <a:extLst>
                <a:ext uri="{FF2B5EF4-FFF2-40B4-BE49-F238E27FC236}">
                  <a16:creationId xmlns:a16="http://schemas.microsoft.com/office/drawing/2014/main" id="{6E9B4028-C74F-4631-8312-68B30E6E6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 name="Freeform 23">
              <a:extLst>
                <a:ext uri="{FF2B5EF4-FFF2-40B4-BE49-F238E27FC236}">
                  <a16:creationId xmlns:a16="http://schemas.microsoft.com/office/drawing/2014/main" id="{1E3337C9-1DDE-4E2E-8519-7D2C23C95F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3" name="Freeform 24">
              <a:extLst>
                <a:ext uri="{FF2B5EF4-FFF2-40B4-BE49-F238E27FC236}">
                  <a16:creationId xmlns:a16="http://schemas.microsoft.com/office/drawing/2014/main" id="{754A526E-6EC0-458A-9C4C-008F6749CD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 name="Freeform 25">
              <a:extLst>
                <a:ext uri="{FF2B5EF4-FFF2-40B4-BE49-F238E27FC236}">
                  <a16:creationId xmlns:a16="http://schemas.microsoft.com/office/drawing/2014/main" id="{6A3DA723-7448-48CF-8BD2-FED2D4FED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 name="Freeform 26">
              <a:extLst>
                <a:ext uri="{FF2B5EF4-FFF2-40B4-BE49-F238E27FC236}">
                  <a16:creationId xmlns:a16="http://schemas.microsoft.com/office/drawing/2014/main" id="{9B506EC1-D8A8-4532-B78B-A236567EE0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6" name="Freeform 27">
              <a:extLst>
                <a:ext uri="{FF2B5EF4-FFF2-40B4-BE49-F238E27FC236}">
                  <a16:creationId xmlns:a16="http://schemas.microsoft.com/office/drawing/2014/main" id="{AA9DFB36-74F4-4977-ABC5-3257EDA33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7" name="Freeform 28">
              <a:extLst>
                <a:ext uri="{FF2B5EF4-FFF2-40B4-BE49-F238E27FC236}">
                  <a16:creationId xmlns:a16="http://schemas.microsoft.com/office/drawing/2014/main" id="{966A7FBA-BB79-4AF0-90C2-5F2BC9F2D1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8" name="Freeform 29">
              <a:extLst>
                <a:ext uri="{FF2B5EF4-FFF2-40B4-BE49-F238E27FC236}">
                  <a16:creationId xmlns:a16="http://schemas.microsoft.com/office/drawing/2014/main" id="{23BB8A47-FF1B-44E5-8D93-7ADF37F1D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9" name="Freeform 30">
              <a:extLst>
                <a:ext uri="{FF2B5EF4-FFF2-40B4-BE49-F238E27FC236}">
                  <a16:creationId xmlns:a16="http://schemas.microsoft.com/office/drawing/2014/main" id="{E463E1B7-7BED-4425-95B7-F6F75F8733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0" name="Freeform 31">
              <a:extLst>
                <a:ext uri="{FF2B5EF4-FFF2-40B4-BE49-F238E27FC236}">
                  <a16:creationId xmlns:a16="http://schemas.microsoft.com/office/drawing/2014/main" id="{749D0675-4397-4610-9807-2F7C1CC94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1" name="Freeform 32">
              <a:extLst>
                <a:ext uri="{FF2B5EF4-FFF2-40B4-BE49-F238E27FC236}">
                  <a16:creationId xmlns:a16="http://schemas.microsoft.com/office/drawing/2014/main" id="{DE7617CF-8919-43C3-9557-08D67C7DAF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2" name="Rectangle 41">
              <a:extLst>
                <a:ext uri="{FF2B5EF4-FFF2-40B4-BE49-F238E27FC236}">
                  <a16:creationId xmlns:a16="http://schemas.microsoft.com/office/drawing/2014/main" id="{3DB68720-7E37-4930-9900-8632140D6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43" name="Freeform 34">
              <a:extLst>
                <a:ext uri="{FF2B5EF4-FFF2-40B4-BE49-F238E27FC236}">
                  <a16:creationId xmlns:a16="http://schemas.microsoft.com/office/drawing/2014/main" id="{202F13DF-5B76-468E-A95E-80780788BD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4" name="Freeform 35">
              <a:extLst>
                <a:ext uri="{FF2B5EF4-FFF2-40B4-BE49-F238E27FC236}">
                  <a16:creationId xmlns:a16="http://schemas.microsoft.com/office/drawing/2014/main" id="{219143C2-6062-4C2C-9563-6534108E35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5" name="Freeform 36">
              <a:extLst>
                <a:ext uri="{FF2B5EF4-FFF2-40B4-BE49-F238E27FC236}">
                  <a16:creationId xmlns:a16="http://schemas.microsoft.com/office/drawing/2014/main" id="{38413A0C-26DB-479B-B747-1D813610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6" name="Freeform 37">
              <a:extLst>
                <a:ext uri="{FF2B5EF4-FFF2-40B4-BE49-F238E27FC236}">
                  <a16:creationId xmlns:a16="http://schemas.microsoft.com/office/drawing/2014/main" id="{CB526B5F-4FAA-4B4C-8AF8-B98EC74A3D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7" name="Freeform 38">
              <a:extLst>
                <a:ext uri="{FF2B5EF4-FFF2-40B4-BE49-F238E27FC236}">
                  <a16:creationId xmlns:a16="http://schemas.microsoft.com/office/drawing/2014/main" id="{54FFF88E-6D69-4AE9-8378-D16419155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 name="Freeform 39">
              <a:extLst>
                <a:ext uri="{FF2B5EF4-FFF2-40B4-BE49-F238E27FC236}">
                  <a16:creationId xmlns:a16="http://schemas.microsoft.com/office/drawing/2014/main" id="{8008115A-CE00-4E36-BAF1-B511F21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 name="Freeform 40">
              <a:extLst>
                <a:ext uri="{FF2B5EF4-FFF2-40B4-BE49-F238E27FC236}">
                  <a16:creationId xmlns:a16="http://schemas.microsoft.com/office/drawing/2014/main" id="{2935DB29-6F85-47D8-863C-11386389DB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 name="Freeform 41">
              <a:extLst>
                <a:ext uri="{FF2B5EF4-FFF2-40B4-BE49-F238E27FC236}">
                  <a16:creationId xmlns:a16="http://schemas.microsoft.com/office/drawing/2014/main" id="{4FB8E51B-1AC1-4671-B181-473C29BECD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1" name="Freeform 42">
              <a:extLst>
                <a:ext uri="{FF2B5EF4-FFF2-40B4-BE49-F238E27FC236}">
                  <a16:creationId xmlns:a16="http://schemas.microsoft.com/office/drawing/2014/main" id="{91E6AE4F-959F-4ED7-A199-8C0307E40E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2" name="Freeform 43">
              <a:extLst>
                <a:ext uri="{FF2B5EF4-FFF2-40B4-BE49-F238E27FC236}">
                  <a16:creationId xmlns:a16="http://schemas.microsoft.com/office/drawing/2014/main" id="{A0445E55-0009-44A5-AA6A-350D9D48A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3" name="Freeform 44">
              <a:extLst>
                <a:ext uri="{FF2B5EF4-FFF2-40B4-BE49-F238E27FC236}">
                  <a16:creationId xmlns:a16="http://schemas.microsoft.com/office/drawing/2014/main" id="{B5291C75-4ECA-4829-B824-5725C32905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4" name="Rectangle 53">
              <a:extLst>
                <a:ext uri="{FF2B5EF4-FFF2-40B4-BE49-F238E27FC236}">
                  <a16:creationId xmlns:a16="http://schemas.microsoft.com/office/drawing/2014/main" id="{6793376D-3E7C-4F04-8BC8-EC4820622BE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55" name="Freeform 46">
              <a:extLst>
                <a:ext uri="{FF2B5EF4-FFF2-40B4-BE49-F238E27FC236}">
                  <a16:creationId xmlns:a16="http://schemas.microsoft.com/office/drawing/2014/main" id="{3596510A-5528-445D-AFEA-6E3F89BA8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6" name="Freeform 47">
              <a:extLst>
                <a:ext uri="{FF2B5EF4-FFF2-40B4-BE49-F238E27FC236}">
                  <a16:creationId xmlns:a16="http://schemas.microsoft.com/office/drawing/2014/main" id="{E1B69479-D8C9-4E2E-A931-4D49C4FD76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7" name="Freeform 48">
              <a:extLst>
                <a:ext uri="{FF2B5EF4-FFF2-40B4-BE49-F238E27FC236}">
                  <a16:creationId xmlns:a16="http://schemas.microsoft.com/office/drawing/2014/main" id="{0A759A2E-A8B1-44C8-B3F9-A16714C89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8" name="Freeform 49">
              <a:extLst>
                <a:ext uri="{FF2B5EF4-FFF2-40B4-BE49-F238E27FC236}">
                  <a16:creationId xmlns:a16="http://schemas.microsoft.com/office/drawing/2014/main" id="{6C2B3B3C-1DC9-4352-BB73-801976C8F5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9" name="Freeform 50">
              <a:extLst>
                <a:ext uri="{FF2B5EF4-FFF2-40B4-BE49-F238E27FC236}">
                  <a16:creationId xmlns:a16="http://schemas.microsoft.com/office/drawing/2014/main" id="{EE22E3A8-5789-4189-9AC7-98D6826B03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0" name="Freeform 51">
              <a:extLst>
                <a:ext uri="{FF2B5EF4-FFF2-40B4-BE49-F238E27FC236}">
                  <a16:creationId xmlns:a16="http://schemas.microsoft.com/office/drawing/2014/main" id="{9AC0FC74-D003-4D0D-9CAF-F6A03739E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1" name="Freeform 52">
              <a:extLst>
                <a:ext uri="{FF2B5EF4-FFF2-40B4-BE49-F238E27FC236}">
                  <a16:creationId xmlns:a16="http://schemas.microsoft.com/office/drawing/2014/main" id="{126C2057-02E1-4348-ABEB-EAC063A17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2" name="Freeform 53">
              <a:extLst>
                <a:ext uri="{FF2B5EF4-FFF2-40B4-BE49-F238E27FC236}">
                  <a16:creationId xmlns:a16="http://schemas.microsoft.com/office/drawing/2014/main" id="{5150586D-D743-4392-844F-F2AFCCE649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3" name="Freeform 54">
              <a:extLst>
                <a:ext uri="{FF2B5EF4-FFF2-40B4-BE49-F238E27FC236}">
                  <a16:creationId xmlns:a16="http://schemas.microsoft.com/office/drawing/2014/main" id="{9E5B157A-534E-4879-8013-D02864E76F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4" name="Freeform 55">
              <a:extLst>
                <a:ext uri="{FF2B5EF4-FFF2-40B4-BE49-F238E27FC236}">
                  <a16:creationId xmlns:a16="http://schemas.microsoft.com/office/drawing/2014/main" id="{CEE2DD73-7E8C-4F26-8E93-8C32D11B2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5" name="Freeform 56">
              <a:extLst>
                <a:ext uri="{FF2B5EF4-FFF2-40B4-BE49-F238E27FC236}">
                  <a16:creationId xmlns:a16="http://schemas.microsoft.com/office/drawing/2014/main" id="{908CAC5F-DD8E-4A58-BD4C-6D8D29FA49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6" name="Freeform 57">
              <a:extLst>
                <a:ext uri="{FF2B5EF4-FFF2-40B4-BE49-F238E27FC236}">
                  <a16:creationId xmlns:a16="http://schemas.microsoft.com/office/drawing/2014/main" id="{20F130CF-281E-408C-9884-5F8B22CA1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7" name="Freeform 58">
              <a:extLst>
                <a:ext uri="{FF2B5EF4-FFF2-40B4-BE49-F238E27FC236}">
                  <a16:creationId xmlns:a16="http://schemas.microsoft.com/office/drawing/2014/main" id="{3BC78068-9115-4D5D-9B2B-6F9BD9C296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sp>
        <p:nvSpPr>
          <p:cNvPr id="69" name="Content Placeholder 2">
            <a:extLst>
              <a:ext uri="{FF2B5EF4-FFF2-40B4-BE49-F238E27FC236}">
                <a16:creationId xmlns:a16="http://schemas.microsoft.com/office/drawing/2014/main" id="{8B032E12-8926-62F7-8026-E19BEED131D1}"/>
              </a:ext>
            </a:extLst>
          </p:cNvPr>
          <p:cNvSpPr>
            <a:spLocks noGrp="1"/>
          </p:cNvSpPr>
          <p:nvPr>
            <p:ph idx="1"/>
          </p:nvPr>
        </p:nvSpPr>
        <p:spPr>
          <a:xfrm>
            <a:off x="6419850" y="500855"/>
            <a:ext cx="4598986" cy="5580967"/>
          </a:xfrm>
        </p:spPr>
        <p:txBody>
          <a:bodyPr>
            <a:normAutofit/>
          </a:bodyPr>
          <a:lstStyle/>
          <a:p>
            <a:pPr>
              <a:lnSpc>
                <a:spcPct val="110000"/>
              </a:lnSpc>
            </a:pPr>
            <a:r>
              <a:rPr lang="ro-RO" dirty="0">
                <a:latin typeface="Times New Roman" panose="02020603050405020304" pitchFamily="18" charset="0"/>
                <a:cs typeface="Times New Roman" panose="02020603050405020304" pitchFamily="18" charset="0"/>
              </a:rPr>
              <a:t>Receptionist role </a:t>
            </a:r>
            <a:endParaRPr lang="en-GB"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860AC1BC-4C91-DDBE-B652-715A9E7BD0FB}"/>
              </a:ext>
            </a:extLst>
          </p:cNvPr>
          <p:cNvSpPr txBox="1"/>
          <p:nvPr/>
        </p:nvSpPr>
        <p:spPr>
          <a:xfrm>
            <a:off x="6443662" y="699906"/>
            <a:ext cx="4704318" cy="7571303"/>
          </a:xfrm>
          <a:prstGeom prst="rect">
            <a:avLst/>
          </a:prstGeom>
          <a:noFill/>
        </p:spPr>
        <p:txBody>
          <a:bodyPr wrap="square" rtlCol="0">
            <a:spAutoFit/>
          </a:bodyPr>
          <a:lstStyle/>
          <a:p>
            <a:endParaRPr lang="ro-RO" dirty="0"/>
          </a:p>
          <a:p>
            <a:pPr marL="285750" indent="-285750">
              <a:buFont typeface="Wingdings" panose="05000000000000000000" pitchFamily="2" charset="2"/>
              <a:buChar char="q"/>
            </a:pPr>
            <a:r>
              <a:rPr lang="en-GB" dirty="0"/>
              <a:t>The receptionist at Amazon serves as the organisation’s primary interface for visitors and contractors, ensuring that access protocols are rigorously applied and that unauthorised entry is prevented (Amazon UK Services Ltd., 2025)</a:t>
            </a:r>
            <a:r>
              <a:rPr lang="ro-RO" dirty="0"/>
              <a:t>.</a:t>
            </a:r>
            <a:r>
              <a:rPr lang="en-GB" dirty="0"/>
              <a:t> </a:t>
            </a:r>
            <a:endParaRPr lang="ro-RO" dirty="0"/>
          </a:p>
          <a:p>
            <a:pPr marL="285750" indent="-285750">
              <a:buFont typeface="Wingdings" panose="05000000000000000000" pitchFamily="2" charset="2"/>
              <a:buChar char="q"/>
            </a:pPr>
            <a:endParaRPr lang="ro-RO" dirty="0"/>
          </a:p>
          <a:p>
            <a:pPr marL="285750" indent="-285750">
              <a:buFont typeface="Wingdings" panose="05000000000000000000" pitchFamily="2" charset="2"/>
              <a:buChar char="q"/>
            </a:pPr>
            <a:r>
              <a:rPr lang="en-GB" dirty="0"/>
              <a:t>The role demands advanced proficiency in both written and oral communication (CEFR C1 level), as well as competence in Microsoft Office application</a:t>
            </a:r>
            <a:r>
              <a:rPr lang="ro-RO" dirty="0"/>
              <a:t>. </a:t>
            </a:r>
          </a:p>
          <a:p>
            <a:pPr marL="285750" indent="-285750">
              <a:buFont typeface="Wingdings" panose="05000000000000000000" pitchFamily="2" charset="2"/>
              <a:buChar char="q"/>
            </a:pPr>
            <a:endParaRPr lang="ro-RO" dirty="0"/>
          </a:p>
          <a:p>
            <a:pPr marL="285750" indent="-285750">
              <a:buFont typeface="Wingdings" panose="05000000000000000000" pitchFamily="2" charset="2"/>
              <a:buChar char="q"/>
            </a:pPr>
            <a:r>
              <a:rPr lang="en-GB" dirty="0"/>
              <a:t>Responsibilities include managing the reception area, coordinating visitor meetings, handling site safety inductions, and supporting senior management with administrative tasks when needed</a:t>
            </a:r>
            <a:r>
              <a:rPr lang="ro-RO" dirty="0"/>
              <a:t>. </a:t>
            </a:r>
            <a:r>
              <a:rPr lang="en-GB" dirty="0"/>
              <a:t> </a:t>
            </a:r>
            <a:endParaRPr lang="ro-RO" dirty="0"/>
          </a:p>
          <a:p>
            <a:endParaRPr lang="ro-RO" dirty="0"/>
          </a:p>
          <a:p>
            <a:endParaRPr lang="ro-RO" dirty="0"/>
          </a:p>
          <a:p>
            <a:endParaRPr lang="ro-RO" dirty="0"/>
          </a:p>
          <a:p>
            <a:endParaRPr lang="ro-RO" dirty="0"/>
          </a:p>
          <a:p>
            <a:endParaRPr lang="ro-RO" dirty="0"/>
          </a:p>
          <a:p>
            <a:endParaRPr lang="ro-RO" dirty="0"/>
          </a:p>
          <a:p>
            <a:endParaRPr lang="ro-RO" dirty="0"/>
          </a:p>
          <a:p>
            <a:endParaRPr lang="ro-RO" dirty="0"/>
          </a:p>
          <a:p>
            <a:endParaRPr lang="en-GB" dirty="0"/>
          </a:p>
        </p:txBody>
      </p:sp>
    </p:spTree>
    <p:extLst>
      <p:ext uri="{BB962C8B-B14F-4D97-AF65-F5344CB8AC3E}">
        <p14:creationId xmlns:p14="http://schemas.microsoft.com/office/powerpoint/2010/main" val="3299757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5"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39AF015-B0ED-C926-C22E-5C226B6337AC}"/>
              </a:ext>
            </a:extLst>
          </p:cNvPr>
          <p:cNvSpPr>
            <a:spLocks noGrp="1"/>
          </p:cNvSpPr>
          <p:nvPr>
            <p:ph type="title"/>
          </p:nvPr>
        </p:nvSpPr>
        <p:spPr>
          <a:xfrm>
            <a:off x="5277684" y="-30982"/>
            <a:ext cx="4044954" cy="1478570"/>
          </a:xfrm>
        </p:spPr>
        <p:txBody>
          <a:bodyPr>
            <a:normAutofit/>
          </a:bodyPr>
          <a:lstStyle/>
          <a:p>
            <a:r>
              <a:rPr lang="ro-RO" sz="3200" dirty="0"/>
              <a:t>Job description </a:t>
            </a:r>
            <a:endParaRPr lang="en-GB" sz="3200" dirty="0"/>
          </a:p>
        </p:txBody>
      </p:sp>
      <p:sp>
        <p:nvSpPr>
          <p:cNvPr id="3" name="Content Placeholder 2">
            <a:extLst>
              <a:ext uri="{FF2B5EF4-FFF2-40B4-BE49-F238E27FC236}">
                <a16:creationId xmlns:a16="http://schemas.microsoft.com/office/drawing/2014/main" id="{A12D7ABB-7CB5-E87C-06E5-76FCBC029F09}"/>
              </a:ext>
            </a:extLst>
          </p:cNvPr>
          <p:cNvSpPr>
            <a:spLocks noGrp="1"/>
          </p:cNvSpPr>
          <p:nvPr>
            <p:ph idx="1"/>
          </p:nvPr>
        </p:nvSpPr>
        <p:spPr>
          <a:xfrm>
            <a:off x="1016001" y="667570"/>
            <a:ext cx="4459287" cy="3965046"/>
          </a:xfrm>
        </p:spPr>
        <p:txBody>
          <a:bodyPr>
            <a:noAutofit/>
          </a:bodyPr>
          <a:lstStyle/>
          <a:p>
            <a:pPr>
              <a:lnSpc>
                <a:spcPct val="110000"/>
              </a:lnSpc>
              <a:buFont typeface="Wingdings" panose="05000000000000000000" pitchFamily="2" charset="2"/>
              <a:buChar char="q"/>
            </a:pPr>
            <a:r>
              <a:rPr lang="en-GB" sz="1800" dirty="0">
                <a:latin typeface="Times New Roman" panose="02020603050405020304" pitchFamily="18" charset="0"/>
                <a:cs typeface="Times New Roman" panose="02020603050405020304" pitchFamily="18" charset="0"/>
              </a:rPr>
              <a:t>The Receptionist at Amazon is responsible for delivering exceptional front-desk service, acting as the first point of contact for visitors, vendors, and employees. </a:t>
            </a:r>
            <a:endParaRPr lang="ro-RO" sz="1800" dirty="0">
              <a:latin typeface="Times New Roman" panose="02020603050405020304" pitchFamily="18" charset="0"/>
              <a:cs typeface="Times New Roman" panose="02020603050405020304" pitchFamily="18" charset="0"/>
            </a:endParaRPr>
          </a:p>
          <a:p>
            <a:pPr>
              <a:lnSpc>
                <a:spcPct val="110000"/>
              </a:lnSpc>
              <a:buFont typeface="Wingdings" panose="05000000000000000000" pitchFamily="2" charset="2"/>
              <a:buChar char="q"/>
            </a:pPr>
            <a:r>
              <a:rPr lang="en-GB" sz="1800" dirty="0">
                <a:latin typeface="Times New Roman" panose="02020603050405020304" pitchFamily="18" charset="0"/>
                <a:cs typeface="Times New Roman" panose="02020603050405020304" pitchFamily="18" charset="0"/>
              </a:rPr>
              <a:t>The role also involves administrative support to management, handling incoming calls and correspondence, and maintaining a professional and organized reception area. Strong communication skills, proficiency in Microsoft Office, and a customer-focused mindset are essential. </a:t>
            </a:r>
            <a:endParaRPr lang="ro-RO" sz="1800" dirty="0">
              <a:latin typeface="Times New Roman" panose="02020603050405020304" pitchFamily="18" charset="0"/>
              <a:cs typeface="Times New Roman" panose="02020603050405020304" pitchFamily="18" charset="0"/>
            </a:endParaRPr>
          </a:p>
          <a:p>
            <a:pPr>
              <a:lnSpc>
                <a:spcPct val="110000"/>
              </a:lnSpc>
              <a:buFont typeface="Wingdings" panose="05000000000000000000" pitchFamily="2" charset="2"/>
              <a:buChar char="q"/>
            </a:pPr>
            <a:r>
              <a:rPr lang="en-GB" sz="1800" dirty="0">
                <a:latin typeface="Times New Roman" panose="02020603050405020304" pitchFamily="18" charset="0"/>
                <a:cs typeface="Times New Roman" panose="02020603050405020304" pitchFamily="18" charset="0"/>
              </a:rPr>
              <a:t>The receptionist must uphold Amazon’s security protocols and contribute to a welcoming, efficient workplace environment in line with Amazon’s operational and safety standards.</a:t>
            </a:r>
          </a:p>
        </p:txBody>
      </p:sp>
      <p:pic>
        <p:nvPicPr>
          <p:cNvPr id="8" name="Picture 7" descr="A group of people standing in front of a yellow wall">
            <a:extLst>
              <a:ext uri="{FF2B5EF4-FFF2-40B4-BE49-F238E27FC236}">
                <a16:creationId xmlns:a16="http://schemas.microsoft.com/office/drawing/2014/main" id="{9C50B502-D8D6-DE93-1EE9-472C1F8C6EB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0" y="1329499"/>
            <a:ext cx="5456279" cy="4174053"/>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17" name="Group 16">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8"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9"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5"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6"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7"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8"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9"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0"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1"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2"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3"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4"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35"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6"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7"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8"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9"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0"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1"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2"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3"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4"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spTree>
    <p:extLst>
      <p:ext uri="{BB962C8B-B14F-4D97-AF65-F5344CB8AC3E}">
        <p14:creationId xmlns:p14="http://schemas.microsoft.com/office/powerpoint/2010/main" val="9796637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3FA47FB-870D-32B8-9FD9-4A7B5FEDF218}"/>
              </a:ext>
            </a:extLst>
          </p:cNvPr>
          <p:cNvSpPr txBox="1"/>
          <p:nvPr/>
        </p:nvSpPr>
        <p:spPr>
          <a:xfrm>
            <a:off x="693737" y="-287970"/>
            <a:ext cx="5216859" cy="5753734"/>
          </a:xfrm>
          <a:prstGeom prst="rect">
            <a:avLst/>
          </a:prstGeom>
        </p:spPr>
        <p:txBody>
          <a:bodyPr vert="horz" lIns="91440" tIns="45720" rIns="91440" bIns="45720" rtlCol="0">
            <a:normAutofit/>
          </a:bodyPr>
          <a:lstStyle/>
          <a:p>
            <a:pPr algn="just" defTabSz="914400">
              <a:lnSpc>
                <a:spcPct val="110000"/>
              </a:lnSpc>
              <a:spcAft>
                <a:spcPts val="600"/>
              </a:spcAft>
              <a:buSzPct val="125000"/>
            </a:pPr>
            <a:endParaRPr lang="en-US" dirty="0">
              <a:latin typeface="Times New Roman" panose="02020603050405020304" pitchFamily="18" charset="0"/>
              <a:cs typeface="Times New Roman" panose="02020603050405020304" pitchFamily="18" charset="0"/>
            </a:endParaRPr>
          </a:p>
          <a:p>
            <a:pPr indent="-228600" algn="just" defTabSz="914400">
              <a:lnSpc>
                <a:spcPct val="110000"/>
              </a:lnSpc>
              <a:spcAft>
                <a:spcPts val="600"/>
              </a:spcAft>
              <a:buSzPct val="125000"/>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algn="just">
              <a:lnSpc>
                <a:spcPct val="110000"/>
              </a:lnSpc>
              <a:buFont typeface="Wingdings" panose="05000000000000000000" pitchFamily="2" charset="2"/>
              <a:buChar char="q"/>
            </a:pPr>
            <a:r>
              <a:rPr lang="ro-RO" dirty="0">
                <a:latin typeface="Times New Roman" panose="02020603050405020304" pitchFamily="18" charset="0"/>
                <a:cs typeface="Times New Roman" panose="02020603050405020304" pitchFamily="18" charset="0"/>
              </a:rPr>
              <a:t>PERFORMANCE MANAGEMENT PROCESS</a:t>
            </a:r>
          </a:p>
          <a:p>
            <a:pPr algn="just">
              <a:lnSpc>
                <a:spcPct val="110000"/>
              </a:lnSpc>
              <a:buFont typeface="Wingdings" panose="05000000000000000000" pitchFamily="2" charset="2"/>
              <a:buChar char="q"/>
            </a:pPr>
            <a:endParaRPr lang="ro-RO" dirty="0">
              <a:latin typeface="Times New Roman" panose="02020603050405020304" pitchFamily="18" charset="0"/>
              <a:cs typeface="Times New Roman" panose="02020603050405020304" pitchFamily="18" charset="0"/>
            </a:endParaRPr>
          </a:p>
          <a:p>
            <a:pPr algn="just">
              <a:lnSpc>
                <a:spcPct val="110000"/>
              </a:lnSpc>
              <a:buFont typeface="Wingdings" panose="05000000000000000000" pitchFamily="2" charset="2"/>
              <a:buChar char="q"/>
            </a:pPr>
            <a:endParaRPr lang="ro-RO" dirty="0">
              <a:latin typeface="Times New Roman" panose="02020603050405020304" pitchFamily="18" charset="0"/>
              <a:cs typeface="Times New Roman" panose="02020603050405020304" pitchFamily="18" charset="0"/>
            </a:endParaRPr>
          </a:p>
          <a:p>
            <a:pPr algn="just">
              <a:lnSpc>
                <a:spcPct val="110000"/>
              </a:lnSpc>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Amazon’s performance management process focuses on continuous improvement, goal setting, and measurable outcomes (Dessler, 2020). For a receptionist, it involves evaluating customer interaction quality, efficiency in handling calls and visitors, punctuality, and teamwork. Regular feedback and performance appraisals help enhance service delivery and align personal objectives with Amazon’s operational goals (</a:t>
            </a:r>
            <a:r>
              <a:rPr lang="en-GB" dirty="0" err="1">
                <a:latin typeface="Times New Roman" panose="02020603050405020304" pitchFamily="18" charset="0"/>
                <a:cs typeface="Times New Roman" panose="02020603050405020304" pitchFamily="18" charset="0"/>
              </a:rPr>
              <a:t>Pulakos</a:t>
            </a:r>
            <a:r>
              <a:rPr lang="en-GB" dirty="0">
                <a:latin typeface="Times New Roman" panose="02020603050405020304" pitchFamily="18" charset="0"/>
                <a:cs typeface="Times New Roman" panose="02020603050405020304" pitchFamily="18" charset="0"/>
              </a:rPr>
              <a:t>, 2009). This structured approach promotes accountability and supports career development within the organization.</a:t>
            </a:r>
            <a:endParaRPr lang="ro-RO" dirty="0">
              <a:latin typeface="Times New Roman" panose="02020603050405020304" pitchFamily="18" charset="0"/>
              <a:cs typeface="Times New Roman" panose="02020603050405020304" pitchFamily="18" charset="0"/>
            </a:endParaRPr>
          </a:p>
          <a:p>
            <a:pPr indent="-228600" algn="just" defTabSz="914400">
              <a:lnSpc>
                <a:spcPct val="110000"/>
              </a:lnSpc>
              <a:spcAft>
                <a:spcPts val="600"/>
              </a:spcAft>
              <a:buSzPct val="125000"/>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lgn="just" defTabSz="914400">
              <a:lnSpc>
                <a:spcPct val="110000"/>
              </a:lnSpc>
              <a:spcAft>
                <a:spcPts val="600"/>
              </a:spcAft>
              <a:buSzPct val="125000"/>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lgn="just" defTabSz="914400">
              <a:lnSpc>
                <a:spcPct val="110000"/>
              </a:lnSpc>
              <a:spcAft>
                <a:spcPts val="600"/>
              </a:spcAft>
              <a:buSzPct val="125000"/>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lgn="just" defTabSz="914400">
              <a:lnSpc>
                <a:spcPct val="110000"/>
              </a:lnSpc>
              <a:spcAft>
                <a:spcPts val="600"/>
              </a:spcAft>
              <a:buSzPct val="125000"/>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lgn="just" defTabSz="914400">
              <a:lnSpc>
                <a:spcPct val="110000"/>
              </a:lnSpc>
              <a:spcAft>
                <a:spcPts val="600"/>
              </a:spcAft>
              <a:buSzPct val="125000"/>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lgn="just" defTabSz="914400">
              <a:lnSpc>
                <a:spcPct val="110000"/>
              </a:lnSpc>
              <a:spcAft>
                <a:spcPts val="600"/>
              </a:spcAft>
              <a:buSzPct val="125000"/>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defTabSz="914400">
              <a:lnSpc>
                <a:spcPct val="110000"/>
              </a:lnSpc>
              <a:spcAft>
                <a:spcPts val="600"/>
              </a:spcAft>
              <a:buSzPct val="125000"/>
              <a:buFont typeface="Arial" panose="020B0604020202020204" pitchFamily="34" charset="0"/>
              <a:buChar char="•"/>
            </a:pPr>
            <a:endParaRPr lang="en-US" sz="1300" dirty="0"/>
          </a:p>
          <a:p>
            <a:pPr indent="-228600" defTabSz="914400">
              <a:lnSpc>
                <a:spcPct val="110000"/>
              </a:lnSpc>
              <a:spcAft>
                <a:spcPts val="600"/>
              </a:spcAft>
              <a:buSzPct val="125000"/>
              <a:buFont typeface="Arial" panose="020B0604020202020204" pitchFamily="34" charset="0"/>
              <a:buChar char="•"/>
            </a:pPr>
            <a:endParaRPr lang="en-US" sz="1300" dirty="0"/>
          </a:p>
          <a:p>
            <a:pPr indent="-228600" defTabSz="914400">
              <a:lnSpc>
                <a:spcPct val="110000"/>
              </a:lnSpc>
              <a:spcAft>
                <a:spcPts val="600"/>
              </a:spcAft>
              <a:buSzPct val="125000"/>
              <a:buFont typeface="Arial" panose="020B0604020202020204" pitchFamily="34" charset="0"/>
              <a:buChar char="•"/>
            </a:pPr>
            <a:endParaRPr lang="en-US" sz="1300" dirty="0"/>
          </a:p>
          <a:p>
            <a:pPr indent="-228600" defTabSz="914400">
              <a:lnSpc>
                <a:spcPct val="110000"/>
              </a:lnSpc>
              <a:spcAft>
                <a:spcPts val="600"/>
              </a:spcAft>
              <a:buSzPct val="125000"/>
              <a:buFont typeface="Arial" panose="020B0604020202020204" pitchFamily="34" charset="0"/>
              <a:buChar char="•"/>
            </a:pPr>
            <a:endParaRPr lang="en-US" sz="1300" dirty="0"/>
          </a:p>
          <a:p>
            <a:pPr indent="-228600" defTabSz="914400">
              <a:lnSpc>
                <a:spcPct val="110000"/>
              </a:lnSpc>
              <a:spcAft>
                <a:spcPts val="600"/>
              </a:spcAft>
              <a:buSzPct val="125000"/>
              <a:buFont typeface="Arial" panose="020B0604020202020204" pitchFamily="34" charset="0"/>
              <a:buChar char="•"/>
            </a:pPr>
            <a:endParaRPr lang="en-US" sz="1300" dirty="0"/>
          </a:p>
          <a:p>
            <a:pPr indent="-228600" defTabSz="914400">
              <a:lnSpc>
                <a:spcPct val="110000"/>
              </a:lnSpc>
              <a:spcAft>
                <a:spcPts val="600"/>
              </a:spcAft>
              <a:buSzPct val="125000"/>
              <a:buFont typeface="Arial" panose="020B0604020202020204" pitchFamily="34" charset="0"/>
              <a:buChar char="•"/>
            </a:pPr>
            <a:endParaRPr lang="en-US" sz="1300" dirty="0"/>
          </a:p>
          <a:p>
            <a:pPr indent="-228600" defTabSz="914400">
              <a:lnSpc>
                <a:spcPct val="110000"/>
              </a:lnSpc>
              <a:spcAft>
                <a:spcPts val="600"/>
              </a:spcAft>
              <a:buSzPct val="125000"/>
              <a:buFont typeface="Arial" panose="020B0604020202020204" pitchFamily="34" charset="0"/>
              <a:buChar char="•"/>
            </a:pPr>
            <a:endParaRPr lang="en-US" sz="1300" dirty="0"/>
          </a:p>
          <a:p>
            <a:pPr indent="-228600" defTabSz="914400">
              <a:lnSpc>
                <a:spcPct val="110000"/>
              </a:lnSpc>
              <a:spcAft>
                <a:spcPts val="600"/>
              </a:spcAft>
              <a:buSzPct val="125000"/>
              <a:buFont typeface="Arial" panose="020B0604020202020204" pitchFamily="34" charset="0"/>
              <a:buChar char="•"/>
            </a:pPr>
            <a:endParaRPr lang="en-US" sz="1300" dirty="0"/>
          </a:p>
        </p:txBody>
      </p:sp>
      <p:pic>
        <p:nvPicPr>
          <p:cNvPr id="5" name="Content Placeholder 4" descr="A graph showing the performance management rating">
            <a:extLst>
              <a:ext uri="{FF2B5EF4-FFF2-40B4-BE49-F238E27FC236}">
                <a16:creationId xmlns:a16="http://schemas.microsoft.com/office/drawing/2014/main" id="{6A2135E7-6AA2-9EE4-393D-8AC0E0CC3009}"/>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6066171" y="719932"/>
            <a:ext cx="5106363" cy="5596015"/>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71" name="Group 70">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72"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73"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4"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5"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6"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7"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8"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9"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0"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1"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2"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3"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84"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5"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6"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7"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8"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89"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0"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1"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2"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3"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4"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5"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6"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7"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8"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spTree>
    <p:extLst>
      <p:ext uri="{BB962C8B-B14F-4D97-AF65-F5344CB8AC3E}">
        <p14:creationId xmlns:p14="http://schemas.microsoft.com/office/powerpoint/2010/main" val="5623360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11"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2"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3"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4"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5"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23"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5"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6"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7"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28"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9"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0"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1"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2"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3"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4"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5"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6"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7"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sp>
        <p:nvSpPr>
          <p:cNvPr id="2" name="Title 1">
            <a:extLst>
              <a:ext uri="{FF2B5EF4-FFF2-40B4-BE49-F238E27FC236}">
                <a16:creationId xmlns:a16="http://schemas.microsoft.com/office/drawing/2014/main" id="{F6C0DEDE-0003-1AA4-4706-806D42B8F69E}"/>
              </a:ext>
            </a:extLst>
          </p:cNvPr>
          <p:cNvSpPr>
            <a:spLocks noGrp="1"/>
          </p:cNvSpPr>
          <p:nvPr>
            <p:ph type="title"/>
          </p:nvPr>
        </p:nvSpPr>
        <p:spPr>
          <a:xfrm>
            <a:off x="404813" y="1093787"/>
            <a:ext cx="3674172" cy="4697413"/>
          </a:xfrm>
        </p:spPr>
        <p:txBody>
          <a:bodyPr>
            <a:normAutofit/>
          </a:bodyPr>
          <a:lstStyle/>
          <a:p>
            <a:r>
              <a:rPr lang="ro-RO" dirty="0"/>
              <a:t> </a:t>
            </a:r>
            <a:endParaRPr lang="en-GB" dirty="0"/>
          </a:p>
        </p:txBody>
      </p:sp>
      <p:sp useBgFill="1">
        <p:nvSpPr>
          <p:cNvPr id="39"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5" name="Content Placeholder 4" descr="A diagram of a customer service">
            <a:extLst>
              <a:ext uri="{FF2B5EF4-FFF2-40B4-BE49-F238E27FC236}">
                <a16:creationId xmlns:a16="http://schemas.microsoft.com/office/drawing/2014/main" id="{0634D2D5-D27C-F1D1-8A2D-9716872B808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69950" y="1245393"/>
            <a:ext cx="3545584" cy="4697413"/>
          </a:xfrm>
        </p:spPr>
      </p:pic>
      <p:pic>
        <p:nvPicPr>
          <p:cNvPr id="7" name="Picture 6" descr="A screenshot of a phone">
            <a:extLst>
              <a:ext uri="{FF2B5EF4-FFF2-40B4-BE49-F238E27FC236}">
                <a16:creationId xmlns:a16="http://schemas.microsoft.com/office/drawing/2014/main" id="{02BCB437-42F9-CE6E-8C07-D02EAFA172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67959" y="578139"/>
            <a:ext cx="6101971" cy="6293354"/>
          </a:xfrm>
          <a:prstGeom prst="rect">
            <a:avLst/>
          </a:prstGeom>
        </p:spPr>
      </p:pic>
    </p:spTree>
    <p:extLst>
      <p:ext uri="{BB962C8B-B14F-4D97-AF65-F5344CB8AC3E}">
        <p14:creationId xmlns:p14="http://schemas.microsoft.com/office/powerpoint/2010/main" val="3146065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1" name="Rectangle 10">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pic>
        <p:nvPicPr>
          <p:cNvPr id="5" name="Picture 4" descr="A desk in a building">
            <a:extLst>
              <a:ext uri="{FF2B5EF4-FFF2-40B4-BE49-F238E27FC236}">
                <a16:creationId xmlns:a16="http://schemas.microsoft.com/office/drawing/2014/main" id="{B306CA42-B4F9-C433-358F-D551CCD572C7}"/>
              </a:ext>
            </a:extLst>
          </p:cNvPr>
          <p:cNvPicPr>
            <a:picLocks noChangeAspect="1"/>
          </p:cNvPicPr>
          <p:nvPr/>
        </p:nvPicPr>
        <p:blipFill>
          <a:blip r:embed="rId4">
            <a:extLst>
              <a:ext uri="{28A0092B-C50C-407E-A947-70E740481C1C}">
                <a14:useLocalDpi xmlns:a14="http://schemas.microsoft.com/office/drawing/2010/main" val="0"/>
              </a:ext>
            </a:extLst>
          </a:blip>
          <a:srcRect b="-1"/>
          <a:stretch>
            <a:fillRect/>
          </a:stretch>
        </p:blipFill>
        <p:spPr>
          <a:xfrm>
            <a:off x="-5597" y="10"/>
            <a:ext cx="4635583" cy="6857990"/>
          </a:xfrm>
          <a:prstGeom prst="rect">
            <a:avLst/>
          </a:prstGeom>
        </p:spPr>
      </p:pic>
      <p:grpSp>
        <p:nvGrpSpPr>
          <p:cNvPr id="14" name="Group 13">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5" name="Rectangle 14">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6"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 name="Rectangle 17">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9"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5"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6"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7"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8"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9"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0"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1"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2"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3" name="Rectangle 42">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44"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5"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6"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7"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8"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9"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0"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2"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3"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4"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5" name="Rectangle 54">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56"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7"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8"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9"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0"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1"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2"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3"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4"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5"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6"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7"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8"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sp>
        <p:nvSpPr>
          <p:cNvPr id="3" name="Content Placeholder 2">
            <a:extLst>
              <a:ext uri="{FF2B5EF4-FFF2-40B4-BE49-F238E27FC236}">
                <a16:creationId xmlns:a16="http://schemas.microsoft.com/office/drawing/2014/main" id="{3202F1CE-61D4-8C3C-44D1-34C3CF932E00}"/>
              </a:ext>
            </a:extLst>
          </p:cNvPr>
          <p:cNvSpPr>
            <a:spLocks noGrp="1"/>
          </p:cNvSpPr>
          <p:nvPr>
            <p:ph idx="1"/>
          </p:nvPr>
        </p:nvSpPr>
        <p:spPr>
          <a:xfrm>
            <a:off x="4830011" y="902475"/>
            <a:ext cx="6078453" cy="5318938"/>
          </a:xfrm>
        </p:spPr>
        <p:txBody>
          <a:bodyPr>
            <a:normAutofit/>
          </a:bodyPr>
          <a:lstStyle/>
          <a:p>
            <a:pPr>
              <a:lnSpc>
                <a:spcPct val="110000"/>
              </a:lnSpc>
            </a:pPr>
            <a:r>
              <a:rPr lang="en-GB" sz="2000" dirty="0">
                <a:latin typeface="Times New Roman" panose="02020603050405020304" pitchFamily="18" charset="0"/>
                <a:cs typeface="Times New Roman" panose="02020603050405020304" pitchFamily="18" charset="0"/>
              </a:rPr>
              <a:t>.</a:t>
            </a:r>
          </a:p>
        </p:txBody>
      </p:sp>
      <p:sp>
        <p:nvSpPr>
          <p:cNvPr id="4" name="TextBox 3">
            <a:extLst>
              <a:ext uri="{FF2B5EF4-FFF2-40B4-BE49-F238E27FC236}">
                <a16:creationId xmlns:a16="http://schemas.microsoft.com/office/drawing/2014/main" id="{49625770-79A9-A5C2-44CB-1EE06735A584}"/>
              </a:ext>
            </a:extLst>
          </p:cNvPr>
          <p:cNvSpPr txBox="1"/>
          <p:nvPr/>
        </p:nvSpPr>
        <p:spPr>
          <a:xfrm>
            <a:off x="4716253" y="1034316"/>
            <a:ext cx="3495675" cy="4524315"/>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Knowledge of subject (5/5): demonstrates excellent understanding and expertise.	2.	Clarity of explanation (5/5): explains information clearly and effectively.	</a:t>
            </a:r>
            <a:endParaRPr lang="ro-RO" sz="2400" dirty="0">
              <a:latin typeface="Times New Roman" panose="02020603050405020304" pitchFamily="18" charset="0"/>
              <a:cs typeface="Times New Roman" panose="02020603050405020304" pitchFamily="18" charset="0"/>
            </a:endParaRPr>
          </a:p>
          <a:p>
            <a:pPr marL="457200" indent="-457200">
              <a:buAutoNum type="arabicPeriod" startAt="3"/>
            </a:pPr>
            <a:r>
              <a:rPr lang="en-GB" sz="2400" dirty="0">
                <a:latin typeface="Times New Roman" panose="02020603050405020304" pitchFamily="18" charset="0"/>
                <a:cs typeface="Times New Roman" panose="02020603050405020304" pitchFamily="18" charset="0"/>
              </a:rPr>
              <a:t>Communication skills (5/5): communicates confidently and professionally.	</a:t>
            </a:r>
            <a:endParaRPr lang="ro-RO" sz="24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p:txBody>
      </p:sp>
      <p:graphicFrame>
        <p:nvGraphicFramePr>
          <p:cNvPr id="70" name="TextBox 1">
            <a:extLst>
              <a:ext uri="{FF2B5EF4-FFF2-40B4-BE49-F238E27FC236}">
                <a16:creationId xmlns:a16="http://schemas.microsoft.com/office/drawing/2014/main" id="{BE162EB1-61FE-E0C0-90EF-2249148DD2B6}"/>
              </a:ext>
            </a:extLst>
          </p:cNvPr>
          <p:cNvGraphicFramePr/>
          <p:nvPr>
            <p:extLst>
              <p:ext uri="{D42A27DB-BD31-4B8C-83A1-F6EECF244321}">
                <p14:modId xmlns:p14="http://schemas.microsoft.com/office/powerpoint/2010/main" val="2614169799"/>
              </p:ext>
            </p:extLst>
          </p:nvPr>
        </p:nvGraphicFramePr>
        <p:xfrm>
          <a:off x="8214727" y="419736"/>
          <a:ext cx="3472448" cy="864332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 name="TextBox 5">
            <a:extLst>
              <a:ext uri="{FF2B5EF4-FFF2-40B4-BE49-F238E27FC236}">
                <a16:creationId xmlns:a16="http://schemas.microsoft.com/office/drawing/2014/main" id="{D69FF108-B6AB-D852-CFED-89BDDB0A29ED}"/>
              </a:ext>
            </a:extLst>
          </p:cNvPr>
          <p:cNvSpPr txBox="1"/>
          <p:nvPr/>
        </p:nvSpPr>
        <p:spPr>
          <a:xfrm>
            <a:off x="8501264" y="619759"/>
            <a:ext cx="3651165" cy="2246769"/>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4.	</a:t>
            </a:r>
            <a:r>
              <a:rPr lang="en-GB" sz="2000" dirty="0">
                <a:latin typeface="Times New Roman" panose="02020603050405020304" pitchFamily="18" charset="0"/>
                <a:cs typeface="Times New Roman" panose="02020603050405020304" pitchFamily="18" charset="0"/>
              </a:rPr>
              <a:t>Supportiveness and encouragement (5/5): provides positive support and motivation.	</a:t>
            </a:r>
            <a:endParaRPr lang="ro-RO"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5.	Punctuality and reliability (5/5): always dependable and consistently on time.</a:t>
            </a:r>
          </a:p>
        </p:txBody>
      </p:sp>
      <p:sp>
        <p:nvSpPr>
          <p:cNvPr id="7" name="TextBox 6">
            <a:extLst>
              <a:ext uri="{FF2B5EF4-FFF2-40B4-BE49-F238E27FC236}">
                <a16:creationId xmlns:a16="http://schemas.microsoft.com/office/drawing/2014/main" id="{536256CF-8EB3-C0E3-BB88-4F5947F2CE3A}"/>
              </a:ext>
            </a:extLst>
          </p:cNvPr>
          <p:cNvSpPr txBox="1"/>
          <p:nvPr/>
        </p:nvSpPr>
        <p:spPr>
          <a:xfrm>
            <a:off x="5603986" y="55027"/>
            <a:ext cx="3017173" cy="707886"/>
          </a:xfrm>
          <a:prstGeom prst="rect">
            <a:avLst/>
          </a:prstGeom>
          <a:noFill/>
        </p:spPr>
        <p:txBody>
          <a:bodyPr wrap="none" rtlCol="0">
            <a:spAutoFit/>
          </a:bodyPr>
          <a:lstStyle/>
          <a:p>
            <a:r>
              <a:rPr lang="en-GB" sz="4000" dirty="0">
                <a:highlight>
                  <a:srgbClr val="000000"/>
                </a:highlight>
                <a:latin typeface="Times New Roman" panose="02020603050405020304" pitchFamily="18" charset="0"/>
                <a:cs typeface="Times New Roman" panose="02020603050405020304" pitchFamily="18" charset="0"/>
              </a:rPr>
              <a:t>FEEDBACK </a:t>
            </a:r>
          </a:p>
        </p:txBody>
      </p:sp>
    </p:spTree>
    <p:extLst>
      <p:ext uri="{BB962C8B-B14F-4D97-AF65-F5344CB8AC3E}">
        <p14:creationId xmlns:p14="http://schemas.microsoft.com/office/powerpoint/2010/main" val="9310152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4872A0B-8668-4500-9509-EAA581B26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1" name="Rectangle 10">
              <a:extLst>
                <a:ext uri="{FF2B5EF4-FFF2-40B4-BE49-F238E27FC236}">
                  <a16:creationId xmlns:a16="http://schemas.microsoft.com/office/drawing/2014/main" id="{8B504305-5526-408E-85F7-F0BA7E527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5827CE64-2533-45A6-9A39-7D5052E5CEE0}"/>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pic>
        <p:nvPicPr>
          <p:cNvPr id="5" name="Picture 4" descr="A group of people sitting around a table">
            <a:extLst>
              <a:ext uri="{FF2B5EF4-FFF2-40B4-BE49-F238E27FC236}">
                <a16:creationId xmlns:a16="http://schemas.microsoft.com/office/drawing/2014/main" id="{9E853FA4-B8F2-97ED-C90E-0595D57AAF86}"/>
              </a:ext>
            </a:extLst>
          </p:cNvPr>
          <p:cNvPicPr>
            <a:picLocks noChangeAspect="1"/>
          </p:cNvPicPr>
          <p:nvPr/>
        </p:nvPicPr>
        <p:blipFill>
          <a:blip r:embed="rId4">
            <a:extLst>
              <a:ext uri="{28A0092B-C50C-407E-A947-70E740481C1C}">
                <a14:useLocalDpi xmlns:a14="http://schemas.microsoft.com/office/drawing/2010/main" val="0"/>
              </a:ext>
            </a:extLst>
          </a:blip>
          <a:srcRect b="-1"/>
          <a:stretch>
            <a:fillRect/>
          </a:stretch>
        </p:blipFill>
        <p:spPr>
          <a:xfrm>
            <a:off x="-5597" y="10"/>
            <a:ext cx="6101597" cy="6857990"/>
          </a:xfrm>
          <a:prstGeom prst="rect">
            <a:avLst/>
          </a:prstGeom>
        </p:spPr>
      </p:pic>
      <p:grpSp>
        <p:nvGrpSpPr>
          <p:cNvPr id="14" name="Group 13">
            <a:extLst>
              <a:ext uri="{FF2B5EF4-FFF2-40B4-BE49-F238E27FC236}">
                <a16:creationId xmlns:a16="http://schemas.microsoft.com/office/drawing/2014/main" id="{240590EE-5428-41AA-95B2-96FCC1CE67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5" name="Rectangle 14">
              <a:extLst>
                <a:ext uri="{FF2B5EF4-FFF2-40B4-BE49-F238E27FC236}">
                  <a16:creationId xmlns:a16="http://schemas.microsoft.com/office/drawing/2014/main" id="{494DCC55-99C6-45CF-B357-E3848C80934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6" name="Freeform 6">
              <a:extLst>
                <a:ext uri="{FF2B5EF4-FFF2-40B4-BE49-F238E27FC236}">
                  <a16:creationId xmlns:a16="http://schemas.microsoft.com/office/drawing/2014/main" id="{63D64E32-FF0C-4665-B9D8-D1ECAAE5BA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 name="Freeform 7">
              <a:extLst>
                <a:ext uri="{FF2B5EF4-FFF2-40B4-BE49-F238E27FC236}">
                  <a16:creationId xmlns:a16="http://schemas.microsoft.com/office/drawing/2014/main" id="{3675001D-3840-4589-8190-505A7F52F0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8" name="Rectangle 17">
              <a:extLst>
                <a:ext uri="{FF2B5EF4-FFF2-40B4-BE49-F238E27FC236}">
                  <a16:creationId xmlns:a16="http://schemas.microsoft.com/office/drawing/2014/main" id="{19E34E87-395F-4023-A80E-D1CBAAEBD9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9" name="Freeform 9">
              <a:extLst>
                <a:ext uri="{FF2B5EF4-FFF2-40B4-BE49-F238E27FC236}">
                  <a16:creationId xmlns:a16="http://schemas.microsoft.com/office/drawing/2014/main" id="{6FB1B38F-1B92-41C3-AA1D-6D6440FB0D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0" name="Freeform 10">
              <a:extLst>
                <a:ext uri="{FF2B5EF4-FFF2-40B4-BE49-F238E27FC236}">
                  <a16:creationId xmlns:a16="http://schemas.microsoft.com/office/drawing/2014/main" id="{02FBE453-FBD2-4348-8DDA-4A023444E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1" name="Freeform 11">
              <a:extLst>
                <a:ext uri="{FF2B5EF4-FFF2-40B4-BE49-F238E27FC236}">
                  <a16:creationId xmlns:a16="http://schemas.microsoft.com/office/drawing/2014/main" id="{60D719E8-BF78-4F42-B9D1-7F5E02A369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2" name="Freeform 12">
              <a:extLst>
                <a:ext uri="{FF2B5EF4-FFF2-40B4-BE49-F238E27FC236}">
                  <a16:creationId xmlns:a16="http://schemas.microsoft.com/office/drawing/2014/main" id="{5EC70737-9C19-4CF5-84DA-B22A960D53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3" name="Freeform 13">
              <a:extLst>
                <a:ext uri="{FF2B5EF4-FFF2-40B4-BE49-F238E27FC236}">
                  <a16:creationId xmlns:a16="http://schemas.microsoft.com/office/drawing/2014/main" id="{88FD042E-E56E-4360-9620-F811AB9A3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4" name="Freeform 14">
              <a:extLst>
                <a:ext uri="{FF2B5EF4-FFF2-40B4-BE49-F238E27FC236}">
                  <a16:creationId xmlns:a16="http://schemas.microsoft.com/office/drawing/2014/main" id="{18F15D2B-0812-46F6-B0F4-6A6714B5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5" name="Freeform 15">
              <a:extLst>
                <a:ext uri="{FF2B5EF4-FFF2-40B4-BE49-F238E27FC236}">
                  <a16:creationId xmlns:a16="http://schemas.microsoft.com/office/drawing/2014/main" id="{0C2F2A50-98DD-4F92-BDFE-B72E235766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6" name="Freeform 16">
              <a:extLst>
                <a:ext uri="{FF2B5EF4-FFF2-40B4-BE49-F238E27FC236}">
                  <a16:creationId xmlns:a16="http://schemas.microsoft.com/office/drawing/2014/main" id="{473541D9-6DAE-4718-97D4-8952F4E7CC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7" name="Freeform 17">
              <a:extLst>
                <a:ext uri="{FF2B5EF4-FFF2-40B4-BE49-F238E27FC236}">
                  <a16:creationId xmlns:a16="http://schemas.microsoft.com/office/drawing/2014/main" id="{3A56C5E9-011C-44D2-AF94-3BF542043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8" name="Freeform 18">
              <a:extLst>
                <a:ext uri="{FF2B5EF4-FFF2-40B4-BE49-F238E27FC236}">
                  <a16:creationId xmlns:a16="http://schemas.microsoft.com/office/drawing/2014/main" id="{CD279E0E-1CD5-4F41-96A5-3A09707E81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9" name="Freeform 19">
              <a:extLst>
                <a:ext uri="{FF2B5EF4-FFF2-40B4-BE49-F238E27FC236}">
                  <a16:creationId xmlns:a16="http://schemas.microsoft.com/office/drawing/2014/main" id="{F5A6F094-9E54-4985-8738-D2067A4F0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 name="Freeform 20">
              <a:extLst>
                <a:ext uri="{FF2B5EF4-FFF2-40B4-BE49-F238E27FC236}">
                  <a16:creationId xmlns:a16="http://schemas.microsoft.com/office/drawing/2014/main" id="{99D51F59-FA93-490E-B9CF-97BB63747C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1" name="Freeform 21">
              <a:extLst>
                <a:ext uri="{FF2B5EF4-FFF2-40B4-BE49-F238E27FC236}">
                  <a16:creationId xmlns:a16="http://schemas.microsoft.com/office/drawing/2014/main" id="{3CD83DC6-F4A0-4A4D-AAC3-83983F960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 name="Freeform 22">
              <a:extLst>
                <a:ext uri="{FF2B5EF4-FFF2-40B4-BE49-F238E27FC236}">
                  <a16:creationId xmlns:a16="http://schemas.microsoft.com/office/drawing/2014/main" id="{6E9B4028-C74F-4631-8312-68B30E6E6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3" name="Freeform 23">
              <a:extLst>
                <a:ext uri="{FF2B5EF4-FFF2-40B4-BE49-F238E27FC236}">
                  <a16:creationId xmlns:a16="http://schemas.microsoft.com/office/drawing/2014/main" id="{1E3337C9-1DDE-4E2E-8519-7D2C23C95F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 name="Freeform 24">
              <a:extLst>
                <a:ext uri="{FF2B5EF4-FFF2-40B4-BE49-F238E27FC236}">
                  <a16:creationId xmlns:a16="http://schemas.microsoft.com/office/drawing/2014/main" id="{754A526E-6EC0-458A-9C4C-008F6749CD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5" name="Freeform 25">
              <a:extLst>
                <a:ext uri="{FF2B5EF4-FFF2-40B4-BE49-F238E27FC236}">
                  <a16:creationId xmlns:a16="http://schemas.microsoft.com/office/drawing/2014/main" id="{6A3DA723-7448-48CF-8BD2-FED2D4FED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6" name="Freeform 26">
              <a:extLst>
                <a:ext uri="{FF2B5EF4-FFF2-40B4-BE49-F238E27FC236}">
                  <a16:creationId xmlns:a16="http://schemas.microsoft.com/office/drawing/2014/main" id="{9B506EC1-D8A8-4532-B78B-A236567EE0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7" name="Freeform 27">
              <a:extLst>
                <a:ext uri="{FF2B5EF4-FFF2-40B4-BE49-F238E27FC236}">
                  <a16:creationId xmlns:a16="http://schemas.microsoft.com/office/drawing/2014/main" id="{AA9DFB36-74F4-4977-ABC5-3257EDA33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8" name="Freeform 28">
              <a:extLst>
                <a:ext uri="{FF2B5EF4-FFF2-40B4-BE49-F238E27FC236}">
                  <a16:creationId xmlns:a16="http://schemas.microsoft.com/office/drawing/2014/main" id="{966A7FBA-BB79-4AF0-90C2-5F2BC9F2D1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9" name="Freeform 29">
              <a:extLst>
                <a:ext uri="{FF2B5EF4-FFF2-40B4-BE49-F238E27FC236}">
                  <a16:creationId xmlns:a16="http://schemas.microsoft.com/office/drawing/2014/main" id="{23BB8A47-FF1B-44E5-8D93-7ADF37F1D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0" name="Freeform 30">
              <a:extLst>
                <a:ext uri="{FF2B5EF4-FFF2-40B4-BE49-F238E27FC236}">
                  <a16:creationId xmlns:a16="http://schemas.microsoft.com/office/drawing/2014/main" id="{E463E1B7-7BED-4425-95B7-F6F75F8733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1" name="Freeform 31">
              <a:extLst>
                <a:ext uri="{FF2B5EF4-FFF2-40B4-BE49-F238E27FC236}">
                  <a16:creationId xmlns:a16="http://schemas.microsoft.com/office/drawing/2014/main" id="{749D0675-4397-4610-9807-2F7C1CC94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2" name="Freeform 32">
              <a:extLst>
                <a:ext uri="{FF2B5EF4-FFF2-40B4-BE49-F238E27FC236}">
                  <a16:creationId xmlns:a16="http://schemas.microsoft.com/office/drawing/2014/main" id="{DE7617CF-8919-43C3-9557-08D67C7DAF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3" name="Rectangle 42">
              <a:extLst>
                <a:ext uri="{FF2B5EF4-FFF2-40B4-BE49-F238E27FC236}">
                  <a16:creationId xmlns:a16="http://schemas.microsoft.com/office/drawing/2014/main" id="{3DB68720-7E37-4930-9900-8632140D6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44" name="Freeform 34">
              <a:extLst>
                <a:ext uri="{FF2B5EF4-FFF2-40B4-BE49-F238E27FC236}">
                  <a16:creationId xmlns:a16="http://schemas.microsoft.com/office/drawing/2014/main" id="{202F13DF-5B76-468E-A95E-80780788BD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5" name="Freeform 35">
              <a:extLst>
                <a:ext uri="{FF2B5EF4-FFF2-40B4-BE49-F238E27FC236}">
                  <a16:creationId xmlns:a16="http://schemas.microsoft.com/office/drawing/2014/main" id="{219143C2-6062-4C2C-9563-6534108E35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6" name="Freeform 36">
              <a:extLst>
                <a:ext uri="{FF2B5EF4-FFF2-40B4-BE49-F238E27FC236}">
                  <a16:creationId xmlns:a16="http://schemas.microsoft.com/office/drawing/2014/main" id="{38413A0C-26DB-479B-B747-1D813610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7" name="Freeform 37">
              <a:extLst>
                <a:ext uri="{FF2B5EF4-FFF2-40B4-BE49-F238E27FC236}">
                  <a16:creationId xmlns:a16="http://schemas.microsoft.com/office/drawing/2014/main" id="{CB526B5F-4FAA-4B4C-8AF8-B98EC74A3D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 name="Freeform 38">
              <a:extLst>
                <a:ext uri="{FF2B5EF4-FFF2-40B4-BE49-F238E27FC236}">
                  <a16:creationId xmlns:a16="http://schemas.microsoft.com/office/drawing/2014/main" id="{54FFF88E-6D69-4AE9-8378-D16419155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 name="Freeform 39">
              <a:extLst>
                <a:ext uri="{FF2B5EF4-FFF2-40B4-BE49-F238E27FC236}">
                  <a16:creationId xmlns:a16="http://schemas.microsoft.com/office/drawing/2014/main" id="{8008115A-CE00-4E36-BAF1-B511F21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0" name="Freeform 40">
              <a:extLst>
                <a:ext uri="{FF2B5EF4-FFF2-40B4-BE49-F238E27FC236}">
                  <a16:creationId xmlns:a16="http://schemas.microsoft.com/office/drawing/2014/main" id="{2935DB29-6F85-47D8-863C-11386389DB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1" name="Freeform 41">
              <a:extLst>
                <a:ext uri="{FF2B5EF4-FFF2-40B4-BE49-F238E27FC236}">
                  <a16:creationId xmlns:a16="http://schemas.microsoft.com/office/drawing/2014/main" id="{4FB8E51B-1AC1-4671-B181-473C29BECD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2" name="Freeform 42">
              <a:extLst>
                <a:ext uri="{FF2B5EF4-FFF2-40B4-BE49-F238E27FC236}">
                  <a16:creationId xmlns:a16="http://schemas.microsoft.com/office/drawing/2014/main" id="{91E6AE4F-959F-4ED7-A199-8C0307E40E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3" name="Freeform 43">
              <a:extLst>
                <a:ext uri="{FF2B5EF4-FFF2-40B4-BE49-F238E27FC236}">
                  <a16:creationId xmlns:a16="http://schemas.microsoft.com/office/drawing/2014/main" id="{A0445E55-0009-44A5-AA6A-350D9D48A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4" name="Freeform 44">
              <a:extLst>
                <a:ext uri="{FF2B5EF4-FFF2-40B4-BE49-F238E27FC236}">
                  <a16:creationId xmlns:a16="http://schemas.microsoft.com/office/drawing/2014/main" id="{B5291C75-4ECA-4829-B824-5725C32905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5" name="Rectangle 54">
              <a:extLst>
                <a:ext uri="{FF2B5EF4-FFF2-40B4-BE49-F238E27FC236}">
                  <a16:creationId xmlns:a16="http://schemas.microsoft.com/office/drawing/2014/main" id="{6793376D-3E7C-4F04-8BC8-EC4820622BE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56" name="Freeform 46">
              <a:extLst>
                <a:ext uri="{FF2B5EF4-FFF2-40B4-BE49-F238E27FC236}">
                  <a16:creationId xmlns:a16="http://schemas.microsoft.com/office/drawing/2014/main" id="{3596510A-5528-445D-AFEA-6E3F89BA8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7" name="Freeform 47">
              <a:extLst>
                <a:ext uri="{FF2B5EF4-FFF2-40B4-BE49-F238E27FC236}">
                  <a16:creationId xmlns:a16="http://schemas.microsoft.com/office/drawing/2014/main" id="{E1B69479-D8C9-4E2E-A931-4D49C4FD76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8" name="Freeform 48">
              <a:extLst>
                <a:ext uri="{FF2B5EF4-FFF2-40B4-BE49-F238E27FC236}">
                  <a16:creationId xmlns:a16="http://schemas.microsoft.com/office/drawing/2014/main" id="{0A759A2E-A8B1-44C8-B3F9-A16714C89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59" name="Freeform 49">
              <a:extLst>
                <a:ext uri="{FF2B5EF4-FFF2-40B4-BE49-F238E27FC236}">
                  <a16:creationId xmlns:a16="http://schemas.microsoft.com/office/drawing/2014/main" id="{6C2B3B3C-1DC9-4352-BB73-801976C8F5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0" name="Freeform 50">
              <a:extLst>
                <a:ext uri="{FF2B5EF4-FFF2-40B4-BE49-F238E27FC236}">
                  <a16:creationId xmlns:a16="http://schemas.microsoft.com/office/drawing/2014/main" id="{EE22E3A8-5789-4189-9AC7-98D6826B03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1" name="Freeform 51">
              <a:extLst>
                <a:ext uri="{FF2B5EF4-FFF2-40B4-BE49-F238E27FC236}">
                  <a16:creationId xmlns:a16="http://schemas.microsoft.com/office/drawing/2014/main" id="{9AC0FC74-D003-4D0D-9CAF-F6A03739E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2" name="Freeform 52">
              <a:extLst>
                <a:ext uri="{FF2B5EF4-FFF2-40B4-BE49-F238E27FC236}">
                  <a16:creationId xmlns:a16="http://schemas.microsoft.com/office/drawing/2014/main" id="{126C2057-02E1-4348-ABEB-EAC063A17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3" name="Freeform 53">
              <a:extLst>
                <a:ext uri="{FF2B5EF4-FFF2-40B4-BE49-F238E27FC236}">
                  <a16:creationId xmlns:a16="http://schemas.microsoft.com/office/drawing/2014/main" id="{5150586D-D743-4392-844F-F2AFCCE649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4" name="Freeform 54">
              <a:extLst>
                <a:ext uri="{FF2B5EF4-FFF2-40B4-BE49-F238E27FC236}">
                  <a16:creationId xmlns:a16="http://schemas.microsoft.com/office/drawing/2014/main" id="{9E5B157A-534E-4879-8013-D02864E76F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5" name="Freeform 55">
              <a:extLst>
                <a:ext uri="{FF2B5EF4-FFF2-40B4-BE49-F238E27FC236}">
                  <a16:creationId xmlns:a16="http://schemas.microsoft.com/office/drawing/2014/main" id="{CEE2DD73-7E8C-4F26-8E93-8C32D11B2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6" name="Freeform 56">
              <a:extLst>
                <a:ext uri="{FF2B5EF4-FFF2-40B4-BE49-F238E27FC236}">
                  <a16:creationId xmlns:a16="http://schemas.microsoft.com/office/drawing/2014/main" id="{908CAC5F-DD8E-4A58-BD4C-6D8D29FA49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7" name="Freeform 57">
              <a:extLst>
                <a:ext uri="{FF2B5EF4-FFF2-40B4-BE49-F238E27FC236}">
                  <a16:creationId xmlns:a16="http://schemas.microsoft.com/office/drawing/2014/main" id="{20F130CF-281E-408C-9884-5F8B22CA1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68" name="Freeform 58">
              <a:extLst>
                <a:ext uri="{FF2B5EF4-FFF2-40B4-BE49-F238E27FC236}">
                  <a16:creationId xmlns:a16="http://schemas.microsoft.com/office/drawing/2014/main" id="{3BC78068-9115-4D5D-9B2B-6F9BD9C296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pic>
        <p:nvPicPr>
          <p:cNvPr id="6" name="Content Placeholder 5" descr="A application form with writing">
            <a:extLst>
              <a:ext uri="{FF2B5EF4-FFF2-40B4-BE49-F238E27FC236}">
                <a16:creationId xmlns:a16="http://schemas.microsoft.com/office/drawing/2014/main" id="{CBC4F32A-D838-BACA-29AA-F1EA1C1223F1}"/>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6505575" y="238474"/>
            <a:ext cx="4598988" cy="4617231"/>
          </a:xfrm>
        </p:spPr>
      </p:pic>
      <p:sp>
        <p:nvSpPr>
          <p:cNvPr id="7" name="TextBox 6">
            <a:extLst>
              <a:ext uri="{FF2B5EF4-FFF2-40B4-BE49-F238E27FC236}">
                <a16:creationId xmlns:a16="http://schemas.microsoft.com/office/drawing/2014/main" id="{E5203053-8100-5513-55CF-F599F494E62D}"/>
              </a:ext>
            </a:extLst>
          </p:cNvPr>
          <p:cNvSpPr txBox="1"/>
          <p:nvPr/>
        </p:nvSpPr>
        <p:spPr>
          <a:xfrm>
            <a:off x="6248399" y="5120799"/>
            <a:ext cx="5323445" cy="1477328"/>
          </a:xfrm>
          <a:prstGeom prst="rect">
            <a:avLst/>
          </a:prstGeom>
          <a:noFill/>
        </p:spPr>
        <p:txBody>
          <a:bodyPr wrap="none" rtlCol="0">
            <a:spAutoFit/>
          </a:bodyPr>
          <a:lstStyle/>
          <a:p>
            <a:r>
              <a:rPr lang="ro-RO" dirty="0"/>
              <a:t>This forum is one evvaluation what confirm expectations </a:t>
            </a:r>
          </a:p>
          <a:p>
            <a:r>
              <a:rPr lang="ro-RO" dirty="0"/>
              <a:t>Notes improvment from receptionist .</a:t>
            </a:r>
          </a:p>
          <a:p>
            <a:r>
              <a:rPr lang="ro-RO" dirty="0"/>
              <a:t>Benefits ensure fair and consistent evaluation </a:t>
            </a:r>
          </a:p>
          <a:p>
            <a:r>
              <a:rPr lang="ro-RO" dirty="0"/>
              <a:t>Encouranges con structive feedback and growth </a:t>
            </a:r>
          </a:p>
          <a:p>
            <a:r>
              <a:rPr lang="ro-RO" dirty="0"/>
              <a:t>Provides documents from HR.</a:t>
            </a:r>
            <a:endParaRPr lang="en-GB" dirty="0"/>
          </a:p>
        </p:txBody>
      </p:sp>
    </p:spTree>
    <p:extLst>
      <p:ext uri="{BB962C8B-B14F-4D97-AF65-F5344CB8AC3E}">
        <p14:creationId xmlns:p14="http://schemas.microsoft.com/office/powerpoint/2010/main" val="14154812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75"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49A7D3C-3BF7-8647-EB59-BDDEC25849E2}"/>
              </a:ext>
            </a:extLst>
          </p:cNvPr>
          <p:cNvSpPr>
            <a:spLocks noGrp="1"/>
          </p:cNvSpPr>
          <p:nvPr>
            <p:ph type="title"/>
          </p:nvPr>
        </p:nvSpPr>
        <p:spPr>
          <a:xfrm>
            <a:off x="2175670" y="37493"/>
            <a:ext cx="4459286" cy="1478570"/>
          </a:xfrm>
        </p:spPr>
        <p:txBody>
          <a:bodyPr>
            <a:normAutofit/>
          </a:bodyPr>
          <a:lstStyle/>
          <a:p>
            <a:r>
              <a:rPr lang="ro-RO" sz="3200" dirty="0">
                <a:highlight>
                  <a:srgbClr val="000000"/>
                </a:highlight>
              </a:rPr>
              <a:t>QUESTIONS</a:t>
            </a:r>
            <a:r>
              <a:rPr lang="en-GB" sz="3200" dirty="0">
                <a:highlight>
                  <a:srgbClr val="000000"/>
                </a:highlight>
              </a:rPr>
              <a:t>?</a:t>
            </a:r>
          </a:p>
        </p:txBody>
      </p:sp>
      <p:sp>
        <p:nvSpPr>
          <p:cNvPr id="4" name="Rectangle 1">
            <a:extLst>
              <a:ext uri="{FF2B5EF4-FFF2-40B4-BE49-F238E27FC236}">
                <a16:creationId xmlns:a16="http://schemas.microsoft.com/office/drawing/2014/main" id="{27A24EAF-16A0-92F1-8A12-88D37D19BA37}"/>
              </a:ext>
            </a:extLst>
          </p:cNvPr>
          <p:cNvSpPr>
            <a:spLocks noGrp="1" noChangeArrowheads="1"/>
          </p:cNvSpPr>
          <p:nvPr>
            <p:ph idx="1"/>
          </p:nvPr>
        </p:nvSpPr>
        <p:spPr bwMode="auto">
          <a:xfrm>
            <a:off x="934460" y="1215494"/>
            <a:ext cx="4459287" cy="547105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fontScale="92500" lnSpcReduction="10000"/>
          </a:bodyPr>
          <a:lstStyle/>
          <a:p>
            <a:pPr marL="0" marR="0" lvl="0" indent="0" defTabSz="914400" rtl="0" eaLnBrk="0" fontAlgn="base" latinLnBrk="0" hangingPunct="0">
              <a:lnSpc>
                <a:spcPct val="110000"/>
              </a:lnSpc>
              <a:spcBef>
                <a:spcPct val="0"/>
              </a:spcBef>
              <a:spcAft>
                <a:spcPts val="600"/>
              </a:spcAft>
              <a:buClrTx/>
              <a:buSzTx/>
              <a:buNone/>
              <a:tabLst/>
            </a:pPr>
            <a:endParaRPr kumimoji="0" lang="ro-RO" altLang="en-US" sz="1400" b="1"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10000"/>
              </a:lnSpc>
              <a:spcBef>
                <a:spcPct val="0"/>
              </a:spcBef>
              <a:spcAft>
                <a:spcPts val="600"/>
              </a:spcAft>
              <a:buClrTx/>
              <a:buSzTx/>
              <a:buNone/>
              <a:tabLst/>
            </a:pPr>
            <a:endParaRPr lang="ro-RO" altLang="en-US" sz="1400" b="1" dirty="0">
              <a:latin typeface="Times New Roman" panose="02020603050405020304" pitchFamily="18" charset="0"/>
              <a:cs typeface="Times New Roman" panose="02020603050405020304" pitchFamily="18" charset="0"/>
            </a:endParaRPr>
          </a:p>
          <a:p>
            <a:pPr marL="342900" lvl="0" indent="-342900" eaLnBrk="0" fontAlgn="base" hangingPunct="0">
              <a:lnSpc>
                <a:spcPct val="110000"/>
              </a:lnSpc>
              <a:spcBef>
                <a:spcPct val="0"/>
              </a:spcBef>
              <a:spcAft>
                <a:spcPts val="600"/>
              </a:spcAft>
              <a:buSzTx/>
              <a:buAutoNum type="arabicPeriod"/>
            </a:pPr>
            <a:r>
              <a:rPr lang="en-GB" altLang="en-US" sz="2000" b="1" dirty="0">
                <a:latin typeface="Times New Roman" panose="02020603050405020304" pitchFamily="18" charset="0"/>
                <a:cs typeface="Times New Roman" panose="02020603050405020304" pitchFamily="18" charset="0"/>
              </a:rPr>
              <a:t>How consistently does the receptionist meet performance expectations and deadlines?	</a:t>
            </a:r>
            <a:endParaRPr lang="ro-RO" altLang="en-US" sz="2000" b="1" dirty="0">
              <a:latin typeface="Times New Roman" panose="02020603050405020304" pitchFamily="18" charset="0"/>
              <a:cs typeface="Times New Roman" panose="02020603050405020304" pitchFamily="18" charset="0"/>
            </a:endParaRPr>
          </a:p>
          <a:p>
            <a:pPr marL="0" lvl="0" indent="0" eaLnBrk="0" fontAlgn="base" hangingPunct="0">
              <a:lnSpc>
                <a:spcPct val="110000"/>
              </a:lnSpc>
              <a:spcBef>
                <a:spcPct val="0"/>
              </a:spcBef>
              <a:spcAft>
                <a:spcPts val="600"/>
              </a:spcAft>
              <a:buSzTx/>
              <a:buNone/>
            </a:pPr>
            <a:r>
              <a:rPr lang="en-GB" altLang="en-US" sz="2000" b="1" dirty="0">
                <a:latin typeface="Times New Roman" panose="02020603050405020304" pitchFamily="18" charset="0"/>
                <a:cs typeface="Times New Roman" panose="02020603050405020304" pitchFamily="18" charset="0"/>
              </a:rPr>
              <a:t>2.</a:t>
            </a:r>
            <a:r>
              <a:rPr lang="ro-RO" altLang="en-US" sz="2000" b="1" dirty="0">
                <a:latin typeface="Times New Roman" panose="02020603050405020304" pitchFamily="18" charset="0"/>
                <a:cs typeface="Times New Roman" panose="02020603050405020304" pitchFamily="18" charset="0"/>
              </a:rPr>
              <a:t> </a:t>
            </a:r>
            <a:r>
              <a:rPr lang="en-GB" altLang="en-US" sz="2000" b="1" dirty="0">
                <a:latin typeface="Times New Roman" panose="02020603050405020304" pitchFamily="18" charset="0"/>
                <a:cs typeface="Times New Roman" panose="02020603050405020304" pitchFamily="18" charset="0"/>
              </a:rPr>
              <a:t>How does the receptionist handle unexpected challenges or customer concerns?	</a:t>
            </a:r>
            <a:endParaRPr lang="ro-RO" altLang="en-US" sz="2000" b="1" dirty="0">
              <a:latin typeface="Times New Roman" panose="02020603050405020304" pitchFamily="18" charset="0"/>
              <a:cs typeface="Times New Roman" panose="02020603050405020304" pitchFamily="18" charset="0"/>
            </a:endParaRPr>
          </a:p>
          <a:p>
            <a:pPr marL="0" lvl="0" indent="0" eaLnBrk="0" fontAlgn="base" hangingPunct="0">
              <a:lnSpc>
                <a:spcPct val="110000"/>
              </a:lnSpc>
              <a:spcBef>
                <a:spcPct val="0"/>
              </a:spcBef>
              <a:spcAft>
                <a:spcPts val="600"/>
              </a:spcAft>
              <a:buSzTx/>
              <a:buNone/>
            </a:pPr>
            <a:r>
              <a:rPr lang="en-GB" altLang="en-US" sz="2000" b="1" dirty="0">
                <a:latin typeface="Times New Roman" panose="02020603050405020304" pitchFamily="18" charset="0"/>
                <a:cs typeface="Times New Roman" panose="02020603050405020304" pitchFamily="18" charset="0"/>
              </a:rPr>
              <a:t>3.</a:t>
            </a:r>
            <a:r>
              <a:rPr lang="ro-RO" altLang="en-US" sz="2000" b="1" dirty="0">
                <a:latin typeface="Times New Roman" panose="02020603050405020304" pitchFamily="18" charset="0"/>
                <a:cs typeface="Times New Roman" panose="02020603050405020304" pitchFamily="18" charset="0"/>
              </a:rPr>
              <a:t> </a:t>
            </a:r>
            <a:r>
              <a:rPr lang="en-GB" altLang="en-US" sz="2000" b="1" dirty="0">
                <a:latin typeface="Times New Roman" panose="02020603050405020304" pitchFamily="18" charset="0"/>
                <a:cs typeface="Times New Roman" panose="02020603050405020304" pitchFamily="18" charset="0"/>
              </a:rPr>
              <a:t>In what ways does the receptionist demonstrate professionalism and reliability?	</a:t>
            </a:r>
            <a:endParaRPr lang="ro-RO" altLang="en-US" sz="2000" b="1" dirty="0">
              <a:latin typeface="Times New Roman" panose="02020603050405020304" pitchFamily="18" charset="0"/>
              <a:cs typeface="Times New Roman" panose="02020603050405020304" pitchFamily="18" charset="0"/>
            </a:endParaRPr>
          </a:p>
          <a:p>
            <a:pPr marL="0" lvl="0" indent="0" eaLnBrk="0" fontAlgn="base" hangingPunct="0">
              <a:lnSpc>
                <a:spcPct val="110000"/>
              </a:lnSpc>
              <a:spcBef>
                <a:spcPct val="0"/>
              </a:spcBef>
              <a:spcAft>
                <a:spcPts val="600"/>
              </a:spcAft>
              <a:buSzTx/>
              <a:buNone/>
            </a:pPr>
            <a:r>
              <a:rPr lang="en-GB" altLang="en-US" sz="2000" b="1" dirty="0">
                <a:latin typeface="Times New Roman" panose="02020603050405020304" pitchFamily="18" charset="0"/>
                <a:cs typeface="Times New Roman" panose="02020603050405020304" pitchFamily="18" charset="0"/>
              </a:rPr>
              <a:t>4.</a:t>
            </a:r>
            <a:r>
              <a:rPr lang="ro-RO" altLang="en-US" sz="2000" b="1" dirty="0">
                <a:latin typeface="Times New Roman" panose="02020603050405020304" pitchFamily="18" charset="0"/>
                <a:cs typeface="Times New Roman" panose="02020603050405020304" pitchFamily="18" charset="0"/>
              </a:rPr>
              <a:t> </a:t>
            </a:r>
            <a:r>
              <a:rPr lang="en-GB" altLang="en-US" sz="2000" b="1" dirty="0">
                <a:latin typeface="Times New Roman" panose="02020603050405020304" pitchFamily="18" charset="0"/>
                <a:cs typeface="Times New Roman" panose="02020603050405020304" pitchFamily="18" charset="0"/>
              </a:rPr>
              <a:t>How effectively does the receptionist support teamwork and collaboration across departments?</a:t>
            </a:r>
            <a:endParaRPr lang="ro-RO" altLang="en-US" sz="2000" b="1" dirty="0">
              <a:latin typeface="Times New Roman" panose="02020603050405020304" pitchFamily="18" charset="0"/>
              <a:cs typeface="Times New Roman" panose="02020603050405020304" pitchFamily="18" charset="0"/>
            </a:endParaRPr>
          </a:p>
          <a:p>
            <a:pPr marL="0" lvl="0" indent="0" eaLnBrk="0" fontAlgn="base" hangingPunct="0">
              <a:lnSpc>
                <a:spcPct val="110000"/>
              </a:lnSpc>
              <a:spcBef>
                <a:spcPct val="0"/>
              </a:spcBef>
              <a:spcAft>
                <a:spcPts val="600"/>
              </a:spcAft>
              <a:buSzTx/>
              <a:buNone/>
            </a:pPr>
            <a:r>
              <a:rPr lang="en-GB" altLang="en-US" sz="2000" b="1" dirty="0">
                <a:latin typeface="Times New Roman" panose="02020603050405020304" pitchFamily="18" charset="0"/>
                <a:cs typeface="Times New Roman" panose="02020603050405020304" pitchFamily="18" charset="0"/>
              </a:rPr>
              <a:t>5.</a:t>
            </a:r>
            <a:r>
              <a:rPr lang="ro-RO" altLang="en-US" sz="2000" b="1" dirty="0">
                <a:latin typeface="Times New Roman" panose="02020603050405020304" pitchFamily="18" charset="0"/>
                <a:cs typeface="Times New Roman" panose="02020603050405020304" pitchFamily="18" charset="0"/>
              </a:rPr>
              <a:t>  </a:t>
            </a:r>
            <a:r>
              <a:rPr lang="en-GB" altLang="en-US" sz="2000" b="1" dirty="0">
                <a:latin typeface="Times New Roman" panose="02020603050405020304" pitchFamily="18" charset="0"/>
                <a:cs typeface="Times New Roman" panose="02020603050405020304" pitchFamily="18" charset="0"/>
              </a:rPr>
              <a:t>What areas of performance could the receptionist further develop in the coming year?</a:t>
            </a:r>
            <a:endParaRPr kumimoji="0" lang="ro-RO" altLang="en-US" sz="2000" b="1"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10000"/>
              </a:lnSpc>
              <a:spcBef>
                <a:spcPct val="0"/>
              </a:spcBef>
              <a:spcAft>
                <a:spcPts val="600"/>
              </a:spcAft>
              <a:buClrTx/>
              <a:buSzTx/>
              <a:buNone/>
              <a:tabLst/>
            </a:pPr>
            <a:endParaRPr lang="ro-RO" altLang="en-US" sz="2000" b="1" dirty="0">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10000"/>
              </a:lnSpc>
              <a:spcBef>
                <a:spcPct val="0"/>
              </a:spcBef>
              <a:spcAft>
                <a:spcPts val="600"/>
              </a:spcAft>
              <a:buClrTx/>
              <a:buSzTx/>
              <a:buNone/>
              <a:tabLst/>
            </a:pPr>
            <a:endParaRPr kumimoji="0" lang="ro-RO" altLang="en-US" sz="1400" b="1"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10000"/>
              </a:lnSpc>
              <a:spcBef>
                <a:spcPct val="0"/>
              </a:spcBef>
              <a:spcAft>
                <a:spcPts val="600"/>
              </a:spcAft>
              <a:buClrTx/>
              <a:buSzTx/>
              <a:buNone/>
              <a:tabLst/>
            </a:pPr>
            <a:endParaRPr lang="ro-RO" altLang="en-US" sz="1400" b="1" dirty="0">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10000"/>
              </a:lnSpc>
              <a:spcBef>
                <a:spcPct val="0"/>
              </a:spcBef>
              <a:spcAft>
                <a:spcPts val="600"/>
              </a:spcAft>
              <a:buClrTx/>
              <a:buSzTx/>
              <a:buNone/>
              <a:tabLst/>
            </a:pPr>
            <a:endParaRPr kumimoji="0" lang="ro-RO" altLang="en-US" sz="1400" b="1"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10000"/>
              </a:lnSpc>
              <a:spcBef>
                <a:spcPct val="0"/>
              </a:spcBef>
              <a:spcAft>
                <a:spcPts val="600"/>
              </a:spcAft>
              <a:buClrTx/>
              <a:buSzTx/>
              <a:buNone/>
              <a:tabLst/>
            </a:pPr>
            <a:endParaRPr lang="ro-RO" altLang="en-US" sz="1400" b="1" dirty="0">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10000"/>
              </a:lnSpc>
              <a:spcBef>
                <a:spcPct val="0"/>
              </a:spcBef>
              <a:spcAft>
                <a:spcPts val="600"/>
              </a:spcAft>
              <a:buClrTx/>
              <a:buSzTx/>
              <a:buNone/>
              <a:tabLst/>
            </a:pPr>
            <a:endParaRPr kumimoji="0" lang="ro-RO" altLang="en-US" sz="1400" b="1"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10000"/>
              </a:lnSpc>
              <a:spcBef>
                <a:spcPct val="0"/>
              </a:spcBef>
              <a:spcAft>
                <a:spcPts val="600"/>
              </a:spcAft>
              <a:buClrTx/>
              <a:buSzTx/>
              <a:buNone/>
              <a:tabLst/>
            </a:pPr>
            <a:endParaRPr kumimoji="0" lang="en-US" altLang="en-US" sz="1400" b="0" i="0" u="none" strike="noStrike" cap="none" normalizeH="0" baseline="0" dirty="0">
              <a:ln>
                <a:noFill/>
              </a:ln>
              <a:effectLst/>
              <a:latin typeface="Times New Roman" panose="02020603050405020304" pitchFamily="18" charset="0"/>
              <a:cs typeface="Times New Roman" panose="02020603050405020304" pitchFamily="18" charset="0"/>
            </a:endParaRPr>
          </a:p>
        </p:txBody>
      </p:sp>
      <p:pic>
        <p:nvPicPr>
          <p:cNvPr id="5" name="Picture 4" descr="A group of people in a meeting">
            <a:extLst>
              <a:ext uri="{FF2B5EF4-FFF2-40B4-BE49-F238E27FC236}">
                <a16:creationId xmlns:a16="http://schemas.microsoft.com/office/drawing/2014/main" id="{9CBD5016-202D-3958-9D0D-530D4DE3403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40908" y="618518"/>
            <a:ext cx="4966463" cy="5596015"/>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77" name="Group 76">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78"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79"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0"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1"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2"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3"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4"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5"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6"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7"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8"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9"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90"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1"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2"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3"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4"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95"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6"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7"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8"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99"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0"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1"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2"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3"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4"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spTree>
    <p:extLst>
      <p:ext uri="{BB962C8B-B14F-4D97-AF65-F5344CB8AC3E}">
        <p14:creationId xmlns:p14="http://schemas.microsoft.com/office/powerpoint/2010/main" val="37350622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0EC23584-2AE0-4E0B-D3B9-DDA95B0D533E}"/>
              </a:ext>
            </a:extLst>
          </p:cNvPr>
          <p:cNvSpPr>
            <a:spLocks noGrp="1"/>
          </p:cNvSpPr>
          <p:nvPr>
            <p:ph type="title"/>
          </p:nvPr>
        </p:nvSpPr>
        <p:spPr>
          <a:xfrm>
            <a:off x="6612775" y="-250335"/>
            <a:ext cx="6050713" cy="1478570"/>
          </a:xfrm>
        </p:spPr>
        <p:txBody>
          <a:bodyPr>
            <a:normAutofit/>
          </a:bodyPr>
          <a:lstStyle/>
          <a:p>
            <a:r>
              <a:rPr lang="en-GB" dirty="0"/>
              <a:t>References :</a:t>
            </a:r>
            <a:br>
              <a:rPr lang="en-GB" dirty="0"/>
            </a:br>
            <a:endParaRPr lang="en-GB" dirty="0"/>
          </a:p>
        </p:txBody>
      </p:sp>
      <p:pic>
        <p:nvPicPr>
          <p:cNvPr id="5" name="Picture 4" descr="Analogue board showing flight information">
            <a:extLst>
              <a:ext uri="{FF2B5EF4-FFF2-40B4-BE49-F238E27FC236}">
                <a16:creationId xmlns:a16="http://schemas.microsoft.com/office/drawing/2014/main" id="{02BC2D4B-67E0-E1E4-0FAF-F889A9F4654D}"/>
              </a:ext>
            </a:extLst>
          </p:cNvPr>
          <p:cNvPicPr>
            <a:picLocks noChangeAspect="1"/>
          </p:cNvPicPr>
          <p:nvPr/>
        </p:nvPicPr>
        <p:blipFill>
          <a:blip r:embed="rId4"/>
          <a:srcRect l="24943" r="29937" b="-1"/>
          <a:stretch>
            <a:fillRect/>
          </a:stretch>
        </p:blipFill>
        <p:spPr>
          <a:xfrm>
            <a:off x="-5597" y="10"/>
            <a:ext cx="4635583" cy="6857990"/>
          </a:xfrm>
          <a:prstGeom prst="rect">
            <a:avLst/>
          </a:prstGeom>
        </p:spPr>
      </p:pic>
      <p:grpSp>
        <p:nvGrpSpPr>
          <p:cNvPr id="13" name="Group 12">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5"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 name="Rectangle 16">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8"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6"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7"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8"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9"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5"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6"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7"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8"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9"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0"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1"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2" name="Rectangle 41">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43"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4"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5"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6"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7"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8"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49"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0"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1"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2"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3"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4" name="Rectangle 53">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55"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6"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7"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8"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59"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0"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1"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2"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3"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4"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5"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6"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67"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sp>
        <p:nvSpPr>
          <p:cNvPr id="3" name="Content Placeholder 2">
            <a:extLst>
              <a:ext uri="{FF2B5EF4-FFF2-40B4-BE49-F238E27FC236}">
                <a16:creationId xmlns:a16="http://schemas.microsoft.com/office/drawing/2014/main" id="{66385F1C-9FCF-99BE-A08C-C403A3C9C8BD}"/>
              </a:ext>
            </a:extLst>
          </p:cNvPr>
          <p:cNvSpPr>
            <a:spLocks noGrp="1"/>
          </p:cNvSpPr>
          <p:nvPr>
            <p:ph idx="1"/>
          </p:nvPr>
        </p:nvSpPr>
        <p:spPr>
          <a:xfrm>
            <a:off x="4787149" y="872236"/>
            <a:ext cx="7028614" cy="5738114"/>
          </a:xfrm>
        </p:spPr>
        <p:txBody>
          <a:bodyPr>
            <a:normAutofit/>
          </a:bodyPr>
          <a:lstStyle/>
          <a:p>
            <a:pPr>
              <a:lnSpc>
                <a:spcPct val="110000"/>
              </a:lnSpc>
              <a:buFont typeface="Wingdings" panose="05000000000000000000" pitchFamily="2" charset="2"/>
              <a:buChar char="q"/>
            </a:pPr>
            <a:r>
              <a:rPr lang="en-GB" sz="1300"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Armstrong, M. And Taylor, S. (2020). Armstrong’s handbook of human resource management practice. 15th ed. London: Kogan page.	2.	</a:t>
            </a:r>
            <a:r>
              <a:rPr lang="en-GB" sz="2000" dirty="0" err="1">
                <a:latin typeface="Times New Roman" panose="02020603050405020304" pitchFamily="18" charset="0"/>
                <a:cs typeface="Times New Roman" panose="02020603050405020304" pitchFamily="18" charset="0"/>
              </a:rPr>
              <a:t>Aguinis</a:t>
            </a:r>
            <a:r>
              <a:rPr lang="en-GB" sz="2000" dirty="0">
                <a:latin typeface="Times New Roman" panose="02020603050405020304" pitchFamily="18" charset="0"/>
                <a:cs typeface="Times New Roman" panose="02020603050405020304" pitchFamily="18" charset="0"/>
              </a:rPr>
              <a:t>, H. (2019). Performance management. 4th ed. Chicago: Chicago business press.	</a:t>
            </a:r>
          </a:p>
          <a:p>
            <a:pPr>
              <a:lnSpc>
                <a:spcPct val="110000"/>
              </a:lnSpc>
              <a:buFont typeface="Wingdings" panose="05000000000000000000" pitchFamily="2" charset="2"/>
              <a:buChar char="q"/>
            </a:pPr>
            <a:r>
              <a:rPr lang="en-GB" sz="2000" dirty="0">
                <a:latin typeface="Times New Roman" panose="02020603050405020304" pitchFamily="18" charset="0"/>
                <a:cs typeface="Times New Roman" panose="02020603050405020304" pitchFamily="18" charset="0"/>
              </a:rPr>
              <a:t>	Amazon. (2023). Leadership principles	Bratton, J. And gold, J. (2017). Human resource management: theory and practice. 6th ed. London: Palgrave.	</a:t>
            </a:r>
          </a:p>
          <a:p>
            <a:pPr>
              <a:lnSpc>
                <a:spcPct val="110000"/>
              </a:lnSpc>
              <a:buFont typeface="Wingdings" panose="05000000000000000000" pitchFamily="2" charset="2"/>
              <a:buChar char="q"/>
            </a:pPr>
            <a:r>
              <a:rPr lang="en-GB" sz="2000" dirty="0">
                <a:latin typeface="Times New Roman" panose="02020603050405020304" pitchFamily="18" charset="0"/>
                <a:cs typeface="Times New Roman" panose="02020603050405020304" pitchFamily="18" charset="0"/>
              </a:rPr>
              <a:t>	Stone, b. (2013). The everything store: jeff Bezos and the age of amazon. London: little, brown.	</a:t>
            </a:r>
          </a:p>
          <a:p>
            <a:pPr>
              <a:lnSpc>
                <a:spcPct val="110000"/>
              </a:lnSpc>
              <a:buFont typeface="Wingdings" panose="05000000000000000000" pitchFamily="2" charset="2"/>
              <a:buChar char="q"/>
            </a:pPr>
            <a:r>
              <a:rPr lang="en-GB" sz="2000" dirty="0">
                <a:latin typeface="Times New Roman" panose="02020603050405020304" pitchFamily="18" charset="0"/>
                <a:cs typeface="Times New Roman" panose="02020603050405020304" pitchFamily="18" charset="0"/>
              </a:rPr>
              <a:t>	Dessler, g. (2020). Human resource management. 16th ed. Harlow: Pearson.</a:t>
            </a:r>
          </a:p>
          <a:p>
            <a:pPr>
              <a:lnSpc>
                <a:spcPct val="110000"/>
              </a:lnSpc>
              <a:buFont typeface="Wingdings" panose="05000000000000000000" pitchFamily="2" charset="2"/>
              <a:buChar char="q"/>
            </a:pPr>
            <a:r>
              <a:rPr lang="en-GB" sz="2000" dirty="0">
                <a:latin typeface="Times New Roman" panose="02020603050405020304" pitchFamily="18" charset="0"/>
                <a:cs typeface="Times New Roman" panose="02020603050405020304" pitchFamily="18" charset="0"/>
              </a:rPr>
              <a:t>	Ramadan, B.M. (2020). ‘Performance management at amazon: A study of HR practices’, international journal of human resource studies, 10(3), pp. 45–58.</a:t>
            </a:r>
          </a:p>
        </p:txBody>
      </p:sp>
    </p:spTree>
    <p:extLst>
      <p:ext uri="{BB962C8B-B14F-4D97-AF65-F5344CB8AC3E}">
        <p14:creationId xmlns:p14="http://schemas.microsoft.com/office/powerpoint/2010/main" val="4211800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Circuit</Template>
  <TotalTime>0</TotalTime>
  <Words>698</Words>
  <Application>Microsoft Office PowerPoint</Application>
  <PresentationFormat>Widescreen</PresentationFormat>
  <Paragraphs>76</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Times New Roman</vt:lpstr>
      <vt:lpstr>Tw Cen MT</vt:lpstr>
      <vt:lpstr>Wingdings</vt:lpstr>
      <vt:lpstr>Circuit</vt:lpstr>
      <vt:lpstr>STUDENT NAME : MIHAELA MARICA -DUMITRANA MODULE CODE : LCBB5012 STUDENT ID: 2233123  RECEPTIONIST ROLE  </vt:lpstr>
      <vt:lpstr>PowerPoint Presentation</vt:lpstr>
      <vt:lpstr>Job description </vt:lpstr>
      <vt:lpstr>PowerPoint Presentation</vt:lpstr>
      <vt:lpstr> </vt:lpstr>
      <vt:lpstr>PowerPoint Presentation</vt:lpstr>
      <vt:lpstr>PowerPoint Presentation</vt:lpstr>
      <vt:lpstr>QUESTIONS?</vt:lpstr>
      <vt:lpstr>References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2025-10-11T18:38:56Z</dcterms:created>
  <dcterms:modified xsi:type="dcterms:W3CDTF">2025-10-17T13:57:58Z</dcterms:modified>
</cp:coreProperties>
</file>