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B5830-1626-94E1-64A5-5F56B9512B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5CA805-6A75-75B4-E6D3-15DEDF3D8E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38A039-15F9-33DE-3A6B-CA40216F6FE4}"/>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961DE1E6-33A1-43C6-C156-DE8C381C1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ADEE39-C718-2E88-5C22-B201EEB3E979}"/>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405372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E1A91-4B98-EEFE-41B3-FD3842C99F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7B2A0E-5500-DCAD-99D8-966919DACB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ADFD2-3FB6-18C1-B7B1-01A0C64E31FC}"/>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66BA8657-A4A5-1B45-9B5A-A76653D3B2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9A88E-196D-E1C9-ADD7-33FE2B9C9513}"/>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108761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12098-F018-4E39-75B7-3392C7A523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620AA9-CD68-2C69-0547-A7DED09CBA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3494F-A770-D5E3-8A98-8F73BC825DD7}"/>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17272E26-D101-8AD6-8689-160FF62DF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EC330-536D-3884-4317-56A707C5FC1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595866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A6D69-B280-0066-5046-92D0CE138B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59EDA-77D1-3B66-51F5-FD87ACF723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132942-CD3C-2DDE-C1B5-45F63C884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DF6FB-714A-DD9F-2F47-ADE4AF6FC6B8}"/>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6" name="Footer Placeholder 5">
            <a:extLst>
              <a:ext uri="{FF2B5EF4-FFF2-40B4-BE49-F238E27FC236}">
                <a16:creationId xmlns:a16="http://schemas.microsoft.com/office/drawing/2014/main" id="{FFD07F35-6BC1-066F-6CC5-C7C335D805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F884CC-731D-AF7F-8019-4B69FBD8658A}"/>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431917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490C6-190F-51B1-889E-6F484E535A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DFAFAA-3DB0-6621-9C99-F13D6D899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4425C4-05AC-76B9-D531-EC4F32C1D3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0D5D3C-2E36-CDCE-ED4F-A0DD1CBB2E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6E1B15-FCE1-39A0-1D50-671048D623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611F10-2CF2-1F2D-8F08-832937637A83}"/>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8" name="Footer Placeholder 7">
            <a:extLst>
              <a:ext uri="{FF2B5EF4-FFF2-40B4-BE49-F238E27FC236}">
                <a16:creationId xmlns:a16="http://schemas.microsoft.com/office/drawing/2014/main" id="{3ACDCA18-2C63-9745-925F-3100360C77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D2BEB4-2A4D-8B4B-D1EF-F7405067CD22}"/>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83247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F8F0A-AAEE-CCA2-2F76-0C7F8E0861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8E1150-B9E0-34E0-87AC-892416621601}"/>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4" name="Footer Placeholder 3">
            <a:extLst>
              <a:ext uri="{FF2B5EF4-FFF2-40B4-BE49-F238E27FC236}">
                <a16:creationId xmlns:a16="http://schemas.microsoft.com/office/drawing/2014/main" id="{AC9E3C25-6986-41B8-B2FC-1A108C6181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8BF314-6C57-7154-9BC2-F373D58BC3A7}"/>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887408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B701CF-2C72-614A-CD7D-1F506363319B}"/>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3" name="Footer Placeholder 2">
            <a:extLst>
              <a:ext uri="{FF2B5EF4-FFF2-40B4-BE49-F238E27FC236}">
                <a16:creationId xmlns:a16="http://schemas.microsoft.com/office/drawing/2014/main" id="{CE2BE911-D6FF-D919-4B74-4B3760D63F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4BE2FE-2A9E-9AEA-E3D5-C9257C814BCF}"/>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392647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DE78-5076-F107-8296-D00783781F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75B044-CDFC-0876-4CB7-194D2F99F7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E65B4-50D4-0FEA-227F-07C169679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8B9C65-1DE2-9363-8641-014742317C0A}"/>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6" name="Footer Placeholder 5">
            <a:extLst>
              <a:ext uri="{FF2B5EF4-FFF2-40B4-BE49-F238E27FC236}">
                <a16:creationId xmlns:a16="http://schemas.microsoft.com/office/drawing/2014/main" id="{508747C7-156C-3EBF-BD1C-42B8DF3A8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6A836D-DAC6-0DBC-B651-4090C00203D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5566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2344C-B184-BB01-5EB5-E9D436D3E8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0D59B6-985A-E190-C856-A260815330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3CEFE0-41B1-6A2E-64C0-35BFBBBA2D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89184F-9E3F-2CF6-8736-C713695CE416}"/>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6" name="Footer Placeholder 5">
            <a:extLst>
              <a:ext uri="{FF2B5EF4-FFF2-40B4-BE49-F238E27FC236}">
                <a16:creationId xmlns:a16="http://schemas.microsoft.com/office/drawing/2014/main" id="{C43AE289-8D4F-E612-B83F-092E53F83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1ED157-3427-6602-42D0-8C46DC4AD730}"/>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2894767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73B0-B730-2832-AFA8-BA8CCDB71C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D5D258-08F6-6164-8141-2EAB7C53D4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FCB12-07D4-0625-DD16-5D59A69305DD}"/>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4D47496E-63CE-A85C-663C-6339DCC08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E1D67-88DF-FD4F-B9D5-B65797CEFE7B}"/>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3353119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C3FE94-3A77-1650-6431-763C4276CF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7FF400-9426-8B2A-03B5-12B48C5EB2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AE8EF-3A45-44AC-F7FC-6120630769A8}"/>
              </a:ext>
            </a:extLst>
          </p:cNvPr>
          <p:cNvSpPr>
            <a:spLocks noGrp="1"/>
          </p:cNvSpPr>
          <p:nvPr>
            <p:ph type="dt" sz="half" idx="10"/>
          </p:nvPr>
        </p:nvSpPr>
        <p:spPr/>
        <p:txBody>
          <a:body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0A2AE01E-5D9B-811E-D3C5-99911332C7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9F28E-D710-7A55-7921-E9A30AF578D5}"/>
              </a:ext>
            </a:extLst>
          </p:cNvPr>
          <p:cNvSpPr>
            <a:spLocks noGrp="1"/>
          </p:cNvSpPr>
          <p:nvPr>
            <p:ph type="sldNum" sz="quarter" idx="12"/>
          </p:nvPr>
        </p:nvSpPr>
        <p:spPr/>
        <p:txBody>
          <a:bodyPr/>
          <a:lstStyle/>
          <a:p>
            <a:fld id="{7C176B62-F2B0-4029-8AB3-751433BD2822}" type="slidenum">
              <a:rPr lang="en-GB" smtClean="0"/>
              <a:t>‹#›</a:t>
            </a:fld>
            <a:endParaRPr lang="en-GB"/>
          </a:p>
        </p:txBody>
      </p:sp>
    </p:spTree>
    <p:extLst>
      <p:ext uri="{BB962C8B-B14F-4D97-AF65-F5344CB8AC3E}">
        <p14:creationId xmlns:p14="http://schemas.microsoft.com/office/powerpoint/2010/main" val="1696419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42B8DC-E5EB-EE14-D8BE-961579E9A7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E04FF6-4245-FD7D-822B-94D9FFDCB7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AE8AD-FA4E-E4A6-354D-4641E030CB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E96882-3754-4303-9E0B-341249029358}" type="datetimeFigureOut">
              <a:rPr lang="en-GB" smtClean="0"/>
              <a:t>14/06/2026</a:t>
            </a:fld>
            <a:endParaRPr lang="en-GB"/>
          </a:p>
        </p:txBody>
      </p:sp>
      <p:sp>
        <p:nvSpPr>
          <p:cNvPr id="5" name="Footer Placeholder 4">
            <a:extLst>
              <a:ext uri="{FF2B5EF4-FFF2-40B4-BE49-F238E27FC236}">
                <a16:creationId xmlns:a16="http://schemas.microsoft.com/office/drawing/2014/main" id="{F712B840-139A-0AFB-B621-8C9065509D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2E2274-2213-D385-5368-1797E24A49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176B62-F2B0-4029-8AB3-751433BD2822}" type="slidenum">
              <a:rPr lang="en-GB" smtClean="0"/>
              <a:t>‹#›</a:t>
            </a:fld>
            <a:endParaRPr lang="en-GB"/>
          </a:p>
        </p:txBody>
      </p:sp>
    </p:spTree>
    <p:extLst>
      <p:ext uri="{BB962C8B-B14F-4D97-AF65-F5344CB8AC3E}">
        <p14:creationId xmlns:p14="http://schemas.microsoft.com/office/powerpoint/2010/main" val="1578942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8F5628-D4F9-D6D7-B0A1-C72AD52D3180}"/>
              </a:ext>
            </a:extLst>
          </p:cNvPr>
          <p:cNvSpPr txBox="1"/>
          <p:nvPr/>
        </p:nvSpPr>
        <p:spPr>
          <a:xfrm>
            <a:off x="191729" y="147484"/>
            <a:ext cx="11194026"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Name: Shaukat Ali</a:t>
            </a:r>
          </a:p>
          <a:p>
            <a:r>
              <a:rPr lang="en-GB" dirty="0">
                <a:latin typeface="Arial" panose="020B0604020202020204" pitchFamily="34" charset="0"/>
                <a:cs typeface="Arial" panose="020B0604020202020204" pitchFamily="34" charset="0"/>
              </a:rPr>
              <a:t>Lecturer: Prabjot Sahota</a:t>
            </a:r>
          </a:p>
          <a:p>
            <a:r>
              <a:rPr lang="en-GB" dirty="0">
                <a:latin typeface="Arial" panose="020B0604020202020204" pitchFamily="34" charset="0"/>
                <a:cs typeface="Arial" panose="020B0604020202020204" pitchFamily="34" charset="0"/>
              </a:rPr>
              <a:t>Student number: 2511229</a:t>
            </a:r>
          </a:p>
          <a:p>
            <a:r>
              <a:rPr lang="en-GB" dirty="0">
                <a:latin typeface="Arial" panose="020B0604020202020204" pitchFamily="34" charset="0"/>
                <a:cs typeface="Arial" panose="020B0604020202020204" pitchFamily="34" charset="0"/>
              </a:rPr>
              <a:t>Module code: LCHS4010</a:t>
            </a:r>
          </a:p>
          <a:p>
            <a:r>
              <a:rPr lang="en-GB" dirty="0">
                <a:latin typeface="Arial" panose="020B0604020202020204" pitchFamily="34" charset="0"/>
                <a:cs typeface="Arial" panose="020B0604020202020204" pitchFamily="34" charset="0"/>
              </a:rPr>
              <a:t>Module title: Psychology in Health and Social Care</a:t>
            </a:r>
          </a:p>
          <a:p>
            <a:r>
              <a:rPr lang="en-GB" dirty="0">
                <a:latin typeface="Arial" panose="020B0604020202020204" pitchFamily="34" charset="0"/>
                <a:cs typeface="Arial" panose="020B0604020202020204" pitchFamily="34" charset="0"/>
              </a:rPr>
              <a:t>Assignment title: Analysing Isaac’s Development Using Erikson’s Psychosocial theory </a:t>
            </a:r>
          </a:p>
        </p:txBody>
      </p:sp>
    </p:spTree>
    <p:extLst>
      <p:ext uri="{BB962C8B-B14F-4D97-AF65-F5344CB8AC3E}">
        <p14:creationId xmlns:p14="http://schemas.microsoft.com/office/powerpoint/2010/main" val="1422162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D2CCB7-0D6F-1991-EBDB-58F67397EE1A}"/>
              </a:ext>
            </a:extLst>
          </p:cNvPr>
          <p:cNvSpPr txBox="1"/>
          <p:nvPr/>
        </p:nvSpPr>
        <p:spPr>
          <a:xfrm>
            <a:off x="141351" y="227209"/>
            <a:ext cx="11480377" cy="3187539"/>
          </a:xfrm>
          <a:prstGeom prst="rect">
            <a:avLst/>
          </a:prstGeom>
          <a:noFill/>
        </p:spPr>
        <p:txBody>
          <a:bodyPr wrap="square">
            <a:spAutoFit/>
          </a:bodyPr>
          <a:lstStyle/>
          <a:p>
            <a:pPr>
              <a:lnSpc>
                <a:spcPct val="115000"/>
              </a:lnSpc>
              <a:spcBef>
                <a:spcPts val="2400"/>
              </a:spcBef>
              <a:buNone/>
            </a:pPr>
            <a:r>
              <a:rPr lang="en-GB" sz="6000" b="1" kern="0" dirty="0">
                <a:solidFill>
                  <a:srgbClr val="366091"/>
                </a:solidFill>
                <a:effectLst/>
                <a:latin typeface="Arial" panose="020B0604020202020204" pitchFamily="34" charset="0"/>
                <a:ea typeface="Calibri" panose="020F0502020204030204" pitchFamily="34" charset="0"/>
                <a:cs typeface="Arial" panose="020B0604020202020204" pitchFamily="34" charset="0"/>
              </a:rPr>
              <a:t>Analysing Isaac’s Development Using Erikson’s Psychosocial Theory</a:t>
            </a:r>
          </a:p>
        </p:txBody>
      </p:sp>
      <p:pic>
        <p:nvPicPr>
          <p:cNvPr id="2" name="Picture 1" descr="Eriksons Stages Of Psychosocial Development Cheat Sheet">
            <a:extLst>
              <a:ext uri="{FF2B5EF4-FFF2-40B4-BE49-F238E27FC236}">
                <a16:creationId xmlns:a16="http://schemas.microsoft.com/office/drawing/2014/main" id="{D35EB237-56A3-13B5-50FF-86ED9BF7BC7B}"/>
              </a:ext>
            </a:extLst>
          </p:cNvPr>
          <p:cNvPicPr>
            <a:picLocks noChangeAspect="1"/>
          </p:cNvPicPr>
          <p:nvPr/>
        </p:nvPicPr>
        <p:blipFill>
          <a:blip r:embed="rId2"/>
          <a:stretch>
            <a:fillRect/>
          </a:stretch>
        </p:blipFill>
        <p:spPr>
          <a:xfrm>
            <a:off x="7875639" y="2817522"/>
            <a:ext cx="4012778" cy="3813269"/>
          </a:xfrm>
          <a:prstGeom prst="rect">
            <a:avLst/>
          </a:prstGeom>
        </p:spPr>
      </p:pic>
    </p:spTree>
    <p:extLst>
      <p:ext uri="{BB962C8B-B14F-4D97-AF65-F5344CB8AC3E}">
        <p14:creationId xmlns:p14="http://schemas.microsoft.com/office/powerpoint/2010/main" val="61552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85F6E8-0D63-81CD-9530-46B4D31CFCEA}"/>
              </a:ext>
            </a:extLst>
          </p:cNvPr>
          <p:cNvSpPr txBox="1"/>
          <p:nvPr/>
        </p:nvSpPr>
        <p:spPr>
          <a:xfrm>
            <a:off x="653846" y="505875"/>
            <a:ext cx="10500850" cy="5480539"/>
          </a:xfrm>
          <a:prstGeom prst="rect">
            <a:avLst/>
          </a:prstGeom>
          <a:noFill/>
        </p:spPr>
        <p:txBody>
          <a:bodyPr wrap="square">
            <a:spAutoFit/>
          </a:bodyPr>
          <a:lstStyle/>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This presentation will analyse Isaac's development using Erik Erikson's Psychosocial Theory (1950; 1953).</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solidFill>
                  <a:schemeClr val="accent5">
                    <a:lumMod val="75000"/>
                  </a:schemeClr>
                </a:solidFill>
                <a:effectLst/>
                <a:latin typeface="Arial" panose="020B0604020202020204" pitchFamily="34" charset="0"/>
                <a:ea typeface="Cambria" panose="02040503050406030204" pitchFamily="18" charset="0"/>
                <a:cs typeface="Arial" panose="020B0604020202020204" pitchFamily="34" charset="0"/>
              </a:rPr>
              <a:t>Isaac is a four-year-old boy attending a children's centre in London. He lives with his mother, who experiences post-natal depression, low confidence and limited social support. The family has recently moved to London and Isaac has experienced disrupted childcare arrangements.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t>Practitioners have observed that Isaac:</a:t>
            </a:r>
            <a:b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t>• Is quiet and withdrawn during free play.</a:t>
            </a:r>
            <a:b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t>• Becomes distressed when separated from his mother.</a:t>
            </a:r>
            <a:b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t>• Shows delays in language development.</a:t>
            </a:r>
            <a:b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0000"/>
                </a:solidFill>
                <a:effectLst/>
                <a:latin typeface="Arial" panose="020B0604020202020204" pitchFamily="34" charset="0"/>
                <a:ea typeface="Cambria" panose="02040503050406030204" pitchFamily="18" charset="0"/>
                <a:cs typeface="Arial" panose="020B0604020202020204" pitchFamily="34" charset="0"/>
              </a:rPr>
              <a:t>• Struggles to join group activities.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This presentation will explain Erikson's theory, apply it to Isaac's situation, consider nature and nurture influences, and recommend support strategies.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1950)</a:t>
            </a:r>
          </a:p>
        </p:txBody>
      </p:sp>
      <p:pic>
        <p:nvPicPr>
          <p:cNvPr id="4" name="Picture 3" descr="Sad girl sitting on floor surrounded by stream of anxious thoughts ...">
            <a:extLst>
              <a:ext uri="{FF2B5EF4-FFF2-40B4-BE49-F238E27FC236}">
                <a16:creationId xmlns:a16="http://schemas.microsoft.com/office/drawing/2014/main" id="{DD668E12-414E-A259-0503-9A4675C6A839}"/>
              </a:ext>
            </a:extLst>
          </p:cNvPr>
          <p:cNvPicPr>
            <a:picLocks noChangeAspect="1"/>
          </p:cNvPicPr>
          <p:nvPr/>
        </p:nvPicPr>
        <p:blipFill>
          <a:blip r:embed="rId2"/>
          <a:stretch>
            <a:fillRect/>
          </a:stretch>
        </p:blipFill>
        <p:spPr>
          <a:xfrm>
            <a:off x="7433187" y="2477729"/>
            <a:ext cx="2153265" cy="2153265"/>
          </a:xfrm>
          <a:prstGeom prst="rect">
            <a:avLst/>
          </a:prstGeom>
        </p:spPr>
      </p:pic>
    </p:spTree>
    <p:extLst>
      <p:ext uri="{BB962C8B-B14F-4D97-AF65-F5344CB8AC3E}">
        <p14:creationId xmlns:p14="http://schemas.microsoft.com/office/powerpoint/2010/main" val="2205148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219487-210F-38A7-4F7C-BF9E9503BEAA}"/>
              </a:ext>
            </a:extLst>
          </p:cNvPr>
          <p:cNvSpPr txBox="1"/>
          <p:nvPr/>
        </p:nvSpPr>
        <p:spPr>
          <a:xfrm>
            <a:off x="501446" y="323007"/>
            <a:ext cx="11208773" cy="5586786"/>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Erikson's Psychosocial Theory</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Erikson (1950, 1953) believed that children develop through a series of psychosocial stages. At each stage, children face a conflict that influences their future development.</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At four years old, Isaac is in the Initiative vs Guilt stage, which takes place between three and six years of age.</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During this stage children:</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 Become more independent.</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 Explore their environment.</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 Develop confidence.</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t>• Learn through play and social interaction.</a:t>
            </a: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FFC000"/>
                </a:solidFill>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If children receive encouragement and support, they develop initiative and self-confidence. However, if they experience difficulties or lack support, they may develop feelings of guilt and low self-esteem.</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1953)</a:t>
            </a:r>
          </a:p>
        </p:txBody>
      </p:sp>
      <p:pic>
        <p:nvPicPr>
          <p:cNvPr id="2" name="Picture 1" descr="Developing Communication and Social Skills through Play - The Good Play ...">
            <a:extLst>
              <a:ext uri="{FF2B5EF4-FFF2-40B4-BE49-F238E27FC236}">
                <a16:creationId xmlns:a16="http://schemas.microsoft.com/office/drawing/2014/main" id="{4697B636-B562-0EA1-9766-03A80F6CDE31}"/>
              </a:ext>
            </a:extLst>
          </p:cNvPr>
          <p:cNvPicPr>
            <a:picLocks noChangeAspect="1"/>
          </p:cNvPicPr>
          <p:nvPr/>
        </p:nvPicPr>
        <p:blipFill>
          <a:blip r:embed="rId2"/>
          <a:stretch>
            <a:fillRect/>
          </a:stretch>
        </p:blipFill>
        <p:spPr>
          <a:xfrm>
            <a:off x="6382365" y="2134829"/>
            <a:ext cx="3528552" cy="2352368"/>
          </a:xfrm>
          <a:prstGeom prst="rect">
            <a:avLst/>
          </a:prstGeom>
        </p:spPr>
      </p:pic>
    </p:spTree>
    <p:extLst>
      <p:ext uri="{BB962C8B-B14F-4D97-AF65-F5344CB8AC3E}">
        <p14:creationId xmlns:p14="http://schemas.microsoft.com/office/powerpoint/2010/main" val="120298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E2B8FC-07DE-893E-AE62-A3DFB3FF2500}"/>
              </a:ext>
            </a:extLst>
          </p:cNvPr>
          <p:cNvSpPr txBox="1"/>
          <p:nvPr/>
        </p:nvSpPr>
        <p:spPr>
          <a:xfrm>
            <a:off x="299884" y="488196"/>
            <a:ext cx="11592232" cy="5268173"/>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Applying Erikson's Theory to Isaac</a:t>
            </a:r>
          </a:p>
          <a:p>
            <a:pPr>
              <a:lnSpc>
                <a:spcPct val="115000"/>
              </a:lnSpc>
              <a:spcAft>
                <a:spcPts val="1000"/>
              </a:spcAft>
              <a:buNone/>
            </a:pPr>
            <a: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t>Erikson's theory can help explain Isaac's behaviour.</a:t>
            </a: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t>Isaac becomes upset when separated from his mother and often appears withdrawn. This suggests that he may lack confidence when exploring independently.</a:t>
            </a: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t>His mother's post-natal depression may have affected the emotional support available during his early years. In addition, moving to London and experiencing changes in childcare may have reduced stability in his life.</a:t>
            </a: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t>According to Erikson, children need positive support and encouragement to develop initiative. Isaac's reluctance to join group activities suggests that he may not yet feel confident enough to interact with other children.</a:t>
            </a: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t>His language delay may also make it difficult for him to communicate with others, which could increase his feelings of insecurity.</a:t>
            </a: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br>
              <a:rPr lang="en-GB" sz="1800" dirty="0">
                <a:solidFill>
                  <a:srgbClr val="00B050"/>
                </a:solidFill>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(Erikson, 1950)</a:t>
            </a:r>
          </a:p>
        </p:txBody>
      </p:sp>
    </p:spTree>
    <p:extLst>
      <p:ext uri="{BB962C8B-B14F-4D97-AF65-F5344CB8AC3E}">
        <p14:creationId xmlns:p14="http://schemas.microsoft.com/office/powerpoint/2010/main" val="169147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4A1B14D-C554-336B-94F3-45FA1A4431FC}"/>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a:lnSpc>
                <a:spcPct val="90000"/>
              </a:lnSpc>
              <a:spcBef>
                <a:spcPts val="1000"/>
              </a:spcBef>
              <a:buFont typeface="Arial" panose="020B0604020202020204" pitchFamily="34" charset="0"/>
              <a:buChar char="•"/>
            </a:pPr>
            <a:r>
              <a:rPr lang="en-US" sz="1400" b="1">
                <a:effectLst/>
              </a:rPr>
              <a:t>Nature and Nurture Factors</a:t>
            </a:r>
          </a:p>
          <a:p>
            <a:pPr indent="-228600">
              <a:lnSpc>
                <a:spcPct val="90000"/>
              </a:lnSpc>
              <a:spcAft>
                <a:spcPts val="1000"/>
              </a:spcAft>
              <a:buFont typeface="Arial" panose="020B0604020202020204" pitchFamily="34" charset="0"/>
              <a:buChar char="•"/>
            </a:pPr>
            <a:r>
              <a:rPr lang="en-US" sz="1400">
                <a:effectLst/>
              </a:rPr>
              <a:t>Isaac's development may have been influenced by both nature and nurture.</a:t>
            </a:r>
            <a:br>
              <a:rPr lang="en-US" sz="1400">
                <a:effectLst/>
              </a:rPr>
            </a:br>
            <a:br>
              <a:rPr lang="en-US" sz="1400">
                <a:effectLst/>
              </a:rPr>
            </a:br>
            <a:r>
              <a:rPr lang="en-US" sz="1400">
                <a:effectLst/>
              </a:rPr>
              <a:t>Nature refers to biological influences such as temperament, genetic influences, emotional sensitivity and individual differences in development.</a:t>
            </a:r>
            <a:br>
              <a:rPr lang="en-US" sz="1400">
                <a:effectLst/>
              </a:rPr>
            </a:br>
            <a:br>
              <a:rPr lang="en-US" sz="1400">
                <a:effectLst/>
              </a:rPr>
            </a:br>
            <a:r>
              <a:rPr lang="en-US" sz="1400">
                <a:effectLst/>
              </a:rPr>
              <a:t>Nurture refers to environmental influences such as maternal post-natal depression, limited social support, family relocation and disrupted childcare arrangements.</a:t>
            </a:r>
            <a:br>
              <a:rPr lang="en-US" sz="1400">
                <a:effectLst/>
              </a:rPr>
            </a:br>
            <a:br>
              <a:rPr lang="en-US" sz="1400">
                <a:effectLst/>
              </a:rPr>
            </a:br>
            <a:r>
              <a:rPr lang="en-US" sz="1400">
                <a:effectLst/>
              </a:rPr>
              <a:t>Both nature and nurture are important when understanding Isaac's development.</a:t>
            </a:r>
            <a:br>
              <a:rPr lang="en-US" sz="1400">
                <a:effectLst/>
              </a:rPr>
            </a:br>
            <a:br>
              <a:rPr lang="en-US" sz="1400">
                <a:effectLst/>
              </a:rPr>
            </a:br>
            <a:r>
              <a:rPr lang="en-US" sz="1400">
                <a:effectLst/>
              </a:rPr>
              <a:t>Citation: (Broderick and Blewitt, 2020)</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fférence entre nature et nurture – nature and nurture examples | XAKY">
            <a:extLst>
              <a:ext uri="{FF2B5EF4-FFF2-40B4-BE49-F238E27FC236}">
                <a16:creationId xmlns:a16="http://schemas.microsoft.com/office/drawing/2014/main" id="{019C0926-F8CD-B9E4-B4AD-4920D9FE098B}"/>
              </a:ext>
            </a:extLst>
          </p:cNvPr>
          <p:cNvPicPr>
            <a:picLocks noChangeAspect="1"/>
          </p:cNvPicPr>
          <p:nvPr/>
        </p:nvPicPr>
        <p:blipFill>
          <a:blip r:embed="rId2"/>
          <a:stretch>
            <a:fillRect/>
          </a:stretch>
        </p:blipFill>
        <p:spPr>
          <a:xfrm>
            <a:off x="5987738" y="1476424"/>
            <a:ext cx="5628018" cy="3672281"/>
          </a:xfrm>
          <a:prstGeom prst="rect">
            <a:avLst/>
          </a:prstGeom>
        </p:spPr>
      </p:pic>
    </p:spTree>
    <p:extLst>
      <p:ext uri="{BB962C8B-B14F-4D97-AF65-F5344CB8AC3E}">
        <p14:creationId xmlns:p14="http://schemas.microsoft.com/office/powerpoint/2010/main" val="4100150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4" name="Rectangle 2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32A3A7A-3FB6-67D8-D0E6-C4FCDBF385C2}"/>
              </a:ext>
            </a:extLst>
          </p:cNvPr>
          <p:cNvSpPr txBox="1"/>
          <p:nvPr/>
        </p:nvSpPr>
        <p:spPr>
          <a:xfrm>
            <a:off x="1055715" y="2508105"/>
            <a:ext cx="5040285" cy="3632493"/>
          </a:xfrm>
          <a:prstGeom prst="rect">
            <a:avLst/>
          </a:prstGeom>
        </p:spPr>
        <p:txBody>
          <a:bodyPr vert="horz" lIns="91440" tIns="45720" rIns="91440" bIns="45720" rtlCol="0" anchor="ctr">
            <a:normAutofit/>
          </a:bodyPr>
          <a:lstStyle/>
          <a:p>
            <a:pPr indent="-228600">
              <a:lnSpc>
                <a:spcPct val="90000"/>
              </a:lnSpc>
              <a:spcBef>
                <a:spcPts val="1000"/>
              </a:spcBef>
              <a:buFont typeface="Arial" panose="020B0604020202020204" pitchFamily="34" charset="0"/>
              <a:buChar char="•"/>
            </a:pPr>
            <a:r>
              <a:rPr lang="en-US" sz="1400" b="1">
                <a:effectLst/>
              </a:rPr>
              <a:t>Support Strategies</a:t>
            </a:r>
          </a:p>
          <a:p>
            <a:pPr indent="-228600">
              <a:lnSpc>
                <a:spcPct val="90000"/>
              </a:lnSpc>
              <a:spcAft>
                <a:spcPts val="1000"/>
              </a:spcAft>
              <a:buFont typeface="Arial" panose="020B0604020202020204" pitchFamily="34" charset="0"/>
              <a:buChar char="•"/>
            </a:pPr>
            <a:r>
              <a:rPr lang="en-US" sz="1400">
                <a:effectLst/>
              </a:rPr>
              <a:t>Using Erikson's theory, practitioners can support Isaac by helping him develop confidence and independence.</a:t>
            </a:r>
            <a:br>
              <a:rPr lang="en-US" sz="1400">
                <a:effectLst/>
              </a:rPr>
            </a:br>
            <a:br>
              <a:rPr lang="en-US" sz="1400">
                <a:effectLst/>
              </a:rPr>
            </a:br>
            <a:r>
              <a:rPr lang="en-US" sz="1400">
                <a:effectLst/>
              </a:rPr>
              <a:t>Suggested Strategies:</a:t>
            </a:r>
            <a:br>
              <a:rPr lang="en-US" sz="1400">
                <a:effectLst/>
              </a:rPr>
            </a:br>
            <a:r>
              <a:rPr lang="en-US" sz="1400">
                <a:effectLst/>
              </a:rPr>
              <a:t>• Key Person Approach.</a:t>
            </a:r>
            <a:br>
              <a:rPr lang="en-US" sz="1400">
                <a:effectLst/>
              </a:rPr>
            </a:br>
            <a:r>
              <a:rPr lang="en-US" sz="1400">
                <a:effectLst/>
              </a:rPr>
              <a:t>• Gradual Separation.</a:t>
            </a:r>
            <a:br>
              <a:rPr lang="en-US" sz="1400">
                <a:effectLst/>
              </a:rPr>
            </a:br>
            <a:r>
              <a:rPr lang="en-US" sz="1400">
                <a:effectLst/>
              </a:rPr>
              <a:t>• Small Group Activities.</a:t>
            </a:r>
            <a:br>
              <a:rPr lang="en-US" sz="1400">
                <a:effectLst/>
              </a:rPr>
            </a:br>
            <a:r>
              <a:rPr lang="en-US" sz="1400">
                <a:effectLst/>
              </a:rPr>
              <a:t>• Positive Praise.</a:t>
            </a:r>
            <a:br>
              <a:rPr lang="en-US" sz="1400">
                <a:effectLst/>
              </a:rPr>
            </a:br>
            <a:r>
              <a:rPr lang="en-US" sz="1400">
                <a:effectLst/>
              </a:rPr>
              <a:t>• Language Development Activities.</a:t>
            </a:r>
            <a:br>
              <a:rPr lang="en-US" sz="1400">
                <a:effectLst/>
              </a:rPr>
            </a:br>
            <a:r>
              <a:rPr lang="en-US" sz="1400">
                <a:effectLst/>
              </a:rPr>
              <a:t>• Working with Parents.</a:t>
            </a:r>
            <a:br>
              <a:rPr lang="en-US" sz="1400">
                <a:effectLst/>
              </a:rPr>
            </a:br>
            <a:br>
              <a:rPr lang="en-US" sz="1400">
                <a:effectLst/>
              </a:rPr>
            </a:br>
            <a:r>
              <a:rPr lang="en-US" sz="1400">
                <a:effectLst/>
              </a:rPr>
              <a:t>These strategies encourage initiative and help Isaac develop confidence.</a:t>
            </a:r>
            <a:br>
              <a:rPr lang="en-US" sz="1400">
                <a:effectLst/>
              </a:rPr>
            </a:br>
            <a:br>
              <a:rPr lang="en-US" sz="1400">
                <a:effectLst/>
              </a:rPr>
            </a:br>
            <a:r>
              <a:rPr lang="en-US" sz="1400">
                <a:effectLst/>
              </a:rPr>
              <a:t>Citation: (Berk, 2018)</a:t>
            </a:r>
          </a:p>
        </p:txBody>
      </p:sp>
      <p:pic>
        <p:nvPicPr>
          <p:cNvPr id="4" name="Picture 3" descr="20 Ways to Differentiation | nicolemichael">
            <a:extLst>
              <a:ext uri="{FF2B5EF4-FFF2-40B4-BE49-F238E27FC236}">
                <a16:creationId xmlns:a16="http://schemas.microsoft.com/office/drawing/2014/main" id="{173B3CD2-F5DD-6ACA-0B1B-4D19691B527D}"/>
              </a:ext>
            </a:extLst>
          </p:cNvPr>
          <p:cNvPicPr>
            <a:picLocks noChangeAspect="1"/>
          </p:cNvPicPr>
          <p:nvPr/>
        </p:nvPicPr>
        <p:blipFill>
          <a:blip r:embed="rId2"/>
          <a:stretch>
            <a:fillRect/>
          </a:stretch>
        </p:blipFill>
        <p:spPr>
          <a:xfrm>
            <a:off x="6946667" y="830431"/>
            <a:ext cx="4389120" cy="2468880"/>
          </a:xfrm>
          <a:prstGeom prst="rect">
            <a:avLst/>
          </a:prstGeom>
        </p:spPr>
      </p:pic>
      <p:pic>
        <p:nvPicPr>
          <p:cNvPr id="3" name="Picture 2" descr="Parental Involvement vs. Parental Engagement - The Annie E. Casey ...">
            <a:extLst>
              <a:ext uri="{FF2B5EF4-FFF2-40B4-BE49-F238E27FC236}">
                <a16:creationId xmlns:a16="http://schemas.microsoft.com/office/drawing/2014/main" id="{8CEBB681-1A9C-2D8E-DE89-54B2C2129E20}"/>
              </a:ext>
            </a:extLst>
          </p:cNvPr>
          <p:cNvPicPr>
            <a:picLocks noChangeAspect="1"/>
          </p:cNvPicPr>
          <p:nvPr/>
        </p:nvPicPr>
        <p:blipFill>
          <a:blip r:embed="rId3"/>
          <a:stretch>
            <a:fillRect/>
          </a:stretch>
        </p:blipFill>
        <p:spPr>
          <a:xfrm rot="10800000" flipV="1">
            <a:off x="6946667" y="3719003"/>
            <a:ext cx="4389120" cy="2293315"/>
          </a:xfrm>
          <a:prstGeom prst="rect">
            <a:avLst/>
          </a:prstGeom>
        </p:spPr>
      </p:pic>
    </p:spTree>
    <p:extLst>
      <p:ext uri="{BB962C8B-B14F-4D97-AF65-F5344CB8AC3E}">
        <p14:creationId xmlns:p14="http://schemas.microsoft.com/office/powerpoint/2010/main" val="168758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Health visiting study seeks to learn lessons from pandemic | About ...">
            <a:extLst>
              <a:ext uri="{FF2B5EF4-FFF2-40B4-BE49-F238E27FC236}">
                <a16:creationId xmlns:a16="http://schemas.microsoft.com/office/drawing/2014/main" id="{BB6B28A5-B8C7-6D73-553D-C72E0787C8AF}"/>
              </a:ext>
            </a:extLst>
          </p:cNvPr>
          <p:cNvPicPr>
            <a:picLocks noChangeAspect="1"/>
          </p:cNvPicPr>
          <p:nvPr/>
        </p:nvPicPr>
        <p:blipFill>
          <a:blip r:embed="rId2"/>
          <a:srcRect l="30826" r="6732" b="2"/>
          <a:stretch>
            <a:fillRect/>
          </a:stretch>
        </p:blipFill>
        <p:spPr>
          <a:xfrm>
            <a:off x="279143" y="299508"/>
            <a:ext cx="5221625" cy="3010397"/>
          </a:xfrm>
          <a:prstGeom prst="rect">
            <a:avLst/>
          </a:prstGeom>
        </p:spPr>
      </p:pic>
      <p:pic>
        <p:nvPicPr>
          <p:cNvPr id="3" name="Picture 2" descr="The Role of Speech Therapy in Early Childhood Development – C4L ...">
            <a:extLst>
              <a:ext uri="{FF2B5EF4-FFF2-40B4-BE49-F238E27FC236}">
                <a16:creationId xmlns:a16="http://schemas.microsoft.com/office/drawing/2014/main" id="{88922AAE-9335-9C93-E525-CEFB5B67A9C2}"/>
              </a:ext>
            </a:extLst>
          </p:cNvPr>
          <p:cNvPicPr>
            <a:picLocks noChangeAspect="1"/>
          </p:cNvPicPr>
          <p:nvPr/>
        </p:nvPicPr>
        <p:blipFill>
          <a:blip r:embed="rId3"/>
          <a:srcRect t="3633" b="9996"/>
          <a:stretch>
            <a:fillRect/>
          </a:stretch>
        </p:blipFill>
        <p:spPr>
          <a:xfrm>
            <a:off x="279143" y="3548095"/>
            <a:ext cx="5221625" cy="3010397"/>
          </a:xfrm>
          <a:prstGeom prst="rect">
            <a:avLst/>
          </a:prstGeom>
        </p:spPr>
      </p:pic>
      <p:sp>
        <p:nvSpPr>
          <p:cNvPr id="5" name="TextBox 4">
            <a:extLst>
              <a:ext uri="{FF2B5EF4-FFF2-40B4-BE49-F238E27FC236}">
                <a16:creationId xmlns:a16="http://schemas.microsoft.com/office/drawing/2014/main" id="{D8390EB0-5DA4-0328-3886-8685BC389ACC}"/>
              </a:ext>
            </a:extLst>
          </p:cNvPr>
          <p:cNvSpPr txBox="1"/>
          <p:nvPr/>
        </p:nvSpPr>
        <p:spPr>
          <a:xfrm>
            <a:off x="6392583" y="2645922"/>
            <a:ext cx="4434721" cy="3710427"/>
          </a:xfrm>
          <a:prstGeom prst="rect">
            <a:avLst/>
          </a:prstGeom>
        </p:spPr>
        <p:txBody>
          <a:bodyPr vert="horz" lIns="91440" tIns="45720" rIns="91440" bIns="45720" rtlCol="0" anchor="t">
            <a:normAutofit/>
          </a:bodyPr>
          <a:lstStyle/>
          <a:p>
            <a:pPr indent="-228600">
              <a:lnSpc>
                <a:spcPct val="90000"/>
              </a:lnSpc>
              <a:spcBef>
                <a:spcPts val="1000"/>
              </a:spcBef>
              <a:buFont typeface="Arial" panose="020B0604020202020204" pitchFamily="34" charset="0"/>
              <a:buChar char="•"/>
            </a:pPr>
            <a:r>
              <a:rPr lang="en-US" sz="1700" b="1">
                <a:solidFill>
                  <a:schemeClr val="tx1">
                    <a:alpha val="80000"/>
                  </a:schemeClr>
                </a:solidFill>
                <a:effectLst/>
              </a:rPr>
              <a:t>Multi-Agency Early Help Plan</a:t>
            </a:r>
          </a:p>
          <a:p>
            <a:pPr indent="-228600">
              <a:lnSpc>
                <a:spcPct val="90000"/>
              </a:lnSpc>
              <a:spcAft>
                <a:spcPts val="1000"/>
              </a:spcAft>
              <a:buFont typeface="Arial" panose="020B0604020202020204" pitchFamily="34" charset="0"/>
              <a:buChar char="•"/>
            </a:pPr>
            <a:r>
              <a:rPr lang="en-US" sz="1700">
                <a:solidFill>
                  <a:schemeClr val="tx1">
                    <a:alpha val="80000"/>
                  </a:schemeClr>
                </a:solidFill>
                <a:effectLst/>
              </a:rPr>
              <a:t>Professionals involved:</a:t>
            </a:r>
            <a:br>
              <a:rPr lang="en-US" sz="1700">
                <a:solidFill>
                  <a:schemeClr val="tx1">
                    <a:alpha val="80000"/>
                  </a:schemeClr>
                </a:solidFill>
                <a:effectLst/>
              </a:rPr>
            </a:br>
            <a:r>
              <a:rPr lang="en-US" sz="1700">
                <a:solidFill>
                  <a:schemeClr val="tx1">
                    <a:alpha val="80000"/>
                  </a:schemeClr>
                </a:solidFill>
                <a:effectLst/>
              </a:rPr>
              <a:t>• Early Years Practitioner</a:t>
            </a:r>
            <a:br>
              <a:rPr lang="en-US" sz="1700">
                <a:solidFill>
                  <a:schemeClr val="tx1">
                    <a:alpha val="80000"/>
                  </a:schemeClr>
                </a:solidFill>
                <a:effectLst/>
              </a:rPr>
            </a:br>
            <a:r>
              <a:rPr lang="en-US" sz="1700">
                <a:solidFill>
                  <a:schemeClr val="tx1">
                    <a:alpha val="80000"/>
                  </a:schemeClr>
                </a:solidFill>
                <a:effectLst/>
              </a:rPr>
              <a:t>• Health Visitor</a:t>
            </a:r>
            <a:br>
              <a:rPr lang="en-US" sz="1700">
                <a:solidFill>
                  <a:schemeClr val="tx1">
                    <a:alpha val="80000"/>
                  </a:schemeClr>
                </a:solidFill>
                <a:effectLst/>
              </a:rPr>
            </a:br>
            <a:r>
              <a:rPr lang="en-US" sz="1700">
                <a:solidFill>
                  <a:schemeClr val="tx1">
                    <a:alpha val="80000"/>
                  </a:schemeClr>
                </a:solidFill>
                <a:effectLst/>
              </a:rPr>
              <a:t>• Speech and Language Therapist</a:t>
            </a:r>
            <a:br>
              <a:rPr lang="en-US" sz="1700">
                <a:solidFill>
                  <a:schemeClr val="tx1">
                    <a:alpha val="80000"/>
                  </a:schemeClr>
                </a:solidFill>
                <a:effectLst/>
              </a:rPr>
            </a:br>
            <a:r>
              <a:rPr lang="en-US" sz="1700">
                <a:solidFill>
                  <a:schemeClr val="tx1">
                    <a:alpha val="80000"/>
                  </a:schemeClr>
                </a:solidFill>
                <a:effectLst/>
              </a:rPr>
              <a:t>• Family Support Worker</a:t>
            </a:r>
            <a:br>
              <a:rPr lang="en-US" sz="1700">
                <a:solidFill>
                  <a:schemeClr val="tx1">
                    <a:alpha val="80000"/>
                  </a:schemeClr>
                </a:solidFill>
                <a:effectLst/>
              </a:rPr>
            </a:br>
            <a:r>
              <a:rPr lang="en-US" sz="1700">
                <a:solidFill>
                  <a:schemeClr val="tx1">
                    <a:alpha val="80000"/>
                  </a:schemeClr>
                </a:solidFill>
                <a:effectLst/>
              </a:rPr>
              <a:t>• GP</a:t>
            </a:r>
            <a:br>
              <a:rPr lang="en-US" sz="1700">
                <a:solidFill>
                  <a:schemeClr val="tx1">
                    <a:alpha val="80000"/>
                  </a:schemeClr>
                </a:solidFill>
                <a:effectLst/>
              </a:rPr>
            </a:br>
            <a:br>
              <a:rPr lang="en-US" sz="1700">
                <a:solidFill>
                  <a:schemeClr val="tx1">
                    <a:alpha val="80000"/>
                  </a:schemeClr>
                </a:solidFill>
                <a:effectLst/>
              </a:rPr>
            </a:br>
            <a:r>
              <a:rPr lang="en-US" sz="1700">
                <a:solidFill>
                  <a:schemeClr val="tx1">
                    <a:alpha val="80000"/>
                  </a:schemeClr>
                </a:solidFill>
                <a:effectLst/>
              </a:rPr>
              <a:t>Expected outcomes:</a:t>
            </a:r>
            <a:br>
              <a:rPr lang="en-US" sz="1700">
                <a:solidFill>
                  <a:schemeClr val="tx1">
                    <a:alpha val="80000"/>
                  </a:schemeClr>
                </a:solidFill>
                <a:effectLst/>
              </a:rPr>
            </a:br>
            <a:r>
              <a:rPr lang="en-US" sz="1700">
                <a:solidFill>
                  <a:schemeClr val="tx1">
                    <a:alpha val="80000"/>
                  </a:schemeClr>
                </a:solidFill>
                <a:effectLst/>
              </a:rPr>
              <a:t>• Increased confidence.</a:t>
            </a:r>
            <a:br>
              <a:rPr lang="en-US" sz="1700">
                <a:solidFill>
                  <a:schemeClr val="tx1">
                    <a:alpha val="80000"/>
                  </a:schemeClr>
                </a:solidFill>
                <a:effectLst/>
              </a:rPr>
            </a:br>
            <a:r>
              <a:rPr lang="en-US" sz="1700">
                <a:solidFill>
                  <a:schemeClr val="tx1">
                    <a:alpha val="80000"/>
                  </a:schemeClr>
                </a:solidFill>
                <a:effectLst/>
              </a:rPr>
              <a:t>• Better communication skills.</a:t>
            </a:r>
            <a:br>
              <a:rPr lang="en-US" sz="1700">
                <a:solidFill>
                  <a:schemeClr val="tx1">
                    <a:alpha val="80000"/>
                  </a:schemeClr>
                </a:solidFill>
                <a:effectLst/>
              </a:rPr>
            </a:br>
            <a:r>
              <a:rPr lang="en-US" sz="1700">
                <a:solidFill>
                  <a:schemeClr val="tx1">
                    <a:alpha val="80000"/>
                  </a:schemeClr>
                </a:solidFill>
                <a:effectLst/>
              </a:rPr>
              <a:t>• Reduced separation anxiety.</a:t>
            </a:r>
            <a:br>
              <a:rPr lang="en-US" sz="1700">
                <a:solidFill>
                  <a:schemeClr val="tx1">
                    <a:alpha val="80000"/>
                  </a:schemeClr>
                </a:solidFill>
                <a:effectLst/>
              </a:rPr>
            </a:br>
            <a:r>
              <a:rPr lang="en-US" sz="1700">
                <a:solidFill>
                  <a:schemeClr val="tx1">
                    <a:alpha val="80000"/>
                  </a:schemeClr>
                </a:solidFill>
                <a:effectLst/>
              </a:rPr>
              <a:t>• Improved participation in activities.</a:t>
            </a:r>
            <a:br>
              <a:rPr lang="en-US" sz="1700">
                <a:solidFill>
                  <a:schemeClr val="tx1">
                    <a:alpha val="80000"/>
                  </a:schemeClr>
                </a:solidFill>
                <a:effectLst/>
              </a:rPr>
            </a:br>
            <a:br>
              <a:rPr lang="en-US" sz="1700">
                <a:solidFill>
                  <a:schemeClr val="tx1">
                    <a:alpha val="80000"/>
                  </a:schemeClr>
                </a:solidFill>
                <a:effectLst/>
              </a:rPr>
            </a:br>
            <a:r>
              <a:rPr lang="en-US" sz="1700">
                <a:solidFill>
                  <a:schemeClr val="tx1">
                    <a:alpha val="80000"/>
                  </a:schemeClr>
                </a:solidFill>
                <a:effectLst/>
              </a:rPr>
              <a:t>Citation: (Department for Education, 2023)</a:t>
            </a:r>
          </a:p>
        </p:txBody>
      </p:sp>
      <p:cxnSp>
        <p:nvCxnSpPr>
          <p:cNvPr id="29" name="Straight Connector 2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594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8E10A1-44CD-FCAC-0E73-F9C98E765FF3}"/>
              </a:ext>
            </a:extLst>
          </p:cNvPr>
          <p:cNvSpPr txBox="1"/>
          <p:nvPr/>
        </p:nvSpPr>
        <p:spPr>
          <a:xfrm>
            <a:off x="589936" y="620850"/>
            <a:ext cx="8513506" cy="3356881"/>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Conclusion</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Erikson's Psychosocial Theory helps explain Isaac's current difficulties. Isaac's experiences of maternal post-natal depression, disrupted childcare and relocation may have affected his confidence and independence.</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Through positive relationships, encouragement and professional support, Isaac can develop greater confidence, improve his social skills and participate more fully in activities.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Citation: (Shonkoff and Phillips, 2000)</a:t>
            </a:r>
          </a:p>
        </p:txBody>
      </p:sp>
    </p:spTree>
    <p:extLst>
      <p:ext uri="{BB962C8B-B14F-4D97-AF65-F5344CB8AC3E}">
        <p14:creationId xmlns:p14="http://schemas.microsoft.com/office/powerpoint/2010/main" val="1149572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A42E3-CA60-482E-8F5E-A8D81FF2E1AA}"/>
              </a:ext>
            </a:extLst>
          </p:cNvPr>
          <p:cNvSpPr txBox="1"/>
          <p:nvPr/>
        </p:nvSpPr>
        <p:spPr>
          <a:xfrm>
            <a:off x="235974" y="157816"/>
            <a:ext cx="8911713" cy="5268173"/>
          </a:xfrm>
          <a:prstGeom prst="rect">
            <a:avLst/>
          </a:prstGeom>
          <a:noFill/>
        </p:spPr>
        <p:txBody>
          <a:bodyPr wrap="square">
            <a:spAutoFit/>
          </a:bodyPr>
          <a:lstStyle/>
          <a:p>
            <a:pPr>
              <a:lnSpc>
                <a:spcPct val="115000"/>
              </a:lnSpc>
              <a:spcBef>
                <a:spcPts val="1000"/>
              </a:spcBef>
              <a:buNone/>
            </a:pPr>
            <a:r>
              <a:rPr lang="en-GB" sz="2400" b="1" dirty="0">
                <a:solidFill>
                  <a:srgbClr val="4F81BD"/>
                </a:solidFill>
                <a:effectLst/>
                <a:latin typeface="Arial" panose="020B0604020202020204" pitchFamily="34" charset="0"/>
                <a:ea typeface="Calibri" panose="020F0502020204030204" pitchFamily="34" charset="0"/>
                <a:cs typeface="Arial" panose="020B0604020202020204" pitchFamily="34" charset="0"/>
              </a:rPr>
              <a:t>Harvard References</a:t>
            </a:r>
          </a:p>
          <a:p>
            <a:pPr>
              <a:lnSpc>
                <a:spcPct val="115000"/>
              </a:lnSpc>
              <a:spcAft>
                <a:spcPts val="1000"/>
              </a:spcAft>
              <a:buNone/>
            </a:pPr>
            <a:r>
              <a:rPr lang="en-GB" sz="1800" dirty="0">
                <a:effectLst/>
                <a:latin typeface="Arial" panose="020B0604020202020204" pitchFamily="34" charset="0"/>
                <a:ea typeface="Cambria" panose="02040503050406030204" pitchFamily="18" charset="0"/>
                <a:cs typeface="Arial" panose="020B0604020202020204" pitchFamily="34" charset="0"/>
              </a:rPr>
              <a:t>Berk, L.E. (2018) Development Through the Lifespan. 7th </a:t>
            </a:r>
            <a:r>
              <a:rPr lang="en-GB" sz="1800" dirty="0" err="1">
                <a:effectLst/>
                <a:latin typeface="Arial" panose="020B0604020202020204" pitchFamily="34" charset="0"/>
                <a:ea typeface="Cambria" panose="02040503050406030204" pitchFamily="18" charset="0"/>
                <a:cs typeface="Arial" panose="020B0604020202020204" pitchFamily="34" charset="0"/>
              </a:rPr>
              <a:t>edn</a:t>
            </a:r>
            <a:r>
              <a:rPr lang="en-GB" sz="1800" dirty="0">
                <a:effectLst/>
                <a:latin typeface="Arial" panose="020B0604020202020204" pitchFamily="34" charset="0"/>
                <a:ea typeface="Cambria" panose="02040503050406030204" pitchFamily="18" charset="0"/>
                <a:cs typeface="Arial" panose="020B0604020202020204" pitchFamily="34" charset="0"/>
              </a:rPr>
              <a:t>. Harlow: Pearson.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Broderick, P.C. and Blewitt, P. (2020) The Life Span: Human Development for Helping Professionals. 5th </a:t>
            </a:r>
            <a:r>
              <a:rPr lang="en-GB" sz="1800" dirty="0" err="1">
                <a:effectLst/>
                <a:latin typeface="Arial" panose="020B0604020202020204" pitchFamily="34" charset="0"/>
                <a:ea typeface="Cambria" panose="02040503050406030204" pitchFamily="18" charset="0"/>
                <a:cs typeface="Arial" panose="020B0604020202020204" pitchFamily="34" charset="0"/>
              </a:rPr>
              <a:t>edn</a:t>
            </a:r>
            <a:r>
              <a:rPr lang="en-GB" sz="1800" dirty="0">
                <a:effectLst/>
                <a:latin typeface="Arial" panose="020B0604020202020204" pitchFamily="34" charset="0"/>
                <a:ea typeface="Cambria" panose="02040503050406030204" pitchFamily="18" charset="0"/>
                <a:cs typeface="Arial" panose="020B0604020202020204" pitchFamily="34" charset="0"/>
              </a:rPr>
              <a:t>. Harlow: Pearson.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Department for Education (2023) Working Together to Safeguard Children. London: HMSO.</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Erikson, E.H. (1950) Childhood and Society. New York: W.W. Norton.</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Erikson, E.H. (1953) Growth and Crises of the Healthy Personality. New York: Basic Books.</a:t>
            </a:r>
            <a:br>
              <a:rPr lang="en-GB" sz="1800" dirty="0">
                <a:effectLst/>
                <a:latin typeface="Arial" panose="020B0604020202020204" pitchFamily="34" charset="0"/>
                <a:ea typeface="Cambria" panose="02040503050406030204" pitchFamily="18" charset="0"/>
                <a:cs typeface="Arial" panose="020B0604020202020204" pitchFamily="34" charset="0"/>
              </a:rPr>
            </a:br>
            <a:br>
              <a:rPr lang="en-GB" sz="1800" dirty="0">
                <a:effectLst/>
                <a:latin typeface="Arial" panose="020B0604020202020204" pitchFamily="34" charset="0"/>
                <a:ea typeface="Cambria" panose="02040503050406030204" pitchFamily="18" charset="0"/>
                <a:cs typeface="Arial" panose="020B0604020202020204" pitchFamily="34" charset="0"/>
              </a:rPr>
            </a:br>
            <a:r>
              <a:rPr lang="en-GB" sz="1800" dirty="0">
                <a:effectLst/>
                <a:latin typeface="Arial" panose="020B0604020202020204" pitchFamily="34" charset="0"/>
                <a:ea typeface="Cambria" panose="02040503050406030204" pitchFamily="18" charset="0"/>
                <a:cs typeface="Arial" panose="020B0604020202020204" pitchFamily="34" charset="0"/>
              </a:rPr>
              <a:t>Shonkoff, J.P. and Phillips, D.A. (2000) From Neurons to </a:t>
            </a:r>
            <a:r>
              <a:rPr lang="en-GB" sz="1800" dirty="0" err="1">
                <a:effectLst/>
                <a:latin typeface="Arial" panose="020B0604020202020204" pitchFamily="34" charset="0"/>
                <a:ea typeface="Cambria" panose="02040503050406030204" pitchFamily="18" charset="0"/>
                <a:cs typeface="Arial" panose="020B0604020202020204" pitchFamily="34" charset="0"/>
              </a:rPr>
              <a:t>Neighborhoods</a:t>
            </a:r>
            <a:r>
              <a:rPr lang="en-GB" sz="1800" dirty="0">
                <a:effectLst/>
                <a:latin typeface="Arial" panose="020B0604020202020204" pitchFamily="34" charset="0"/>
                <a:ea typeface="Cambria" panose="02040503050406030204" pitchFamily="18" charset="0"/>
                <a:cs typeface="Arial" panose="020B0604020202020204" pitchFamily="34" charset="0"/>
              </a:rPr>
              <a:t>: The Science of Early Childhood Development. Washington, DC: National Academy Press.</a:t>
            </a:r>
          </a:p>
        </p:txBody>
      </p:sp>
    </p:spTree>
    <p:extLst>
      <p:ext uri="{BB962C8B-B14F-4D97-AF65-F5344CB8AC3E}">
        <p14:creationId xmlns:p14="http://schemas.microsoft.com/office/powerpoint/2010/main" val="719888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932</Words>
  <Application>Microsoft Office PowerPoint</Application>
  <PresentationFormat>Widescreen</PresentationFormat>
  <Paragraphs>22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Shaukat Ali (2511229)</dc:creator>
  <cp:lastModifiedBy>Shaukat Ali (2511229)</cp:lastModifiedBy>
  <cp:revision>2</cp:revision>
  <dcterms:created xsi:type="dcterms:W3CDTF">2026-06-13T10:50:57Z</dcterms:created>
  <dcterms:modified xsi:type="dcterms:W3CDTF">2026-06-14T18:52:15Z</dcterms:modified>
</cp:coreProperties>
</file>