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1506BE-AE44-400F-B838-785DBE2FCAA5}" v="43" dt="2026-03-22T11:22:52.7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berforce Kasaga" userId="7edf3cdec91ec16d" providerId="LiveId" clId="{26BA6973-CCD5-4E17-B3A4-F3F35AA6EDF4}"/>
    <pc:docChg chg="undo custSel addSld delSld modSld sldOrd">
      <pc:chgData name="Wilberforce Kasaga" userId="7edf3cdec91ec16d" providerId="LiveId" clId="{26BA6973-CCD5-4E17-B3A4-F3F35AA6EDF4}" dt="2026-03-22T12:37:33.609" v="2730" actId="20577"/>
      <pc:docMkLst>
        <pc:docMk/>
      </pc:docMkLst>
      <pc:sldChg chg="addSp delSp modSp mod setBg">
        <pc:chgData name="Wilberforce Kasaga" userId="7edf3cdec91ec16d" providerId="LiveId" clId="{26BA6973-CCD5-4E17-B3A4-F3F35AA6EDF4}" dt="2026-03-22T10:42:07.805" v="749" actId="20577"/>
        <pc:sldMkLst>
          <pc:docMk/>
          <pc:sldMk cId="102427975" sldId="256"/>
        </pc:sldMkLst>
        <pc:spChg chg="add del mod">
          <ac:chgData name="Wilberforce Kasaga" userId="7edf3cdec91ec16d" providerId="LiveId" clId="{26BA6973-CCD5-4E17-B3A4-F3F35AA6EDF4}" dt="2026-03-22T10:42:07.805" v="749" actId="20577"/>
          <ac:spMkLst>
            <pc:docMk/>
            <pc:sldMk cId="102427975" sldId="256"/>
            <ac:spMk id="2" creationId="{E547F58F-E9B7-5C6F-7AE9-FE6B99F6883B}"/>
          </ac:spMkLst>
        </pc:spChg>
        <pc:spChg chg="mod">
          <ac:chgData name="Wilberforce Kasaga" userId="7edf3cdec91ec16d" providerId="LiveId" clId="{26BA6973-CCD5-4E17-B3A4-F3F35AA6EDF4}" dt="2026-03-22T09:45:09.215" v="571" actId="26606"/>
          <ac:spMkLst>
            <pc:docMk/>
            <pc:sldMk cId="102427975" sldId="256"/>
            <ac:spMk id="3" creationId="{178B961A-138B-8866-631A-99F785696D88}"/>
          </ac:spMkLst>
        </pc:spChg>
        <pc:spChg chg="add del mod">
          <ac:chgData name="Wilberforce Kasaga" userId="7edf3cdec91ec16d" providerId="LiveId" clId="{26BA6973-CCD5-4E17-B3A4-F3F35AA6EDF4}" dt="2026-03-22T09:34:39.458" v="483" actId="478"/>
          <ac:spMkLst>
            <pc:docMk/>
            <pc:sldMk cId="102427975" sldId="256"/>
            <ac:spMk id="5" creationId="{2E2BC2B4-8E13-6365-9355-3AD41DBF9491}"/>
          </ac:spMkLst>
        </pc:spChg>
        <pc:spChg chg="add">
          <ac:chgData name="Wilberforce Kasaga" userId="7edf3cdec91ec16d" providerId="LiveId" clId="{26BA6973-CCD5-4E17-B3A4-F3F35AA6EDF4}" dt="2026-03-22T09:45:09.215" v="571" actId="26606"/>
          <ac:spMkLst>
            <pc:docMk/>
            <pc:sldMk cId="102427975" sldId="256"/>
            <ac:spMk id="11" creationId="{AA330523-F25B-4007-B3E5-ABB5637D160A}"/>
          </ac:spMkLst>
        </pc:spChg>
        <pc:picChg chg="add mod ord">
          <ac:chgData name="Wilberforce Kasaga" userId="7edf3cdec91ec16d" providerId="LiveId" clId="{26BA6973-CCD5-4E17-B3A4-F3F35AA6EDF4}" dt="2026-03-22T09:51:20.421" v="732" actId="14100"/>
          <ac:picMkLst>
            <pc:docMk/>
            <pc:sldMk cId="102427975" sldId="256"/>
            <ac:picMk id="6" creationId="{F9098462-126F-16E2-69FF-332D5828D16B}"/>
          </ac:picMkLst>
        </pc:picChg>
      </pc:sldChg>
      <pc:sldChg chg="addSp delSp modSp mod">
        <pc:chgData name="Wilberforce Kasaga" userId="7edf3cdec91ec16d" providerId="LiveId" clId="{26BA6973-CCD5-4E17-B3A4-F3F35AA6EDF4}" dt="2026-03-22T12:37:33.609" v="2730" actId="20577"/>
        <pc:sldMkLst>
          <pc:docMk/>
          <pc:sldMk cId="987167977" sldId="257"/>
        </pc:sldMkLst>
        <pc:spChg chg="mod">
          <ac:chgData name="Wilberforce Kasaga" userId="7edf3cdec91ec16d" providerId="LiveId" clId="{26BA6973-CCD5-4E17-B3A4-F3F35AA6EDF4}" dt="2026-03-15T12:19:12.948" v="294"/>
          <ac:spMkLst>
            <pc:docMk/>
            <pc:sldMk cId="987167977" sldId="257"/>
            <ac:spMk id="2" creationId="{3B943A9F-C5C4-41F5-C75A-995D6AD05052}"/>
          </ac:spMkLst>
        </pc:spChg>
        <pc:spChg chg="mod">
          <ac:chgData name="Wilberforce Kasaga" userId="7edf3cdec91ec16d" providerId="LiveId" clId="{26BA6973-CCD5-4E17-B3A4-F3F35AA6EDF4}" dt="2026-03-22T12:37:33.609" v="2730" actId="20577"/>
          <ac:spMkLst>
            <pc:docMk/>
            <pc:sldMk cId="987167977" sldId="257"/>
            <ac:spMk id="3" creationId="{FCB98068-8B34-8E7D-BAF9-B7D9A215D6FE}"/>
          </ac:spMkLst>
        </pc:spChg>
        <pc:spChg chg="add mod">
          <ac:chgData name="Wilberforce Kasaga" userId="7edf3cdec91ec16d" providerId="LiveId" clId="{26BA6973-CCD5-4E17-B3A4-F3F35AA6EDF4}" dt="2026-03-15T12:16:46.417" v="264" actId="6549"/>
          <ac:spMkLst>
            <pc:docMk/>
            <pc:sldMk cId="987167977" sldId="257"/>
            <ac:spMk id="4" creationId="{86DC97A0-3BB9-A451-686A-DC1F6D161E1E}"/>
          </ac:spMkLst>
        </pc:spChg>
      </pc:sldChg>
      <pc:sldChg chg="modSp mod">
        <pc:chgData name="Wilberforce Kasaga" userId="7edf3cdec91ec16d" providerId="LiveId" clId="{26BA6973-CCD5-4E17-B3A4-F3F35AA6EDF4}" dt="2026-03-16T06:30:07.371" v="458" actId="20577"/>
        <pc:sldMkLst>
          <pc:docMk/>
          <pc:sldMk cId="416357354" sldId="258"/>
        </pc:sldMkLst>
        <pc:spChg chg="mod">
          <ac:chgData name="Wilberforce Kasaga" userId="7edf3cdec91ec16d" providerId="LiveId" clId="{26BA6973-CCD5-4E17-B3A4-F3F35AA6EDF4}" dt="2026-03-15T12:19:12.948" v="294"/>
          <ac:spMkLst>
            <pc:docMk/>
            <pc:sldMk cId="416357354" sldId="258"/>
            <ac:spMk id="2" creationId="{2DA7866D-9A63-F5F1-401C-3EF44462C521}"/>
          </ac:spMkLst>
        </pc:spChg>
        <pc:spChg chg="mod">
          <ac:chgData name="Wilberforce Kasaga" userId="7edf3cdec91ec16d" providerId="LiveId" clId="{26BA6973-CCD5-4E17-B3A4-F3F35AA6EDF4}" dt="2026-03-16T06:30:07.371" v="458" actId="20577"/>
          <ac:spMkLst>
            <pc:docMk/>
            <pc:sldMk cId="416357354" sldId="258"/>
            <ac:spMk id="3" creationId="{215DD8FD-8BA0-BF9B-A294-007FF5BF16F4}"/>
          </ac:spMkLst>
        </pc:spChg>
      </pc:sldChg>
      <pc:sldChg chg="addSp modSp mod">
        <pc:chgData name="Wilberforce Kasaga" userId="7edf3cdec91ec16d" providerId="LiveId" clId="{26BA6973-CCD5-4E17-B3A4-F3F35AA6EDF4}" dt="2026-03-22T09:57:43.962" v="738" actId="20577"/>
        <pc:sldMkLst>
          <pc:docMk/>
          <pc:sldMk cId="1078634757" sldId="260"/>
        </pc:sldMkLst>
        <pc:spChg chg="mod">
          <ac:chgData name="Wilberforce Kasaga" userId="7edf3cdec91ec16d" providerId="LiveId" clId="{26BA6973-CCD5-4E17-B3A4-F3F35AA6EDF4}" dt="2026-03-15T12:19:12.948" v="294"/>
          <ac:spMkLst>
            <pc:docMk/>
            <pc:sldMk cId="1078634757" sldId="260"/>
            <ac:spMk id="2" creationId="{2C5E56D6-62AE-C0C2-4447-B7863D986269}"/>
          </ac:spMkLst>
        </pc:spChg>
        <pc:spChg chg="mod">
          <ac:chgData name="Wilberforce Kasaga" userId="7edf3cdec91ec16d" providerId="LiveId" clId="{26BA6973-CCD5-4E17-B3A4-F3F35AA6EDF4}" dt="2026-03-22T09:57:43.962" v="738" actId="20577"/>
          <ac:spMkLst>
            <pc:docMk/>
            <pc:sldMk cId="1078634757" sldId="260"/>
            <ac:spMk id="3" creationId="{A303FBC0-1541-EC82-07BF-0CFCF381B9FF}"/>
          </ac:spMkLst>
        </pc:spChg>
        <pc:spChg chg="add">
          <ac:chgData name="Wilberforce Kasaga" userId="7edf3cdec91ec16d" providerId="LiveId" clId="{26BA6973-CCD5-4E17-B3A4-F3F35AA6EDF4}" dt="2026-03-15T12:13:12.832" v="224"/>
          <ac:spMkLst>
            <pc:docMk/>
            <pc:sldMk cId="1078634757" sldId="260"/>
            <ac:spMk id="4" creationId="{FEC82AD4-8725-A045-26B6-8BFC9B5686F1}"/>
          </ac:spMkLst>
        </pc:spChg>
      </pc:sldChg>
      <pc:sldChg chg="modSp mod">
        <pc:chgData name="Wilberforce Kasaga" userId="7edf3cdec91ec16d" providerId="LiveId" clId="{26BA6973-CCD5-4E17-B3A4-F3F35AA6EDF4}" dt="2026-03-22T10:51:39.608" v="904" actId="20577"/>
        <pc:sldMkLst>
          <pc:docMk/>
          <pc:sldMk cId="1658975610" sldId="261"/>
        </pc:sldMkLst>
        <pc:spChg chg="mod">
          <ac:chgData name="Wilberforce Kasaga" userId="7edf3cdec91ec16d" providerId="LiveId" clId="{26BA6973-CCD5-4E17-B3A4-F3F35AA6EDF4}" dt="2026-03-15T12:19:12.948" v="294"/>
          <ac:spMkLst>
            <pc:docMk/>
            <pc:sldMk cId="1658975610" sldId="261"/>
            <ac:spMk id="2" creationId="{E9AA8FD1-9CF6-3298-0A12-860796E12BCE}"/>
          </ac:spMkLst>
        </pc:spChg>
        <pc:spChg chg="mod">
          <ac:chgData name="Wilberforce Kasaga" userId="7edf3cdec91ec16d" providerId="LiveId" clId="{26BA6973-CCD5-4E17-B3A4-F3F35AA6EDF4}" dt="2026-03-22T10:51:39.608" v="904" actId="20577"/>
          <ac:spMkLst>
            <pc:docMk/>
            <pc:sldMk cId="1658975610" sldId="261"/>
            <ac:spMk id="3" creationId="{6C99EA65-B61D-4E71-AE39-0F61B3CF9B5A}"/>
          </ac:spMkLst>
        </pc:spChg>
      </pc:sldChg>
      <pc:sldChg chg="modSp">
        <pc:chgData name="Wilberforce Kasaga" userId="7edf3cdec91ec16d" providerId="LiveId" clId="{26BA6973-CCD5-4E17-B3A4-F3F35AA6EDF4}" dt="2026-03-15T12:19:12.948" v="294"/>
        <pc:sldMkLst>
          <pc:docMk/>
          <pc:sldMk cId="2675263177" sldId="263"/>
        </pc:sldMkLst>
        <pc:spChg chg="mod">
          <ac:chgData name="Wilberforce Kasaga" userId="7edf3cdec91ec16d" providerId="LiveId" clId="{26BA6973-CCD5-4E17-B3A4-F3F35AA6EDF4}" dt="2026-03-15T12:19:12.948" v="294"/>
          <ac:spMkLst>
            <pc:docMk/>
            <pc:sldMk cId="2675263177" sldId="263"/>
            <ac:spMk id="2" creationId="{86A15634-3E79-DC1C-A359-9537817DAEEA}"/>
          </ac:spMkLst>
        </pc:spChg>
        <pc:spChg chg="mod">
          <ac:chgData name="Wilberforce Kasaga" userId="7edf3cdec91ec16d" providerId="LiveId" clId="{26BA6973-CCD5-4E17-B3A4-F3F35AA6EDF4}" dt="2026-03-15T12:19:12.948" v="294"/>
          <ac:spMkLst>
            <pc:docMk/>
            <pc:sldMk cId="2675263177" sldId="263"/>
            <ac:spMk id="3" creationId="{01D7DE93-DC1D-055D-A8E7-B1FF925BD31E}"/>
          </ac:spMkLst>
        </pc:spChg>
      </pc:sldChg>
      <pc:sldChg chg="modSp">
        <pc:chgData name="Wilberforce Kasaga" userId="7edf3cdec91ec16d" providerId="LiveId" clId="{26BA6973-CCD5-4E17-B3A4-F3F35AA6EDF4}" dt="2026-03-15T12:19:12.948" v="294"/>
        <pc:sldMkLst>
          <pc:docMk/>
          <pc:sldMk cId="1541367658" sldId="264"/>
        </pc:sldMkLst>
        <pc:spChg chg="mod">
          <ac:chgData name="Wilberforce Kasaga" userId="7edf3cdec91ec16d" providerId="LiveId" clId="{26BA6973-CCD5-4E17-B3A4-F3F35AA6EDF4}" dt="2026-03-15T12:19:12.948" v="294"/>
          <ac:spMkLst>
            <pc:docMk/>
            <pc:sldMk cId="1541367658" sldId="264"/>
            <ac:spMk id="2" creationId="{DD5566FA-E7D7-205A-AB60-12463AAA4D59}"/>
          </ac:spMkLst>
        </pc:spChg>
        <pc:spChg chg="mod">
          <ac:chgData name="Wilberforce Kasaga" userId="7edf3cdec91ec16d" providerId="LiveId" clId="{26BA6973-CCD5-4E17-B3A4-F3F35AA6EDF4}" dt="2026-03-15T12:19:12.948" v="294"/>
          <ac:spMkLst>
            <pc:docMk/>
            <pc:sldMk cId="1541367658" sldId="264"/>
            <ac:spMk id="3" creationId="{2A4724F5-876C-AEF9-2EEF-016D86FB4B4F}"/>
          </ac:spMkLst>
        </pc:spChg>
      </pc:sldChg>
      <pc:sldChg chg="modSp new mod">
        <pc:chgData name="Wilberforce Kasaga" userId="7edf3cdec91ec16d" providerId="LiveId" clId="{26BA6973-CCD5-4E17-B3A4-F3F35AA6EDF4}" dt="2026-03-22T11:27:33.879" v="1749" actId="20577"/>
        <pc:sldMkLst>
          <pc:docMk/>
          <pc:sldMk cId="417050638" sldId="265"/>
        </pc:sldMkLst>
        <pc:spChg chg="mod">
          <ac:chgData name="Wilberforce Kasaga" userId="7edf3cdec91ec16d" providerId="LiveId" clId="{26BA6973-CCD5-4E17-B3A4-F3F35AA6EDF4}" dt="2026-03-22T11:27:33.879" v="1749" actId="20577"/>
          <ac:spMkLst>
            <pc:docMk/>
            <pc:sldMk cId="417050638" sldId="265"/>
            <ac:spMk id="2" creationId="{83876094-4027-C287-09A1-2A3DA04B8F4B}"/>
          </ac:spMkLst>
        </pc:spChg>
        <pc:spChg chg="mod">
          <ac:chgData name="Wilberforce Kasaga" userId="7edf3cdec91ec16d" providerId="LiveId" clId="{26BA6973-CCD5-4E17-B3A4-F3F35AA6EDF4}" dt="2026-03-22T11:27:05.052" v="1734" actId="27636"/>
          <ac:spMkLst>
            <pc:docMk/>
            <pc:sldMk cId="417050638" sldId="265"/>
            <ac:spMk id="3" creationId="{15E85862-9653-3533-8823-DA88F7829DEF}"/>
          </ac:spMkLst>
        </pc:spChg>
      </pc:sldChg>
      <pc:sldChg chg="modSp new del mod">
        <pc:chgData name="Wilberforce Kasaga" userId="7edf3cdec91ec16d" providerId="LiveId" clId="{26BA6973-CCD5-4E17-B3A4-F3F35AA6EDF4}" dt="2026-03-22T11:23:58.194" v="1731" actId="2696"/>
        <pc:sldMkLst>
          <pc:docMk/>
          <pc:sldMk cId="707743825" sldId="265"/>
        </pc:sldMkLst>
        <pc:spChg chg="mod">
          <ac:chgData name="Wilberforce Kasaga" userId="7edf3cdec91ec16d" providerId="LiveId" clId="{26BA6973-CCD5-4E17-B3A4-F3F35AA6EDF4}" dt="2026-03-22T11:23:49.766" v="1730" actId="6549"/>
          <ac:spMkLst>
            <pc:docMk/>
            <pc:sldMk cId="707743825" sldId="265"/>
            <ac:spMk id="3" creationId="{45B1E3BF-4683-F9BB-7C26-3E7561C1193C}"/>
          </ac:spMkLst>
        </pc:spChg>
      </pc:sldChg>
      <pc:sldChg chg="addSp delSp modSp new del mod ord setBg setClrOvrMap delDesignElem">
        <pc:chgData name="Wilberforce Kasaga" userId="7edf3cdec91ec16d" providerId="LiveId" clId="{26BA6973-CCD5-4E17-B3A4-F3F35AA6EDF4}" dt="2026-03-22T11:21:10.928" v="1724" actId="2696"/>
        <pc:sldMkLst>
          <pc:docMk/>
          <pc:sldMk cId="2147476546" sldId="266"/>
        </pc:sldMkLst>
        <pc:spChg chg="del mod">
          <ac:chgData name="Wilberforce Kasaga" userId="7edf3cdec91ec16d" providerId="LiveId" clId="{26BA6973-CCD5-4E17-B3A4-F3F35AA6EDF4}" dt="2026-03-22T11:16:57.211" v="1715" actId="478"/>
          <ac:spMkLst>
            <pc:docMk/>
            <pc:sldMk cId="2147476546" sldId="266"/>
            <ac:spMk id="2" creationId="{C2259BE0-D383-2D0C-AC46-8D4484580E20}"/>
          </ac:spMkLst>
        </pc:spChg>
        <pc:spChg chg="add mod">
          <ac:chgData name="Wilberforce Kasaga" userId="7edf3cdec91ec16d" providerId="LiveId" clId="{26BA6973-CCD5-4E17-B3A4-F3F35AA6EDF4}" dt="2026-03-22T11:16:22.247" v="1712" actId="1076"/>
          <ac:spMkLst>
            <pc:docMk/>
            <pc:sldMk cId="2147476546" sldId="266"/>
            <ac:spMk id="4" creationId="{0D2C03F1-8D13-E9F0-F397-6EE2698D0B58}"/>
          </ac:spMkLst>
        </pc:spChg>
        <pc:spChg chg="add del mod">
          <ac:chgData name="Wilberforce Kasaga" userId="7edf3cdec91ec16d" providerId="LiveId" clId="{26BA6973-CCD5-4E17-B3A4-F3F35AA6EDF4}" dt="2026-03-22T11:20:46.149" v="1723"/>
          <ac:spMkLst>
            <pc:docMk/>
            <pc:sldMk cId="2147476546" sldId="266"/>
            <ac:spMk id="5" creationId="{C61E06D9-F26C-8B59-338D-AE837504B29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908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167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237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69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338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912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627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752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5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437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91124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004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998972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247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296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540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6D1E5-83B5-4253-B122-C6B75D9B3FE2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3CAD4D-466D-421B-B82A-E6AF3F322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7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7F58F-E9B7-5C6F-7AE9-FE6B99F688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6449" y="1412240"/>
            <a:ext cx="7904052" cy="5334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dirty="0"/>
              <a:t>ACADEMIC AND EMPOLYABILITY</a:t>
            </a:r>
            <a:br>
              <a:rPr lang="en-GB" sz="4400" dirty="0"/>
            </a:br>
            <a:r>
              <a:rPr lang="en-GB" sz="4400" dirty="0"/>
              <a:t>          SKILLS.</a:t>
            </a:r>
            <a:br>
              <a:rPr lang="en-GB" sz="4400" dirty="0"/>
            </a:br>
            <a:r>
              <a:rPr lang="en-GB" sz="4400" dirty="0"/>
              <a:t>LECTURER:UMMA SULEIMAN.</a:t>
            </a:r>
            <a:br>
              <a:rPr lang="en-GB" sz="4400" dirty="0"/>
            </a:br>
            <a:r>
              <a:rPr lang="en-GB" sz="4400" dirty="0"/>
              <a:t>WILBERFORCE KASAGA.</a:t>
            </a:r>
            <a:br>
              <a:rPr lang="en-GB" sz="4400" dirty="0"/>
            </a:br>
            <a:r>
              <a:rPr lang="en-GB" sz="4400" dirty="0"/>
              <a:t>     2532075.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8B961A-138B-8866-631A-99F785696D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4374" y="4263992"/>
            <a:ext cx="3498045" cy="1325857"/>
          </a:xfrm>
        </p:spPr>
        <p:txBody>
          <a:bodyPr>
            <a:normAutofit/>
          </a:bodyPr>
          <a:lstStyle/>
          <a:p>
            <a:pPr algn="l"/>
            <a:endParaRPr lang="en-GB"/>
          </a:p>
          <a:p>
            <a:pPr algn="l"/>
            <a:endParaRPr lang="en-GB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098462-126F-16E2-69FF-332D5828D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8400" y="203200"/>
            <a:ext cx="1614968" cy="1452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27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43A9F-C5C4-41F5-C75A-995D6AD05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chosen role and why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98068-8B34-8E7D-BAF9-B7D9A215D6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My chosen job role is to be a Social worker.</a:t>
            </a:r>
          </a:p>
          <a:p>
            <a:r>
              <a:rPr lang="en-GB" sz="1600" dirty="0"/>
              <a:t>Who is a social Worker?.</a:t>
            </a:r>
          </a:p>
          <a:p>
            <a:r>
              <a:rPr lang="en-GB" sz="1600" dirty="0"/>
              <a:t>A Social worker is a registered health professional trained to work with communities and support vulnerable individuals to improve theirs lives and overcome challenges for effect social change (BASW,2025.</a:t>
            </a:r>
          </a:p>
          <a:p>
            <a:r>
              <a:rPr lang="en-GB" sz="1600" dirty="0"/>
              <a:t>Conducting assessment: Is one of the responsibilities social workers do by performing, assessing and interviewing individuals and families  with their situations.   </a:t>
            </a:r>
          </a:p>
          <a:p>
            <a:r>
              <a:rPr lang="en-GB" sz="1600" dirty="0"/>
              <a:t>Critical thinking and decision making :Assessing and making decision that have significant consequences to individuals and families and analyse complex information. a The role combines various skills like problem- solving , empathy(be ready to help) and communication(advocacy) in general which skills I can work on and develop in the future.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6DC97A0-3BB9-A451-686A-DC1F6D161E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23596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7167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7866D-9A63-F5F1-401C-3EF44462C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</a:t>
            </a:r>
            <a:r>
              <a:rPr lang="en-GB"/>
              <a:t>I did </a:t>
            </a:r>
            <a:r>
              <a:rPr lang="en-GB" dirty="0"/>
              <a:t>my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DD8FD-8BA0-BF9B-A294-007FF5BF1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I began my research was by looking at various academic webpages and reliable sources. </a:t>
            </a:r>
          </a:p>
          <a:p>
            <a:r>
              <a:rPr lang="en-GB" dirty="0"/>
              <a:t>I used: the NHS web page because this site has all the Health information I would need in my research.</a:t>
            </a:r>
          </a:p>
          <a:p>
            <a:r>
              <a:rPr lang="en-GB" dirty="0"/>
              <a:t>I also used Nice web page to dig more about the job role. </a:t>
            </a:r>
          </a:p>
          <a:p>
            <a:r>
              <a:rPr lang="en-GB" dirty="0"/>
              <a:t>Google scholar is another website I used to get information about social work practising and different challenges facing the industry.</a:t>
            </a:r>
          </a:p>
          <a:p>
            <a:r>
              <a:rPr lang="en-GB" dirty="0"/>
              <a:t>Finally, I used the British association of social workers (BASW) website for professional standards, where I found out that Social workers earn </a:t>
            </a:r>
            <a:r>
              <a:rPr lang="en-GB"/>
              <a:t>approximately 37’000 </a:t>
            </a:r>
            <a:r>
              <a:rPr lang="en-GB" dirty="0"/>
              <a:t>to 42,618 grand depending on the experience', skills and the local authority you work for and the location.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57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E56D6-62AE-C0C2-4447-B7863D986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WORDS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3FBC0-1541-EC82-07BF-0CFCF381B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 worker duties.</a:t>
            </a:r>
          </a:p>
          <a:p>
            <a:r>
              <a:rPr lang="en-GB" dirty="0"/>
              <a:t>Skills needed for social workers.</a:t>
            </a:r>
          </a:p>
          <a:p>
            <a:r>
              <a:rPr lang="en-GB" dirty="0"/>
              <a:t> Responsibilities of social worker.</a:t>
            </a:r>
          </a:p>
          <a:p>
            <a:r>
              <a:rPr lang="en-GB" dirty="0"/>
              <a:t>So far, my research has not been bad because I have found information about duties, qualifications needed which must be approved by social work England ,Social care Wales, Northern Ireland social care council (NISC)and Scottish social service council (SSC). And I did also research about the companies that hire for this job role too.(Potter et al, 2024)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EC82AD4-8725-A045-26B6-8BFC9B5686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(Pottier et al., 2024)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634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A8FD1-9CF6-3298-0A12-860796E12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9EA65-B61D-4E71-AE39-0F61B3CF9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I evaluated the NHS job website using the CRAAP test,</a:t>
            </a:r>
          </a:p>
          <a:p>
            <a:r>
              <a:rPr lang="en-GB" dirty="0"/>
              <a:t>For currency; this website has clear information, and the publications plus policies are regularly  </a:t>
            </a:r>
          </a:p>
          <a:p>
            <a:r>
              <a:rPr lang="en-GB" dirty="0"/>
              <a:t>For relevancy the information is direct to my topic and gives clear explanation  to the role of a social work, skills needed, the responsibilities and their values. So, it's good for my research. For example, how social worker jobs are characterised in the NHS ,Salary  {AFC pay system}, Work hours[37.5],Speciality [client groups like young children, Elderly or people with learning and physical disabilities ],Training [must have a degree and registered with social work England.] and Plenty of jobs.</a:t>
            </a:r>
          </a:p>
          <a:p>
            <a:r>
              <a:rPr lang="en-GB" dirty="0"/>
              <a:t> For Authoritative source, the information written on the NHS website in highly credible and is done by experts.</a:t>
            </a:r>
          </a:p>
          <a:p>
            <a:r>
              <a:rPr lang="en-GB" dirty="0"/>
              <a:t>Accuracy:  All the information posted and written on the NHS website is done by professionals and is accurate, well referenced with no personal opinions but factual reliable information..</a:t>
            </a:r>
          </a:p>
          <a:p>
            <a:r>
              <a:rPr lang="en-GB" dirty="0"/>
              <a:t>Purpose: In an Academic context all the content and information from this website is factual and unbiased  and, is they to guide and support me in my research 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975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15634-3E79-DC1C-A359-9537817DA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7DE93-DC1D-055D-A8E7-B1FF925BD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Real life experiences ,when I search and watched some videos on the website most people we giving their own person experiences.[unprofessional]</a:t>
            </a:r>
          </a:p>
          <a:p>
            <a:r>
              <a:rPr lang="en-GB" dirty="0"/>
              <a:t>Deeper and hard terminologies used.</a:t>
            </a:r>
          </a:p>
          <a:p>
            <a:r>
              <a:rPr lang="en-GB" dirty="0"/>
              <a:t>Time and overall understanding of some broad explanations of the social worker role from some web pages.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263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566FA-E7D7-205A-AB60-12463AAA4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Outlined next steps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724F5-876C-AEF9-2EEF-016D86FB4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Researching: I will continue my research using different website and get to know more about the three essential skills needed for social workers. For example, base my search </a:t>
            </a:r>
            <a:r>
              <a:rPr lang="en-GB"/>
              <a:t>from Google Scholar </a:t>
            </a:r>
            <a:r>
              <a:rPr lang="en-GB" dirty="0"/>
              <a:t>,Textbooks and different academic websites.</a:t>
            </a:r>
          </a:p>
          <a:p>
            <a:r>
              <a:rPr lang="en-GB" dirty="0"/>
              <a:t>Planning: with planning I have to think of how to write my essays in task 3, referencing and introduction, and all the strategies to allow better presentation.</a:t>
            </a:r>
          </a:p>
          <a:p>
            <a:r>
              <a:rPr lang="en-GB" dirty="0"/>
              <a:t>I will start on writing my task 3 using  well clear and supported references.</a:t>
            </a:r>
          </a:p>
        </p:txBody>
      </p:sp>
    </p:spTree>
    <p:extLst>
      <p:ext uri="{BB962C8B-B14F-4D97-AF65-F5344CB8AC3E}">
        <p14:creationId xmlns:p14="http://schemas.microsoft.com/office/powerpoint/2010/main" val="1541367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76094-4027-C287-09A1-2A3DA04B8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85862-9653-3533-8823-DA88F7829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BASW (2023). What social workers do. [online] Basw.co.uk. Available at: https://basw.co.uk/about-social-work/what-social-work/what-social-workers-do [Accessed 18 Mar. 2026BC].</a:t>
            </a:r>
          </a:p>
          <a:p>
            <a:endParaRPr lang="en-GB" dirty="0"/>
          </a:p>
          <a:p>
            <a:r>
              <a:rPr lang="en-GB" dirty="0"/>
              <a:t>England, S. work (2026). [online] Socialworkengland.org.uk. Available at: https://www.socialworkengland.org.uk/about/about-social-work/ [Accessed 15 Mar. 26AD].</a:t>
            </a:r>
          </a:p>
          <a:p>
            <a:endParaRPr lang="en-GB" dirty="0"/>
          </a:p>
          <a:p>
            <a:r>
              <a:rPr lang="en-GB" dirty="0"/>
              <a:t>NHS (2014). Compare roles in health. [online] Health Careers. Available at: https://www.healthcareers.nhs.uk/explore-roles/compare-roles-health [Accessed 18 Mar. 2026].</a:t>
            </a:r>
          </a:p>
          <a:p>
            <a:endParaRPr lang="en-GB" dirty="0"/>
          </a:p>
          <a:p>
            <a:r>
              <a:rPr lang="en-GB" dirty="0"/>
              <a:t>NHS (2019). Social worker. [online] Health Careers. Available at: https://www.healthcareers.nhs.uk/explore-roles/wider-healthcare-team/roles-wider-healthcare-team/clinical-support-staff/social-worker.</a:t>
            </a:r>
          </a:p>
        </p:txBody>
      </p:sp>
    </p:spTree>
    <p:extLst>
      <p:ext uri="{BB962C8B-B14F-4D97-AF65-F5344CB8AC3E}">
        <p14:creationId xmlns:p14="http://schemas.microsoft.com/office/powerpoint/2010/main" val="41705063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892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Times New Roman</vt:lpstr>
      <vt:lpstr>Trebuchet MS</vt:lpstr>
      <vt:lpstr>Wingdings 3</vt:lpstr>
      <vt:lpstr>Facet</vt:lpstr>
      <vt:lpstr>ACADEMIC AND EMPOLYABILITY           SKILLS. LECTURER:UMMA SULEIMAN. WILBERFORCE KASAGA.      2532075.   </vt:lpstr>
      <vt:lpstr>My chosen role and why </vt:lpstr>
      <vt:lpstr>How I did my research</vt:lpstr>
      <vt:lpstr>KEY WORDS USED</vt:lpstr>
      <vt:lpstr>evaluation</vt:lpstr>
      <vt:lpstr>CHALLANGES</vt:lpstr>
      <vt:lpstr>Outlined next steps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Wilberforce Kasaga</dc:creator>
  <cp:lastModifiedBy>Wilberforce Kasaga</cp:lastModifiedBy>
  <cp:revision>3</cp:revision>
  <dcterms:created xsi:type="dcterms:W3CDTF">2026-02-23T19:43:38Z</dcterms:created>
  <dcterms:modified xsi:type="dcterms:W3CDTF">2026-03-22T12:37:42Z</dcterms:modified>
</cp:coreProperties>
</file>