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7" r:id="rId5"/>
    <p:sldId id="269" r:id="rId6"/>
    <p:sldId id="268" r:id="rId7"/>
    <p:sldId id="277" r:id="rId8"/>
    <p:sldId id="281" r:id="rId9"/>
    <p:sldId id="278" r:id="rId10"/>
    <p:sldId id="279" r:id="rId11"/>
    <p:sldId id="284" r:id="rId12"/>
    <p:sldId id="276" r:id="rId13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5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4404"/>
    <a:srgbClr val="5F6F0F"/>
    <a:srgbClr val="718412"/>
    <a:srgbClr val="65741A"/>
    <a:srgbClr val="70811D"/>
    <a:srgbClr val="7B8D1F"/>
    <a:srgbClr val="839721"/>
    <a:srgbClr val="95AB25"/>
    <a:srgbClr val="BC5500"/>
    <a:srgbClr val="C45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2" d="100"/>
          <a:sy n="72" d="100"/>
        </p:scale>
        <p:origin x="660" y="78"/>
      </p:cViewPr>
      <p:guideLst>
        <p:guide orient="horz" pos="2160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5B4EDC-59C0-49C7-8ADA-5A781B329E02}" type="datetimeFigureOut">
              <a:rPr lang="en-US"/>
              <a:t>5/1/2018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29053-DC2A-4342-ADD4-2FD729D91E2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2045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8D46A-B586-417D-BFBD-8C8FE0AAF762}" type="datetimeFigureOut">
              <a:rPr lang="en-US"/>
              <a:t>5/1/2018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A5BD7-F043-4D1B-AA17-CD412FC534D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70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diagonals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4" name="Straight Connector 13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2" name="bottom lines"/>
          <p:cNvGrpSpPr/>
          <p:nvPr/>
        </p:nvGrpSpPr>
        <p:grpSpPr>
          <a:xfrm>
            <a:off x="-8916" y="6057149"/>
            <a:ext cx="5498726" cy="820207"/>
            <a:chOff x="-6689" y="4553748"/>
            <a:chExt cx="4125119" cy="615155"/>
          </a:xfrm>
        </p:grpSpPr>
        <p:sp>
          <p:nvSpPr>
            <p:cNvPr id="9" name="Freeform 8"/>
            <p:cNvSpPr/>
            <p:nvPr/>
          </p:nvSpPr>
          <p:spPr>
            <a:xfrm rot="16200000">
              <a:off x="1754302" y="2802395"/>
              <a:ext cx="612775" cy="411548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4115481 h 4115481"/>
                <a:gd name="connsiteX1" fmla="*/ 612775 w 612775"/>
                <a:gd name="connsiteY1" fmla="*/ 3180443 h 4115481"/>
                <a:gd name="connsiteX2" fmla="*/ 612775 w 612775"/>
                <a:gd name="connsiteY2" fmla="*/ 0 h 4115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4115481">
                  <a:moveTo>
                    <a:pt x="0" y="4115481"/>
                  </a:moveTo>
                  <a:lnTo>
                    <a:pt x="612775" y="3180443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 rot="16200000">
              <a:off x="1604659" y="3152814"/>
              <a:ext cx="410751" cy="3621427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  <a:gd name="connsiteX0" fmla="*/ 0 w 410751"/>
                <a:gd name="connsiteY0" fmla="*/ 3614170 h 3614170"/>
                <a:gd name="connsiteX1" fmla="*/ 410751 w 410751"/>
                <a:gd name="connsiteY1" fmla="*/ 2990994 h 3614170"/>
                <a:gd name="connsiteX2" fmla="*/ 405947 w 410751"/>
                <a:gd name="connsiteY2" fmla="*/ 0 h 3614170"/>
                <a:gd name="connsiteX0" fmla="*/ 0 w 410751"/>
                <a:gd name="connsiteY0" fmla="*/ 3621427 h 3621427"/>
                <a:gd name="connsiteX1" fmla="*/ 410751 w 410751"/>
                <a:gd name="connsiteY1" fmla="*/ 2998251 h 3621427"/>
                <a:gd name="connsiteX2" fmla="*/ 405947 w 410751"/>
                <a:gd name="connsiteY2" fmla="*/ 0 h 3621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621427">
                  <a:moveTo>
                    <a:pt x="0" y="3621427"/>
                  </a:moveTo>
                  <a:lnTo>
                    <a:pt x="410751" y="2998251"/>
                  </a:lnTo>
                  <a:cubicBezTo>
                    <a:pt x="410359" y="2065358"/>
                    <a:pt x="406339" y="932893"/>
                    <a:pt x="405947" y="0"/>
                  </a:cubicBez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 rot="16200000">
              <a:off x="1462308" y="3453376"/>
              <a:ext cx="241768" cy="31797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  <a:gd name="connsiteX0" fmla="*/ 0 w 241768"/>
                <a:gd name="connsiteY0" fmla="*/ 3179761 h 3179761"/>
                <a:gd name="connsiteX1" fmla="*/ 238919 w 241768"/>
                <a:gd name="connsiteY1" fmla="*/ 2819370 h 3179761"/>
                <a:gd name="connsiteX2" fmla="*/ 241754 w 241768"/>
                <a:gd name="connsiteY2" fmla="*/ 0 h 317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768" h="3179761">
                  <a:moveTo>
                    <a:pt x="0" y="3179761"/>
                  </a:moveTo>
                  <a:lnTo>
                    <a:pt x="238919" y="2819370"/>
                  </a:lnTo>
                  <a:cubicBezTo>
                    <a:pt x="238654" y="1947313"/>
                    <a:pt x="242019" y="872057"/>
                    <a:pt x="241754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176" y="584200"/>
            <a:ext cx="8735325" cy="2000251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176" y="2616200"/>
            <a:ext cx="8735325" cy="1752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748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676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diagonals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177" y="2209801"/>
            <a:ext cx="8938472" cy="2764335"/>
          </a:xfrm>
        </p:spPr>
        <p:txBody>
          <a:bodyPr anchor="b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5176" y="4951266"/>
            <a:ext cx="7069519" cy="1220933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633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8883" y="1706880"/>
            <a:ext cx="5078677" cy="446532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0707" y="1706880"/>
            <a:ext cx="5078677" cy="446532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764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3" y="1701800"/>
            <a:ext cx="5082740" cy="91440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8883" y="2717800"/>
            <a:ext cx="5078677" cy="3454400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 baseline="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96644" y="1701800"/>
            <a:ext cx="5082740" cy="91440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0707" y="2717800"/>
            <a:ext cx="5078677" cy="3454400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 baseline="0"/>
            </a:lvl6pPr>
            <a:lvl7pPr>
              <a:defRPr sz="2000" baseline="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53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1522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247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anchor="b">
            <a:normAutofit/>
          </a:bodyPr>
          <a:lstStyle>
            <a:lvl1pPr algn="l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4971" y="584200"/>
            <a:ext cx="6094413" cy="5588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813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anchor="b">
            <a:normAutofit/>
          </a:bodyPr>
          <a:lstStyle>
            <a:lvl1pPr algn="l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5484971" y="584200"/>
            <a:ext cx="6094413" cy="5588000"/>
          </a:xfrm>
          <a:ln w="12700">
            <a:solidFill>
              <a:schemeClr val="bg1">
                <a:lumMod val="75000"/>
                <a:lumOff val="25000"/>
              </a:schemeClr>
            </a:solidFill>
            <a:miter lim="800000"/>
          </a:ln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343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9667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584200"/>
            <a:ext cx="2742486" cy="5588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8882" y="584200"/>
            <a:ext cx="7414869" cy="55880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588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100000"/>
                <a:shade val="0"/>
                <a:satMod val="100000"/>
              </a:schemeClr>
            </a:gs>
            <a:gs pos="85000">
              <a:schemeClr val="bg2">
                <a:tint val="100000"/>
                <a:shade val="30000"/>
                <a:satMod val="100000"/>
              </a:schemeClr>
            </a:gs>
            <a:gs pos="100000">
              <a:schemeClr val="bg2">
                <a:shade val="60000"/>
                <a:satMod val="10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left lines"/>
          <p:cNvGrpSpPr/>
          <p:nvPr/>
        </p:nvGrpSpPr>
        <p:grpSpPr>
          <a:xfrm>
            <a:off x="-15870" y="-3174"/>
            <a:ext cx="819993" cy="5229225"/>
            <a:chOff x="-11906" y="-2381"/>
            <a:chExt cx="615155" cy="3921919"/>
          </a:xfrm>
        </p:grpSpPr>
        <p:sp>
          <p:nvSpPr>
            <p:cNvPr id="10" name="Freeform 9"/>
            <p:cNvSpPr/>
            <p:nvPr/>
          </p:nvSpPr>
          <p:spPr>
            <a:xfrm>
              <a:off x="-9526" y="0"/>
              <a:ext cx="612775" cy="3919538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3919538">
                  <a:moveTo>
                    <a:pt x="0" y="3919538"/>
                  </a:moveTo>
                  <a:lnTo>
                    <a:pt x="612775" y="2984500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-11906" y="0"/>
              <a:ext cx="410751" cy="3421856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421856">
                  <a:moveTo>
                    <a:pt x="0" y="3421856"/>
                  </a:moveTo>
                  <a:lnTo>
                    <a:pt x="410751" y="2798680"/>
                  </a:lnTo>
                  <a:lnTo>
                    <a:pt x="409575" y="0"/>
                  </a:ln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-7144" y="-2381"/>
              <a:ext cx="238919" cy="29765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8919" h="2976561">
                  <a:moveTo>
                    <a:pt x="0" y="2976561"/>
                  </a:moveTo>
                  <a:lnTo>
                    <a:pt x="238919" y="2616170"/>
                  </a:lnTo>
                  <a:cubicBezTo>
                    <a:pt x="238654" y="1744113"/>
                    <a:pt x="238390" y="872057"/>
                    <a:pt x="238125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8883" y="274637"/>
            <a:ext cx="10360501" cy="12239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3" y="1701797"/>
            <a:ext cx="10360501" cy="4462272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8882" y="6356352"/>
            <a:ext cx="2234618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FD029-FB74-4578-B929-F66AA97659CA}" type="datetimeFigureOut">
              <a:rPr lang="en-US"/>
              <a:pPr/>
              <a:t>5/1/2018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53501" y="6356352"/>
            <a:ext cx="5281824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3649" y="6356352"/>
            <a:ext cx="101573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4DD1E-5D91-48A3-AD6D-45FBA980D10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5275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0000"/>
        </a:lnSpc>
        <a:spcBef>
          <a:spcPts val="1600"/>
        </a:spcBef>
        <a:buClr>
          <a:schemeClr val="accent1"/>
        </a:buClr>
        <a:buSzPct val="10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1898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73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48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3322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243797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4272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xvNO6UApZY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176" y="584200"/>
            <a:ext cx="8735325" cy="28448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An Investigation into the use of Android Applications to aid Communication for Motor Neurone Disease Patients.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625176" y="3717032"/>
            <a:ext cx="8735325" cy="1584176"/>
          </a:xfrm>
        </p:spPr>
        <p:txBody>
          <a:bodyPr/>
          <a:lstStyle/>
          <a:p>
            <a:r>
              <a:rPr lang="en-US" dirty="0"/>
              <a:t>Steve llewellyn 186430</a:t>
            </a:r>
          </a:p>
        </p:txBody>
      </p:sp>
    </p:spTree>
    <p:extLst>
      <p:ext uri="{BB962C8B-B14F-4D97-AF65-F5344CB8AC3E}">
        <p14:creationId xmlns:p14="http://schemas.microsoft.com/office/powerpoint/2010/main" val="133229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Aims &amp; Objectives: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Aims:</a:t>
            </a:r>
          </a:p>
          <a:p>
            <a:endParaRPr lang="en-GB" dirty="0"/>
          </a:p>
          <a:p>
            <a:r>
              <a:rPr lang="en-GB" dirty="0"/>
              <a:t>To research the current use of Android applications with the ability to help people communicate with MND</a:t>
            </a:r>
          </a:p>
          <a:p>
            <a:r>
              <a:rPr lang="en-GB" dirty="0"/>
              <a:t>To design and develop a prototype communication app</a:t>
            </a:r>
          </a:p>
        </p:txBody>
      </p:sp>
    </p:spTree>
    <p:extLst>
      <p:ext uri="{BB962C8B-B14F-4D97-AF65-F5344CB8AC3E}">
        <p14:creationId xmlns:p14="http://schemas.microsoft.com/office/powerpoint/2010/main" val="646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Aims &amp; Objectives: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Objectives:</a:t>
            </a:r>
          </a:p>
          <a:p>
            <a:endParaRPr lang="en-GB" dirty="0"/>
          </a:p>
          <a:p>
            <a:r>
              <a:rPr lang="en-GB" dirty="0"/>
              <a:t>The app must be able to communicate</a:t>
            </a:r>
          </a:p>
          <a:p>
            <a:r>
              <a:rPr lang="en-GB" dirty="0"/>
              <a:t>The app must be able to enter words to speak</a:t>
            </a:r>
          </a:p>
          <a:p>
            <a:r>
              <a:rPr lang="en-GB" dirty="0"/>
              <a:t>The app must be able to select from a word or phrase from a bank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11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Main finding of the literature review: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MND is a life ending progressive disease </a:t>
            </a:r>
          </a:p>
          <a:p>
            <a:r>
              <a:rPr lang="en-GB" dirty="0"/>
              <a:t>MND will cause the nerves or motor neurones to stop sending signals to the muscles from the brain and spinal cord, the results are weakening and wasting of the muscles</a:t>
            </a:r>
          </a:p>
          <a:p>
            <a:r>
              <a:rPr lang="en-US" dirty="0"/>
              <a:t>Out of the 4 types of MND, ALS (</a:t>
            </a:r>
            <a:r>
              <a:rPr lang="en-GB" dirty="0"/>
              <a:t>Amyotrophic lateral sclerosis</a:t>
            </a:r>
            <a:r>
              <a:rPr lang="en-US" dirty="0"/>
              <a:t>) is the most common in the UK</a:t>
            </a:r>
          </a:p>
          <a:p>
            <a:r>
              <a:rPr lang="en-US" dirty="0"/>
              <a:t>For an unknown reason it affects men more than women. </a:t>
            </a:r>
            <a:r>
              <a:rPr lang="en-GB" dirty="0"/>
              <a:t>The rate of MND in men was 54% higher than in women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36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Main finding of the literature review: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MND can affect any adult but they are usually over 40, and likely between the ages of 50-70</a:t>
            </a:r>
            <a:endParaRPr lang="en-US" dirty="0"/>
          </a:p>
          <a:p>
            <a:r>
              <a:rPr lang="en-US" dirty="0"/>
              <a:t>There is a lack of free Android apps that have been recommended by the MNDA</a:t>
            </a:r>
          </a:p>
          <a:p>
            <a:r>
              <a:rPr lang="en-US" dirty="0"/>
              <a:t>The main communication issue in MND is Dysarthria, this affects around 80% of people who have been diagnosed</a:t>
            </a:r>
          </a:p>
          <a:p>
            <a:r>
              <a:rPr lang="en-US" dirty="0"/>
              <a:t>Augmentative and alternative communication (AAC) tools are available for anyone with communication issues. These come in 3 groups:</a:t>
            </a:r>
          </a:p>
          <a:p>
            <a:pPr lvl="1"/>
            <a:r>
              <a:rPr lang="en-US" dirty="0"/>
              <a:t>Unaided communication (Sign language, gestures and pointing)</a:t>
            </a:r>
          </a:p>
          <a:p>
            <a:pPr lvl="1"/>
            <a:r>
              <a:rPr lang="en-US" dirty="0"/>
              <a:t>No tech or low tech (Pen and paper and image boards)</a:t>
            </a:r>
          </a:p>
          <a:p>
            <a:pPr lvl="1"/>
            <a:r>
              <a:rPr lang="en-US" dirty="0"/>
              <a:t>High tech (Eye gaze software and text to speak)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8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Main Results/Conclusions: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This investigation has explored Motor Neurones Disease, the symptoms and how it will affect people who live with the disease, especially their communication skills</a:t>
            </a:r>
          </a:p>
          <a:p>
            <a:r>
              <a:rPr lang="en-GB" dirty="0"/>
              <a:t>It has also found that MND:</a:t>
            </a:r>
          </a:p>
          <a:p>
            <a:pPr lvl="1"/>
            <a:r>
              <a:rPr lang="en-GB" dirty="0"/>
              <a:t>It is a progressive and incurable disease</a:t>
            </a:r>
          </a:p>
          <a:p>
            <a:pPr lvl="1"/>
            <a:r>
              <a:rPr lang="en-GB" dirty="0"/>
              <a:t>80% of diagnosed people also have Dysarthria </a:t>
            </a:r>
          </a:p>
          <a:p>
            <a:pPr lvl="1"/>
            <a:r>
              <a:rPr lang="en-GB" dirty="0"/>
              <a:t>AAC is the best help available to communicate</a:t>
            </a:r>
          </a:p>
          <a:p>
            <a:pPr lvl="1"/>
            <a:r>
              <a:rPr lang="en-GB" dirty="0"/>
              <a:t>ALS is the most common in the UK</a:t>
            </a:r>
          </a:p>
          <a:p>
            <a:pPr lvl="1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9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Recommendations for future work: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If this investigation was to be repeated, there are a few things that I would suggest to be implemented:</a:t>
            </a:r>
          </a:p>
          <a:p>
            <a:pPr lvl="1"/>
            <a:r>
              <a:rPr lang="en-GB" dirty="0"/>
              <a:t>Voice Banking</a:t>
            </a:r>
          </a:p>
          <a:p>
            <a:pPr lvl="1"/>
            <a:r>
              <a:rPr lang="en-GB" dirty="0"/>
              <a:t>Once recorded, messages can be saved in different voice banks</a:t>
            </a:r>
          </a:p>
          <a:p>
            <a:pPr lvl="1"/>
            <a:r>
              <a:rPr lang="en-GB" dirty="0"/>
              <a:t>Playing of pre-recorded messages </a:t>
            </a:r>
          </a:p>
          <a:p>
            <a:r>
              <a:rPr lang="en-US" dirty="0"/>
              <a:t>Include observation and interviews with people who live with MND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Application Demo:</a:t>
            </a:r>
          </a:p>
        </p:txBody>
      </p:sp>
      <p:pic>
        <p:nvPicPr>
          <p:cNvPr id="2" name="Online Media 1">
            <a:hlinkClick r:id="" action="ppaction://media"/>
            <a:extLst>
              <a:ext uri="{FF2B5EF4-FFF2-40B4-BE49-F238E27FC236}">
                <a16:creationId xmlns:a16="http://schemas.microsoft.com/office/drawing/2014/main" id="{11521F57-9D89-47EF-B4A5-2635A12A91C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18883" y="1498600"/>
            <a:ext cx="10360501" cy="508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50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5E75B-4BA4-46E4-8382-4954F5AD7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6B7C25-9710-45CA-9214-545678434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solidFill>
                <a:schemeClr val="accent1"/>
              </a:solidFill>
            </a:endParaRPr>
          </a:p>
          <a:p>
            <a:endParaRPr lang="en-GB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9600" dirty="0">
                <a:solidFill>
                  <a:schemeClr val="accent1"/>
                </a:solidFill>
              </a:rPr>
              <a:t>Questions: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62051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ch 16x9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>
    <a:spDef>
      <a:spPr/>
      <a:bodyPr rtlCol="0" anchor="ctr"/>
      <a:lstStyle>
        <a:defPPr algn="ctr">
          <a:defRPr sz="28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8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2787990.potx" id="{BDB9CD5E-36EC-45F3-B87D-6D062B8A3823}" vid="{51682E2F-7C85-4D6F-AD40-072EFC83910D}"/>
    </a:ext>
  </a:extLst>
</a:theme>
</file>

<file path=ppt/theme/theme2.xml><?xml version="1.0" encoding="utf-8"?>
<a:theme xmlns:a="http://schemas.openxmlformats.org/drawingml/2006/main" name="Office Them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 xsi:nil="true"/>
    <MarketSpecific xmlns="4873beb7-5857-4685-be1f-d57550cc96cc" xsi:nil="true"/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 xsi:nil="true"/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 xsi:nil="true"/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 xmlns="4873beb7-5857-4685-be1f-d57550cc96cc">
        <DisplayName xmlns="4873beb7-5857-4685-be1f-d57550cc96cc"/>
        <AccountId xmlns="4873beb7-5857-4685-be1f-d57550cc96cc" xsi:nil="true"/>
        <AccountType xmlns="4873beb7-5857-4685-be1f-d57550cc96cc"/>
      </UserInfo>
    </APEditor>
    <SourceTitle xmlns="4873beb7-5857-4685-be1f-d57550cc96cc" xsi:nil="true"/>
    <OpenTemplate xmlns="4873beb7-5857-4685-be1f-d57550cc96cc" xsi:nil="true"/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/>
    <Providers xmlns="4873beb7-5857-4685-be1f-d57550cc96cc" xsi:nil="true"/>
    <MachineTranslated xmlns="4873beb7-5857-4685-be1f-d57550cc96cc" xsi:nil="true"/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 xsi:nil="true"/>
    <TimesCloned xmlns="4873beb7-5857-4685-be1f-d57550cc96cc" xsi:nil="true"/>
    <AssetStart xmlns="4873beb7-5857-4685-be1f-d57550cc96cc" xsi:nil="true"/>
    <Provider xmlns="4873beb7-5857-4685-be1f-d57550cc96cc" xsi:nil="true"/>
    <AcquiredFrom xmlns="4873beb7-5857-4685-be1f-d57550cc96cc" xsi:nil="true"/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 xsi:nil="true"/>
    <Downloads xmlns="4873beb7-5857-4685-be1f-d57550cc96cc" xsi:nil="true"/>
    <OOCacheId xmlns="4873beb7-5857-4685-be1f-d57550cc96cc" xsi:nil="true"/>
    <IsDeleted xmlns="4873beb7-5857-4685-be1f-d57550cc96cc" xsi:nil="true"/>
    <LocPublishedDependentAssetsLookup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 xsi:nil="true"/>
    <BugNumber xmlns="4873beb7-5857-4685-be1f-d57550cc96cc" xsi:nil="true"/>
    <CSXSubmissionDate xmlns="4873beb7-5857-4685-be1f-d57550cc96cc" xsi:nil="true"/>
    <CSXUpdate xmlns="4873beb7-5857-4685-be1f-d57550cc96cc" xsi:nil="true"/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 xsi:nil="true"/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 xsi:nil="true"/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 xsi:nil="true"/>
    <LocLastLocAttemptVersionLookup xmlns="4873beb7-5857-4685-be1f-d57550cc96cc" xsi:nil="true"/>
    <LocProcessedForHandoffsLookup xmlns="4873beb7-5857-4685-be1f-d57550cc96cc" xsi:nil="true"/>
    <IsSearchable xmlns="4873beb7-5857-4685-be1f-d57550cc96cc" xsi:nil="true"/>
    <TemplateTemplateType xmlns="4873beb7-5857-4685-be1f-d57550cc96cc" xsi:nil="true"/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 xsi:nil="true"/>
    <AverageRating xmlns="4873beb7-5857-4685-be1f-d57550cc96cc" xsi:nil="true"/>
    <APAuthor xmlns="4873beb7-5857-4685-be1f-d57550cc96cc">
      <UserInfo xmlns="4873beb7-5857-4685-be1f-d57550cc96cc">
        <DisplayName xmlns="4873beb7-5857-4685-be1f-d57550cc96cc"/>
        <AccountId xmlns="4873beb7-5857-4685-be1f-d57550cc96cc" xsi:nil="true"/>
        <AccountType xmlns="4873beb7-5857-4685-be1f-d57550cc96cc"/>
      </UserInfo>
    </APAuthor>
    <LocManualTestRequired xmlns="4873beb7-5857-4685-be1f-d57550cc96cc" xsi:nil="true"/>
    <TPCommandLine xmlns="4873beb7-5857-4685-be1f-d57550cc96cc" xsi:nil="true"/>
    <TPAppVersion xmlns="4873beb7-5857-4685-be1f-d57550cc96cc" xsi:nil="true"/>
    <EditorialStatus xmlns="4873beb7-5857-4685-be1f-d57550cc96cc" xsi:nil="true"/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 xsi:nil="true"/>
    <OriginalRelease xmlns="4873beb7-5857-4685-be1f-d57550cc96cc" xsi:nil="true"/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 xsi:nil="true"/>
    <Manager xmlns="4873beb7-5857-4685-be1f-d57550cc96cc" xsi:nil="true"/>
    <LocOverallHandbackStatusLookup xmlns="4873beb7-5857-4685-be1f-d57550cc96cc" xsi:nil="true"/>
    <ShowIn xmlns="4873beb7-5857-4685-be1f-d57550cc96cc" xsi:nil="true"/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AssetExpire xmlns="4873beb7-5857-4685-be1f-d57550cc96cc" xsi:nil="true"/>
    <DSATActionTaken xmlns="4873beb7-5857-4685-be1f-d57550cc96cc" xsi:nil="true"/>
    <CSXSubmissionMarket xmlns="4873beb7-5857-4685-be1f-d57550cc96cc" xsi:nil="true"/>
    <LocMarketGroupTiers2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C67BEE-D13F-4BD2-98A5-34D8A0977F68}">
  <ds:schemaRefs>
    <ds:schemaRef ds:uri="http://schemas.microsoft.com/office/2006/metadata/properties"/>
    <ds:schemaRef ds:uri="http://www.w3.org/XML/1998/namespace"/>
    <ds:schemaRef ds:uri="http://purl.org/dc/dcmitype/"/>
    <ds:schemaRef ds:uri="4873beb7-5857-4685-be1f-d57550cc96cc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836F65B-1B07-41EE-A0E8-BC6EF38552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9BF4D4-EF60-4196-BFC3-9462D60797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Triple circuit lines presentation (widescreen)</Template>
  <TotalTime>1117</TotalTime>
  <Words>423</Words>
  <Application>Microsoft Office PowerPoint</Application>
  <PresentationFormat>Custom</PresentationFormat>
  <Paragraphs>48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Tech 16x9</vt:lpstr>
      <vt:lpstr>An Investigation into the use of Android Applications to aid Communication for Motor Neurone Disease Patients.</vt:lpstr>
      <vt:lpstr>Aims &amp; Objectives: </vt:lpstr>
      <vt:lpstr>Aims &amp; Objectives: </vt:lpstr>
      <vt:lpstr>Main finding of the literature review: </vt:lpstr>
      <vt:lpstr>Main finding of the literature review: </vt:lpstr>
      <vt:lpstr>Main Results/Conclusions: </vt:lpstr>
      <vt:lpstr>Recommendations for future work: </vt:lpstr>
      <vt:lpstr>Application Demo: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Investigation into the use of Android Applications to aid Communication for Motor Neurone Disease Patients.</dc:title>
  <dc:creator>steve llewellyn</dc:creator>
  <cp:lastModifiedBy>steve llewellyn</cp:lastModifiedBy>
  <cp:revision>59</cp:revision>
  <dcterms:created xsi:type="dcterms:W3CDTF">2017-12-18T19:12:43Z</dcterms:created>
  <dcterms:modified xsi:type="dcterms:W3CDTF">2018-05-01T07:39:32Z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