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8" r:id="rId1"/>
  </p:sldMasterIdLst>
  <p:notesMasterIdLst>
    <p:notesMasterId r:id="rId14"/>
  </p:notesMasterIdLst>
  <p:handoutMasterIdLst>
    <p:handoutMasterId r:id="rId15"/>
  </p:handoutMasterIdLst>
  <p:sldIdLst>
    <p:sldId id="275" r:id="rId2"/>
    <p:sldId id="276" r:id="rId3"/>
    <p:sldId id="256" r:id="rId4"/>
    <p:sldId id="258" r:id="rId5"/>
    <p:sldId id="259" r:id="rId6"/>
    <p:sldId id="270" r:id="rId7"/>
    <p:sldId id="271" r:id="rId8"/>
    <p:sldId id="272" r:id="rId9"/>
    <p:sldId id="273" r:id="rId10"/>
    <p:sldId id="274" r:id="rId11"/>
    <p:sldId id="263" r:id="rId12"/>
    <p:sldId id="264" r:id="rId13"/>
  </p:sldIdLst>
  <p:sldSz cx="9144000" cy="6858000" type="screen4x3"/>
  <p:notesSz cx="6858000" cy="9874250"/>
  <p:defaultTextStyle>
    <a:defPPr>
      <a:defRPr lang="en-GB"/>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66"/>
    <a:srgbClr val="FFCC00"/>
    <a:srgbClr val="00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74244" autoAdjust="0"/>
  </p:normalViewPr>
  <p:slideViewPr>
    <p:cSldViewPr>
      <p:cViewPr varScale="1">
        <p:scale>
          <a:sx n="65" d="100"/>
          <a:sy n="65" d="100"/>
        </p:scale>
        <p:origin x="-1954"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p:cNvSpPr>
            <a:spLocks noGrp="1" noChangeArrowheads="1"/>
          </p:cNvSpPr>
          <p:nvPr>
            <p:ph type="hdr" sz="quarter"/>
          </p:nvPr>
        </p:nvSpPr>
        <p:spPr bwMode="auto">
          <a:xfrm>
            <a:off x="0" y="0"/>
            <a:ext cx="2971800" cy="493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0" hangingPunct="0">
              <a:defRPr sz="1200">
                <a:latin typeface="Times New Roman" pitchFamily="18" charset="0"/>
              </a:defRPr>
            </a:lvl1pPr>
          </a:lstStyle>
          <a:p>
            <a:endParaRPr lang="en-GB" altLang="en-US" dirty="0"/>
          </a:p>
        </p:txBody>
      </p:sp>
      <p:sp>
        <p:nvSpPr>
          <p:cNvPr id="15363" name="Rectangle 3"/>
          <p:cNvSpPr>
            <a:spLocks noGrp="1" noChangeArrowheads="1"/>
          </p:cNvSpPr>
          <p:nvPr>
            <p:ph type="dt" sz="quarter" idx="1"/>
          </p:nvPr>
        </p:nvSpPr>
        <p:spPr bwMode="auto">
          <a:xfrm>
            <a:off x="3886200" y="0"/>
            <a:ext cx="2971800" cy="493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0" hangingPunct="0">
              <a:defRPr sz="1200">
                <a:latin typeface="Times New Roman" pitchFamily="18" charset="0"/>
              </a:defRPr>
            </a:lvl1pPr>
          </a:lstStyle>
          <a:p>
            <a:endParaRPr lang="en-GB" altLang="en-US" dirty="0"/>
          </a:p>
        </p:txBody>
      </p:sp>
      <p:sp>
        <p:nvSpPr>
          <p:cNvPr id="15364" name="Rectangle 4"/>
          <p:cNvSpPr>
            <a:spLocks noGrp="1" noChangeArrowheads="1"/>
          </p:cNvSpPr>
          <p:nvPr>
            <p:ph type="ftr" sz="quarter" idx="2"/>
          </p:nvPr>
        </p:nvSpPr>
        <p:spPr bwMode="auto">
          <a:xfrm>
            <a:off x="0" y="9380537"/>
            <a:ext cx="2971800" cy="493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0" hangingPunct="0">
              <a:defRPr sz="1200">
                <a:latin typeface="Times New Roman" pitchFamily="18" charset="0"/>
              </a:defRPr>
            </a:lvl1pPr>
          </a:lstStyle>
          <a:p>
            <a:endParaRPr lang="en-GB" altLang="en-US" dirty="0"/>
          </a:p>
        </p:txBody>
      </p:sp>
      <p:sp>
        <p:nvSpPr>
          <p:cNvPr id="15365" name="Rectangle 5"/>
          <p:cNvSpPr>
            <a:spLocks noGrp="1" noChangeArrowheads="1"/>
          </p:cNvSpPr>
          <p:nvPr>
            <p:ph type="sldNum" sz="quarter" idx="3"/>
          </p:nvPr>
        </p:nvSpPr>
        <p:spPr bwMode="auto">
          <a:xfrm>
            <a:off x="3886200" y="9380537"/>
            <a:ext cx="2971800" cy="493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0" hangingPunct="0">
              <a:defRPr sz="1200">
                <a:latin typeface="Times New Roman" pitchFamily="18" charset="0"/>
              </a:defRPr>
            </a:lvl1pPr>
          </a:lstStyle>
          <a:p>
            <a:fld id="{C56716D9-D84E-49B1-A2A8-84C155364DC5}" type="slidenum">
              <a:rPr lang="en-GB" altLang="en-US"/>
              <a:pPr/>
              <a:t>‹#›</a:t>
            </a:fld>
            <a:endParaRPr lang="en-GB" altLang="en-US" dirty="0"/>
          </a:p>
        </p:txBody>
      </p:sp>
    </p:spTree>
    <p:extLst>
      <p:ext uri="{BB962C8B-B14F-4D97-AF65-F5344CB8AC3E}">
        <p14:creationId xmlns:p14="http://schemas.microsoft.com/office/powerpoint/2010/main" val="27815563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971800" cy="493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0" hangingPunct="0">
              <a:defRPr sz="1200">
                <a:latin typeface="Times New Roman" pitchFamily="18" charset="0"/>
              </a:defRPr>
            </a:lvl1pPr>
          </a:lstStyle>
          <a:p>
            <a:endParaRPr lang="en-GB" altLang="en-US" dirty="0"/>
          </a:p>
        </p:txBody>
      </p:sp>
      <p:sp>
        <p:nvSpPr>
          <p:cNvPr id="17411" name="Rectangle 3"/>
          <p:cNvSpPr>
            <a:spLocks noGrp="1" noChangeArrowheads="1"/>
          </p:cNvSpPr>
          <p:nvPr>
            <p:ph type="dt" idx="1"/>
          </p:nvPr>
        </p:nvSpPr>
        <p:spPr bwMode="auto">
          <a:xfrm>
            <a:off x="3886200" y="0"/>
            <a:ext cx="2971800" cy="493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0" hangingPunct="0">
              <a:defRPr sz="1200">
                <a:latin typeface="Times New Roman" pitchFamily="18" charset="0"/>
              </a:defRPr>
            </a:lvl1pPr>
          </a:lstStyle>
          <a:p>
            <a:endParaRPr lang="en-GB" altLang="en-US" dirty="0"/>
          </a:p>
        </p:txBody>
      </p:sp>
      <p:sp>
        <p:nvSpPr>
          <p:cNvPr id="17412" name="Rectangle 4"/>
          <p:cNvSpPr>
            <a:spLocks noGrp="1" noRot="1" noChangeAspect="1" noChangeArrowheads="1" noTextEdit="1"/>
          </p:cNvSpPr>
          <p:nvPr>
            <p:ph type="sldImg" idx="2"/>
          </p:nvPr>
        </p:nvSpPr>
        <p:spPr bwMode="auto">
          <a:xfrm>
            <a:off x="962025" y="741363"/>
            <a:ext cx="4933950" cy="3702050"/>
          </a:xfrm>
          <a:prstGeom prst="rect">
            <a:avLst/>
          </a:prstGeom>
          <a:no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7413" name="Rectangle 5"/>
          <p:cNvSpPr>
            <a:spLocks noGrp="1" noChangeArrowheads="1"/>
          </p:cNvSpPr>
          <p:nvPr>
            <p:ph type="body" sz="quarter" idx="3"/>
          </p:nvPr>
        </p:nvSpPr>
        <p:spPr bwMode="auto">
          <a:xfrm>
            <a:off x="914400" y="4690269"/>
            <a:ext cx="5029200" cy="4443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17414" name="Rectangle 6"/>
          <p:cNvSpPr>
            <a:spLocks noGrp="1" noChangeArrowheads="1"/>
          </p:cNvSpPr>
          <p:nvPr>
            <p:ph type="ftr" sz="quarter" idx="4"/>
          </p:nvPr>
        </p:nvSpPr>
        <p:spPr bwMode="auto">
          <a:xfrm>
            <a:off x="0" y="9380537"/>
            <a:ext cx="2971800" cy="493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0" hangingPunct="0">
              <a:defRPr sz="1200">
                <a:latin typeface="Times New Roman" pitchFamily="18" charset="0"/>
              </a:defRPr>
            </a:lvl1pPr>
          </a:lstStyle>
          <a:p>
            <a:endParaRPr lang="en-GB" altLang="en-US" dirty="0"/>
          </a:p>
        </p:txBody>
      </p:sp>
      <p:sp>
        <p:nvSpPr>
          <p:cNvPr id="17415" name="Rectangle 7"/>
          <p:cNvSpPr>
            <a:spLocks noGrp="1" noChangeArrowheads="1"/>
          </p:cNvSpPr>
          <p:nvPr>
            <p:ph type="sldNum" sz="quarter" idx="5"/>
          </p:nvPr>
        </p:nvSpPr>
        <p:spPr bwMode="auto">
          <a:xfrm>
            <a:off x="3886200" y="9380537"/>
            <a:ext cx="2971800" cy="493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0" hangingPunct="0">
              <a:defRPr sz="1200">
                <a:latin typeface="Times New Roman" pitchFamily="18" charset="0"/>
              </a:defRPr>
            </a:lvl1pPr>
          </a:lstStyle>
          <a:p>
            <a:fld id="{8A2C4F7E-83D6-4CE3-A200-A3234F578021}" type="slidenum">
              <a:rPr lang="en-GB" altLang="en-US"/>
              <a:pPr/>
              <a:t>‹#›</a:t>
            </a:fld>
            <a:endParaRPr lang="en-GB" altLang="en-US" dirty="0"/>
          </a:p>
        </p:txBody>
      </p:sp>
    </p:spTree>
    <p:extLst>
      <p:ext uri="{BB962C8B-B14F-4D97-AF65-F5344CB8AC3E}">
        <p14:creationId xmlns:p14="http://schemas.microsoft.com/office/powerpoint/2010/main" val="62571376"/>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kumimoji="1" sz="1200" kern="1200">
        <a:solidFill>
          <a:schemeClr val="tx1"/>
        </a:solidFill>
        <a:latin typeface="Times New Roman" pitchFamily="18" charset="0"/>
        <a:ea typeface="+mn-ea"/>
        <a:cs typeface="+mn-cs"/>
      </a:defRPr>
    </a:lvl1pPr>
    <a:lvl2pPr marL="457200" algn="l" rtl="0" fontAlgn="base">
      <a:spcBef>
        <a:spcPct val="30000"/>
      </a:spcBef>
      <a:spcAft>
        <a:spcPct val="0"/>
      </a:spcAft>
      <a:defRPr kumimoji="1" sz="1200" kern="1200">
        <a:solidFill>
          <a:schemeClr val="tx1"/>
        </a:solidFill>
        <a:latin typeface="Times New Roman" pitchFamily="18" charset="0"/>
        <a:ea typeface="+mn-ea"/>
        <a:cs typeface="+mn-cs"/>
      </a:defRPr>
    </a:lvl2pPr>
    <a:lvl3pPr marL="914400" algn="l" rtl="0" fontAlgn="base">
      <a:spcBef>
        <a:spcPct val="30000"/>
      </a:spcBef>
      <a:spcAft>
        <a:spcPct val="0"/>
      </a:spcAft>
      <a:defRPr kumimoji="1" sz="1200" kern="1200">
        <a:solidFill>
          <a:schemeClr val="tx1"/>
        </a:solidFill>
        <a:latin typeface="Times New Roman" pitchFamily="18" charset="0"/>
        <a:ea typeface="+mn-ea"/>
        <a:cs typeface="+mn-cs"/>
      </a:defRPr>
    </a:lvl3pPr>
    <a:lvl4pPr marL="1371600" algn="l" rtl="0" fontAlgn="base">
      <a:spcBef>
        <a:spcPct val="30000"/>
      </a:spcBef>
      <a:spcAft>
        <a:spcPct val="0"/>
      </a:spcAft>
      <a:defRPr kumimoji="1" sz="1200" kern="1200">
        <a:solidFill>
          <a:schemeClr val="tx1"/>
        </a:solidFill>
        <a:latin typeface="Times New Roman" pitchFamily="18" charset="0"/>
        <a:ea typeface="+mn-ea"/>
        <a:cs typeface="+mn-cs"/>
      </a:defRPr>
    </a:lvl4pPr>
    <a:lvl5pPr marL="1828800" algn="l" rtl="0" fontAlgn="base">
      <a:spcBef>
        <a:spcPct val="30000"/>
      </a:spcBef>
      <a:spcAft>
        <a:spcPct val="0"/>
      </a:spcAft>
      <a:defRPr kumimoji="1"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A2C4F7E-83D6-4CE3-A200-A3234F578021}" type="slidenum">
              <a:rPr lang="en-GB" altLang="en-US" smtClean="0"/>
              <a:pPr/>
              <a:t>1</a:t>
            </a:fld>
            <a:endParaRPr lang="en-GB" altLang="en-US" dirty="0"/>
          </a:p>
        </p:txBody>
      </p:sp>
    </p:spTree>
    <p:extLst>
      <p:ext uri="{BB962C8B-B14F-4D97-AF65-F5344CB8AC3E}">
        <p14:creationId xmlns:p14="http://schemas.microsoft.com/office/powerpoint/2010/main" val="11007942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A2C4F7E-83D6-4CE3-A200-A3234F578021}" type="slidenum">
              <a:rPr lang="en-GB" altLang="en-US" smtClean="0"/>
              <a:pPr/>
              <a:t>2</a:t>
            </a:fld>
            <a:endParaRPr lang="en-GB" altLang="en-US" dirty="0"/>
          </a:p>
        </p:txBody>
      </p:sp>
    </p:spTree>
    <p:extLst>
      <p:ext uri="{BB962C8B-B14F-4D97-AF65-F5344CB8AC3E}">
        <p14:creationId xmlns:p14="http://schemas.microsoft.com/office/powerpoint/2010/main" val="41274789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Residential trips offer numerous benefits for pupils:</a:t>
            </a:r>
          </a:p>
          <a:p>
            <a:r>
              <a:rPr lang="en-US" dirty="0" smtClean="0"/>
              <a:t>Team bonding activities, </a:t>
            </a:r>
          </a:p>
          <a:p>
            <a:r>
              <a:rPr lang="en-US" dirty="0" smtClean="0"/>
              <a:t>skills development,</a:t>
            </a:r>
          </a:p>
          <a:p>
            <a:r>
              <a:rPr lang="en-US" dirty="0" smtClean="0"/>
              <a:t>confidence building outdoor activities, </a:t>
            </a:r>
          </a:p>
          <a:p>
            <a:r>
              <a:rPr lang="en-US" dirty="0" smtClean="0"/>
              <a:t>development of problems solving skills </a:t>
            </a:r>
          </a:p>
          <a:p>
            <a:r>
              <a:rPr lang="en-US" dirty="0" smtClean="0"/>
              <a:t>with the added bonus of experiencing living together 24 hours a day,</a:t>
            </a:r>
          </a:p>
          <a:p>
            <a:r>
              <a:rPr lang="en-US" dirty="0" smtClean="0"/>
              <a:t>school residential trips form such an important part of growing up and are the perfect opportunity for a valuable learning experience. </a:t>
            </a:r>
          </a:p>
          <a:p>
            <a:endParaRPr lang="en-GB" dirty="0"/>
          </a:p>
        </p:txBody>
      </p:sp>
      <p:sp>
        <p:nvSpPr>
          <p:cNvPr id="4" name="Slide Number Placeholder 3"/>
          <p:cNvSpPr>
            <a:spLocks noGrp="1"/>
          </p:cNvSpPr>
          <p:nvPr>
            <p:ph type="sldNum" sz="quarter" idx="10"/>
          </p:nvPr>
        </p:nvSpPr>
        <p:spPr/>
        <p:txBody>
          <a:bodyPr/>
          <a:lstStyle/>
          <a:p>
            <a:fld id="{8A2C4F7E-83D6-4CE3-A200-A3234F578021}" type="slidenum">
              <a:rPr lang="en-GB" altLang="en-US" smtClean="0"/>
              <a:pPr/>
              <a:t>3</a:t>
            </a:fld>
            <a:endParaRPr lang="en-GB" altLang="en-US" dirty="0"/>
          </a:p>
        </p:txBody>
      </p:sp>
    </p:spTree>
    <p:extLst>
      <p:ext uri="{BB962C8B-B14F-4D97-AF65-F5344CB8AC3E}">
        <p14:creationId xmlns:p14="http://schemas.microsoft.com/office/powerpoint/2010/main" val="31648658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t" latinLnBrk="0" hangingPunct="1">
              <a:lnSpc>
                <a:spcPct val="100000"/>
              </a:lnSpc>
              <a:spcBef>
                <a:spcPct val="30000"/>
              </a:spcBef>
              <a:spcAft>
                <a:spcPct val="0"/>
              </a:spcAft>
              <a:buClrTx/>
              <a:buSzTx/>
              <a:buFontTx/>
              <a:buNone/>
              <a:tabLst/>
              <a:defRPr/>
            </a:pPr>
            <a:r>
              <a:rPr kumimoji="1" lang="en-GB" sz="1200" kern="1200" dirty="0" smtClean="0">
                <a:solidFill>
                  <a:schemeClr val="tx1"/>
                </a:solidFill>
                <a:effectLst/>
                <a:latin typeface="Times New Roman" pitchFamily="18" charset="0"/>
                <a:ea typeface="+mn-ea"/>
                <a:cs typeface="+mn-cs"/>
              </a:rPr>
              <a:t>This unit of work aims to help prepare pupils for this experience,</a:t>
            </a:r>
            <a:r>
              <a:rPr kumimoji="1" lang="en-GB" sz="1200" kern="1200" baseline="0" dirty="0" smtClean="0">
                <a:solidFill>
                  <a:schemeClr val="tx1"/>
                </a:solidFill>
                <a:effectLst/>
                <a:latin typeface="Times New Roman" pitchFamily="18" charset="0"/>
                <a:ea typeface="+mn-ea"/>
                <a:cs typeface="+mn-cs"/>
              </a:rPr>
              <a:t> through Adventurous Activities that are part of the PE curriculum using the wood land area and artificial boulder structure from the school grounds development.</a:t>
            </a:r>
          </a:p>
          <a:p>
            <a:pPr marL="0" marR="0" lvl="0" indent="0" algn="l" defTabSz="914400" rtl="0" eaLnBrk="1" fontAlgn="t" latinLnBrk="0" hangingPunct="1">
              <a:lnSpc>
                <a:spcPct val="100000"/>
              </a:lnSpc>
              <a:spcBef>
                <a:spcPct val="30000"/>
              </a:spcBef>
              <a:spcAft>
                <a:spcPct val="0"/>
              </a:spcAft>
              <a:buClrTx/>
              <a:buSzTx/>
              <a:buFontTx/>
              <a:buNone/>
              <a:tabLst/>
              <a:defRPr/>
            </a:pPr>
            <a:r>
              <a:rPr kumimoji="1" lang="en-US" sz="1200" kern="1200" baseline="0" dirty="0" smtClean="0">
                <a:solidFill>
                  <a:schemeClr val="tx1"/>
                </a:solidFill>
                <a:effectLst/>
                <a:latin typeface="Times New Roman" pitchFamily="18" charset="0"/>
                <a:ea typeface="+mn-ea"/>
                <a:cs typeface="+mn-cs"/>
              </a:rPr>
              <a:t>The activities that I've planned out should be a progression from experiences that pupils have had in key stage II of adventurous activities. But if they're not it won't really matter as these activities can just be used as an introduction.</a:t>
            </a:r>
          </a:p>
          <a:p>
            <a:pPr marL="0" marR="0" lvl="0" indent="0" algn="l" defTabSz="914400" rtl="0" eaLnBrk="1" fontAlgn="t" latinLnBrk="0" hangingPunct="1">
              <a:lnSpc>
                <a:spcPct val="100000"/>
              </a:lnSpc>
              <a:spcBef>
                <a:spcPct val="30000"/>
              </a:spcBef>
              <a:spcAft>
                <a:spcPct val="0"/>
              </a:spcAft>
              <a:buClrTx/>
              <a:buSzTx/>
              <a:buFontTx/>
              <a:buNone/>
              <a:tabLst/>
              <a:defRPr/>
            </a:pPr>
            <a:r>
              <a:rPr kumimoji="1" lang="en-US" sz="1200" kern="1200" baseline="0" dirty="0" smtClean="0">
                <a:solidFill>
                  <a:schemeClr val="tx1"/>
                </a:solidFill>
                <a:effectLst/>
                <a:latin typeface="Times New Roman" pitchFamily="18" charset="0"/>
                <a:ea typeface="+mn-ea"/>
                <a:cs typeface="+mn-cs"/>
              </a:rPr>
              <a:t>The activities should help build confidence and resilience</a:t>
            </a:r>
          </a:p>
          <a:p>
            <a:pPr marL="0" marR="0" lvl="0" indent="0" algn="l" defTabSz="914400" rtl="0" eaLnBrk="1" fontAlgn="t" latinLnBrk="0" hangingPunct="1">
              <a:lnSpc>
                <a:spcPct val="100000"/>
              </a:lnSpc>
              <a:spcBef>
                <a:spcPct val="30000"/>
              </a:spcBef>
              <a:spcAft>
                <a:spcPct val="0"/>
              </a:spcAft>
              <a:buClrTx/>
              <a:buSzTx/>
              <a:buFontTx/>
              <a:buNone/>
              <a:tabLst/>
              <a:defRPr/>
            </a:pPr>
            <a:r>
              <a:rPr kumimoji="1" lang="en-US" sz="1200" kern="1200" baseline="0" dirty="0" smtClean="0">
                <a:solidFill>
                  <a:schemeClr val="tx1"/>
                </a:solidFill>
                <a:effectLst/>
                <a:latin typeface="Times New Roman" pitchFamily="18" charset="0"/>
                <a:ea typeface="+mn-ea"/>
                <a:cs typeface="+mn-cs"/>
              </a:rPr>
              <a:t>introduce and develop teamwork, cooperation and communication skills</a:t>
            </a:r>
          </a:p>
          <a:p>
            <a:pPr marL="0" marR="0" lvl="0" indent="0" algn="l" defTabSz="914400" rtl="0" eaLnBrk="1" fontAlgn="t" latinLnBrk="0" hangingPunct="1">
              <a:lnSpc>
                <a:spcPct val="100000"/>
              </a:lnSpc>
              <a:spcBef>
                <a:spcPct val="30000"/>
              </a:spcBef>
              <a:spcAft>
                <a:spcPct val="0"/>
              </a:spcAft>
              <a:buClrTx/>
              <a:buSzTx/>
              <a:buFontTx/>
              <a:buNone/>
              <a:tabLst/>
              <a:defRPr/>
            </a:pPr>
            <a:r>
              <a:rPr kumimoji="1" lang="en-US" sz="1200" kern="1200" baseline="0" dirty="0" smtClean="0">
                <a:solidFill>
                  <a:schemeClr val="tx1"/>
                </a:solidFill>
                <a:effectLst/>
                <a:latin typeface="Times New Roman" pitchFamily="18" charset="0"/>
                <a:ea typeface="+mn-ea"/>
                <a:cs typeface="+mn-cs"/>
              </a:rPr>
              <a:t>enable learners to develop a responsibility for their own learning</a:t>
            </a:r>
          </a:p>
          <a:p>
            <a:pPr marL="0" marR="0" lvl="0" indent="0" algn="l" defTabSz="914400" rtl="0" eaLnBrk="1" fontAlgn="t" latinLnBrk="0" hangingPunct="1">
              <a:lnSpc>
                <a:spcPct val="100000"/>
              </a:lnSpc>
              <a:spcBef>
                <a:spcPct val="30000"/>
              </a:spcBef>
              <a:spcAft>
                <a:spcPct val="0"/>
              </a:spcAft>
              <a:buClrTx/>
              <a:buSzTx/>
              <a:buFontTx/>
              <a:buNone/>
              <a:tabLst/>
              <a:defRPr/>
            </a:pPr>
            <a:r>
              <a:rPr kumimoji="1" lang="en-US" sz="1200" kern="1200" baseline="0" dirty="0" smtClean="0">
                <a:solidFill>
                  <a:schemeClr val="tx1"/>
                </a:solidFill>
                <a:effectLst/>
                <a:latin typeface="Times New Roman" pitchFamily="18" charset="0"/>
                <a:ea typeface="+mn-ea"/>
                <a:cs typeface="+mn-cs"/>
              </a:rPr>
              <a:t>give them awareness of the risks of outdoor activities and how to say stay safe</a:t>
            </a:r>
          </a:p>
          <a:p>
            <a:pPr marL="0" marR="0" lvl="0" indent="0" algn="l" defTabSz="914400" rtl="0" eaLnBrk="1" fontAlgn="t" latinLnBrk="0" hangingPunct="1">
              <a:lnSpc>
                <a:spcPct val="100000"/>
              </a:lnSpc>
              <a:spcBef>
                <a:spcPct val="30000"/>
              </a:spcBef>
              <a:spcAft>
                <a:spcPct val="0"/>
              </a:spcAft>
              <a:buClrTx/>
              <a:buSzTx/>
              <a:buFontTx/>
              <a:buNone/>
              <a:tabLst/>
              <a:defRPr/>
            </a:pPr>
            <a:r>
              <a:rPr kumimoji="1" lang="en-US" sz="1200" kern="1200" baseline="0" dirty="0" smtClean="0">
                <a:solidFill>
                  <a:schemeClr val="tx1"/>
                </a:solidFill>
                <a:effectLst/>
                <a:latin typeface="Times New Roman" pitchFamily="18" charset="0"/>
                <a:ea typeface="+mn-ea"/>
                <a:cs typeface="+mn-cs"/>
              </a:rPr>
              <a:t>create experiences that enhance pupils’ classroom learning, adding opportunities pupils may not otherwise</a:t>
            </a:r>
          </a:p>
          <a:p>
            <a:pPr marL="0" marR="0" lvl="0" indent="0" algn="l" defTabSz="914400" rtl="0" eaLnBrk="1" fontAlgn="t" latinLnBrk="0" hangingPunct="1">
              <a:lnSpc>
                <a:spcPct val="100000"/>
              </a:lnSpc>
              <a:spcBef>
                <a:spcPct val="30000"/>
              </a:spcBef>
              <a:spcAft>
                <a:spcPct val="0"/>
              </a:spcAft>
              <a:buClrTx/>
              <a:buSzTx/>
              <a:buFontTx/>
              <a:buNone/>
              <a:tabLst/>
              <a:defRPr/>
            </a:pPr>
            <a:r>
              <a:rPr kumimoji="1" lang="en-US" sz="1200" kern="1200" baseline="0" dirty="0" smtClean="0">
                <a:solidFill>
                  <a:schemeClr val="tx1"/>
                </a:solidFill>
                <a:effectLst/>
                <a:latin typeface="Times New Roman" pitchFamily="18" charset="0"/>
                <a:ea typeface="+mn-ea"/>
                <a:cs typeface="+mn-cs"/>
              </a:rPr>
              <a:t>offering pupils interesting and meaningful adventures, educational school trips and outdoor learning opportunities in line with the curriculum.  It promotes the importance of allowing children to connect with the outdoor world, and the powerful and inspirational lessons to be learned by getting children outside.</a:t>
            </a:r>
          </a:p>
          <a:p>
            <a:pPr marL="0" marR="0" lvl="0" indent="0" algn="l" defTabSz="914400" rtl="0" eaLnBrk="1" fontAlgn="t" latinLnBrk="0" hangingPunct="1">
              <a:lnSpc>
                <a:spcPct val="100000"/>
              </a:lnSpc>
              <a:spcBef>
                <a:spcPct val="30000"/>
              </a:spcBef>
              <a:spcAft>
                <a:spcPct val="0"/>
              </a:spcAft>
              <a:buClrTx/>
              <a:buSzTx/>
              <a:buFontTx/>
              <a:buNone/>
              <a:tabLst/>
              <a:defRPr/>
            </a:pPr>
            <a:r>
              <a:rPr kumimoji="1" lang="en-US" sz="1200" kern="1200" baseline="0" dirty="0" smtClean="0">
                <a:solidFill>
                  <a:schemeClr val="tx1"/>
                </a:solidFill>
                <a:effectLst/>
                <a:latin typeface="Times New Roman" pitchFamily="18" charset="0"/>
                <a:ea typeface="+mn-ea"/>
                <a:cs typeface="+mn-cs"/>
              </a:rPr>
              <a:t>With so much to cover and the pressure to achieve, the classroom can be an intense and claustrophobic residential trips and adventurous activities are vital to providing balance and a renewed enthusiasm for learning</a:t>
            </a:r>
          </a:p>
          <a:p>
            <a:endParaRPr lang="en-US" dirty="0" smtClean="0"/>
          </a:p>
          <a:p>
            <a:r>
              <a:rPr lang="en-US" dirty="0" smtClean="0"/>
              <a:t>The next 6 slides will show what is planned over the next six weeks.</a:t>
            </a:r>
          </a:p>
          <a:p>
            <a:r>
              <a:rPr lang="en-US" dirty="0" smtClean="0"/>
              <a:t>Each week will show the learning outcomes of the activities which particular curriculum skills that are being developed through these activities.</a:t>
            </a:r>
          </a:p>
          <a:p>
            <a:r>
              <a:rPr lang="en-US" dirty="0" smtClean="0"/>
              <a:t>An idea of the content of each session</a:t>
            </a:r>
          </a:p>
          <a:p>
            <a:r>
              <a:rPr lang="en-US" dirty="0" smtClean="0"/>
              <a:t>and the skills that are developed that relate to skills that can be learnt on a residential trip.</a:t>
            </a:r>
            <a:endParaRPr lang="en-GB" dirty="0" smtClean="0"/>
          </a:p>
          <a:p>
            <a:pPr marL="0" marR="0" lvl="0" indent="0" algn="l" defTabSz="914400" rtl="0" eaLnBrk="1" fontAlgn="t" latinLnBrk="0" hangingPunct="1">
              <a:lnSpc>
                <a:spcPct val="100000"/>
              </a:lnSpc>
              <a:spcBef>
                <a:spcPct val="30000"/>
              </a:spcBef>
              <a:spcAft>
                <a:spcPct val="0"/>
              </a:spcAft>
              <a:buClrTx/>
              <a:buSzTx/>
              <a:buFontTx/>
              <a:buNone/>
              <a:tabLst/>
              <a:defRPr/>
            </a:pPr>
            <a:endParaRPr kumimoji="1" lang="en-GB" sz="1200" kern="1200" baseline="0" dirty="0" smtClean="0">
              <a:solidFill>
                <a:schemeClr val="tx1"/>
              </a:solidFill>
              <a:effectLst/>
              <a:latin typeface="Times New Roman" pitchFamily="18" charset="0"/>
              <a:ea typeface="+mn-ea"/>
              <a:cs typeface="+mn-cs"/>
            </a:endParaRPr>
          </a:p>
          <a:p>
            <a:endParaRPr lang="en-US" baseline="0" dirty="0" smtClean="0"/>
          </a:p>
          <a:p>
            <a:endParaRPr lang="en-US" dirty="0" smtClean="0"/>
          </a:p>
        </p:txBody>
      </p:sp>
      <p:sp>
        <p:nvSpPr>
          <p:cNvPr id="4" name="Slide Number Placeholder 3"/>
          <p:cNvSpPr>
            <a:spLocks noGrp="1"/>
          </p:cNvSpPr>
          <p:nvPr>
            <p:ph type="sldNum" sz="quarter" idx="10"/>
          </p:nvPr>
        </p:nvSpPr>
        <p:spPr/>
        <p:txBody>
          <a:bodyPr/>
          <a:lstStyle/>
          <a:p>
            <a:fld id="{8A2C4F7E-83D6-4CE3-A200-A3234F578021}" type="slidenum">
              <a:rPr lang="en-GB" altLang="en-US" smtClean="0"/>
              <a:pPr/>
              <a:t>4</a:t>
            </a:fld>
            <a:endParaRPr lang="en-GB" altLang="en-US" dirty="0"/>
          </a:p>
        </p:txBody>
      </p:sp>
    </p:spTree>
    <p:extLst>
      <p:ext uri="{BB962C8B-B14F-4D97-AF65-F5344CB8AC3E}">
        <p14:creationId xmlns:p14="http://schemas.microsoft.com/office/powerpoint/2010/main" val="26886464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So the first week I thought teambuilding would be a good idea as it gives students the chance to build relationships with each other and work together</a:t>
            </a:r>
          </a:p>
          <a:p>
            <a:r>
              <a:rPr lang="en-US" dirty="0" smtClean="0"/>
              <a:t>through team building games::</a:t>
            </a:r>
          </a:p>
          <a:p>
            <a:endParaRPr lang="en-US" dirty="0" smtClean="0"/>
          </a:p>
          <a:p>
            <a:r>
              <a:rPr lang="en-US" dirty="0" smtClean="0"/>
              <a:t>Human Knot: Untangle Hands without</a:t>
            </a:r>
            <a:r>
              <a:rPr lang="en-US" baseline="0" dirty="0" smtClean="0"/>
              <a:t> letting go</a:t>
            </a:r>
            <a:endParaRPr lang="en-US" dirty="0" smtClean="0"/>
          </a:p>
          <a:p>
            <a:r>
              <a:rPr lang="en-US" dirty="0" smtClean="0"/>
              <a:t>Spider Web:  To get all members of the group to the other side of the spider’s web.</a:t>
            </a:r>
          </a:p>
          <a:p>
            <a:r>
              <a:rPr lang="en-US" dirty="0" smtClean="0"/>
              <a:t>Roller Ball: Each has drainpipe maneuver ball from on end to next</a:t>
            </a:r>
          </a:p>
          <a:p>
            <a:endParaRPr lang="en-US" dirty="0" smtClean="0"/>
          </a:p>
          <a:p>
            <a:r>
              <a:rPr lang="en-US" dirty="0" smtClean="0"/>
              <a:t>Outcomes:</a:t>
            </a:r>
          </a:p>
          <a:p>
            <a:r>
              <a:rPr lang="en-US" dirty="0" smtClean="0"/>
              <a:t>Have to work together to complete tasks</a:t>
            </a:r>
          </a:p>
          <a:p>
            <a:r>
              <a:rPr lang="en-US" dirty="0" smtClean="0"/>
              <a:t>Have to use communication to achieve goals</a:t>
            </a:r>
          </a:p>
          <a:p>
            <a:r>
              <a:rPr lang="en-US" dirty="0" smtClean="0"/>
              <a:t>Taking charge or just following instructions, offering ideas or just accepting others</a:t>
            </a:r>
          </a:p>
          <a:p>
            <a:endParaRPr lang="en-US" dirty="0" smtClean="0"/>
          </a:p>
          <a:p>
            <a:r>
              <a:rPr lang="en-US" dirty="0" smtClean="0"/>
              <a:t>Curriculum Skills:</a:t>
            </a:r>
          </a:p>
          <a:p>
            <a:r>
              <a:rPr lang="en-US" dirty="0" smtClean="0"/>
              <a:t>The skills framework was</a:t>
            </a:r>
            <a:r>
              <a:rPr lang="en-US" baseline="0" dirty="0" smtClean="0"/>
              <a:t> developed to provide guidance and progression on various skills across the curriculum</a:t>
            </a:r>
          </a:p>
          <a:p>
            <a:r>
              <a:rPr lang="en-US" baseline="0" dirty="0" smtClean="0"/>
              <a:t>So this session Develops Thinking by allowing pupils to develop ideas and strategies to solve problems</a:t>
            </a:r>
          </a:p>
          <a:p>
            <a:r>
              <a:rPr lang="en-US" baseline="0" dirty="0" smtClean="0"/>
              <a:t>Develops communication as they have to communicate ideas listen to others ideas </a:t>
            </a:r>
          </a:p>
          <a:p>
            <a:r>
              <a:rPr lang="en-US" dirty="0" smtClean="0"/>
              <a:t>PSD: adoption of different roles in activities , contributes significantly to the challenges of active citizenship and moral development. </a:t>
            </a:r>
          </a:p>
          <a:p>
            <a:r>
              <a:rPr lang="en-US" dirty="0" smtClean="0"/>
              <a:t>Working closely with others in cooperative develops effective relationships and self-assurance,</a:t>
            </a:r>
          </a:p>
          <a:p>
            <a:endParaRPr lang="en-US" dirty="0" smtClean="0"/>
          </a:p>
          <a:p>
            <a:r>
              <a:rPr lang="en-US" dirty="0" smtClean="0"/>
              <a:t>Pillars of knowledge or learning outcomes from residential trips</a:t>
            </a:r>
          </a:p>
          <a:p>
            <a:r>
              <a:rPr lang="en-US" dirty="0" smtClean="0"/>
              <a:t>Learning to know, cognitive, confidence in ones skills and abilities</a:t>
            </a:r>
          </a:p>
          <a:p>
            <a:r>
              <a:rPr lang="en-US" dirty="0" smtClean="0"/>
              <a:t>Learning to do, skills acquisition</a:t>
            </a:r>
          </a:p>
          <a:p>
            <a:r>
              <a:rPr lang="en-US" dirty="0" smtClean="0"/>
              <a:t>Learning to live together, social development</a:t>
            </a:r>
          </a:p>
          <a:p>
            <a:r>
              <a:rPr lang="en-US" dirty="0" smtClean="0"/>
              <a:t>Learning to be, self aware ness and self esteem</a:t>
            </a:r>
          </a:p>
          <a:p>
            <a:endParaRPr lang="en-GB" dirty="0"/>
          </a:p>
        </p:txBody>
      </p:sp>
      <p:sp>
        <p:nvSpPr>
          <p:cNvPr id="4" name="Slide Number Placeholder 3"/>
          <p:cNvSpPr>
            <a:spLocks noGrp="1"/>
          </p:cNvSpPr>
          <p:nvPr>
            <p:ph type="sldNum" sz="quarter" idx="10"/>
          </p:nvPr>
        </p:nvSpPr>
        <p:spPr/>
        <p:txBody>
          <a:bodyPr/>
          <a:lstStyle/>
          <a:p>
            <a:fld id="{8A2C4F7E-83D6-4CE3-A200-A3234F578021}" type="slidenum">
              <a:rPr lang="en-GB" altLang="en-US" smtClean="0"/>
              <a:pPr/>
              <a:t>5</a:t>
            </a:fld>
            <a:endParaRPr lang="en-GB" altLang="en-US" dirty="0"/>
          </a:p>
        </p:txBody>
      </p:sp>
    </p:spTree>
    <p:extLst>
      <p:ext uri="{BB962C8B-B14F-4D97-AF65-F5344CB8AC3E}">
        <p14:creationId xmlns:p14="http://schemas.microsoft.com/office/powerpoint/2010/main" val="10047449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Another team building week to develop and build on the skills of week one.</a:t>
            </a:r>
          </a:p>
          <a:p>
            <a:endParaRPr lang="en-US" dirty="0" smtClean="0"/>
          </a:p>
          <a:p>
            <a:r>
              <a:rPr lang="en-US" dirty="0" smtClean="0"/>
              <a:t>Leaky</a:t>
            </a:r>
            <a:r>
              <a:rPr lang="en-US" baseline="0" dirty="0" smtClean="0"/>
              <a:t> Tube</a:t>
            </a:r>
            <a:r>
              <a:rPr lang="en-US" dirty="0" smtClean="0"/>
              <a:t>: The team must retrieve a table tennis ball from the bottom of a pipe. </a:t>
            </a:r>
          </a:p>
          <a:p>
            <a:r>
              <a:rPr lang="en-US" dirty="0" smtClean="0"/>
              <a:t>Toxic</a:t>
            </a:r>
            <a:r>
              <a:rPr lang="en-US" baseline="0" dirty="0" smtClean="0"/>
              <a:t> Waste</a:t>
            </a:r>
            <a:r>
              <a:rPr lang="en-US" dirty="0" smtClean="0"/>
              <a:t>: Remove the ‘container of toxic waste’ into a ‘decontamination’ area to make it safe. </a:t>
            </a:r>
          </a:p>
          <a:p>
            <a:r>
              <a:rPr lang="en-US" dirty="0" smtClean="0"/>
              <a:t>Electric</a:t>
            </a:r>
            <a:r>
              <a:rPr lang="en-US" baseline="0" dirty="0" smtClean="0"/>
              <a:t> Fence</a:t>
            </a:r>
            <a:r>
              <a:rPr lang="en-US" dirty="0" smtClean="0"/>
              <a:t>: To get the whole group over/through/under an ‘electric fence’. </a:t>
            </a:r>
          </a:p>
          <a:p>
            <a:endParaRPr lang="en-US" dirty="0" smtClean="0"/>
          </a:p>
          <a:p>
            <a:r>
              <a:rPr lang="en-US" dirty="0" smtClean="0"/>
              <a:t>Outcomes:</a:t>
            </a:r>
          </a:p>
          <a:p>
            <a:r>
              <a:rPr lang="en-US" dirty="0" smtClean="0"/>
              <a:t>Progress and develop skills from week 1 more</a:t>
            </a:r>
          </a:p>
          <a:p>
            <a:r>
              <a:rPr lang="en-US" dirty="0" smtClean="0"/>
              <a:t>Give clear concise instructions and feedback</a:t>
            </a:r>
          </a:p>
          <a:p>
            <a:r>
              <a:rPr lang="en-US" dirty="0" smtClean="0"/>
              <a:t>Generate ideas and express them</a:t>
            </a:r>
          </a:p>
          <a:p>
            <a:r>
              <a:rPr lang="en-US" dirty="0" smtClean="0"/>
              <a:t>Demonstrate a willingness to trust others and to accept support</a:t>
            </a:r>
          </a:p>
          <a:p>
            <a:r>
              <a:rPr lang="en-US" dirty="0" smtClean="0"/>
              <a:t>Show initiative in the face of challenging activities</a:t>
            </a:r>
          </a:p>
          <a:p>
            <a:endParaRPr lang="en-US" dirty="0" smtClean="0"/>
          </a:p>
          <a:p>
            <a:r>
              <a:rPr lang="en-US" dirty="0" smtClean="0"/>
              <a:t>Curriculum Skills:</a:t>
            </a:r>
          </a:p>
          <a:p>
            <a:r>
              <a:rPr lang="en-US" dirty="0" smtClean="0"/>
              <a:t>The skills framework was</a:t>
            </a:r>
            <a:r>
              <a:rPr lang="en-US" baseline="0" dirty="0" smtClean="0"/>
              <a:t> developed to provide guidance and progression on various skills across the curriculum</a:t>
            </a:r>
          </a:p>
          <a:p>
            <a:r>
              <a:rPr lang="en-US" baseline="0" dirty="0" smtClean="0"/>
              <a:t>So this session Develops Thinking by allowing pupils to develop ideas and strategies to solve problems</a:t>
            </a:r>
          </a:p>
          <a:p>
            <a:r>
              <a:rPr lang="en-US" baseline="0" dirty="0" smtClean="0"/>
              <a:t>Develops communication as they have to communicate ideas listen to others ideas </a:t>
            </a:r>
          </a:p>
          <a:p>
            <a:pPr marL="0" marR="0" indent="0" algn="l" defTabSz="914400" rtl="0" eaLnBrk="1" fontAlgn="base" latinLnBrk="0" hangingPunct="1">
              <a:lnSpc>
                <a:spcPct val="100000"/>
              </a:lnSpc>
              <a:spcBef>
                <a:spcPct val="30000"/>
              </a:spcBef>
              <a:spcAft>
                <a:spcPct val="0"/>
              </a:spcAft>
              <a:buClrTx/>
              <a:buSzTx/>
              <a:buFontTx/>
              <a:buNone/>
              <a:tabLst/>
              <a:defRPr/>
            </a:pPr>
            <a:r>
              <a:rPr lang="en-US" dirty="0" smtClean="0"/>
              <a:t>Working closely with others in cooperative develops effective relationships and self-assurance,</a:t>
            </a:r>
          </a:p>
          <a:p>
            <a:r>
              <a:rPr lang="en-US" dirty="0" smtClean="0"/>
              <a:t>PSD: adoption of different roles in activities  </a:t>
            </a:r>
          </a:p>
          <a:p>
            <a:endParaRPr lang="en-US" dirty="0" smtClean="0"/>
          </a:p>
          <a:p>
            <a:r>
              <a:rPr lang="en-US" dirty="0" smtClean="0"/>
              <a:t>3 of the pillars of learning</a:t>
            </a:r>
          </a:p>
          <a:p>
            <a:r>
              <a:rPr lang="en-US" dirty="0" smtClean="0"/>
              <a:t>Learning to know, cognitive, confidence in ones skills and abilities</a:t>
            </a:r>
          </a:p>
          <a:p>
            <a:r>
              <a:rPr lang="en-US" dirty="0" smtClean="0"/>
              <a:t>Learning to live together, social development</a:t>
            </a:r>
          </a:p>
          <a:p>
            <a:r>
              <a:rPr lang="en-US" dirty="0" smtClean="0"/>
              <a:t>Learning to be, self aware ness and self esteem</a:t>
            </a:r>
          </a:p>
          <a:p>
            <a:endParaRPr lang="en-US" dirty="0" smtClean="0"/>
          </a:p>
          <a:p>
            <a:endParaRPr lang="en-US"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8A2C4F7E-83D6-4CE3-A200-A3234F578021}" type="slidenum">
              <a:rPr lang="en-GB" altLang="en-US" smtClean="0"/>
              <a:pPr/>
              <a:t>6</a:t>
            </a:fld>
            <a:endParaRPr lang="en-GB" altLang="en-US" dirty="0"/>
          </a:p>
        </p:txBody>
      </p:sp>
    </p:spTree>
    <p:extLst>
      <p:ext uri="{BB962C8B-B14F-4D97-AF65-F5344CB8AC3E}">
        <p14:creationId xmlns:p14="http://schemas.microsoft.com/office/powerpoint/2010/main" val="10047449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Move on to bouldering</a:t>
            </a:r>
            <a:r>
              <a:rPr lang="en-US" baseline="0" dirty="0" smtClean="0"/>
              <a:t> as they should have developed trust in each other</a:t>
            </a:r>
          </a:p>
          <a:p>
            <a:endParaRPr lang="en-US" baseline="0" dirty="0" smtClean="0"/>
          </a:p>
          <a:p>
            <a:pPr marL="0" marR="0" indent="0" algn="l" defTabSz="914400" rtl="0" eaLnBrk="1" fontAlgn="base" latinLnBrk="0" hangingPunct="1">
              <a:lnSpc>
                <a:spcPct val="100000"/>
              </a:lnSpc>
              <a:spcBef>
                <a:spcPct val="30000"/>
              </a:spcBef>
              <a:spcAft>
                <a:spcPct val="0"/>
              </a:spcAft>
              <a:buClrTx/>
              <a:buSzTx/>
              <a:buFontTx/>
              <a:buNone/>
              <a:tabLst/>
              <a:defRPr/>
            </a:pPr>
            <a:r>
              <a:rPr lang="en-US" dirty="0" smtClean="0"/>
              <a:t>Outcomes:</a:t>
            </a:r>
          </a:p>
          <a:p>
            <a:r>
              <a:rPr lang="en-US" baseline="0" dirty="0" smtClean="0"/>
              <a:t>Warming up before exercise to mitigate injury risk, </a:t>
            </a:r>
          </a:p>
          <a:p>
            <a:r>
              <a:rPr lang="en-US" baseline="0" dirty="0" smtClean="0"/>
              <a:t>Balance movement skills important to the development of physical literacy</a:t>
            </a:r>
          </a:p>
          <a:p>
            <a:r>
              <a:rPr lang="en-US" baseline="0" dirty="0" smtClean="0"/>
              <a:t>Safety personal and safety of others.</a:t>
            </a:r>
          </a:p>
          <a:p>
            <a:r>
              <a:rPr lang="en-US" baseline="0" dirty="0" smtClean="0"/>
              <a:t>Risks involved in adventurous activities, risk assessing</a:t>
            </a:r>
          </a:p>
          <a:p>
            <a:endParaRPr lang="en-US" dirty="0" smtClean="0"/>
          </a:p>
          <a:p>
            <a:r>
              <a:rPr lang="en-US" dirty="0" smtClean="0"/>
              <a:t>Curriculum Skills:</a:t>
            </a:r>
          </a:p>
          <a:p>
            <a:r>
              <a:rPr lang="en-US" dirty="0" smtClean="0"/>
              <a:t>The skills framework was</a:t>
            </a:r>
            <a:r>
              <a:rPr lang="en-US" baseline="0" dirty="0" smtClean="0"/>
              <a:t> developed to provide guidance and progression on various skills across the curriculum</a:t>
            </a:r>
          </a:p>
          <a:p>
            <a:r>
              <a:rPr lang="en-US" baseline="0" dirty="0" smtClean="0"/>
              <a:t>So this session Develops Thinking by allowing pupils to develop ideas and strategies to solve problems</a:t>
            </a:r>
          </a:p>
          <a:p>
            <a:r>
              <a:rPr lang="en-US" baseline="0" dirty="0" smtClean="0"/>
              <a:t>Develops communication as they have to communicate ideas listen to others ideas </a:t>
            </a:r>
          </a:p>
          <a:p>
            <a:pPr marL="0" marR="0" indent="0" algn="l" defTabSz="914400" rtl="0" eaLnBrk="1" fontAlgn="base" latinLnBrk="0" hangingPunct="1">
              <a:lnSpc>
                <a:spcPct val="100000"/>
              </a:lnSpc>
              <a:spcBef>
                <a:spcPct val="30000"/>
              </a:spcBef>
              <a:spcAft>
                <a:spcPct val="0"/>
              </a:spcAft>
              <a:buClrTx/>
              <a:buSzTx/>
              <a:buFontTx/>
              <a:buNone/>
              <a:tabLst/>
              <a:defRPr/>
            </a:pPr>
            <a:r>
              <a:rPr lang="en-US" dirty="0" smtClean="0"/>
              <a:t>Working closely with others in cooperative develops effective relationships and self-assurance,</a:t>
            </a:r>
          </a:p>
          <a:p>
            <a:r>
              <a:rPr lang="en-US" dirty="0" smtClean="0"/>
              <a:t>PSD: adoption of different roles in activities  </a:t>
            </a:r>
          </a:p>
          <a:p>
            <a:endParaRPr lang="en-US" dirty="0" smtClean="0"/>
          </a:p>
          <a:p>
            <a:r>
              <a:rPr lang="en-US" dirty="0" smtClean="0"/>
              <a:t>pillars of learning</a:t>
            </a:r>
          </a:p>
          <a:p>
            <a:r>
              <a:rPr lang="en-US" dirty="0" smtClean="0"/>
              <a:t>Learning to know, cognitive, confidence in ones skills and abilities</a:t>
            </a:r>
          </a:p>
          <a:p>
            <a:r>
              <a:rPr lang="en-US" dirty="0" smtClean="0"/>
              <a:t>Learning to live together, social development</a:t>
            </a:r>
          </a:p>
          <a:p>
            <a:r>
              <a:rPr lang="en-US" dirty="0" smtClean="0"/>
              <a:t>Learning to be, self aware ness and self esteem</a:t>
            </a:r>
          </a:p>
          <a:p>
            <a:r>
              <a:rPr lang="en-US" baseline="0" dirty="0" smtClean="0"/>
              <a:t>Also hits the fourth pillar of learning : skill development</a:t>
            </a:r>
          </a:p>
          <a:p>
            <a:endParaRPr lang="en-GB" dirty="0"/>
          </a:p>
        </p:txBody>
      </p:sp>
      <p:sp>
        <p:nvSpPr>
          <p:cNvPr id="4" name="Slide Number Placeholder 3"/>
          <p:cNvSpPr>
            <a:spLocks noGrp="1"/>
          </p:cNvSpPr>
          <p:nvPr>
            <p:ph type="sldNum" sz="quarter" idx="10"/>
          </p:nvPr>
        </p:nvSpPr>
        <p:spPr/>
        <p:txBody>
          <a:bodyPr/>
          <a:lstStyle/>
          <a:p>
            <a:fld id="{8A2C4F7E-83D6-4CE3-A200-A3234F578021}" type="slidenum">
              <a:rPr lang="en-GB" altLang="en-US" smtClean="0"/>
              <a:pPr/>
              <a:t>7</a:t>
            </a:fld>
            <a:endParaRPr lang="en-GB" altLang="en-US" dirty="0"/>
          </a:p>
        </p:txBody>
      </p:sp>
    </p:spTree>
    <p:extLst>
      <p:ext uri="{BB962C8B-B14F-4D97-AF65-F5344CB8AC3E}">
        <p14:creationId xmlns:p14="http://schemas.microsoft.com/office/powerpoint/2010/main" val="10047449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Builds from week 3,</a:t>
            </a:r>
          </a:p>
          <a:p>
            <a:endParaRPr lang="en-US" dirty="0" smtClean="0"/>
          </a:p>
          <a:p>
            <a:r>
              <a:rPr lang="en-US" dirty="0" smtClean="0"/>
              <a:t>Skills &amp; Knowledge </a:t>
            </a:r>
          </a:p>
          <a:p>
            <a:r>
              <a:rPr lang="en-US" dirty="0" smtClean="0"/>
              <a:t>• Present/express ideas orally. • • Provide constructive support and feedback to others. • Appreciate own strengths and limitations. • Talk openly about successes and setbacks. • Improve own learning and performance through reflective thinking and actions. • Try a variety of solutions. • Show initiative in the face of challenging activities. • Try hard to succeed at activities they find physically challenging. • Work positively towards goals. • Perseverance. • Manage risk. • Self-reliance. • Develop, adapt and apply skills. •</a:t>
            </a:r>
          </a:p>
          <a:p>
            <a:endParaRPr lang="en-US" dirty="0" smtClean="0"/>
          </a:p>
          <a:p>
            <a:r>
              <a:rPr lang="en-US" dirty="0" smtClean="0"/>
              <a:t>Develop trust through ‘spotting’ </a:t>
            </a:r>
          </a:p>
          <a:p>
            <a:r>
              <a:rPr lang="en-US" dirty="0" smtClean="0"/>
              <a:t>Develop a range of bouldering skills: Footwork skills Handholds Balance </a:t>
            </a:r>
          </a:p>
          <a:p>
            <a:r>
              <a:rPr lang="en-US" dirty="0" smtClean="0"/>
              <a:t>Refine technique introducing dynamic skills</a:t>
            </a:r>
          </a:p>
          <a:p>
            <a:r>
              <a:rPr lang="en-US" dirty="0" smtClean="0"/>
              <a:t>Participants set bouldering challenges for one another</a:t>
            </a:r>
          </a:p>
          <a:p>
            <a:r>
              <a:rPr lang="en-US" dirty="0" smtClean="0"/>
              <a:t>Can </a:t>
            </a:r>
            <a:r>
              <a:rPr lang="en-US" dirty="0" err="1" smtClean="0"/>
              <a:t>recognise</a:t>
            </a:r>
            <a:r>
              <a:rPr lang="en-US" dirty="0" smtClean="0"/>
              <a:t> hazards and control them </a:t>
            </a:r>
          </a:p>
          <a:p>
            <a:r>
              <a:rPr lang="en-US" dirty="0" smtClean="0"/>
              <a:t>Developing a range of personal learning and thinking skills to overcome problems and work effectively with others</a:t>
            </a:r>
          </a:p>
          <a:p>
            <a:r>
              <a:rPr lang="en-US" dirty="0" smtClean="0"/>
              <a:t>Develop strategies for solving problems – ‘Plan – do – review</a:t>
            </a:r>
          </a:p>
          <a:p>
            <a:r>
              <a:rPr lang="en-US" dirty="0" smtClean="0"/>
              <a:t>Gives constructive support and feedback</a:t>
            </a:r>
          </a:p>
          <a:p>
            <a:r>
              <a:rPr lang="en-US" dirty="0" smtClean="0"/>
              <a:t>Positive self-image</a:t>
            </a:r>
          </a:p>
          <a:p>
            <a:r>
              <a:rPr lang="en-US" dirty="0" err="1" smtClean="0"/>
              <a:t>Recognise</a:t>
            </a:r>
            <a:r>
              <a:rPr lang="en-US" dirty="0" smtClean="0"/>
              <a:t> and applaud achievements of others. </a:t>
            </a:r>
            <a:endParaRPr lang="en-GB" dirty="0"/>
          </a:p>
        </p:txBody>
      </p:sp>
      <p:sp>
        <p:nvSpPr>
          <p:cNvPr id="4" name="Slide Number Placeholder 3"/>
          <p:cNvSpPr>
            <a:spLocks noGrp="1"/>
          </p:cNvSpPr>
          <p:nvPr>
            <p:ph type="sldNum" sz="quarter" idx="10"/>
          </p:nvPr>
        </p:nvSpPr>
        <p:spPr/>
        <p:txBody>
          <a:bodyPr/>
          <a:lstStyle/>
          <a:p>
            <a:fld id="{8A2C4F7E-83D6-4CE3-A200-A3234F578021}" type="slidenum">
              <a:rPr lang="en-GB" altLang="en-US" smtClean="0"/>
              <a:pPr/>
              <a:t>8</a:t>
            </a:fld>
            <a:endParaRPr lang="en-GB" altLang="en-US" dirty="0"/>
          </a:p>
        </p:txBody>
      </p:sp>
    </p:spTree>
    <p:extLst>
      <p:ext uri="{BB962C8B-B14F-4D97-AF65-F5344CB8AC3E}">
        <p14:creationId xmlns:p14="http://schemas.microsoft.com/office/powerpoint/2010/main" val="10047449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Curriculum</a:t>
            </a:r>
            <a:r>
              <a:rPr lang="en-US" baseline="0" dirty="0" smtClean="0"/>
              <a:t> Skills:</a:t>
            </a:r>
          </a:p>
          <a:p>
            <a:r>
              <a:rPr lang="en-US" baseline="0" dirty="0" smtClean="0"/>
              <a:t>Developing Number:</a:t>
            </a:r>
          </a:p>
          <a:p>
            <a:r>
              <a:rPr lang="en-US" dirty="0" smtClean="0"/>
              <a:t> use the language of position (including co-ordinates and compass points) and movement</a:t>
            </a:r>
          </a:p>
          <a:p>
            <a:endParaRPr lang="en-US" dirty="0" smtClean="0"/>
          </a:p>
          <a:p>
            <a:r>
              <a:rPr lang="en-US" dirty="0" smtClean="0"/>
              <a:t>Specific Skills</a:t>
            </a:r>
          </a:p>
          <a:p>
            <a:r>
              <a:rPr lang="en-US" dirty="0" smtClean="0"/>
              <a:t>development of map reading/ navigational skills. </a:t>
            </a:r>
          </a:p>
          <a:p>
            <a:r>
              <a:rPr lang="en-US" dirty="0" smtClean="0"/>
              <a:t>make decisions about the best route to take</a:t>
            </a:r>
          </a:p>
          <a:p>
            <a:r>
              <a:rPr lang="en-US" dirty="0" smtClean="0"/>
              <a:t>evaluate their experience on the course and apply the lessons learned on a similar course. </a:t>
            </a:r>
          </a:p>
          <a:p>
            <a:r>
              <a:rPr lang="en-US" dirty="0" smtClean="0"/>
              <a:t>They should be able to describe the routes they followed and explain how they could improve their performance</a:t>
            </a:r>
          </a:p>
          <a:p>
            <a:r>
              <a:rPr lang="en-US" dirty="0" smtClean="0"/>
              <a:t>Give clear instructions</a:t>
            </a:r>
          </a:p>
          <a:p>
            <a:r>
              <a:rPr lang="en-US" dirty="0" smtClean="0"/>
              <a:t>Listen to others and </a:t>
            </a:r>
            <a:r>
              <a:rPr lang="en-US" dirty="0" err="1" smtClean="0"/>
              <a:t>folllow</a:t>
            </a:r>
            <a:r>
              <a:rPr lang="en-US" dirty="0" smtClean="0"/>
              <a:t> instructions.</a:t>
            </a:r>
          </a:p>
          <a:p>
            <a:r>
              <a:rPr lang="en-US" dirty="0" smtClean="0"/>
              <a:t>Identify improvements</a:t>
            </a:r>
          </a:p>
        </p:txBody>
      </p:sp>
      <p:sp>
        <p:nvSpPr>
          <p:cNvPr id="4" name="Slide Number Placeholder 3"/>
          <p:cNvSpPr>
            <a:spLocks noGrp="1"/>
          </p:cNvSpPr>
          <p:nvPr>
            <p:ph type="sldNum" sz="quarter" idx="10"/>
          </p:nvPr>
        </p:nvSpPr>
        <p:spPr/>
        <p:txBody>
          <a:bodyPr/>
          <a:lstStyle/>
          <a:p>
            <a:fld id="{8A2C4F7E-83D6-4CE3-A200-A3234F578021}" type="slidenum">
              <a:rPr lang="en-GB" altLang="en-US" smtClean="0"/>
              <a:pPr/>
              <a:t>9</a:t>
            </a:fld>
            <a:endParaRPr lang="en-GB" altLang="en-US" dirty="0"/>
          </a:p>
        </p:txBody>
      </p:sp>
    </p:spTree>
    <p:extLst>
      <p:ext uri="{BB962C8B-B14F-4D97-AF65-F5344CB8AC3E}">
        <p14:creationId xmlns:p14="http://schemas.microsoft.com/office/powerpoint/2010/main" val="10047449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Den Building</a:t>
            </a:r>
            <a:r>
              <a:rPr lang="en-US" baseline="0" dirty="0" smtClean="0"/>
              <a:t>, camp fires, cooking</a:t>
            </a:r>
          </a:p>
          <a:p>
            <a:endParaRPr lang="en-US" baseline="0" dirty="0" smtClean="0"/>
          </a:p>
          <a:p>
            <a:endParaRPr lang="en-US" baseline="0" dirty="0" smtClean="0"/>
          </a:p>
          <a:p>
            <a:r>
              <a:rPr lang="en-US" baseline="0" dirty="0" smtClean="0"/>
              <a:t>Group reflection on activities, likes dislikes</a:t>
            </a:r>
          </a:p>
          <a:p>
            <a:endParaRPr lang="en-US" baseline="0" dirty="0" smtClean="0"/>
          </a:p>
          <a:p>
            <a:r>
              <a:rPr lang="en-US" baseline="0" dirty="0" smtClean="0"/>
              <a:t>Curriculum Cymreig</a:t>
            </a:r>
          </a:p>
          <a:p>
            <a:r>
              <a:rPr lang="en-US" baseline="0" dirty="0" smtClean="0"/>
              <a:t>Outdoor and adventurous activities, initiative challenges and journeys promote a knowledge and understanding of the rich and varied environmental characteristics of Wales.</a:t>
            </a:r>
          </a:p>
          <a:p>
            <a:pPr marL="0" marR="0" indent="0" algn="l" defTabSz="914400" rtl="0" eaLnBrk="1" fontAlgn="base" latinLnBrk="0" hangingPunct="1">
              <a:lnSpc>
                <a:spcPct val="100000"/>
              </a:lnSpc>
              <a:spcBef>
                <a:spcPct val="30000"/>
              </a:spcBef>
              <a:spcAft>
                <a:spcPct val="0"/>
              </a:spcAft>
              <a:buClrTx/>
              <a:buSzTx/>
              <a:buFontTx/>
              <a:buNone/>
              <a:tabLst/>
              <a:defRPr/>
            </a:pPr>
            <a:endParaRPr lang="en-US" baseline="0" dirty="0" smtClean="0"/>
          </a:p>
          <a:p>
            <a:pPr marL="0" marR="0" indent="0" algn="l" defTabSz="914400" rtl="0" eaLnBrk="1" fontAlgn="base" latinLnBrk="0" hangingPunct="1">
              <a:lnSpc>
                <a:spcPct val="100000"/>
              </a:lnSpc>
              <a:spcBef>
                <a:spcPct val="30000"/>
              </a:spcBef>
              <a:spcAft>
                <a:spcPct val="0"/>
              </a:spcAft>
              <a:buClrTx/>
              <a:buSzTx/>
              <a:buFontTx/>
              <a:buNone/>
              <a:tabLst/>
              <a:defRPr/>
            </a:pPr>
            <a:r>
              <a:rPr lang="en-US" baseline="0" dirty="0" smtClean="0"/>
              <a:t>Skills</a:t>
            </a:r>
          </a:p>
          <a:p>
            <a:r>
              <a:rPr lang="en-US" dirty="0" smtClean="0"/>
              <a:t>Give clear instructions</a:t>
            </a:r>
          </a:p>
          <a:p>
            <a:r>
              <a:rPr lang="en-US" dirty="0" smtClean="0"/>
              <a:t>Listen to others and instructions</a:t>
            </a:r>
          </a:p>
          <a:p>
            <a:r>
              <a:rPr lang="en-US" dirty="0" smtClean="0"/>
              <a:t>Propose practical ways forward.</a:t>
            </a:r>
          </a:p>
          <a:p>
            <a:r>
              <a:rPr lang="en-US" dirty="0" smtClean="0"/>
              <a:t>Identify improvements</a:t>
            </a:r>
          </a:p>
          <a:p>
            <a:r>
              <a:rPr lang="en-US" dirty="0" smtClean="0"/>
              <a:t>Work collaboratively with others</a:t>
            </a:r>
          </a:p>
          <a:p>
            <a:r>
              <a:rPr lang="en-US" dirty="0" smtClean="0"/>
              <a:t>Implement ideas from other members of the team.</a:t>
            </a:r>
          </a:p>
          <a:p>
            <a:r>
              <a:rPr lang="en-US" dirty="0" err="1" smtClean="0"/>
              <a:t>Recognise</a:t>
            </a:r>
            <a:r>
              <a:rPr lang="en-US" dirty="0" smtClean="0"/>
              <a:t> that others have a role to play within the team.</a:t>
            </a:r>
          </a:p>
          <a:p>
            <a:r>
              <a:rPr lang="en-US" dirty="0" smtClean="0"/>
              <a:t>Invite feedback and deal positively with comments</a:t>
            </a:r>
          </a:p>
          <a:p>
            <a:r>
              <a:rPr lang="en-US" dirty="0" smtClean="0"/>
              <a:t>Evaluate experience</a:t>
            </a:r>
            <a:endParaRPr lang="en-GB" dirty="0"/>
          </a:p>
        </p:txBody>
      </p:sp>
      <p:sp>
        <p:nvSpPr>
          <p:cNvPr id="4" name="Slide Number Placeholder 3"/>
          <p:cNvSpPr>
            <a:spLocks noGrp="1"/>
          </p:cNvSpPr>
          <p:nvPr>
            <p:ph type="sldNum" sz="quarter" idx="10"/>
          </p:nvPr>
        </p:nvSpPr>
        <p:spPr/>
        <p:txBody>
          <a:bodyPr/>
          <a:lstStyle/>
          <a:p>
            <a:fld id="{8A2C4F7E-83D6-4CE3-A200-A3234F578021}" type="slidenum">
              <a:rPr lang="en-GB" altLang="en-US" smtClean="0"/>
              <a:pPr/>
              <a:t>10</a:t>
            </a:fld>
            <a:endParaRPr lang="en-GB" altLang="en-US" dirty="0"/>
          </a:p>
        </p:txBody>
      </p:sp>
    </p:spTree>
    <p:extLst>
      <p:ext uri="{BB962C8B-B14F-4D97-AF65-F5344CB8AC3E}">
        <p14:creationId xmlns:p14="http://schemas.microsoft.com/office/powerpoint/2010/main" val="10047449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GB" sz="1200" kern="1200" dirty="0" smtClean="0">
                <a:solidFill>
                  <a:schemeClr val="tx1"/>
                </a:solidFill>
                <a:effectLst/>
                <a:latin typeface="Times New Roman" pitchFamily="18" charset="0"/>
                <a:ea typeface="+mn-ea"/>
                <a:cs typeface="+mn-cs"/>
              </a:rPr>
              <a:t>Residential trips and adventurous activities have been proven to have a positive effect on children’s self esteem and confidence levels, thereby improving their emotional health and well being</a:t>
            </a:r>
          </a:p>
          <a:p>
            <a:r>
              <a:rPr kumimoji="1" lang="en-US" sz="1200" kern="1200" dirty="0" smtClean="0">
                <a:solidFill>
                  <a:schemeClr val="tx1"/>
                </a:solidFill>
                <a:effectLst/>
                <a:latin typeface="Times New Roman" pitchFamily="18" charset="0"/>
                <a:ea typeface="+mn-ea"/>
                <a:cs typeface="+mn-cs"/>
              </a:rPr>
              <a:t>Gives the opportunity to learn new skill and gain confidence in own abilities across various activities</a:t>
            </a:r>
          </a:p>
          <a:p>
            <a:r>
              <a:rPr kumimoji="1" lang="en-US" sz="1200" kern="1200" dirty="0" smtClean="0">
                <a:solidFill>
                  <a:schemeClr val="tx1"/>
                </a:solidFill>
                <a:effectLst/>
                <a:latin typeface="Times New Roman" pitchFamily="18" charset="0"/>
                <a:ea typeface="+mn-ea"/>
                <a:cs typeface="+mn-cs"/>
              </a:rPr>
              <a:t>Learn</a:t>
            </a:r>
            <a:r>
              <a:rPr kumimoji="1" lang="en-US" sz="1200" kern="1200" baseline="0" dirty="0" smtClean="0">
                <a:solidFill>
                  <a:schemeClr val="tx1"/>
                </a:solidFill>
                <a:effectLst/>
                <a:latin typeface="Times New Roman" pitchFamily="18" charset="0"/>
                <a:ea typeface="+mn-ea"/>
                <a:cs typeface="+mn-cs"/>
              </a:rPr>
              <a:t> new movement skills in differing terrains</a:t>
            </a:r>
            <a:endParaRPr kumimoji="1" lang="en-US" sz="1200" kern="1200" dirty="0" smtClean="0">
              <a:solidFill>
                <a:schemeClr val="tx1"/>
              </a:solidFill>
              <a:effectLst/>
              <a:latin typeface="Times New Roman" pitchFamily="18" charset="0"/>
              <a:ea typeface="+mn-ea"/>
              <a:cs typeface="+mn-cs"/>
            </a:endParaRPr>
          </a:p>
          <a:p>
            <a:r>
              <a:rPr kumimoji="1" lang="en-GB" sz="1200" kern="1200" dirty="0" smtClean="0">
                <a:solidFill>
                  <a:schemeClr val="tx1"/>
                </a:solidFill>
                <a:effectLst/>
                <a:latin typeface="Times New Roman" pitchFamily="18" charset="0"/>
                <a:ea typeface="+mn-ea"/>
                <a:cs typeface="+mn-cs"/>
              </a:rPr>
              <a:t>The importance of allowing children to explore their environment, take responsibility for creating their own learning</a:t>
            </a:r>
          </a:p>
          <a:p>
            <a:r>
              <a:rPr kumimoji="1" lang="en-GB" sz="1200" kern="1200" dirty="0" smtClean="0">
                <a:solidFill>
                  <a:schemeClr val="tx1"/>
                </a:solidFill>
                <a:effectLst/>
                <a:latin typeface="Times New Roman" pitchFamily="18" charset="0"/>
                <a:ea typeface="+mn-ea"/>
                <a:cs typeface="+mn-cs"/>
              </a:rPr>
              <a:t>build resilience and independence, strengthen their confidence, and improve communication with their peers </a:t>
            </a:r>
          </a:p>
          <a:p>
            <a:pPr marL="0" marR="0" indent="0" algn="l" defTabSz="914400" rtl="0" eaLnBrk="1" fontAlgn="base" latinLnBrk="0" hangingPunct="1">
              <a:lnSpc>
                <a:spcPct val="100000"/>
              </a:lnSpc>
              <a:spcBef>
                <a:spcPct val="30000"/>
              </a:spcBef>
              <a:spcAft>
                <a:spcPct val="0"/>
              </a:spcAft>
              <a:buClrTx/>
              <a:buSzTx/>
              <a:buFontTx/>
              <a:buNone/>
              <a:tabLst/>
              <a:defRPr/>
            </a:pPr>
            <a:r>
              <a:rPr kumimoji="1" lang="en-GB" sz="1200" kern="1200" dirty="0" smtClean="0">
                <a:solidFill>
                  <a:schemeClr val="tx1"/>
                </a:solidFill>
                <a:effectLst/>
                <a:latin typeface="Times New Roman" pitchFamily="18" charset="0"/>
                <a:ea typeface="+mn-ea"/>
                <a:cs typeface="+mn-cs"/>
              </a:rPr>
              <a:t>provides invaluable opportunities to build on these essential skills, that help children grow into confident, independent and successful adults.</a:t>
            </a:r>
          </a:p>
          <a:p>
            <a:r>
              <a:rPr lang="en-US" dirty="0" smtClean="0"/>
              <a:t>Providing</a:t>
            </a:r>
            <a:r>
              <a:rPr lang="en-US" baseline="0" dirty="0" smtClean="0"/>
              <a:t> opportunity to develop across all domains of physical literacy</a:t>
            </a:r>
          </a:p>
          <a:p>
            <a:endParaRPr lang="en-US" baseline="0" dirty="0" smtClean="0"/>
          </a:p>
          <a:p>
            <a:r>
              <a:rPr lang="en-US" baseline="0" dirty="0" smtClean="0"/>
              <a:t>Also shows students that physical activities do not have to be via comp sports which puts some children off, hopefully showing that PA can be continued throughout life.</a:t>
            </a:r>
          </a:p>
          <a:p>
            <a:r>
              <a:rPr lang="en-US" baseline="0" dirty="0" smtClean="0"/>
              <a:t>No need for splitting into boys and girls, real life means working together to solve problems no matter what gender you identify with</a:t>
            </a:r>
          </a:p>
          <a:p>
            <a:endParaRPr lang="en-US" baseline="0" dirty="0" smtClean="0"/>
          </a:p>
          <a:p>
            <a:r>
              <a:rPr lang="en-US" baseline="0" dirty="0" smtClean="0"/>
              <a:t>Doing this unit will give them confidence to fully engage in Residential activities as they will have already built trust and rapport with group. Mitigate nervousness from some that may be worried about being away from home or having to take part in new activities  that they are not sure of.</a:t>
            </a:r>
            <a:endParaRPr lang="en-GB" dirty="0"/>
          </a:p>
        </p:txBody>
      </p:sp>
      <p:sp>
        <p:nvSpPr>
          <p:cNvPr id="4" name="Slide Number Placeholder 3"/>
          <p:cNvSpPr>
            <a:spLocks noGrp="1"/>
          </p:cNvSpPr>
          <p:nvPr>
            <p:ph type="sldNum" sz="quarter" idx="10"/>
          </p:nvPr>
        </p:nvSpPr>
        <p:spPr/>
        <p:txBody>
          <a:bodyPr/>
          <a:lstStyle/>
          <a:p>
            <a:fld id="{8A2C4F7E-83D6-4CE3-A200-A3234F578021}" type="slidenum">
              <a:rPr lang="en-GB" altLang="en-US" smtClean="0"/>
              <a:pPr/>
              <a:t>11</a:t>
            </a:fld>
            <a:endParaRPr lang="en-GB" altLang="en-US" dirty="0"/>
          </a:p>
        </p:txBody>
      </p:sp>
    </p:spTree>
    <p:extLst>
      <p:ext uri="{BB962C8B-B14F-4D97-AF65-F5344CB8AC3E}">
        <p14:creationId xmlns:p14="http://schemas.microsoft.com/office/powerpoint/2010/main" val="23969194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A2C4F7E-83D6-4CE3-A200-A3234F578021}" type="slidenum">
              <a:rPr lang="en-GB" altLang="en-US" smtClean="0"/>
              <a:pPr/>
              <a:t>12</a:t>
            </a:fld>
            <a:endParaRPr lang="en-GB" altLang="en-US" dirty="0"/>
          </a:p>
        </p:txBody>
      </p:sp>
    </p:spTree>
    <p:extLst>
      <p:ext uri="{BB962C8B-B14F-4D97-AF65-F5344CB8AC3E}">
        <p14:creationId xmlns:p14="http://schemas.microsoft.com/office/powerpoint/2010/main" val="27721019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109570" name="Rectangle 2"/>
          <p:cNvSpPr>
            <a:spLocks noGrp="1" noChangeArrowheads="1"/>
          </p:cNvSpPr>
          <p:nvPr>
            <p:ph type="ctrTitle"/>
          </p:nvPr>
        </p:nvSpPr>
        <p:spPr>
          <a:xfrm>
            <a:off x="647700" y="1447800"/>
            <a:ext cx="7848600" cy="1295400"/>
          </a:xfrm>
        </p:spPr>
        <p:txBody>
          <a:bodyPr/>
          <a:lstStyle>
            <a:lvl1pPr algn="ctr">
              <a:defRPr/>
            </a:lvl1pPr>
          </a:lstStyle>
          <a:p>
            <a:pPr lvl="0"/>
            <a:r>
              <a:rPr lang="en-US" altLang="en-US" noProof="0" smtClean="0"/>
              <a:t>Click to edit Master title style</a:t>
            </a:r>
            <a:endParaRPr lang="en-GB" altLang="en-US" noProof="0" smtClean="0"/>
          </a:p>
        </p:txBody>
      </p:sp>
      <p:sp>
        <p:nvSpPr>
          <p:cNvPr id="109571" name="Rectangle 3"/>
          <p:cNvSpPr>
            <a:spLocks noGrp="1" noChangeArrowheads="1"/>
          </p:cNvSpPr>
          <p:nvPr>
            <p:ph type="subTitle" idx="1"/>
          </p:nvPr>
        </p:nvSpPr>
        <p:spPr>
          <a:xfrm>
            <a:off x="533400" y="3048000"/>
            <a:ext cx="8077200" cy="635000"/>
          </a:xfrm>
        </p:spPr>
        <p:txBody>
          <a:bodyPr/>
          <a:lstStyle>
            <a:lvl1pPr marL="0" indent="0" algn="ctr">
              <a:buFontTx/>
              <a:buNone/>
              <a:defRPr sz="3600"/>
            </a:lvl1pPr>
          </a:lstStyle>
          <a:p>
            <a:pPr lvl="0"/>
            <a:r>
              <a:rPr lang="en-US" altLang="en-US" noProof="0" smtClean="0"/>
              <a:t>Click to edit Master subtitle style</a:t>
            </a:r>
            <a:endParaRPr lang="en-GB" altLang="en-US" noProof="0" smtClean="0"/>
          </a:p>
        </p:txBody>
      </p:sp>
      <p:sp>
        <p:nvSpPr>
          <p:cNvPr id="109572" name="Rectangle 4"/>
          <p:cNvSpPr>
            <a:spLocks noGrp="1" noChangeArrowheads="1"/>
          </p:cNvSpPr>
          <p:nvPr>
            <p:ph type="dt" sz="half" idx="2"/>
          </p:nvPr>
        </p:nvSpPr>
        <p:spPr/>
        <p:txBody>
          <a:bodyPr/>
          <a:lstStyle>
            <a:lvl1pPr>
              <a:defRPr b="0">
                <a:latin typeface="+mn-lt"/>
              </a:defRPr>
            </a:lvl1pPr>
          </a:lstStyle>
          <a:p>
            <a:endParaRPr lang="en-GB" altLang="en-US" dirty="0"/>
          </a:p>
        </p:txBody>
      </p:sp>
      <p:sp>
        <p:nvSpPr>
          <p:cNvPr id="109573" name="Rectangle 5"/>
          <p:cNvSpPr>
            <a:spLocks noGrp="1" noChangeArrowheads="1"/>
          </p:cNvSpPr>
          <p:nvPr>
            <p:ph type="ftr" sz="quarter" idx="3"/>
          </p:nvPr>
        </p:nvSpPr>
        <p:spPr/>
        <p:txBody>
          <a:bodyPr/>
          <a:lstStyle>
            <a:lvl1pPr>
              <a:defRPr b="0">
                <a:latin typeface="+mn-lt"/>
              </a:defRPr>
            </a:lvl1pPr>
          </a:lstStyle>
          <a:p>
            <a:endParaRPr lang="en-GB" altLang="en-US" dirty="0"/>
          </a:p>
        </p:txBody>
      </p:sp>
      <p:sp>
        <p:nvSpPr>
          <p:cNvPr id="109574" name="Rectangle 6"/>
          <p:cNvSpPr>
            <a:spLocks noGrp="1" noChangeArrowheads="1"/>
          </p:cNvSpPr>
          <p:nvPr>
            <p:ph type="sldNum" sz="quarter" idx="4"/>
          </p:nvPr>
        </p:nvSpPr>
        <p:spPr/>
        <p:txBody>
          <a:bodyPr/>
          <a:lstStyle>
            <a:lvl1pPr>
              <a:defRPr b="0">
                <a:latin typeface="+mn-lt"/>
              </a:defRPr>
            </a:lvl1pPr>
          </a:lstStyle>
          <a:p>
            <a:fld id="{ED461987-9442-4954-AA94-DF9F4E23B447}" type="slidenum">
              <a:rPr lang="en-GB" altLang="en-US"/>
              <a:pPr/>
              <a:t>‹#›</a:t>
            </a:fld>
            <a:endParaRPr lang="en-GB" altLang="en-US" dirty="0"/>
          </a:p>
        </p:txBody>
      </p:sp>
    </p:spTree>
  </p:cSld>
  <p:clrMapOvr>
    <a:masterClrMapping/>
  </p:clrMapOvr>
  <p:transition/>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ltLang="en-US" dirty="0"/>
          </a:p>
        </p:txBody>
      </p:sp>
      <p:sp>
        <p:nvSpPr>
          <p:cNvPr id="5" name="Footer Placeholder 4"/>
          <p:cNvSpPr>
            <a:spLocks noGrp="1"/>
          </p:cNvSpPr>
          <p:nvPr>
            <p:ph type="ftr" sz="quarter" idx="11"/>
          </p:nvPr>
        </p:nvSpPr>
        <p:spPr/>
        <p:txBody>
          <a:bodyPr/>
          <a:lstStyle>
            <a:lvl1pPr>
              <a:defRPr/>
            </a:lvl1pPr>
          </a:lstStyle>
          <a:p>
            <a:endParaRPr lang="en-GB" altLang="en-US" dirty="0"/>
          </a:p>
        </p:txBody>
      </p:sp>
      <p:sp>
        <p:nvSpPr>
          <p:cNvPr id="6" name="Slide Number Placeholder 5"/>
          <p:cNvSpPr>
            <a:spLocks noGrp="1"/>
          </p:cNvSpPr>
          <p:nvPr>
            <p:ph type="sldNum" sz="quarter" idx="12"/>
          </p:nvPr>
        </p:nvSpPr>
        <p:spPr/>
        <p:txBody>
          <a:bodyPr/>
          <a:lstStyle>
            <a:lvl1pPr>
              <a:defRPr/>
            </a:lvl1pPr>
          </a:lstStyle>
          <a:p>
            <a:fld id="{571986FB-767C-4789-8BA6-71846DFBF51C}" type="slidenum">
              <a:rPr lang="en-GB" altLang="en-US"/>
              <a:pPr/>
              <a:t>‹#›</a:t>
            </a:fld>
            <a:endParaRPr lang="en-GB" altLang="en-US" dirty="0"/>
          </a:p>
        </p:txBody>
      </p:sp>
    </p:spTree>
    <p:extLst>
      <p:ext uri="{BB962C8B-B14F-4D97-AF65-F5344CB8AC3E}">
        <p14:creationId xmlns:p14="http://schemas.microsoft.com/office/powerpoint/2010/main" val="3934329990"/>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ltLang="en-US" dirty="0"/>
          </a:p>
        </p:txBody>
      </p:sp>
      <p:sp>
        <p:nvSpPr>
          <p:cNvPr id="5" name="Footer Placeholder 4"/>
          <p:cNvSpPr>
            <a:spLocks noGrp="1"/>
          </p:cNvSpPr>
          <p:nvPr>
            <p:ph type="ftr" sz="quarter" idx="11"/>
          </p:nvPr>
        </p:nvSpPr>
        <p:spPr/>
        <p:txBody>
          <a:bodyPr/>
          <a:lstStyle>
            <a:lvl1pPr>
              <a:defRPr/>
            </a:lvl1pPr>
          </a:lstStyle>
          <a:p>
            <a:endParaRPr lang="en-GB" altLang="en-US" dirty="0"/>
          </a:p>
        </p:txBody>
      </p:sp>
      <p:sp>
        <p:nvSpPr>
          <p:cNvPr id="6" name="Slide Number Placeholder 5"/>
          <p:cNvSpPr>
            <a:spLocks noGrp="1"/>
          </p:cNvSpPr>
          <p:nvPr>
            <p:ph type="sldNum" sz="quarter" idx="12"/>
          </p:nvPr>
        </p:nvSpPr>
        <p:spPr/>
        <p:txBody>
          <a:bodyPr/>
          <a:lstStyle>
            <a:lvl1pPr>
              <a:defRPr/>
            </a:lvl1pPr>
          </a:lstStyle>
          <a:p>
            <a:fld id="{FD342D85-BC83-4891-9842-11858927D28E}" type="slidenum">
              <a:rPr lang="en-GB" altLang="en-US"/>
              <a:pPr/>
              <a:t>‹#›</a:t>
            </a:fld>
            <a:endParaRPr lang="en-GB" altLang="en-US" dirty="0"/>
          </a:p>
        </p:txBody>
      </p:sp>
    </p:spTree>
    <p:extLst>
      <p:ext uri="{BB962C8B-B14F-4D97-AF65-F5344CB8AC3E}">
        <p14:creationId xmlns:p14="http://schemas.microsoft.com/office/powerpoint/2010/main" val="2180168174"/>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905000"/>
            <a:ext cx="39624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572000" y="1905000"/>
            <a:ext cx="39624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ltLang="en-US" dirty="0"/>
          </a:p>
        </p:txBody>
      </p:sp>
      <p:sp>
        <p:nvSpPr>
          <p:cNvPr id="6" name="Footer Placeholder 5"/>
          <p:cNvSpPr>
            <a:spLocks noGrp="1"/>
          </p:cNvSpPr>
          <p:nvPr>
            <p:ph type="ftr" sz="quarter" idx="11"/>
          </p:nvPr>
        </p:nvSpPr>
        <p:spPr/>
        <p:txBody>
          <a:bodyPr/>
          <a:lstStyle>
            <a:lvl1pPr>
              <a:defRPr/>
            </a:lvl1pPr>
          </a:lstStyle>
          <a:p>
            <a:endParaRPr lang="en-GB" altLang="en-US" dirty="0"/>
          </a:p>
        </p:txBody>
      </p:sp>
      <p:sp>
        <p:nvSpPr>
          <p:cNvPr id="7" name="Slide Number Placeholder 6"/>
          <p:cNvSpPr>
            <a:spLocks noGrp="1"/>
          </p:cNvSpPr>
          <p:nvPr>
            <p:ph type="sldNum" sz="quarter" idx="12"/>
          </p:nvPr>
        </p:nvSpPr>
        <p:spPr/>
        <p:txBody>
          <a:bodyPr/>
          <a:lstStyle>
            <a:lvl1pPr>
              <a:defRPr/>
            </a:lvl1pPr>
          </a:lstStyle>
          <a:p>
            <a:fld id="{DE5440F2-2579-4AA4-9A05-1F7576CCA320}" type="slidenum">
              <a:rPr lang="en-GB" altLang="en-US"/>
              <a:pPr/>
              <a:t>‹#›</a:t>
            </a:fld>
            <a:endParaRPr lang="en-GB" altLang="en-US" dirty="0"/>
          </a:p>
        </p:txBody>
      </p:sp>
    </p:spTree>
    <p:extLst>
      <p:ext uri="{BB962C8B-B14F-4D97-AF65-F5344CB8AC3E}">
        <p14:creationId xmlns:p14="http://schemas.microsoft.com/office/powerpoint/2010/main" val="2095475789"/>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ltLang="en-US" dirty="0"/>
          </a:p>
        </p:txBody>
      </p:sp>
      <p:sp>
        <p:nvSpPr>
          <p:cNvPr id="8" name="Footer Placeholder 7"/>
          <p:cNvSpPr>
            <a:spLocks noGrp="1"/>
          </p:cNvSpPr>
          <p:nvPr>
            <p:ph type="ftr" sz="quarter" idx="11"/>
          </p:nvPr>
        </p:nvSpPr>
        <p:spPr/>
        <p:txBody>
          <a:bodyPr/>
          <a:lstStyle>
            <a:lvl1pPr>
              <a:defRPr/>
            </a:lvl1pPr>
          </a:lstStyle>
          <a:p>
            <a:endParaRPr lang="en-GB" altLang="en-US" dirty="0"/>
          </a:p>
        </p:txBody>
      </p:sp>
      <p:sp>
        <p:nvSpPr>
          <p:cNvPr id="9" name="Slide Number Placeholder 8"/>
          <p:cNvSpPr>
            <a:spLocks noGrp="1"/>
          </p:cNvSpPr>
          <p:nvPr>
            <p:ph type="sldNum" sz="quarter" idx="12"/>
          </p:nvPr>
        </p:nvSpPr>
        <p:spPr/>
        <p:txBody>
          <a:bodyPr/>
          <a:lstStyle>
            <a:lvl1pPr>
              <a:defRPr/>
            </a:lvl1pPr>
          </a:lstStyle>
          <a:p>
            <a:fld id="{F9854A97-0A9F-41F3-B5A8-D22119657A3F}" type="slidenum">
              <a:rPr lang="en-GB" altLang="en-US"/>
              <a:pPr/>
              <a:t>‹#›</a:t>
            </a:fld>
            <a:endParaRPr lang="en-GB" altLang="en-US" dirty="0"/>
          </a:p>
        </p:txBody>
      </p:sp>
    </p:spTree>
    <p:extLst>
      <p:ext uri="{BB962C8B-B14F-4D97-AF65-F5344CB8AC3E}">
        <p14:creationId xmlns:p14="http://schemas.microsoft.com/office/powerpoint/2010/main" val="754791279"/>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ltLang="en-US" dirty="0"/>
          </a:p>
        </p:txBody>
      </p:sp>
      <p:sp>
        <p:nvSpPr>
          <p:cNvPr id="4" name="Footer Placeholder 3"/>
          <p:cNvSpPr>
            <a:spLocks noGrp="1"/>
          </p:cNvSpPr>
          <p:nvPr>
            <p:ph type="ftr" sz="quarter" idx="11"/>
          </p:nvPr>
        </p:nvSpPr>
        <p:spPr/>
        <p:txBody>
          <a:bodyPr/>
          <a:lstStyle>
            <a:lvl1pPr>
              <a:defRPr/>
            </a:lvl1pPr>
          </a:lstStyle>
          <a:p>
            <a:endParaRPr lang="en-GB" altLang="en-US" dirty="0"/>
          </a:p>
        </p:txBody>
      </p:sp>
      <p:sp>
        <p:nvSpPr>
          <p:cNvPr id="5" name="Slide Number Placeholder 4"/>
          <p:cNvSpPr>
            <a:spLocks noGrp="1"/>
          </p:cNvSpPr>
          <p:nvPr>
            <p:ph type="sldNum" sz="quarter" idx="12"/>
          </p:nvPr>
        </p:nvSpPr>
        <p:spPr/>
        <p:txBody>
          <a:bodyPr/>
          <a:lstStyle>
            <a:lvl1pPr>
              <a:defRPr/>
            </a:lvl1pPr>
          </a:lstStyle>
          <a:p>
            <a:fld id="{72BD9265-8E03-4A91-826B-49BCB3D205D9}" type="slidenum">
              <a:rPr lang="en-GB" altLang="en-US"/>
              <a:pPr/>
              <a:t>‹#›</a:t>
            </a:fld>
            <a:endParaRPr lang="en-GB" altLang="en-US" dirty="0"/>
          </a:p>
        </p:txBody>
      </p:sp>
    </p:spTree>
    <p:extLst>
      <p:ext uri="{BB962C8B-B14F-4D97-AF65-F5344CB8AC3E}">
        <p14:creationId xmlns:p14="http://schemas.microsoft.com/office/powerpoint/2010/main" val="1690030590"/>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ltLang="en-US" dirty="0"/>
          </a:p>
        </p:txBody>
      </p:sp>
      <p:sp>
        <p:nvSpPr>
          <p:cNvPr id="3" name="Footer Placeholder 2"/>
          <p:cNvSpPr>
            <a:spLocks noGrp="1"/>
          </p:cNvSpPr>
          <p:nvPr>
            <p:ph type="ftr" sz="quarter" idx="11"/>
          </p:nvPr>
        </p:nvSpPr>
        <p:spPr/>
        <p:txBody>
          <a:bodyPr/>
          <a:lstStyle>
            <a:lvl1pPr>
              <a:defRPr/>
            </a:lvl1pPr>
          </a:lstStyle>
          <a:p>
            <a:endParaRPr lang="en-GB" altLang="en-US" dirty="0"/>
          </a:p>
        </p:txBody>
      </p:sp>
      <p:sp>
        <p:nvSpPr>
          <p:cNvPr id="4" name="Slide Number Placeholder 3"/>
          <p:cNvSpPr>
            <a:spLocks noGrp="1"/>
          </p:cNvSpPr>
          <p:nvPr>
            <p:ph type="sldNum" sz="quarter" idx="12"/>
          </p:nvPr>
        </p:nvSpPr>
        <p:spPr/>
        <p:txBody>
          <a:bodyPr/>
          <a:lstStyle>
            <a:lvl1pPr>
              <a:defRPr/>
            </a:lvl1pPr>
          </a:lstStyle>
          <a:p>
            <a:fld id="{4FCFDA01-F638-445F-AC9A-191FB914696E}" type="slidenum">
              <a:rPr lang="en-GB" altLang="en-US"/>
              <a:pPr/>
              <a:t>‹#›</a:t>
            </a:fld>
            <a:endParaRPr lang="en-GB" altLang="en-US" dirty="0"/>
          </a:p>
        </p:txBody>
      </p:sp>
    </p:spTree>
    <p:extLst>
      <p:ext uri="{BB962C8B-B14F-4D97-AF65-F5344CB8AC3E}">
        <p14:creationId xmlns:p14="http://schemas.microsoft.com/office/powerpoint/2010/main" val="3915901400"/>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ltLang="en-US" dirty="0"/>
          </a:p>
        </p:txBody>
      </p:sp>
      <p:sp>
        <p:nvSpPr>
          <p:cNvPr id="6" name="Footer Placeholder 5"/>
          <p:cNvSpPr>
            <a:spLocks noGrp="1"/>
          </p:cNvSpPr>
          <p:nvPr>
            <p:ph type="ftr" sz="quarter" idx="11"/>
          </p:nvPr>
        </p:nvSpPr>
        <p:spPr/>
        <p:txBody>
          <a:bodyPr/>
          <a:lstStyle>
            <a:lvl1pPr>
              <a:defRPr/>
            </a:lvl1pPr>
          </a:lstStyle>
          <a:p>
            <a:endParaRPr lang="en-GB" altLang="en-US" dirty="0"/>
          </a:p>
        </p:txBody>
      </p:sp>
      <p:sp>
        <p:nvSpPr>
          <p:cNvPr id="7" name="Slide Number Placeholder 6"/>
          <p:cNvSpPr>
            <a:spLocks noGrp="1"/>
          </p:cNvSpPr>
          <p:nvPr>
            <p:ph type="sldNum" sz="quarter" idx="12"/>
          </p:nvPr>
        </p:nvSpPr>
        <p:spPr/>
        <p:txBody>
          <a:bodyPr/>
          <a:lstStyle>
            <a:lvl1pPr>
              <a:defRPr/>
            </a:lvl1pPr>
          </a:lstStyle>
          <a:p>
            <a:fld id="{FF4FD5B9-EFF8-4728-93C0-FC4FD41E940E}" type="slidenum">
              <a:rPr lang="en-GB" altLang="en-US"/>
              <a:pPr/>
              <a:t>‹#›</a:t>
            </a:fld>
            <a:endParaRPr lang="en-GB" altLang="en-US" dirty="0"/>
          </a:p>
        </p:txBody>
      </p:sp>
    </p:spTree>
    <p:extLst>
      <p:ext uri="{BB962C8B-B14F-4D97-AF65-F5344CB8AC3E}">
        <p14:creationId xmlns:p14="http://schemas.microsoft.com/office/powerpoint/2010/main" val="513058681"/>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ltLang="en-US" dirty="0"/>
          </a:p>
        </p:txBody>
      </p:sp>
      <p:sp>
        <p:nvSpPr>
          <p:cNvPr id="6" name="Footer Placeholder 5"/>
          <p:cNvSpPr>
            <a:spLocks noGrp="1"/>
          </p:cNvSpPr>
          <p:nvPr>
            <p:ph type="ftr" sz="quarter" idx="11"/>
          </p:nvPr>
        </p:nvSpPr>
        <p:spPr/>
        <p:txBody>
          <a:bodyPr/>
          <a:lstStyle>
            <a:lvl1pPr>
              <a:defRPr/>
            </a:lvl1pPr>
          </a:lstStyle>
          <a:p>
            <a:endParaRPr lang="en-GB" altLang="en-US" dirty="0"/>
          </a:p>
        </p:txBody>
      </p:sp>
      <p:sp>
        <p:nvSpPr>
          <p:cNvPr id="7" name="Slide Number Placeholder 6"/>
          <p:cNvSpPr>
            <a:spLocks noGrp="1"/>
          </p:cNvSpPr>
          <p:nvPr>
            <p:ph type="sldNum" sz="quarter" idx="12"/>
          </p:nvPr>
        </p:nvSpPr>
        <p:spPr/>
        <p:txBody>
          <a:bodyPr/>
          <a:lstStyle>
            <a:lvl1pPr>
              <a:defRPr/>
            </a:lvl1pPr>
          </a:lstStyle>
          <a:p>
            <a:fld id="{5C737E57-964F-4B79-AFF5-D04BEE7CC18F}" type="slidenum">
              <a:rPr lang="en-GB" altLang="en-US"/>
              <a:pPr/>
              <a:t>‹#›</a:t>
            </a:fld>
            <a:endParaRPr lang="en-GB" altLang="en-US" dirty="0"/>
          </a:p>
        </p:txBody>
      </p:sp>
    </p:spTree>
    <p:extLst>
      <p:ext uri="{BB962C8B-B14F-4D97-AF65-F5344CB8AC3E}">
        <p14:creationId xmlns:p14="http://schemas.microsoft.com/office/powerpoint/2010/main" val="2582605259"/>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ltLang="en-US" dirty="0"/>
          </a:p>
        </p:txBody>
      </p:sp>
      <p:sp>
        <p:nvSpPr>
          <p:cNvPr id="5" name="Footer Placeholder 4"/>
          <p:cNvSpPr>
            <a:spLocks noGrp="1"/>
          </p:cNvSpPr>
          <p:nvPr>
            <p:ph type="ftr" sz="quarter" idx="11"/>
          </p:nvPr>
        </p:nvSpPr>
        <p:spPr/>
        <p:txBody>
          <a:bodyPr/>
          <a:lstStyle>
            <a:lvl1pPr>
              <a:defRPr/>
            </a:lvl1pPr>
          </a:lstStyle>
          <a:p>
            <a:endParaRPr lang="en-GB" altLang="en-US" dirty="0"/>
          </a:p>
        </p:txBody>
      </p:sp>
      <p:sp>
        <p:nvSpPr>
          <p:cNvPr id="6" name="Slide Number Placeholder 5"/>
          <p:cNvSpPr>
            <a:spLocks noGrp="1"/>
          </p:cNvSpPr>
          <p:nvPr>
            <p:ph type="sldNum" sz="quarter" idx="12"/>
          </p:nvPr>
        </p:nvSpPr>
        <p:spPr/>
        <p:txBody>
          <a:bodyPr/>
          <a:lstStyle>
            <a:lvl1pPr>
              <a:defRPr/>
            </a:lvl1pPr>
          </a:lstStyle>
          <a:p>
            <a:fld id="{C1233E00-4BE9-45CB-A7F4-40EE62125555}" type="slidenum">
              <a:rPr lang="en-GB" altLang="en-US"/>
              <a:pPr/>
              <a:t>‹#›</a:t>
            </a:fld>
            <a:endParaRPr lang="en-GB" altLang="en-US" dirty="0"/>
          </a:p>
        </p:txBody>
      </p:sp>
    </p:spTree>
    <p:extLst>
      <p:ext uri="{BB962C8B-B14F-4D97-AF65-F5344CB8AC3E}">
        <p14:creationId xmlns:p14="http://schemas.microsoft.com/office/powerpoint/2010/main" val="4070077851"/>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85800"/>
            <a:ext cx="2019300" cy="57150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685800"/>
            <a:ext cx="5905500" cy="57150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ltLang="en-US" dirty="0"/>
          </a:p>
        </p:txBody>
      </p:sp>
      <p:sp>
        <p:nvSpPr>
          <p:cNvPr id="5" name="Footer Placeholder 4"/>
          <p:cNvSpPr>
            <a:spLocks noGrp="1"/>
          </p:cNvSpPr>
          <p:nvPr>
            <p:ph type="ftr" sz="quarter" idx="11"/>
          </p:nvPr>
        </p:nvSpPr>
        <p:spPr/>
        <p:txBody>
          <a:bodyPr/>
          <a:lstStyle>
            <a:lvl1pPr>
              <a:defRPr/>
            </a:lvl1pPr>
          </a:lstStyle>
          <a:p>
            <a:endParaRPr lang="en-GB" altLang="en-US" dirty="0"/>
          </a:p>
        </p:txBody>
      </p:sp>
      <p:sp>
        <p:nvSpPr>
          <p:cNvPr id="6" name="Slide Number Placeholder 5"/>
          <p:cNvSpPr>
            <a:spLocks noGrp="1"/>
          </p:cNvSpPr>
          <p:nvPr>
            <p:ph type="sldNum" sz="quarter" idx="12"/>
          </p:nvPr>
        </p:nvSpPr>
        <p:spPr/>
        <p:txBody>
          <a:bodyPr/>
          <a:lstStyle>
            <a:lvl1pPr>
              <a:defRPr/>
            </a:lvl1pPr>
          </a:lstStyle>
          <a:p>
            <a:fld id="{F76F1E89-8B80-431F-8A67-812660C09A4E}" type="slidenum">
              <a:rPr lang="en-GB" altLang="en-US"/>
              <a:pPr/>
              <a:t>‹#›</a:t>
            </a:fld>
            <a:endParaRPr lang="en-GB" altLang="en-US" dirty="0"/>
          </a:p>
        </p:txBody>
      </p:sp>
    </p:spTree>
    <p:extLst>
      <p:ext uri="{BB962C8B-B14F-4D97-AF65-F5344CB8AC3E}">
        <p14:creationId xmlns:p14="http://schemas.microsoft.com/office/powerpoint/2010/main" val="3184716456"/>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8546" name="Rectangle 2"/>
          <p:cNvSpPr>
            <a:spLocks noGrp="1" noChangeArrowheads="1"/>
          </p:cNvSpPr>
          <p:nvPr>
            <p:ph type="body" idx="1"/>
          </p:nvPr>
        </p:nvSpPr>
        <p:spPr bwMode="auto">
          <a:xfrm>
            <a:off x="457200" y="1905000"/>
            <a:ext cx="8077200" cy="449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 bullet text</a:t>
            </a:r>
          </a:p>
          <a:p>
            <a:pPr lvl="2"/>
            <a:r>
              <a:rPr lang="en-GB" altLang="en-US" smtClean="0"/>
              <a:t>Third level bullet text</a:t>
            </a:r>
          </a:p>
          <a:p>
            <a:pPr lvl="3"/>
            <a:r>
              <a:rPr lang="en-GB" altLang="en-US" smtClean="0"/>
              <a:t> Fourth level bullet text</a:t>
            </a:r>
          </a:p>
          <a:p>
            <a:pPr lvl="4"/>
            <a:r>
              <a:rPr lang="en-GB" altLang="en-US" smtClean="0"/>
              <a:t>Fifth level bullet text</a:t>
            </a:r>
          </a:p>
          <a:p>
            <a:pPr lvl="1"/>
            <a:endParaRPr lang="en-GB" altLang="en-US" smtClean="0"/>
          </a:p>
          <a:p>
            <a:pPr lvl="2"/>
            <a:endParaRPr lang="en-GB" altLang="en-US" smtClean="0"/>
          </a:p>
        </p:txBody>
      </p:sp>
      <p:sp>
        <p:nvSpPr>
          <p:cNvPr id="108547" name="Rectangle 3"/>
          <p:cNvSpPr>
            <a:spLocks noGrp="1" noChangeArrowheads="1"/>
          </p:cNvSpPr>
          <p:nvPr>
            <p:ph type="title"/>
          </p:nvPr>
        </p:nvSpPr>
        <p:spPr bwMode="auto">
          <a:xfrm>
            <a:off x="457200" y="685800"/>
            <a:ext cx="8077200"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8548" name="Rectangle 4"/>
          <p:cNvSpPr>
            <a:spLocks noGrp="1" noChangeArrowheads="1"/>
          </p:cNvSpPr>
          <p:nvPr>
            <p:ph type="dt" sz="half" idx="2"/>
          </p:nvPr>
        </p:nvSpPr>
        <p:spPr bwMode="auto">
          <a:xfrm>
            <a:off x="0" y="6629400"/>
            <a:ext cx="1905000"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000" b="1"/>
            </a:lvl1pPr>
          </a:lstStyle>
          <a:p>
            <a:endParaRPr lang="en-GB" altLang="en-US" dirty="0"/>
          </a:p>
        </p:txBody>
      </p:sp>
      <p:sp>
        <p:nvSpPr>
          <p:cNvPr id="108549" name="Rectangle 5"/>
          <p:cNvSpPr>
            <a:spLocks noGrp="1" noChangeArrowheads="1"/>
          </p:cNvSpPr>
          <p:nvPr>
            <p:ph type="ftr" sz="quarter" idx="3"/>
          </p:nvPr>
        </p:nvSpPr>
        <p:spPr bwMode="auto">
          <a:xfrm>
            <a:off x="3124200" y="6629400"/>
            <a:ext cx="2895600"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000" b="1"/>
            </a:lvl1pPr>
          </a:lstStyle>
          <a:p>
            <a:endParaRPr lang="en-GB" altLang="en-US" dirty="0"/>
          </a:p>
        </p:txBody>
      </p:sp>
      <p:sp>
        <p:nvSpPr>
          <p:cNvPr id="108550" name="Rectangle 6"/>
          <p:cNvSpPr>
            <a:spLocks noGrp="1" noChangeArrowheads="1"/>
          </p:cNvSpPr>
          <p:nvPr>
            <p:ph type="sldNum" sz="quarter" idx="4"/>
          </p:nvPr>
        </p:nvSpPr>
        <p:spPr bwMode="auto">
          <a:xfrm>
            <a:off x="7239000" y="6629400"/>
            <a:ext cx="1905000"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000" b="1"/>
            </a:lvl1pPr>
          </a:lstStyle>
          <a:p>
            <a:fld id="{0B35CBFF-49D7-43D9-A367-A14E3D0EF302}" type="slidenum">
              <a:rPr lang="en-GB" altLang="en-US"/>
              <a:pPr/>
              <a:t>‹#›</a:t>
            </a:fld>
            <a:endParaRPr lang="en-GB" altLang="en-US" dirty="0"/>
          </a:p>
        </p:txBody>
      </p:sp>
    </p:spTree>
  </p:cSld>
  <p:clrMap bg1="lt1" tx1="dk1" bg2="lt2" tx2="dk2" accent1="accent1" accent2="accent2" accent3="accent3" accent4="accent4" accent5="accent5" accent6="accent6" hlink="hlink" folHlink="folHlink"/>
  <p:sldLayoutIdLst>
    <p:sldLayoutId id="2147483659" r:id="rId1"/>
    <p:sldLayoutId id="2147483660" r:id="rId2"/>
    <p:sldLayoutId id="2147483661"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Lst>
  <p:transition/>
  <p:timing>
    <p:tnLst>
      <p:par>
        <p:cTn id="1" dur="indefinite" restart="never" nodeType="tmRoot"/>
      </p:par>
    </p:tnLst>
  </p:timing>
  <p:txStyles>
    <p:titleStyle>
      <a:lvl1pPr algn="l" rtl="0" eaLnBrk="1" fontAlgn="base" hangingPunct="1">
        <a:spcBef>
          <a:spcPct val="0"/>
        </a:spcBef>
        <a:spcAft>
          <a:spcPct val="0"/>
        </a:spcAft>
        <a:defRPr sz="4400">
          <a:solidFill>
            <a:srgbClr val="284C6A"/>
          </a:solidFill>
          <a:latin typeface="+mj-lt"/>
          <a:ea typeface="+mj-ea"/>
          <a:cs typeface="+mj-cs"/>
        </a:defRPr>
      </a:lvl1pPr>
      <a:lvl2pPr algn="l" rtl="0" eaLnBrk="1" fontAlgn="base" hangingPunct="1">
        <a:spcBef>
          <a:spcPct val="0"/>
        </a:spcBef>
        <a:spcAft>
          <a:spcPct val="0"/>
        </a:spcAft>
        <a:defRPr sz="4400">
          <a:solidFill>
            <a:srgbClr val="284C6A"/>
          </a:solidFill>
          <a:latin typeface="Trebuchet MS" pitchFamily="34" charset="0"/>
        </a:defRPr>
      </a:lvl2pPr>
      <a:lvl3pPr algn="l" rtl="0" eaLnBrk="1" fontAlgn="base" hangingPunct="1">
        <a:spcBef>
          <a:spcPct val="0"/>
        </a:spcBef>
        <a:spcAft>
          <a:spcPct val="0"/>
        </a:spcAft>
        <a:defRPr sz="4400">
          <a:solidFill>
            <a:srgbClr val="284C6A"/>
          </a:solidFill>
          <a:latin typeface="Trebuchet MS" pitchFamily="34" charset="0"/>
        </a:defRPr>
      </a:lvl3pPr>
      <a:lvl4pPr algn="l" rtl="0" eaLnBrk="1" fontAlgn="base" hangingPunct="1">
        <a:spcBef>
          <a:spcPct val="0"/>
        </a:spcBef>
        <a:spcAft>
          <a:spcPct val="0"/>
        </a:spcAft>
        <a:defRPr sz="4400">
          <a:solidFill>
            <a:srgbClr val="284C6A"/>
          </a:solidFill>
          <a:latin typeface="Trebuchet MS" pitchFamily="34" charset="0"/>
        </a:defRPr>
      </a:lvl4pPr>
      <a:lvl5pPr algn="l" rtl="0" eaLnBrk="1" fontAlgn="base" hangingPunct="1">
        <a:spcBef>
          <a:spcPct val="0"/>
        </a:spcBef>
        <a:spcAft>
          <a:spcPct val="0"/>
        </a:spcAft>
        <a:defRPr sz="4400">
          <a:solidFill>
            <a:srgbClr val="284C6A"/>
          </a:solidFill>
          <a:latin typeface="Trebuchet MS" pitchFamily="34" charset="0"/>
        </a:defRPr>
      </a:lvl5pPr>
      <a:lvl6pPr marL="457200" algn="l" rtl="0" eaLnBrk="1" fontAlgn="base" hangingPunct="1">
        <a:spcBef>
          <a:spcPct val="0"/>
        </a:spcBef>
        <a:spcAft>
          <a:spcPct val="0"/>
        </a:spcAft>
        <a:defRPr sz="4400">
          <a:solidFill>
            <a:srgbClr val="284C6A"/>
          </a:solidFill>
          <a:latin typeface="Trebuchet MS" pitchFamily="34" charset="0"/>
        </a:defRPr>
      </a:lvl6pPr>
      <a:lvl7pPr marL="914400" algn="l" rtl="0" eaLnBrk="1" fontAlgn="base" hangingPunct="1">
        <a:spcBef>
          <a:spcPct val="0"/>
        </a:spcBef>
        <a:spcAft>
          <a:spcPct val="0"/>
        </a:spcAft>
        <a:defRPr sz="4400">
          <a:solidFill>
            <a:srgbClr val="284C6A"/>
          </a:solidFill>
          <a:latin typeface="Trebuchet MS" pitchFamily="34" charset="0"/>
        </a:defRPr>
      </a:lvl7pPr>
      <a:lvl8pPr marL="1371600" algn="l" rtl="0" eaLnBrk="1" fontAlgn="base" hangingPunct="1">
        <a:spcBef>
          <a:spcPct val="0"/>
        </a:spcBef>
        <a:spcAft>
          <a:spcPct val="0"/>
        </a:spcAft>
        <a:defRPr sz="4400">
          <a:solidFill>
            <a:srgbClr val="284C6A"/>
          </a:solidFill>
          <a:latin typeface="Trebuchet MS" pitchFamily="34" charset="0"/>
        </a:defRPr>
      </a:lvl8pPr>
      <a:lvl9pPr marL="1828800" algn="l" rtl="0" eaLnBrk="1" fontAlgn="base" hangingPunct="1">
        <a:spcBef>
          <a:spcPct val="0"/>
        </a:spcBef>
        <a:spcAft>
          <a:spcPct val="0"/>
        </a:spcAft>
        <a:defRPr sz="4400">
          <a:solidFill>
            <a:srgbClr val="284C6A"/>
          </a:solidFill>
          <a:latin typeface="Trebuchet MS" pitchFamily="34" charset="0"/>
        </a:defRPr>
      </a:lvl9pPr>
    </p:titleStyle>
    <p:bodyStyle>
      <a:lvl1pPr marL="342900" indent="-342900" algn="l" rtl="0" eaLnBrk="1" fontAlgn="base" hangingPunct="1">
        <a:lnSpc>
          <a:spcPct val="125000"/>
        </a:lnSpc>
        <a:spcBef>
          <a:spcPct val="20000"/>
        </a:spcBef>
        <a:spcAft>
          <a:spcPct val="0"/>
        </a:spcAft>
        <a:buClr>
          <a:schemeClr val="bg2"/>
        </a:buClr>
        <a:buChar char="•"/>
        <a:defRPr sz="3200">
          <a:solidFill>
            <a:srgbClr val="284C6A"/>
          </a:solidFill>
          <a:latin typeface="+mn-lt"/>
          <a:ea typeface="+mn-ea"/>
          <a:cs typeface="+mn-cs"/>
        </a:defRPr>
      </a:lvl1pPr>
      <a:lvl2pPr marL="742950" indent="-285750" algn="l" rtl="0" eaLnBrk="1" fontAlgn="base" hangingPunct="1">
        <a:spcBef>
          <a:spcPct val="20000"/>
        </a:spcBef>
        <a:spcAft>
          <a:spcPct val="0"/>
        </a:spcAft>
        <a:buFont typeface="Trebuchet MS" pitchFamily="34" charset="0"/>
        <a:buChar char="−"/>
        <a:defRPr sz="2800">
          <a:solidFill>
            <a:schemeClr val="tx1"/>
          </a:solidFill>
          <a:latin typeface="+mn-lt"/>
        </a:defRPr>
      </a:lvl2pPr>
      <a:lvl3pPr marL="1143000" indent="-228600" algn="l" rtl="0" eaLnBrk="1" fontAlgn="base" hangingPunct="1">
        <a:spcBef>
          <a:spcPct val="20000"/>
        </a:spcBef>
        <a:spcAft>
          <a:spcPct val="0"/>
        </a:spcAft>
        <a:buChar char="•"/>
        <a:defRPr sz="2400">
          <a:solidFill>
            <a:schemeClr val="tx1"/>
          </a:solidFill>
          <a:latin typeface="+mn-lt"/>
        </a:defRPr>
      </a:lvl3pPr>
      <a:lvl4pPr marL="1600200" indent="-228600" algn="l" rtl="0" eaLnBrk="1" fontAlgn="base" hangingPunct="1">
        <a:spcBef>
          <a:spcPct val="20000"/>
        </a:spcBef>
        <a:spcAft>
          <a:spcPct val="0"/>
        </a:spcAft>
        <a:buFont typeface="Trebuchet MS" pitchFamily="34" charset="0"/>
        <a:buChar char="−"/>
        <a:defRPr sz="2000">
          <a:solidFill>
            <a:schemeClr val="tx1"/>
          </a:solidFill>
          <a:latin typeface="+mn-lt"/>
        </a:defRPr>
      </a:lvl4pPr>
      <a:lvl5pPr marL="2057400" indent="-228600" algn="l" rtl="0" eaLnBrk="1" fontAlgn="base" hangingPunct="1">
        <a:spcBef>
          <a:spcPct val="20000"/>
        </a:spcBef>
        <a:spcAft>
          <a:spcPct val="0"/>
        </a:spcAft>
        <a:buChar char="•"/>
        <a:defRPr sz="2000">
          <a:solidFill>
            <a:schemeClr val="tx1"/>
          </a:solidFill>
          <a:latin typeface="+mn-lt"/>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47664" y="192159"/>
            <a:ext cx="6120680" cy="6398407"/>
          </a:xfrm>
          <a:prstGeom prst="rect">
            <a:avLst/>
          </a:prstGeom>
        </p:spPr>
      </p:pic>
    </p:spTree>
    <p:extLst>
      <p:ext uri="{BB962C8B-B14F-4D97-AF65-F5344CB8AC3E}">
        <p14:creationId xmlns:p14="http://schemas.microsoft.com/office/powerpoint/2010/main" val="2493175807"/>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4676" y="476672"/>
            <a:ext cx="8773324" cy="5074498"/>
          </a:xfrm>
          <a:prstGeom prst="rect">
            <a:avLst/>
          </a:prstGeom>
        </p:spPr>
      </p:pic>
    </p:spTree>
    <p:extLst>
      <p:ext uri="{BB962C8B-B14F-4D97-AF65-F5344CB8AC3E}">
        <p14:creationId xmlns:p14="http://schemas.microsoft.com/office/powerpoint/2010/main" val="3251618963"/>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4"/>
          <p:cNvSpPr>
            <a:spLocks noGrp="1" noChangeArrowheads="1"/>
          </p:cNvSpPr>
          <p:nvPr>
            <p:ph type="ctrTitle"/>
          </p:nvPr>
        </p:nvSpPr>
        <p:spPr/>
        <p:txBody>
          <a:bodyPr/>
          <a:lstStyle/>
          <a:p>
            <a:r>
              <a:rPr lang="en-GB" altLang="en-US" dirty="0" smtClean="0"/>
              <a:t>Unit of Work</a:t>
            </a:r>
            <a:endParaRPr lang="en-GB" altLang="en-US" dirty="0"/>
          </a:p>
        </p:txBody>
      </p:sp>
      <p:sp>
        <p:nvSpPr>
          <p:cNvPr id="4101" name="Rectangle 5"/>
          <p:cNvSpPr>
            <a:spLocks noGrp="1" noChangeArrowheads="1"/>
          </p:cNvSpPr>
          <p:nvPr>
            <p:ph type="subTitle" idx="1"/>
          </p:nvPr>
        </p:nvSpPr>
        <p:spPr/>
        <p:txBody>
          <a:bodyPr/>
          <a:lstStyle/>
          <a:p>
            <a:r>
              <a:rPr lang="en-GB" altLang="en-US" dirty="0" smtClean="0"/>
              <a:t>Key Stage 3 –</a:t>
            </a:r>
          </a:p>
        </p:txBody>
      </p:sp>
      <p:pic>
        <p:nvPicPr>
          <p:cNvPr id="4102" name="Picture 6"/>
          <p:cNvPicPr>
            <a:picLocks noChangeAspect="1" noChangeArrowheads="1"/>
          </p:cNvPicPr>
          <p:nvPr/>
        </p:nvPicPr>
        <p:blipFill rotWithShape="1">
          <a:blip r:embed="rId3">
            <a:extLst>
              <a:ext uri="{28A0092B-C50C-407E-A947-70E740481C1C}">
                <a14:useLocalDpi xmlns:a14="http://schemas.microsoft.com/office/drawing/2010/main" val="0"/>
              </a:ext>
            </a:extLst>
          </a:blip>
          <a:srcRect l="11423" r="24067" b="7118"/>
          <a:stretch/>
        </p:blipFill>
        <p:spPr bwMode="auto">
          <a:xfrm>
            <a:off x="428391" y="2348880"/>
            <a:ext cx="1806498" cy="15216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lgn="ctr">
                <a:solidFill>
                  <a:schemeClr val="tx1"/>
                </a:solidFill>
                <a:prstDash val="solid"/>
                <a:miter lim="800000"/>
                <a:headEnd/>
                <a:tailEnd/>
              </a14:hiddenLine>
            </a:ext>
          </a:extLst>
        </p:spPr>
      </p:pic>
      <p:pic>
        <p:nvPicPr>
          <p:cNvPr id="4103"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76256" y="2317630"/>
            <a:ext cx="1584175" cy="1584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lgn="ctr">
                <a:solidFill>
                  <a:schemeClr val="tx1"/>
                </a:solidFill>
                <a:prstDash val="solid"/>
                <a:miter lim="800000"/>
                <a:headEnd/>
                <a:tailEnd/>
              </a14:hiddenLine>
            </a:ext>
          </a:extLst>
        </p:spPr>
      </p:pic>
      <p:pic>
        <p:nvPicPr>
          <p:cNvPr id="4104"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31640" y="4445901"/>
            <a:ext cx="2232248" cy="15848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lgn="ctr">
                <a:solidFill>
                  <a:schemeClr val="tx1"/>
                </a:solidFill>
                <a:prstDash val="solid"/>
                <a:miter lim="800000"/>
                <a:headEnd/>
                <a:tailEnd/>
              </a14:hiddenLine>
            </a:ext>
          </a:extLst>
        </p:spPr>
      </p:pic>
      <p:pic>
        <p:nvPicPr>
          <p:cNvPr id="4105" name="Picture 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32040" y="4512625"/>
            <a:ext cx="2178494" cy="14514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lgn="ctr">
                <a:solidFill>
                  <a:schemeClr val="tx1"/>
                </a:solidFill>
                <a:prstDash val="solid"/>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4"/>
          <p:cNvSpPr>
            <a:spLocks noGrp="1" noChangeArrowheads="1"/>
          </p:cNvSpPr>
          <p:nvPr>
            <p:ph type="title"/>
          </p:nvPr>
        </p:nvSpPr>
        <p:spPr/>
        <p:txBody>
          <a:bodyPr/>
          <a:lstStyle/>
          <a:p>
            <a:r>
              <a:rPr lang="en-GB" altLang="en-US" dirty="0" smtClean="0"/>
              <a:t>Unit Aims</a:t>
            </a:r>
            <a:endParaRPr lang="en-GB" altLang="en-US" dirty="0"/>
          </a:p>
        </p:txBody>
      </p:sp>
      <p:sp>
        <p:nvSpPr>
          <p:cNvPr id="6149" name="Rectangle 5"/>
          <p:cNvSpPr>
            <a:spLocks noGrp="1" noChangeArrowheads="1"/>
          </p:cNvSpPr>
          <p:nvPr>
            <p:ph type="body" idx="1"/>
          </p:nvPr>
        </p:nvSpPr>
        <p:spPr>
          <a:xfrm>
            <a:off x="457200" y="1556792"/>
            <a:ext cx="8077200" cy="4844008"/>
          </a:xfrm>
        </p:spPr>
        <p:txBody>
          <a:bodyPr/>
          <a:lstStyle/>
          <a:p>
            <a:r>
              <a:rPr lang="en-US" altLang="en-US" sz="2800" dirty="0" smtClean="0"/>
              <a:t>Prepare pupils for Residential Experience</a:t>
            </a:r>
            <a:endParaRPr lang="en-GB" altLang="en-US" sz="2800" dirty="0" smtClean="0"/>
          </a:p>
          <a:p>
            <a:r>
              <a:rPr lang="en-US" altLang="en-US" sz="2800" dirty="0" smtClean="0"/>
              <a:t>Build on previous KS2 skills</a:t>
            </a:r>
          </a:p>
          <a:p>
            <a:r>
              <a:rPr lang="en-US" altLang="en-US" sz="2800" dirty="0" smtClean="0"/>
              <a:t>Build confidence and resilience</a:t>
            </a:r>
          </a:p>
          <a:p>
            <a:r>
              <a:rPr lang="en-US" altLang="en-US" sz="2800" dirty="0" smtClean="0"/>
              <a:t>Learn the benefits of team work, co-operation and communication</a:t>
            </a:r>
          </a:p>
          <a:p>
            <a:r>
              <a:rPr lang="en-US" altLang="en-US" sz="2800" dirty="0" smtClean="0"/>
              <a:t>Responsibility</a:t>
            </a:r>
          </a:p>
          <a:p>
            <a:r>
              <a:rPr lang="en-US" altLang="en-US" sz="2800" dirty="0" smtClean="0"/>
              <a:t>Awareness of safety in the outdoors</a:t>
            </a:r>
          </a:p>
          <a:p>
            <a:endParaRPr lang="en-US" altLang="en-US" dirty="0" smtClean="0"/>
          </a:p>
          <a:p>
            <a:endParaRPr lang="en-GB" altLang="en-US" dirty="0" smtClean="0"/>
          </a:p>
          <a:p>
            <a:endParaRPr lang="en-GB" altLang="en-US" dirty="0" smtClean="0"/>
          </a:p>
          <a:p>
            <a:endParaRPr lang="en-GB" altLang="en-US" dirty="0" smtClean="0"/>
          </a:p>
          <a:p>
            <a:endParaRPr lang="en-GB" altLang="en-US" dirty="0" smtClean="0"/>
          </a:p>
          <a:p>
            <a:endParaRPr lang="en-GB" altLang="en-US" dirty="0"/>
          </a:p>
        </p:txBody>
      </p:sp>
    </p:spTree>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81" name="Rectangle 13"/>
          <p:cNvSpPr>
            <a:spLocks noGrp="1" noChangeArrowheads="1"/>
          </p:cNvSpPr>
          <p:nvPr>
            <p:ph type="title"/>
          </p:nvPr>
        </p:nvSpPr>
        <p:spPr/>
        <p:txBody>
          <a:bodyPr/>
          <a:lstStyle/>
          <a:p>
            <a:r>
              <a:rPr lang="en-GB" altLang="en-US" dirty="0" smtClean="0"/>
              <a:t>Week 1 – Team Building </a:t>
            </a:r>
            <a:endParaRPr lang="en-GB" altLang="en-US" dirty="0"/>
          </a:p>
        </p:txBody>
      </p:sp>
      <p:graphicFrame>
        <p:nvGraphicFramePr>
          <p:cNvPr id="2" name="Table 1"/>
          <p:cNvGraphicFramePr>
            <a:graphicFrameLocks noGrp="1"/>
          </p:cNvGraphicFramePr>
          <p:nvPr>
            <p:extLst>
              <p:ext uri="{D42A27DB-BD31-4B8C-83A1-F6EECF244321}">
                <p14:modId xmlns:p14="http://schemas.microsoft.com/office/powerpoint/2010/main" val="28332232"/>
              </p:ext>
            </p:extLst>
          </p:nvPr>
        </p:nvGraphicFramePr>
        <p:xfrm>
          <a:off x="683568" y="1988840"/>
          <a:ext cx="7992888" cy="4028440"/>
        </p:xfrm>
        <a:graphic>
          <a:graphicData uri="http://schemas.openxmlformats.org/drawingml/2006/table">
            <a:tbl>
              <a:tblPr bandRow="1">
                <a:tableStyleId>{5C22544A-7EE6-4342-B048-85BDC9FD1C3A}</a:tableStyleId>
              </a:tblPr>
              <a:tblGrid>
                <a:gridCol w="2232248"/>
                <a:gridCol w="5760640"/>
              </a:tblGrid>
              <a:tr h="139040">
                <a:tc>
                  <a:txBody>
                    <a:bodyPr/>
                    <a:lstStyle/>
                    <a:p>
                      <a:pPr algn="l"/>
                      <a:endParaRPr lang="en-GB" dirty="0"/>
                    </a:p>
                  </a:txBody>
                  <a:tcPr/>
                </a:tc>
                <a:tc>
                  <a:txBody>
                    <a:bodyPr/>
                    <a:lstStyle/>
                    <a:p>
                      <a:endParaRPr lang="en-GB" dirty="0"/>
                    </a:p>
                  </a:txBody>
                  <a:tcPr/>
                </a:tc>
              </a:tr>
              <a:tr h="370840">
                <a:tc>
                  <a:txBody>
                    <a:bodyPr/>
                    <a:lstStyle/>
                    <a:p>
                      <a:pPr algn="r"/>
                      <a:r>
                        <a:rPr lang="en-US" dirty="0" smtClean="0"/>
                        <a:t>Learning Outcomes: </a:t>
                      </a:r>
                      <a:endParaRPr lang="en-GB" dirty="0"/>
                    </a:p>
                  </a:txBody>
                  <a:tcPr/>
                </a:tc>
                <a:tc>
                  <a:txBody>
                    <a:bodyPr/>
                    <a:lstStyle/>
                    <a:p>
                      <a:r>
                        <a:rPr lang="en-US" sz="1600" dirty="0" smtClean="0"/>
                        <a:t>Work well in a team</a:t>
                      </a:r>
                    </a:p>
                    <a:p>
                      <a:r>
                        <a:rPr lang="en-US" sz="1600" dirty="0" smtClean="0"/>
                        <a:t>Develop communication skills</a:t>
                      </a:r>
                    </a:p>
                    <a:p>
                      <a:r>
                        <a:rPr lang="en-US" sz="1600" dirty="0" smtClean="0"/>
                        <a:t>Explore different roles and responsibilities.</a:t>
                      </a:r>
                      <a:endParaRPr lang="en-GB" sz="1600" dirty="0"/>
                    </a:p>
                  </a:txBody>
                  <a:tcPr/>
                </a:tc>
              </a:tr>
              <a:tr h="370840">
                <a:tc>
                  <a:txBody>
                    <a:bodyPr/>
                    <a:lstStyle/>
                    <a:p>
                      <a:pPr algn="r"/>
                      <a:r>
                        <a:rPr lang="en-US" dirty="0" smtClean="0"/>
                        <a:t>Curriculum Skills:</a:t>
                      </a:r>
                      <a:endParaRPr lang="en-GB" dirty="0"/>
                    </a:p>
                  </a:txBody>
                  <a:tcPr/>
                </a:tc>
                <a:tc>
                  <a:txBody>
                    <a:bodyPr/>
                    <a:lstStyle/>
                    <a:p>
                      <a:r>
                        <a:rPr lang="en-US" sz="1600" dirty="0" smtClean="0"/>
                        <a:t>Developing</a:t>
                      </a:r>
                      <a:r>
                        <a:rPr lang="en-US" sz="1600" baseline="0" dirty="0" smtClean="0"/>
                        <a:t> Thinking</a:t>
                      </a:r>
                    </a:p>
                    <a:p>
                      <a:r>
                        <a:rPr lang="en-US" sz="1600" baseline="0" dirty="0" smtClean="0"/>
                        <a:t>Developing Communication</a:t>
                      </a:r>
                    </a:p>
                    <a:p>
                      <a:r>
                        <a:rPr lang="en-US" sz="1600" baseline="0" dirty="0" smtClean="0"/>
                        <a:t>Personal and Social Education</a:t>
                      </a:r>
                    </a:p>
                  </a:txBody>
                  <a:tcPr/>
                </a:tc>
              </a:tr>
              <a:tr h="370840">
                <a:tc>
                  <a:txBody>
                    <a:bodyPr/>
                    <a:lstStyle/>
                    <a:p>
                      <a:pPr algn="r"/>
                      <a:r>
                        <a:rPr lang="en-US" dirty="0" smtClean="0"/>
                        <a:t>Content:</a:t>
                      </a:r>
                      <a:endParaRPr lang="en-GB" dirty="0"/>
                    </a:p>
                  </a:txBody>
                  <a:tcPr/>
                </a:tc>
                <a:tc>
                  <a:txBody>
                    <a:bodyPr/>
                    <a:lstStyle/>
                    <a:p>
                      <a:r>
                        <a:rPr lang="en-US" sz="1600" dirty="0" smtClean="0"/>
                        <a:t>Human Knot, Inside Out</a:t>
                      </a:r>
                    </a:p>
                    <a:p>
                      <a:r>
                        <a:rPr lang="en-US" sz="1600" dirty="0" smtClean="0"/>
                        <a:t>Spider Web</a:t>
                      </a:r>
                    </a:p>
                    <a:p>
                      <a:r>
                        <a:rPr lang="en-US" sz="1600" dirty="0" smtClean="0"/>
                        <a:t>Roller Ball</a:t>
                      </a:r>
                      <a:endParaRPr lang="en-GB" sz="1600" dirty="0"/>
                    </a:p>
                  </a:txBody>
                  <a:tcPr/>
                </a:tc>
              </a:tr>
              <a:tr h="370840">
                <a:tc>
                  <a:txBody>
                    <a:bodyPr/>
                    <a:lstStyle/>
                    <a:p>
                      <a:pPr algn="r"/>
                      <a:r>
                        <a:rPr lang="en-US" dirty="0" smtClean="0"/>
                        <a:t>Skills:</a:t>
                      </a:r>
                      <a:endParaRPr lang="en-GB" dirty="0"/>
                    </a:p>
                  </a:txBody>
                  <a:tcPr/>
                </a:tc>
                <a:tc>
                  <a:txBody>
                    <a:bodyPr/>
                    <a:lstStyle/>
                    <a:p>
                      <a:r>
                        <a:rPr lang="en-US" sz="1600" dirty="0" smtClean="0"/>
                        <a:t>Problem Solving- Cognitive Development</a:t>
                      </a:r>
                    </a:p>
                    <a:p>
                      <a:r>
                        <a:rPr lang="en-US" sz="1600" dirty="0" smtClean="0"/>
                        <a:t>Team</a:t>
                      </a:r>
                      <a:r>
                        <a:rPr lang="en-US" sz="1600" baseline="0" dirty="0" smtClean="0"/>
                        <a:t> Work- Social Development</a:t>
                      </a:r>
                      <a:endParaRPr lang="en-US" sz="1600" dirty="0" smtClean="0"/>
                    </a:p>
                    <a:p>
                      <a:r>
                        <a:rPr lang="en-US" sz="1600" dirty="0" smtClean="0"/>
                        <a:t>Confidence-</a:t>
                      </a:r>
                      <a:r>
                        <a:rPr lang="en-US" sz="1600" baseline="0" dirty="0" smtClean="0"/>
                        <a:t> Self Development</a:t>
                      </a:r>
                      <a:endParaRPr lang="en-GB" sz="1600" dirty="0"/>
                    </a:p>
                  </a:txBody>
                  <a:tcPr/>
                </a:tc>
              </a:tr>
              <a:tr h="370840">
                <a:tc>
                  <a:txBody>
                    <a:bodyPr/>
                    <a:lstStyle/>
                    <a:p>
                      <a:pPr algn="r"/>
                      <a:endParaRPr lang="en-GB" dirty="0"/>
                    </a:p>
                  </a:txBody>
                  <a:tcPr/>
                </a:tc>
                <a:tc>
                  <a:txBody>
                    <a:bodyPr/>
                    <a:lstStyle/>
                    <a:p>
                      <a:endParaRPr lang="en-GB" dirty="0"/>
                    </a:p>
                  </a:txBody>
                  <a:tcPr/>
                </a:tc>
              </a:tr>
            </a:tbl>
          </a:graphicData>
        </a:graphic>
      </p:graphicFrame>
      <p:pic>
        <p:nvPicPr>
          <p:cNvPr id="7216" name="Picture 4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4288" y="188640"/>
            <a:ext cx="1811337" cy="1517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lgn="ctr">
                <a:solidFill>
                  <a:schemeClr val="tx1"/>
                </a:solidFill>
                <a:prstDash val="solid"/>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81" name="Rectangle 13"/>
          <p:cNvSpPr>
            <a:spLocks noGrp="1" noChangeArrowheads="1"/>
          </p:cNvSpPr>
          <p:nvPr>
            <p:ph type="title"/>
          </p:nvPr>
        </p:nvSpPr>
        <p:spPr/>
        <p:txBody>
          <a:bodyPr/>
          <a:lstStyle/>
          <a:p>
            <a:r>
              <a:rPr lang="en-GB" altLang="en-US" dirty="0" smtClean="0"/>
              <a:t>Week 2 – Team Building </a:t>
            </a:r>
            <a:endParaRPr lang="en-GB" altLang="en-US" dirty="0"/>
          </a:p>
        </p:txBody>
      </p:sp>
      <p:graphicFrame>
        <p:nvGraphicFramePr>
          <p:cNvPr id="2" name="Table 1"/>
          <p:cNvGraphicFramePr>
            <a:graphicFrameLocks noGrp="1"/>
          </p:cNvGraphicFramePr>
          <p:nvPr>
            <p:extLst>
              <p:ext uri="{D42A27DB-BD31-4B8C-83A1-F6EECF244321}">
                <p14:modId xmlns:p14="http://schemas.microsoft.com/office/powerpoint/2010/main" val="1723728368"/>
              </p:ext>
            </p:extLst>
          </p:nvPr>
        </p:nvGraphicFramePr>
        <p:xfrm>
          <a:off x="683568" y="1988840"/>
          <a:ext cx="7992888" cy="4028440"/>
        </p:xfrm>
        <a:graphic>
          <a:graphicData uri="http://schemas.openxmlformats.org/drawingml/2006/table">
            <a:tbl>
              <a:tblPr bandRow="1">
                <a:tableStyleId>{5C22544A-7EE6-4342-B048-85BDC9FD1C3A}</a:tableStyleId>
              </a:tblPr>
              <a:tblGrid>
                <a:gridCol w="2232248"/>
                <a:gridCol w="5760640"/>
              </a:tblGrid>
              <a:tr h="139040">
                <a:tc>
                  <a:txBody>
                    <a:bodyPr/>
                    <a:lstStyle/>
                    <a:p>
                      <a:pPr algn="l"/>
                      <a:endParaRPr lang="en-GB" dirty="0"/>
                    </a:p>
                  </a:txBody>
                  <a:tcPr/>
                </a:tc>
                <a:tc>
                  <a:txBody>
                    <a:bodyPr/>
                    <a:lstStyle/>
                    <a:p>
                      <a:endParaRPr lang="en-GB" dirty="0"/>
                    </a:p>
                  </a:txBody>
                  <a:tcPr/>
                </a:tc>
              </a:tr>
              <a:tr h="370840">
                <a:tc>
                  <a:txBody>
                    <a:bodyPr/>
                    <a:lstStyle/>
                    <a:p>
                      <a:pPr algn="r"/>
                      <a:r>
                        <a:rPr lang="en-US" dirty="0" smtClean="0"/>
                        <a:t>Learning Outcomes: </a:t>
                      </a:r>
                      <a:endParaRPr lang="en-GB" dirty="0"/>
                    </a:p>
                  </a:txBody>
                  <a:tcPr/>
                </a:tc>
                <a:tc>
                  <a:txBody>
                    <a:bodyPr/>
                    <a:lstStyle/>
                    <a:p>
                      <a:r>
                        <a:rPr lang="en-US" sz="1600" dirty="0" smtClean="0"/>
                        <a:t>Discuss</a:t>
                      </a:r>
                      <a:r>
                        <a:rPr lang="en-US" sz="1600" baseline="0" dirty="0" smtClean="0"/>
                        <a:t>, develop and test different solutions</a:t>
                      </a:r>
                      <a:endParaRPr lang="en-US" sz="1600" dirty="0" smtClean="0"/>
                    </a:p>
                    <a:p>
                      <a:r>
                        <a:rPr lang="en-US" sz="1600" dirty="0" smtClean="0"/>
                        <a:t>Develop team</a:t>
                      </a:r>
                      <a:r>
                        <a:rPr lang="en-US" sz="1600" baseline="0" dirty="0" smtClean="0"/>
                        <a:t> collaboration</a:t>
                      </a:r>
                      <a:endParaRPr lang="en-US" sz="1600" dirty="0" smtClean="0"/>
                    </a:p>
                    <a:p>
                      <a:r>
                        <a:rPr lang="en-US" sz="1600" dirty="0" smtClean="0"/>
                        <a:t>Develop different roles and responsibilities</a:t>
                      </a:r>
                      <a:endParaRPr lang="en-GB" sz="1600" dirty="0"/>
                    </a:p>
                  </a:txBody>
                  <a:tcPr/>
                </a:tc>
              </a:tr>
              <a:tr h="370840">
                <a:tc>
                  <a:txBody>
                    <a:bodyPr/>
                    <a:lstStyle/>
                    <a:p>
                      <a:pPr algn="r"/>
                      <a:r>
                        <a:rPr lang="en-US" dirty="0" smtClean="0"/>
                        <a:t>Curriculum Skills:</a:t>
                      </a:r>
                      <a:endParaRPr lang="en-GB" dirty="0"/>
                    </a:p>
                  </a:txBody>
                  <a:tcPr/>
                </a:tc>
                <a:tc>
                  <a:txBody>
                    <a:bodyPr/>
                    <a:lstStyle/>
                    <a:p>
                      <a:r>
                        <a:rPr lang="en-US" sz="1600" dirty="0" smtClean="0"/>
                        <a:t>Developing</a:t>
                      </a:r>
                      <a:r>
                        <a:rPr lang="en-US" sz="1600" baseline="0" dirty="0" smtClean="0"/>
                        <a:t> Thinking</a:t>
                      </a:r>
                    </a:p>
                    <a:p>
                      <a:r>
                        <a:rPr lang="en-US" sz="1600" baseline="0" dirty="0" smtClean="0"/>
                        <a:t>Developing Communication</a:t>
                      </a:r>
                    </a:p>
                    <a:p>
                      <a:r>
                        <a:rPr lang="en-US" sz="1600" baseline="0" dirty="0" smtClean="0"/>
                        <a:t>Personal and Social Education</a:t>
                      </a:r>
                    </a:p>
                  </a:txBody>
                  <a:tcPr/>
                </a:tc>
              </a:tr>
              <a:tr h="370840">
                <a:tc>
                  <a:txBody>
                    <a:bodyPr/>
                    <a:lstStyle/>
                    <a:p>
                      <a:pPr algn="r"/>
                      <a:r>
                        <a:rPr lang="en-US" dirty="0" smtClean="0"/>
                        <a:t>Content:</a:t>
                      </a:r>
                      <a:endParaRPr lang="en-GB" dirty="0"/>
                    </a:p>
                  </a:txBody>
                  <a:tcPr/>
                </a:tc>
                <a:tc>
                  <a:txBody>
                    <a:bodyPr/>
                    <a:lstStyle/>
                    <a:p>
                      <a:r>
                        <a:rPr lang="en-US" sz="1600" dirty="0" smtClean="0"/>
                        <a:t>Leaky</a:t>
                      </a:r>
                      <a:r>
                        <a:rPr lang="en-US" sz="1600" baseline="0" dirty="0" smtClean="0"/>
                        <a:t> Tube</a:t>
                      </a:r>
                    </a:p>
                    <a:p>
                      <a:r>
                        <a:rPr lang="en-US" sz="1600" baseline="0" dirty="0" smtClean="0"/>
                        <a:t>Toxic Waste</a:t>
                      </a:r>
                    </a:p>
                    <a:p>
                      <a:r>
                        <a:rPr lang="en-US" sz="1600" baseline="0" dirty="0" smtClean="0"/>
                        <a:t>Electric Fence</a:t>
                      </a:r>
                      <a:endParaRPr lang="en-US" sz="1600" dirty="0" smtClean="0"/>
                    </a:p>
                  </a:txBody>
                  <a:tcPr/>
                </a:tc>
              </a:tr>
              <a:tr h="370840">
                <a:tc>
                  <a:txBody>
                    <a:bodyPr/>
                    <a:lstStyle/>
                    <a:p>
                      <a:pPr algn="r"/>
                      <a:r>
                        <a:rPr lang="en-US" dirty="0" smtClean="0"/>
                        <a:t>Skills:</a:t>
                      </a:r>
                      <a:endParaRPr lang="en-GB" dirty="0"/>
                    </a:p>
                  </a:txBody>
                  <a:tcPr/>
                </a:tc>
                <a:tc>
                  <a:txBody>
                    <a:bodyPr/>
                    <a:lstStyle/>
                    <a:p>
                      <a:r>
                        <a:rPr lang="en-US" sz="1600" dirty="0" smtClean="0"/>
                        <a:t>Problem Solving- Cognitive Development</a:t>
                      </a:r>
                    </a:p>
                    <a:p>
                      <a:r>
                        <a:rPr lang="en-US" sz="1600" dirty="0" smtClean="0"/>
                        <a:t>Team</a:t>
                      </a:r>
                      <a:r>
                        <a:rPr lang="en-US" sz="1600" baseline="0" dirty="0" smtClean="0"/>
                        <a:t> Work- Social Development</a:t>
                      </a:r>
                      <a:endParaRPr lang="en-US" sz="1600" dirty="0" smtClean="0"/>
                    </a:p>
                    <a:p>
                      <a:r>
                        <a:rPr lang="en-US" sz="1600" dirty="0" smtClean="0"/>
                        <a:t>Confidence-</a:t>
                      </a:r>
                      <a:r>
                        <a:rPr lang="en-US" sz="1600" baseline="0" dirty="0" smtClean="0"/>
                        <a:t> Self Development</a:t>
                      </a:r>
                      <a:endParaRPr lang="en-GB" sz="1600" dirty="0"/>
                    </a:p>
                  </a:txBody>
                  <a:tcPr/>
                </a:tc>
              </a:tr>
              <a:tr h="370840">
                <a:tc>
                  <a:txBody>
                    <a:bodyPr/>
                    <a:lstStyle/>
                    <a:p>
                      <a:pPr algn="r"/>
                      <a:endParaRPr lang="en-GB" dirty="0"/>
                    </a:p>
                  </a:txBody>
                  <a:tcPr/>
                </a:tc>
                <a:tc>
                  <a:txBody>
                    <a:bodyPr/>
                    <a:lstStyle/>
                    <a:p>
                      <a:endParaRPr lang="en-GB" dirty="0"/>
                    </a:p>
                  </a:txBody>
                  <a:tcPr/>
                </a:tc>
              </a:tr>
            </a:tbl>
          </a:graphicData>
        </a:graphic>
      </p:graphicFrame>
      <p:pic>
        <p:nvPicPr>
          <p:cNvPr id="7216" name="Picture 4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4288" y="188640"/>
            <a:ext cx="1811337" cy="1517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lgn="ctr">
                <a:solidFill>
                  <a:schemeClr val="tx1"/>
                </a:solidFill>
                <a:prstDash val="solid"/>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9821839"/>
      </p:ext>
    </p:extLst>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81" name="Rectangle 13"/>
          <p:cNvSpPr>
            <a:spLocks noGrp="1" noChangeArrowheads="1"/>
          </p:cNvSpPr>
          <p:nvPr>
            <p:ph type="title"/>
          </p:nvPr>
        </p:nvSpPr>
        <p:spPr/>
        <p:txBody>
          <a:bodyPr/>
          <a:lstStyle/>
          <a:p>
            <a:r>
              <a:rPr lang="en-GB" altLang="en-US" dirty="0" smtClean="0"/>
              <a:t>Week 3 – Bouldering </a:t>
            </a:r>
            <a:endParaRPr lang="en-GB" altLang="en-US" dirty="0"/>
          </a:p>
        </p:txBody>
      </p:sp>
      <p:graphicFrame>
        <p:nvGraphicFramePr>
          <p:cNvPr id="2" name="Table 1"/>
          <p:cNvGraphicFramePr>
            <a:graphicFrameLocks noGrp="1"/>
          </p:cNvGraphicFramePr>
          <p:nvPr>
            <p:extLst>
              <p:ext uri="{D42A27DB-BD31-4B8C-83A1-F6EECF244321}">
                <p14:modId xmlns:p14="http://schemas.microsoft.com/office/powerpoint/2010/main" val="1930763917"/>
              </p:ext>
            </p:extLst>
          </p:nvPr>
        </p:nvGraphicFramePr>
        <p:xfrm>
          <a:off x="683568" y="1988840"/>
          <a:ext cx="7992888" cy="4516120"/>
        </p:xfrm>
        <a:graphic>
          <a:graphicData uri="http://schemas.openxmlformats.org/drawingml/2006/table">
            <a:tbl>
              <a:tblPr bandRow="1">
                <a:tableStyleId>{5C22544A-7EE6-4342-B048-85BDC9FD1C3A}</a:tableStyleId>
              </a:tblPr>
              <a:tblGrid>
                <a:gridCol w="2232248"/>
                <a:gridCol w="5760640"/>
              </a:tblGrid>
              <a:tr h="139040">
                <a:tc>
                  <a:txBody>
                    <a:bodyPr/>
                    <a:lstStyle/>
                    <a:p>
                      <a:pPr algn="l"/>
                      <a:endParaRPr lang="en-GB" dirty="0"/>
                    </a:p>
                  </a:txBody>
                  <a:tcPr/>
                </a:tc>
                <a:tc>
                  <a:txBody>
                    <a:bodyPr/>
                    <a:lstStyle/>
                    <a:p>
                      <a:endParaRPr lang="en-GB" dirty="0"/>
                    </a:p>
                  </a:txBody>
                  <a:tcPr/>
                </a:tc>
              </a:tr>
              <a:tr h="370840">
                <a:tc>
                  <a:txBody>
                    <a:bodyPr/>
                    <a:lstStyle/>
                    <a:p>
                      <a:pPr algn="r"/>
                      <a:r>
                        <a:rPr lang="en-US" dirty="0" smtClean="0"/>
                        <a:t>Learning Outcomes: </a:t>
                      </a:r>
                      <a:endParaRPr lang="en-GB" dirty="0"/>
                    </a:p>
                  </a:txBody>
                  <a:tcPr/>
                </a:tc>
                <a:tc>
                  <a:txBody>
                    <a:bodyPr/>
                    <a:lstStyle/>
                    <a:p>
                      <a:r>
                        <a:rPr lang="en-US" sz="1600" dirty="0" smtClean="0"/>
                        <a:t>Understand importance of warming up</a:t>
                      </a:r>
                    </a:p>
                    <a:p>
                      <a:r>
                        <a:rPr lang="en-US" sz="1600" dirty="0" smtClean="0"/>
                        <a:t>The</a:t>
                      </a:r>
                      <a:r>
                        <a:rPr lang="en-US" sz="1600" baseline="0" dirty="0" smtClean="0"/>
                        <a:t> importance of balance</a:t>
                      </a:r>
                    </a:p>
                    <a:p>
                      <a:r>
                        <a:rPr lang="en-US" sz="1600" baseline="0" dirty="0" smtClean="0"/>
                        <a:t>Movement Skills</a:t>
                      </a:r>
                    </a:p>
                    <a:p>
                      <a:r>
                        <a:rPr lang="en-US" sz="1600" baseline="0" dirty="0" smtClean="0"/>
                        <a:t>Awareness of Safety &amp; Risk</a:t>
                      </a:r>
                      <a:endParaRPr lang="en-GB" sz="1600" dirty="0"/>
                    </a:p>
                  </a:txBody>
                  <a:tcPr/>
                </a:tc>
              </a:tr>
              <a:tr h="370840">
                <a:tc>
                  <a:txBody>
                    <a:bodyPr/>
                    <a:lstStyle/>
                    <a:p>
                      <a:pPr algn="r"/>
                      <a:r>
                        <a:rPr lang="en-US" dirty="0" smtClean="0"/>
                        <a:t>Curriculum Skills:</a:t>
                      </a:r>
                      <a:endParaRPr lang="en-GB" dirty="0"/>
                    </a:p>
                  </a:txBody>
                  <a:tcPr/>
                </a:tc>
                <a:tc>
                  <a:txBody>
                    <a:bodyPr/>
                    <a:lstStyle/>
                    <a:p>
                      <a:r>
                        <a:rPr lang="en-US" sz="1600" dirty="0" smtClean="0"/>
                        <a:t>Developing</a:t>
                      </a:r>
                      <a:r>
                        <a:rPr lang="en-US" sz="1600" baseline="0" dirty="0" smtClean="0"/>
                        <a:t> Thinking</a:t>
                      </a:r>
                    </a:p>
                    <a:p>
                      <a:r>
                        <a:rPr lang="en-US" sz="1600" baseline="0" dirty="0" smtClean="0"/>
                        <a:t>Developing Communication</a:t>
                      </a:r>
                    </a:p>
                    <a:p>
                      <a:r>
                        <a:rPr lang="en-US" sz="1600" baseline="0" dirty="0" smtClean="0"/>
                        <a:t>Personal and Social Education</a:t>
                      </a:r>
                    </a:p>
                  </a:txBody>
                  <a:tcPr/>
                </a:tc>
              </a:tr>
              <a:tr h="370840">
                <a:tc>
                  <a:txBody>
                    <a:bodyPr/>
                    <a:lstStyle/>
                    <a:p>
                      <a:pPr algn="r"/>
                      <a:r>
                        <a:rPr lang="en-US" dirty="0" smtClean="0"/>
                        <a:t>Content:</a:t>
                      </a:r>
                      <a:endParaRPr lang="en-GB" dirty="0"/>
                    </a:p>
                  </a:txBody>
                  <a:tcPr/>
                </a:tc>
                <a:tc>
                  <a:txBody>
                    <a:bodyPr/>
                    <a:lstStyle/>
                    <a:p>
                      <a:r>
                        <a:rPr lang="en-US" sz="1600" dirty="0" smtClean="0"/>
                        <a:t>Warm Up Activities</a:t>
                      </a:r>
                    </a:p>
                    <a:p>
                      <a:r>
                        <a:rPr lang="en-US" sz="1600" dirty="0" smtClean="0"/>
                        <a:t>Balance &amp; Movement Games</a:t>
                      </a:r>
                    </a:p>
                    <a:p>
                      <a:r>
                        <a:rPr lang="en-US" sz="1600" dirty="0" smtClean="0"/>
                        <a:t>Traversing</a:t>
                      </a:r>
                      <a:r>
                        <a:rPr lang="en-US" sz="1600" baseline="0" dirty="0" smtClean="0"/>
                        <a:t> and Bouldering</a:t>
                      </a:r>
                      <a:endParaRPr lang="en-US" sz="1600" dirty="0" smtClean="0"/>
                    </a:p>
                  </a:txBody>
                  <a:tcPr/>
                </a:tc>
              </a:tr>
              <a:tr h="370840">
                <a:tc>
                  <a:txBody>
                    <a:bodyPr/>
                    <a:lstStyle/>
                    <a:p>
                      <a:pPr algn="r"/>
                      <a:r>
                        <a:rPr lang="en-US" dirty="0" smtClean="0"/>
                        <a:t>Skills:</a:t>
                      </a:r>
                      <a:endParaRPr lang="en-GB" dirty="0"/>
                    </a:p>
                  </a:txBody>
                  <a:tcPr/>
                </a:tc>
                <a:tc>
                  <a:txBody>
                    <a:bodyPr/>
                    <a:lstStyle/>
                    <a:p>
                      <a:r>
                        <a:rPr lang="en-US" sz="1600" dirty="0" smtClean="0"/>
                        <a:t>Problem Solving- Cognitive Development</a:t>
                      </a:r>
                    </a:p>
                    <a:p>
                      <a:r>
                        <a:rPr lang="en-US" sz="1600" dirty="0" smtClean="0"/>
                        <a:t>Team</a:t>
                      </a:r>
                      <a:r>
                        <a:rPr lang="en-US" sz="1600" baseline="0" dirty="0" smtClean="0"/>
                        <a:t> Work- Social Development</a:t>
                      </a:r>
                      <a:endParaRPr lang="en-US" sz="1600" dirty="0" smtClean="0"/>
                    </a:p>
                    <a:p>
                      <a:r>
                        <a:rPr lang="en-US" sz="1600" dirty="0" smtClean="0"/>
                        <a:t>Confidence-</a:t>
                      </a:r>
                      <a:r>
                        <a:rPr lang="en-US" sz="1600" baseline="0" dirty="0" smtClean="0"/>
                        <a:t> Self Development</a:t>
                      </a:r>
                    </a:p>
                    <a:p>
                      <a:r>
                        <a:rPr lang="en-US" sz="1600" baseline="0" dirty="0" smtClean="0"/>
                        <a:t>Footwork and Holds- Skill Development</a:t>
                      </a:r>
                      <a:endParaRPr lang="en-GB" sz="1600" dirty="0"/>
                    </a:p>
                  </a:txBody>
                  <a:tcPr/>
                </a:tc>
              </a:tr>
              <a:tr h="370840">
                <a:tc>
                  <a:txBody>
                    <a:bodyPr/>
                    <a:lstStyle/>
                    <a:p>
                      <a:pPr algn="r"/>
                      <a:endParaRPr lang="en-GB" dirty="0"/>
                    </a:p>
                  </a:txBody>
                  <a:tcPr/>
                </a:tc>
                <a:tc>
                  <a:txBody>
                    <a:bodyPr/>
                    <a:lstStyle/>
                    <a:p>
                      <a:endParaRPr lang="en-GB" dirty="0"/>
                    </a:p>
                  </a:txBody>
                  <a:tcPr/>
                </a:tc>
              </a:tr>
            </a:tbl>
          </a:graphicData>
        </a:graphic>
      </p:graphicFrame>
      <p:pic>
        <p:nvPicPr>
          <p:cNvPr id="271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3600" y="188640"/>
            <a:ext cx="2232025" cy="1584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lgn="ctr">
                <a:solidFill>
                  <a:schemeClr val="tx1"/>
                </a:solidFill>
                <a:prstDash val="solid"/>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81233689"/>
      </p:ext>
    </p:extLst>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81" name="Rectangle 13"/>
          <p:cNvSpPr>
            <a:spLocks noGrp="1" noChangeArrowheads="1"/>
          </p:cNvSpPr>
          <p:nvPr>
            <p:ph type="title"/>
          </p:nvPr>
        </p:nvSpPr>
        <p:spPr/>
        <p:txBody>
          <a:bodyPr/>
          <a:lstStyle/>
          <a:p>
            <a:r>
              <a:rPr lang="en-GB" altLang="en-US" dirty="0" smtClean="0"/>
              <a:t>Week 4 – Bouldering </a:t>
            </a:r>
            <a:endParaRPr lang="en-GB" altLang="en-US" dirty="0"/>
          </a:p>
        </p:txBody>
      </p:sp>
      <p:graphicFrame>
        <p:nvGraphicFramePr>
          <p:cNvPr id="2" name="Table 1"/>
          <p:cNvGraphicFramePr>
            <a:graphicFrameLocks noGrp="1"/>
          </p:cNvGraphicFramePr>
          <p:nvPr>
            <p:extLst>
              <p:ext uri="{D42A27DB-BD31-4B8C-83A1-F6EECF244321}">
                <p14:modId xmlns:p14="http://schemas.microsoft.com/office/powerpoint/2010/main" val="1609357642"/>
              </p:ext>
            </p:extLst>
          </p:nvPr>
        </p:nvGraphicFramePr>
        <p:xfrm>
          <a:off x="683568" y="1988840"/>
          <a:ext cx="7992888" cy="4516120"/>
        </p:xfrm>
        <a:graphic>
          <a:graphicData uri="http://schemas.openxmlformats.org/drawingml/2006/table">
            <a:tbl>
              <a:tblPr bandRow="1">
                <a:tableStyleId>{5C22544A-7EE6-4342-B048-85BDC9FD1C3A}</a:tableStyleId>
              </a:tblPr>
              <a:tblGrid>
                <a:gridCol w="2232248"/>
                <a:gridCol w="5760640"/>
              </a:tblGrid>
              <a:tr h="139040">
                <a:tc>
                  <a:txBody>
                    <a:bodyPr/>
                    <a:lstStyle/>
                    <a:p>
                      <a:pPr algn="l"/>
                      <a:endParaRPr lang="en-GB" dirty="0"/>
                    </a:p>
                  </a:txBody>
                  <a:tcPr/>
                </a:tc>
                <a:tc>
                  <a:txBody>
                    <a:bodyPr/>
                    <a:lstStyle/>
                    <a:p>
                      <a:endParaRPr lang="en-GB" dirty="0"/>
                    </a:p>
                  </a:txBody>
                  <a:tcPr/>
                </a:tc>
              </a:tr>
              <a:tr h="370840">
                <a:tc>
                  <a:txBody>
                    <a:bodyPr/>
                    <a:lstStyle/>
                    <a:p>
                      <a:pPr algn="r"/>
                      <a:r>
                        <a:rPr lang="en-US" dirty="0" smtClean="0"/>
                        <a:t>Learning Outcomes: </a:t>
                      </a:r>
                      <a:endParaRPr lang="en-GB" dirty="0"/>
                    </a:p>
                  </a:txBody>
                  <a:tcPr/>
                </a:tc>
                <a:tc>
                  <a:txBody>
                    <a:bodyPr/>
                    <a:lstStyle/>
                    <a:p>
                      <a:r>
                        <a:rPr lang="en-US" sz="1600" dirty="0" smtClean="0"/>
                        <a:t>Develop,</a:t>
                      </a:r>
                      <a:r>
                        <a:rPr lang="en-US" sz="1600" baseline="0" dirty="0" smtClean="0"/>
                        <a:t> adapt and apply skills</a:t>
                      </a:r>
                    </a:p>
                    <a:p>
                      <a:r>
                        <a:rPr lang="en-US" sz="1600" baseline="0" dirty="0" smtClean="0"/>
                        <a:t>Offer constructive support and feedback</a:t>
                      </a:r>
                    </a:p>
                    <a:p>
                      <a:r>
                        <a:rPr lang="en-US" sz="1600" baseline="0" dirty="0" smtClean="0"/>
                        <a:t>Take responsibility for own learning</a:t>
                      </a:r>
                    </a:p>
                    <a:p>
                      <a:r>
                        <a:rPr lang="en-US" sz="1600" dirty="0" smtClean="0"/>
                        <a:t>Manage risk</a:t>
                      </a:r>
                      <a:endParaRPr lang="en-GB" sz="1600" dirty="0"/>
                    </a:p>
                  </a:txBody>
                  <a:tcPr/>
                </a:tc>
              </a:tr>
              <a:tr h="370840">
                <a:tc>
                  <a:txBody>
                    <a:bodyPr/>
                    <a:lstStyle/>
                    <a:p>
                      <a:pPr algn="r"/>
                      <a:r>
                        <a:rPr lang="en-US" dirty="0" smtClean="0"/>
                        <a:t>Curriculum Skills:</a:t>
                      </a:r>
                      <a:endParaRPr lang="en-GB" dirty="0"/>
                    </a:p>
                  </a:txBody>
                  <a:tcPr/>
                </a:tc>
                <a:tc>
                  <a:txBody>
                    <a:bodyPr/>
                    <a:lstStyle/>
                    <a:p>
                      <a:r>
                        <a:rPr lang="en-US" sz="1600" dirty="0" smtClean="0"/>
                        <a:t>Developing</a:t>
                      </a:r>
                      <a:r>
                        <a:rPr lang="en-US" sz="1600" baseline="0" dirty="0" smtClean="0"/>
                        <a:t> Thinking; Developing Communication</a:t>
                      </a:r>
                    </a:p>
                    <a:p>
                      <a:r>
                        <a:rPr lang="en-US" sz="1600" baseline="0" dirty="0" smtClean="0"/>
                        <a:t>Personal and Social Education; Curriculum Cymreig</a:t>
                      </a:r>
                    </a:p>
                    <a:p>
                      <a:r>
                        <a:rPr lang="en-US" sz="1600" baseline="0" dirty="0" smtClean="0"/>
                        <a:t>Developing ICT</a:t>
                      </a:r>
                    </a:p>
                  </a:txBody>
                  <a:tcPr/>
                </a:tc>
              </a:tr>
              <a:tr h="370840">
                <a:tc>
                  <a:txBody>
                    <a:bodyPr/>
                    <a:lstStyle/>
                    <a:p>
                      <a:pPr algn="r"/>
                      <a:r>
                        <a:rPr lang="en-US" dirty="0" smtClean="0"/>
                        <a:t>Content:</a:t>
                      </a:r>
                      <a:endParaRPr lang="en-GB" dirty="0"/>
                    </a:p>
                  </a:txBody>
                  <a:tcPr/>
                </a:tc>
                <a:tc>
                  <a:txBody>
                    <a:bodyPr/>
                    <a:lstStyle/>
                    <a:p>
                      <a:r>
                        <a:rPr lang="en-US" sz="1600" dirty="0" smtClean="0"/>
                        <a:t>Traversing</a:t>
                      </a:r>
                      <a:r>
                        <a:rPr lang="en-US" sz="1600" baseline="0" dirty="0" smtClean="0"/>
                        <a:t> and Bouldering Problems</a:t>
                      </a:r>
                    </a:p>
                    <a:p>
                      <a:r>
                        <a:rPr lang="en-US" sz="1600" baseline="0" dirty="0" smtClean="0"/>
                        <a:t>Try Out Different Styles</a:t>
                      </a:r>
                    </a:p>
                    <a:p>
                      <a:r>
                        <a:rPr lang="en-US" sz="1600" baseline="0" dirty="0" smtClean="0"/>
                        <a:t>Create Own and Swap with Partner</a:t>
                      </a:r>
                      <a:endParaRPr lang="en-US" sz="1600" dirty="0" smtClean="0"/>
                    </a:p>
                  </a:txBody>
                  <a:tcPr/>
                </a:tc>
              </a:tr>
              <a:tr h="370840">
                <a:tc>
                  <a:txBody>
                    <a:bodyPr/>
                    <a:lstStyle/>
                    <a:p>
                      <a:pPr algn="r"/>
                      <a:r>
                        <a:rPr lang="en-US" dirty="0" smtClean="0"/>
                        <a:t>Skills:</a:t>
                      </a:r>
                      <a:endParaRPr lang="en-GB" dirty="0"/>
                    </a:p>
                  </a:txBody>
                  <a:tcPr/>
                </a:tc>
                <a:tc>
                  <a:txBody>
                    <a:bodyPr/>
                    <a:lstStyle/>
                    <a:p>
                      <a:r>
                        <a:rPr lang="en-US" sz="1600" dirty="0" smtClean="0"/>
                        <a:t>Problem Solving- Cognitive Development</a:t>
                      </a:r>
                    </a:p>
                    <a:p>
                      <a:r>
                        <a:rPr lang="en-US" sz="1600" dirty="0" smtClean="0"/>
                        <a:t>Team</a:t>
                      </a:r>
                      <a:r>
                        <a:rPr lang="en-US" sz="1600" baseline="0" dirty="0" smtClean="0"/>
                        <a:t> Work- Social Development</a:t>
                      </a:r>
                      <a:endParaRPr lang="en-US" sz="1600" dirty="0" smtClean="0"/>
                    </a:p>
                    <a:p>
                      <a:r>
                        <a:rPr lang="en-US" sz="1600" dirty="0" smtClean="0"/>
                        <a:t>Confidence-</a:t>
                      </a:r>
                      <a:r>
                        <a:rPr lang="en-US" sz="1600" baseline="0" dirty="0" smtClean="0"/>
                        <a:t> Self Development</a:t>
                      </a:r>
                    </a:p>
                    <a:p>
                      <a:r>
                        <a:rPr lang="en-US" sz="1600" baseline="0" dirty="0" smtClean="0"/>
                        <a:t>Bouldering Problems- Skill Development</a:t>
                      </a:r>
                      <a:endParaRPr lang="en-GB" sz="1600" dirty="0"/>
                    </a:p>
                  </a:txBody>
                  <a:tcPr/>
                </a:tc>
              </a:tr>
              <a:tr h="370840">
                <a:tc>
                  <a:txBody>
                    <a:bodyPr/>
                    <a:lstStyle/>
                    <a:p>
                      <a:pPr algn="r"/>
                      <a:endParaRPr lang="en-GB" dirty="0"/>
                    </a:p>
                  </a:txBody>
                  <a:tcPr/>
                </a:tc>
                <a:tc>
                  <a:txBody>
                    <a:bodyPr/>
                    <a:lstStyle/>
                    <a:p>
                      <a:endParaRPr lang="en-GB" dirty="0"/>
                    </a:p>
                  </a:txBody>
                  <a:tcPr/>
                </a:tc>
              </a:tr>
            </a:tbl>
          </a:graphicData>
        </a:graphic>
      </p:graphicFrame>
      <p:pic>
        <p:nvPicPr>
          <p:cNvPr id="271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3600" y="188640"/>
            <a:ext cx="2232025" cy="1584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lgn="ctr">
                <a:solidFill>
                  <a:schemeClr val="tx1"/>
                </a:solidFill>
                <a:prstDash val="solid"/>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87363495"/>
      </p:ext>
    </p:extLst>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81" name="Rectangle 13"/>
          <p:cNvSpPr>
            <a:spLocks noGrp="1" noChangeArrowheads="1"/>
          </p:cNvSpPr>
          <p:nvPr>
            <p:ph type="title"/>
          </p:nvPr>
        </p:nvSpPr>
        <p:spPr/>
        <p:txBody>
          <a:bodyPr/>
          <a:lstStyle/>
          <a:p>
            <a:r>
              <a:rPr lang="en-GB" altLang="en-US" dirty="0" smtClean="0"/>
              <a:t>Week 5 – Orienteering </a:t>
            </a:r>
            <a:endParaRPr lang="en-GB" altLang="en-US" dirty="0"/>
          </a:p>
        </p:txBody>
      </p:sp>
      <p:graphicFrame>
        <p:nvGraphicFramePr>
          <p:cNvPr id="2" name="Table 1"/>
          <p:cNvGraphicFramePr>
            <a:graphicFrameLocks noGrp="1"/>
          </p:cNvGraphicFramePr>
          <p:nvPr>
            <p:extLst>
              <p:ext uri="{D42A27DB-BD31-4B8C-83A1-F6EECF244321}">
                <p14:modId xmlns:p14="http://schemas.microsoft.com/office/powerpoint/2010/main" val="507195379"/>
              </p:ext>
            </p:extLst>
          </p:nvPr>
        </p:nvGraphicFramePr>
        <p:xfrm>
          <a:off x="683568" y="1988840"/>
          <a:ext cx="7992888" cy="4759960"/>
        </p:xfrm>
        <a:graphic>
          <a:graphicData uri="http://schemas.openxmlformats.org/drawingml/2006/table">
            <a:tbl>
              <a:tblPr bandRow="1">
                <a:tableStyleId>{5C22544A-7EE6-4342-B048-85BDC9FD1C3A}</a:tableStyleId>
              </a:tblPr>
              <a:tblGrid>
                <a:gridCol w="2232248"/>
                <a:gridCol w="5760640"/>
              </a:tblGrid>
              <a:tr h="139040">
                <a:tc>
                  <a:txBody>
                    <a:bodyPr/>
                    <a:lstStyle/>
                    <a:p>
                      <a:pPr algn="l"/>
                      <a:endParaRPr lang="en-GB" dirty="0"/>
                    </a:p>
                  </a:txBody>
                  <a:tcPr/>
                </a:tc>
                <a:tc>
                  <a:txBody>
                    <a:bodyPr/>
                    <a:lstStyle/>
                    <a:p>
                      <a:endParaRPr lang="en-GB" dirty="0"/>
                    </a:p>
                  </a:txBody>
                  <a:tcPr/>
                </a:tc>
              </a:tr>
              <a:tr h="370840">
                <a:tc>
                  <a:txBody>
                    <a:bodyPr/>
                    <a:lstStyle/>
                    <a:p>
                      <a:pPr algn="r"/>
                      <a:r>
                        <a:rPr lang="en-US" dirty="0" smtClean="0"/>
                        <a:t>Learning Outcomes: </a:t>
                      </a:r>
                      <a:endParaRPr lang="en-GB" dirty="0"/>
                    </a:p>
                  </a:txBody>
                  <a:tcPr/>
                </a:tc>
                <a:tc>
                  <a:txBody>
                    <a:bodyPr/>
                    <a:lstStyle/>
                    <a:p>
                      <a:r>
                        <a:rPr lang="en-US" sz="1600" baseline="0" dirty="0" smtClean="0"/>
                        <a:t>Understanding of map reading skills</a:t>
                      </a:r>
                    </a:p>
                    <a:p>
                      <a:r>
                        <a:rPr lang="en-US" sz="1600" baseline="0" dirty="0" smtClean="0"/>
                        <a:t>Explore leadership and group management</a:t>
                      </a:r>
                    </a:p>
                    <a:p>
                      <a:r>
                        <a:rPr lang="en-US" sz="1600" baseline="0" dirty="0" smtClean="0"/>
                        <a:t>Be an effective team member</a:t>
                      </a:r>
                    </a:p>
                    <a:p>
                      <a:r>
                        <a:rPr lang="en-US" sz="1600" dirty="0" smtClean="0"/>
                        <a:t>Understanding</a:t>
                      </a:r>
                      <a:r>
                        <a:rPr lang="en-US" sz="1600" baseline="0" dirty="0" smtClean="0"/>
                        <a:t> of p</a:t>
                      </a:r>
                      <a:r>
                        <a:rPr lang="en-US" sz="1600" dirty="0" smtClean="0"/>
                        <a:t>reparation</a:t>
                      </a:r>
                      <a:r>
                        <a:rPr lang="en-US" sz="1600" baseline="0" dirty="0" smtClean="0"/>
                        <a:t> and planning</a:t>
                      </a:r>
                      <a:endParaRPr lang="en-GB" sz="1600" dirty="0"/>
                    </a:p>
                  </a:txBody>
                  <a:tcPr/>
                </a:tc>
              </a:tr>
              <a:tr h="370840">
                <a:tc>
                  <a:txBody>
                    <a:bodyPr/>
                    <a:lstStyle/>
                    <a:p>
                      <a:pPr algn="r"/>
                      <a:r>
                        <a:rPr lang="en-US" dirty="0" smtClean="0"/>
                        <a:t>Curriculum Skills:</a:t>
                      </a:r>
                      <a:endParaRPr lang="en-GB" dirty="0"/>
                    </a:p>
                  </a:txBody>
                  <a:tcPr/>
                </a:tc>
                <a:tc>
                  <a:txBody>
                    <a:bodyPr/>
                    <a:lstStyle/>
                    <a:p>
                      <a:r>
                        <a:rPr lang="en-US" sz="1600" dirty="0" smtClean="0"/>
                        <a:t>Developing</a:t>
                      </a:r>
                      <a:r>
                        <a:rPr lang="en-US" sz="1600" baseline="0" dirty="0" smtClean="0"/>
                        <a:t> Thinking</a:t>
                      </a:r>
                    </a:p>
                    <a:p>
                      <a:r>
                        <a:rPr lang="en-US" sz="1600" baseline="0" dirty="0" smtClean="0"/>
                        <a:t>Developing Communication</a:t>
                      </a:r>
                    </a:p>
                    <a:p>
                      <a:r>
                        <a:rPr lang="en-US" sz="1600" baseline="0" dirty="0" smtClean="0"/>
                        <a:t>Personal and Social Education</a:t>
                      </a:r>
                    </a:p>
                    <a:p>
                      <a:r>
                        <a:rPr lang="en-US" sz="1600" baseline="0" dirty="0" smtClean="0"/>
                        <a:t>Developing Number</a:t>
                      </a:r>
                    </a:p>
                  </a:txBody>
                  <a:tcPr/>
                </a:tc>
              </a:tr>
              <a:tr h="370840">
                <a:tc>
                  <a:txBody>
                    <a:bodyPr/>
                    <a:lstStyle/>
                    <a:p>
                      <a:pPr algn="r"/>
                      <a:r>
                        <a:rPr lang="en-US" dirty="0" smtClean="0"/>
                        <a:t>Content:</a:t>
                      </a:r>
                      <a:endParaRPr lang="en-GB" dirty="0"/>
                    </a:p>
                  </a:txBody>
                  <a:tcPr/>
                </a:tc>
                <a:tc>
                  <a:txBody>
                    <a:bodyPr/>
                    <a:lstStyle/>
                    <a:p>
                      <a:r>
                        <a:rPr lang="en-US" sz="1600" dirty="0" smtClean="0"/>
                        <a:t>Undertake a series</a:t>
                      </a:r>
                      <a:r>
                        <a:rPr lang="en-US" sz="1600" baseline="0" dirty="0" smtClean="0"/>
                        <a:t> of course</a:t>
                      </a:r>
                    </a:p>
                    <a:p>
                      <a:r>
                        <a:rPr lang="en-US" sz="1600" baseline="0" dirty="0" smtClean="0"/>
                        <a:t>Work together to plan own course</a:t>
                      </a:r>
                    </a:p>
                    <a:p>
                      <a:r>
                        <a:rPr lang="en-US" sz="1600" baseline="0" dirty="0" smtClean="0"/>
                        <a:t>Evaluate strengths and weakness of courses</a:t>
                      </a:r>
                      <a:endParaRPr lang="en-US" sz="1600" dirty="0" smtClean="0"/>
                    </a:p>
                  </a:txBody>
                  <a:tcPr/>
                </a:tc>
              </a:tr>
              <a:tr h="370840">
                <a:tc>
                  <a:txBody>
                    <a:bodyPr/>
                    <a:lstStyle/>
                    <a:p>
                      <a:pPr algn="r"/>
                      <a:r>
                        <a:rPr lang="en-US" dirty="0" smtClean="0"/>
                        <a:t>Skills:</a:t>
                      </a:r>
                      <a:endParaRPr lang="en-GB" dirty="0"/>
                    </a:p>
                  </a:txBody>
                  <a:tcPr/>
                </a:tc>
                <a:tc>
                  <a:txBody>
                    <a:bodyPr/>
                    <a:lstStyle/>
                    <a:p>
                      <a:r>
                        <a:rPr lang="en-US" sz="1600" dirty="0" smtClean="0"/>
                        <a:t>Problem Solving- Cognitive Development</a:t>
                      </a:r>
                    </a:p>
                    <a:p>
                      <a:r>
                        <a:rPr lang="en-US" sz="1600" dirty="0" smtClean="0"/>
                        <a:t>Team</a:t>
                      </a:r>
                      <a:r>
                        <a:rPr lang="en-US" sz="1600" baseline="0" dirty="0" smtClean="0"/>
                        <a:t> Work- Social Development</a:t>
                      </a:r>
                      <a:endParaRPr lang="en-US" sz="1600" dirty="0" smtClean="0"/>
                    </a:p>
                    <a:p>
                      <a:r>
                        <a:rPr lang="en-US" sz="1600" dirty="0" smtClean="0"/>
                        <a:t>Confidence-</a:t>
                      </a:r>
                      <a:r>
                        <a:rPr lang="en-US" sz="1600" baseline="0" dirty="0" smtClean="0"/>
                        <a:t> Self Development</a:t>
                      </a:r>
                    </a:p>
                    <a:p>
                      <a:r>
                        <a:rPr lang="en-US" sz="1600" baseline="0" dirty="0" smtClean="0"/>
                        <a:t>Map Skills- Skill Development</a:t>
                      </a:r>
                      <a:endParaRPr lang="en-GB" sz="1600" dirty="0"/>
                    </a:p>
                  </a:txBody>
                  <a:tcPr/>
                </a:tc>
              </a:tr>
              <a:tr h="370840">
                <a:tc>
                  <a:txBody>
                    <a:bodyPr/>
                    <a:lstStyle/>
                    <a:p>
                      <a:pPr algn="r"/>
                      <a:endParaRPr lang="en-GB" dirty="0"/>
                    </a:p>
                  </a:txBody>
                  <a:tcPr/>
                </a:tc>
                <a:tc>
                  <a:txBody>
                    <a:bodyPr/>
                    <a:lstStyle/>
                    <a:p>
                      <a:endParaRPr lang="en-GB" dirty="0"/>
                    </a:p>
                  </a:txBody>
                  <a:tcPr/>
                </a:tc>
              </a:tr>
            </a:tbl>
          </a:graphicData>
        </a:graphic>
      </p:graphicFrame>
      <p:pic>
        <p:nvPicPr>
          <p:cNvPr id="272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76718" y="188640"/>
            <a:ext cx="2298032" cy="15292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lgn="ctr">
                <a:solidFill>
                  <a:schemeClr val="tx1"/>
                </a:solidFill>
                <a:prstDash val="solid"/>
                <a:miter lim="800000"/>
                <a:headEnd/>
                <a:tailEnd/>
              </a14:hiddenLine>
            </a:ext>
          </a:extLst>
        </p:spPr>
      </p:pic>
    </p:spTree>
    <p:extLst>
      <p:ext uri="{BB962C8B-B14F-4D97-AF65-F5344CB8AC3E}">
        <p14:creationId xmlns:p14="http://schemas.microsoft.com/office/powerpoint/2010/main" val="4000408678"/>
      </p:ext>
    </p:extLst>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81" name="Rectangle 13"/>
          <p:cNvSpPr>
            <a:spLocks noGrp="1" noChangeArrowheads="1"/>
          </p:cNvSpPr>
          <p:nvPr>
            <p:ph type="title"/>
          </p:nvPr>
        </p:nvSpPr>
        <p:spPr/>
        <p:txBody>
          <a:bodyPr/>
          <a:lstStyle/>
          <a:p>
            <a:r>
              <a:rPr lang="en-GB" altLang="en-US" dirty="0" smtClean="0"/>
              <a:t>Week 6 – Camp Craft </a:t>
            </a:r>
            <a:endParaRPr lang="en-GB" altLang="en-US" dirty="0"/>
          </a:p>
        </p:txBody>
      </p:sp>
      <p:graphicFrame>
        <p:nvGraphicFramePr>
          <p:cNvPr id="2" name="Table 1"/>
          <p:cNvGraphicFramePr>
            <a:graphicFrameLocks noGrp="1"/>
          </p:cNvGraphicFramePr>
          <p:nvPr>
            <p:extLst>
              <p:ext uri="{D42A27DB-BD31-4B8C-83A1-F6EECF244321}">
                <p14:modId xmlns:p14="http://schemas.microsoft.com/office/powerpoint/2010/main" val="689947762"/>
              </p:ext>
            </p:extLst>
          </p:nvPr>
        </p:nvGraphicFramePr>
        <p:xfrm>
          <a:off x="683568" y="1988840"/>
          <a:ext cx="7992888" cy="4759960"/>
        </p:xfrm>
        <a:graphic>
          <a:graphicData uri="http://schemas.openxmlformats.org/drawingml/2006/table">
            <a:tbl>
              <a:tblPr bandRow="1">
                <a:tableStyleId>{5C22544A-7EE6-4342-B048-85BDC9FD1C3A}</a:tableStyleId>
              </a:tblPr>
              <a:tblGrid>
                <a:gridCol w="2232248"/>
                <a:gridCol w="5760640"/>
              </a:tblGrid>
              <a:tr h="139040">
                <a:tc>
                  <a:txBody>
                    <a:bodyPr/>
                    <a:lstStyle/>
                    <a:p>
                      <a:pPr algn="l"/>
                      <a:endParaRPr lang="en-GB" dirty="0"/>
                    </a:p>
                  </a:txBody>
                  <a:tcPr/>
                </a:tc>
                <a:tc>
                  <a:txBody>
                    <a:bodyPr/>
                    <a:lstStyle/>
                    <a:p>
                      <a:endParaRPr lang="en-GB" dirty="0"/>
                    </a:p>
                  </a:txBody>
                  <a:tcPr/>
                </a:tc>
              </a:tr>
              <a:tr h="370840">
                <a:tc>
                  <a:txBody>
                    <a:bodyPr/>
                    <a:lstStyle/>
                    <a:p>
                      <a:pPr algn="r"/>
                      <a:r>
                        <a:rPr lang="en-US" dirty="0" smtClean="0"/>
                        <a:t>Learning Outcomes: </a:t>
                      </a:r>
                      <a:endParaRPr lang="en-GB" dirty="0"/>
                    </a:p>
                  </a:txBody>
                  <a:tcPr/>
                </a:tc>
                <a:tc>
                  <a:txBody>
                    <a:bodyPr/>
                    <a:lstStyle/>
                    <a:p>
                      <a:r>
                        <a:rPr lang="en-US" sz="1600" baseline="0" dirty="0" smtClean="0"/>
                        <a:t>Work collaboratively with others</a:t>
                      </a:r>
                    </a:p>
                    <a:p>
                      <a:r>
                        <a:rPr lang="en-US" sz="1600" baseline="0" dirty="0" smtClean="0"/>
                        <a:t>Generate and share ideas</a:t>
                      </a:r>
                    </a:p>
                    <a:p>
                      <a:r>
                        <a:rPr lang="en-US" sz="1600" baseline="0" dirty="0" smtClean="0"/>
                        <a:t>Be responsible for own and other safety</a:t>
                      </a:r>
                    </a:p>
                    <a:p>
                      <a:r>
                        <a:rPr lang="en-US" sz="1600" dirty="0" smtClean="0"/>
                        <a:t>Reflect on and evaluate learning</a:t>
                      </a:r>
                      <a:endParaRPr lang="en-GB" sz="1600" dirty="0"/>
                    </a:p>
                  </a:txBody>
                  <a:tcPr/>
                </a:tc>
              </a:tr>
              <a:tr h="370840">
                <a:tc>
                  <a:txBody>
                    <a:bodyPr/>
                    <a:lstStyle/>
                    <a:p>
                      <a:pPr algn="r"/>
                      <a:r>
                        <a:rPr lang="en-US" dirty="0" smtClean="0"/>
                        <a:t>Curriculum Skills:</a:t>
                      </a:r>
                      <a:endParaRPr lang="en-GB" dirty="0"/>
                    </a:p>
                  </a:txBody>
                  <a:tcPr/>
                </a:tc>
                <a:tc>
                  <a:txBody>
                    <a:bodyPr/>
                    <a:lstStyle/>
                    <a:p>
                      <a:r>
                        <a:rPr lang="en-US" sz="1600" dirty="0" smtClean="0"/>
                        <a:t>Developing</a:t>
                      </a:r>
                      <a:r>
                        <a:rPr lang="en-US" sz="1600" baseline="0" dirty="0" smtClean="0"/>
                        <a:t> Thinking</a:t>
                      </a:r>
                    </a:p>
                    <a:p>
                      <a:r>
                        <a:rPr lang="en-US" sz="1600" baseline="0" dirty="0" smtClean="0"/>
                        <a:t>Developing Communication</a:t>
                      </a:r>
                    </a:p>
                    <a:p>
                      <a:r>
                        <a:rPr lang="en-US" sz="1600" baseline="0" dirty="0" smtClean="0"/>
                        <a:t>Personal and Social Education</a:t>
                      </a:r>
                    </a:p>
                    <a:p>
                      <a:r>
                        <a:rPr lang="en-US" sz="1600" baseline="0" dirty="0" smtClean="0"/>
                        <a:t>Curriculum Cymreig</a:t>
                      </a:r>
                    </a:p>
                  </a:txBody>
                  <a:tcPr/>
                </a:tc>
              </a:tr>
              <a:tr h="370840">
                <a:tc>
                  <a:txBody>
                    <a:bodyPr/>
                    <a:lstStyle/>
                    <a:p>
                      <a:pPr algn="r"/>
                      <a:r>
                        <a:rPr lang="en-US" dirty="0" smtClean="0"/>
                        <a:t>Content:</a:t>
                      </a:r>
                      <a:endParaRPr lang="en-GB" dirty="0"/>
                    </a:p>
                  </a:txBody>
                  <a:tcPr/>
                </a:tc>
                <a:tc>
                  <a:txBody>
                    <a:bodyPr/>
                    <a:lstStyle/>
                    <a:p>
                      <a:r>
                        <a:rPr lang="en-US" sz="1600" dirty="0" smtClean="0"/>
                        <a:t>Undertake a series</a:t>
                      </a:r>
                      <a:r>
                        <a:rPr lang="en-US" sz="1600" baseline="0" dirty="0" smtClean="0"/>
                        <a:t> of course</a:t>
                      </a:r>
                    </a:p>
                    <a:p>
                      <a:r>
                        <a:rPr lang="en-US" sz="1600" baseline="0" dirty="0" smtClean="0"/>
                        <a:t>Work together to plan own course</a:t>
                      </a:r>
                    </a:p>
                    <a:p>
                      <a:r>
                        <a:rPr lang="en-US" sz="1600" baseline="0" dirty="0" smtClean="0"/>
                        <a:t>Evaluate strengths and weakness of courses</a:t>
                      </a:r>
                      <a:endParaRPr lang="en-US" sz="1600" dirty="0" smtClean="0"/>
                    </a:p>
                  </a:txBody>
                  <a:tcPr/>
                </a:tc>
              </a:tr>
              <a:tr h="370840">
                <a:tc>
                  <a:txBody>
                    <a:bodyPr/>
                    <a:lstStyle/>
                    <a:p>
                      <a:pPr algn="r"/>
                      <a:r>
                        <a:rPr lang="en-US" dirty="0" smtClean="0"/>
                        <a:t>Skills:</a:t>
                      </a:r>
                      <a:endParaRPr lang="en-GB" dirty="0"/>
                    </a:p>
                  </a:txBody>
                  <a:tcPr/>
                </a:tc>
                <a:tc>
                  <a:txBody>
                    <a:bodyPr/>
                    <a:lstStyle/>
                    <a:p>
                      <a:r>
                        <a:rPr lang="en-US" sz="1600" dirty="0" smtClean="0"/>
                        <a:t>Problem Solving- Cognitive Development</a:t>
                      </a:r>
                    </a:p>
                    <a:p>
                      <a:r>
                        <a:rPr lang="en-US" sz="1600" dirty="0" smtClean="0"/>
                        <a:t>Team</a:t>
                      </a:r>
                      <a:r>
                        <a:rPr lang="en-US" sz="1600" baseline="0" dirty="0" smtClean="0"/>
                        <a:t> Work- Social Development</a:t>
                      </a:r>
                      <a:endParaRPr lang="en-US" sz="1600" dirty="0" smtClean="0"/>
                    </a:p>
                    <a:p>
                      <a:r>
                        <a:rPr lang="en-US" sz="1600" dirty="0" smtClean="0"/>
                        <a:t>Confidence-</a:t>
                      </a:r>
                      <a:r>
                        <a:rPr lang="en-US" sz="1600" baseline="0" dirty="0" smtClean="0"/>
                        <a:t> Self Development</a:t>
                      </a:r>
                    </a:p>
                    <a:p>
                      <a:r>
                        <a:rPr lang="en-US" sz="1600" baseline="0" dirty="0" smtClean="0"/>
                        <a:t>Camp Skills- Skill Development</a:t>
                      </a:r>
                      <a:endParaRPr lang="en-GB" sz="1600" dirty="0"/>
                    </a:p>
                  </a:txBody>
                  <a:tcPr/>
                </a:tc>
              </a:tr>
              <a:tr h="370840">
                <a:tc>
                  <a:txBody>
                    <a:bodyPr/>
                    <a:lstStyle/>
                    <a:p>
                      <a:pPr algn="r"/>
                      <a:endParaRPr lang="en-GB" dirty="0"/>
                    </a:p>
                  </a:txBody>
                  <a:tcPr/>
                </a:tc>
                <a:tc>
                  <a:txBody>
                    <a:bodyPr/>
                    <a:lstStyle/>
                    <a:p>
                      <a:endParaRPr lang="en-GB" dirty="0"/>
                    </a:p>
                  </a:txBody>
                  <a:tcPr/>
                </a:tc>
              </a:tr>
            </a:tbl>
          </a:graphicData>
        </a:graphic>
      </p:graphicFrame>
      <p:pic>
        <p:nvPicPr>
          <p:cNvPr id="2734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6296" y="161095"/>
            <a:ext cx="1584325" cy="1584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lgn="ctr">
                <a:solidFill>
                  <a:schemeClr val="tx1"/>
                </a:solidFill>
                <a:prstDash val="solid"/>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64805471"/>
      </p:ext>
    </p:extLst>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8" name="Rectangle 4"/>
          <p:cNvSpPr>
            <a:spLocks noGrp="1" noChangeArrowheads="1"/>
          </p:cNvSpPr>
          <p:nvPr>
            <p:ph type="title"/>
          </p:nvPr>
        </p:nvSpPr>
        <p:spPr/>
        <p:txBody>
          <a:bodyPr/>
          <a:lstStyle/>
          <a:p>
            <a:r>
              <a:rPr lang="en-US" altLang="en-US" dirty="0" smtClean="0"/>
              <a:t>Physical Literacy</a:t>
            </a:r>
            <a:endParaRPr lang="en-GB" altLang="en-US" dirty="0"/>
          </a:p>
        </p:txBody>
      </p:sp>
      <p:sp>
        <p:nvSpPr>
          <p:cNvPr id="11269" name="Rectangle 5"/>
          <p:cNvSpPr>
            <a:spLocks noGrp="1" noChangeArrowheads="1"/>
          </p:cNvSpPr>
          <p:nvPr>
            <p:ph type="body" idx="1"/>
          </p:nvPr>
        </p:nvSpPr>
        <p:spPr/>
        <p:txBody>
          <a:bodyPr/>
          <a:lstStyle/>
          <a:p>
            <a:r>
              <a:rPr lang="en-US" altLang="en-US" dirty="0" smtClean="0"/>
              <a:t>Physical domain</a:t>
            </a:r>
          </a:p>
          <a:p>
            <a:r>
              <a:rPr lang="en-US" altLang="en-US" dirty="0" smtClean="0"/>
              <a:t>Cognitive domain</a:t>
            </a:r>
          </a:p>
          <a:p>
            <a:r>
              <a:rPr lang="en-US" altLang="en-US" dirty="0" smtClean="0"/>
              <a:t>Psychological domain</a:t>
            </a:r>
          </a:p>
          <a:p>
            <a:r>
              <a:rPr lang="en-US" altLang="en-US" dirty="0" smtClean="0"/>
              <a:t>Social domain</a:t>
            </a:r>
            <a:endParaRPr lang="en-US" altLang="en-US" dirty="0"/>
          </a:p>
        </p:txBody>
      </p:sp>
    </p:spTree>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4" name="Rectangle 6"/>
          <p:cNvSpPr>
            <a:spLocks noGrp="1" noChangeArrowheads="1"/>
          </p:cNvSpPr>
          <p:nvPr>
            <p:ph type="title"/>
          </p:nvPr>
        </p:nvSpPr>
        <p:spPr/>
        <p:txBody>
          <a:bodyPr/>
          <a:lstStyle/>
          <a:p>
            <a:r>
              <a:rPr lang="en-US" altLang="en-US" sz="2000" u="sng" dirty="0" smtClean="0"/>
              <a:t>References</a:t>
            </a:r>
            <a:endParaRPr lang="en-GB" altLang="en-US" sz="2000" u="sng" dirty="0"/>
          </a:p>
        </p:txBody>
      </p:sp>
      <p:sp>
        <p:nvSpPr>
          <p:cNvPr id="12295" name="Rectangle 7"/>
          <p:cNvSpPr>
            <a:spLocks noGrp="1" noChangeArrowheads="1"/>
          </p:cNvSpPr>
          <p:nvPr>
            <p:ph type="body" idx="1"/>
          </p:nvPr>
        </p:nvSpPr>
        <p:spPr/>
        <p:txBody>
          <a:bodyPr/>
          <a:lstStyle/>
          <a:p>
            <a:r>
              <a:rPr lang="en-GB" sz="2000" dirty="0"/>
              <a:t>DCELLS (2008) </a:t>
            </a:r>
            <a:r>
              <a:rPr lang="en-GB" sz="2000" i="1" dirty="0" smtClean="0"/>
              <a:t>Physical Education in the National Curriculum for Wales </a:t>
            </a:r>
            <a:r>
              <a:rPr lang="en-GB" sz="2000" dirty="0" smtClean="0"/>
              <a:t>Cardiff</a:t>
            </a:r>
            <a:r>
              <a:rPr lang="en-GB" sz="2000" dirty="0"/>
              <a:t>: Welsh Assembly Government. </a:t>
            </a:r>
          </a:p>
          <a:p>
            <a:r>
              <a:rPr lang="en-GB" sz="2000" dirty="0" smtClean="0"/>
              <a:t>Kettle, J. </a:t>
            </a:r>
            <a:r>
              <a:rPr lang="en-GB" sz="2000" dirty="0"/>
              <a:t>(</a:t>
            </a:r>
            <a:r>
              <a:rPr lang="en-GB" sz="2000" dirty="0" smtClean="0"/>
              <a:t>2018) </a:t>
            </a:r>
            <a:r>
              <a:rPr lang="en-GB" sz="2000" i="1" dirty="0" smtClean="0"/>
              <a:t>Rock Climbing Technique</a:t>
            </a:r>
            <a:r>
              <a:rPr lang="en-GB" sz="2000" dirty="0" smtClean="0"/>
              <a:t> Milton Keynes: Lightening Source UK Ltd.</a:t>
            </a:r>
          </a:p>
          <a:p>
            <a:r>
              <a:rPr lang="en-US" sz="2000" dirty="0" smtClean="0"/>
              <a:t>Rea, T. </a:t>
            </a:r>
            <a:r>
              <a:rPr lang="en-US" sz="2000" dirty="0"/>
              <a:t>(</a:t>
            </a:r>
            <a:r>
              <a:rPr lang="en-US" sz="2000" dirty="0" smtClean="0"/>
              <a:t>2011) ‘Residential centres: Desirable difference?’, </a:t>
            </a:r>
            <a:r>
              <a:rPr lang="en-US" sz="2000" dirty="0"/>
              <a:t>in </a:t>
            </a:r>
            <a:r>
              <a:rPr lang="en-US" sz="2000" dirty="0" smtClean="0"/>
              <a:t>Waite,S. </a:t>
            </a:r>
            <a:r>
              <a:rPr lang="en-US" sz="2000" dirty="0"/>
              <a:t>(ed.) </a:t>
            </a:r>
            <a:r>
              <a:rPr lang="en-US" sz="2000" dirty="0" smtClean="0"/>
              <a:t>Learning Outside the Classroom, London: Sage</a:t>
            </a:r>
          </a:p>
          <a:p>
            <a:r>
              <a:rPr lang="en-US" sz="2000" dirty="0" smtClean="0"/>
              <a:t>OEAP (2008). Outdoor Learning Cards </a:t>
            </a:r>
            <a:endParaRPr lang="en-GB" sz="2000" dirty="0"/>
          </a:p>
          <a:p>
            <a:endParaRPr lang="en-GB" dirty="0"/>
          </a:p>
          <a:p>
            <a:pPr marL="0" indent="0">
              <a:buNone/>
            </a:pPr>
            <a:endParaRPr lang="en-GB" altLang="en-US" dirty="0"/>
          </a:p>
        </p:txBody>
      </p:sp>
    </p:spTree>
  </p:cSld>
  <p:clrMapOvr>
    <a:masterClrMapping/>
  </p:clrMapOvr>
  <p:transition/>
  <p:timing>
    <p:tnLst>
      <p:par>
        <p:cTn id="1" dur="indefinite" restart="never" nodeType="tmRoot"/>
      </p:par>
    </p:tnLst>
  </p:timing>
</p:sld>
</file>

<file path=ppt/theme/theme1.xml><?xml version="1.0" encoding="utf-8"?>
<a:theme xmlns:a="http://schemas.openxmlformats.org/drawingml/2006/main" name="Employee_training_presentation">
  <a:themeElements>
    <a:clrScheme name="Cloud skipper design template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Cloud skipper design template">
      <a:majorFont>
        <a:latin typeface="Trebuchet MS"/>
        <a:ea typeface=""/>
        <a:cs typeface=""/>
      </a:majorFont>
      <a:minorFont>
        <a:latin typeface="Trebuchet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Cloud skipper design template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Cloud skipper design template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Cloud skipper design template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Cloud skipper design template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Cloud skipper design templat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Cloud skipper design templat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Cloud skipper design templat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Employee_training_presentation</Template>
  <TotalTime>721</TotalTime>
  <Words>1929</Words>
  <Application>Microsoft Office PowerPoint</Application>
  <PresentationFormat>On-screen Show (4:3)</PresentationFormat>
  <Paragraphs>296</Paragraphs>
  <Slides>12</Slides>
  <Notes>12</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Employee_training_presentation</vt:lpstr>
      <vt:lpstr>PowerPoint Presentation</vt:lpstr>
      <vt:lpstr>PowerPoint Presentation</vt:lpstr>
      <vt:lpstr>Unit of Work</vt:lpstr>
      <vt:lpstr>Unit Aims</vt:lpstr>
      <vt:lpstr>Week 1 – Team Building </vt:lpstr>
      <vt:lpstr>Week 2 – Team Building </vt:lpstr>
      <vt:lpstr>Week 3 – Bouldering </vt:lpstr>
      <vt:lpstr>Week 4 – Bouldering </vt:lpstr>
      <vt:lpstr>Week 5 – Orienteering </vt:lpstr>
      <vt:lpstr>Week 6 – Camp Craft </vt:lpstr>
      <vt:lpstr>Physical Literacy</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Unit of Work</dc:title>
  <dc:creator>Sharon Lane</dc:creator>
  <cp:lastModifiedBy>Sharon Lane</cp:lastModifiedBy>
  <cp:revision>50</cp:revision>
  <cp:lastPrinted>2020-01-16T21:57:27Z</cp:lastPrinted>
  <dcterms:created xsi:type="dcterms:W3CDTF">2020-01-16T10:48:01Z</dcterms:created>
  <dcterms:modified xsi:type="dcterms:W3CDTF">2020-01-17T12:40:16Z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TC062561681033</vt:lpwstr>
  </property>
</Properties>
</file>