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D25F"/>
    <a:srgbClr val="00BC5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ableStyles" Target="tableStyles.xml" /><Relationship Id="rId5" Type="http://schemas.openxmlformats.org/officeDocument/2006/relationships/slide" Target="slides/slide4.xml" /><Relationship Id="rId10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A1C7-CBCD-43D0-B627-853B242FCB8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F3E5F-A624-4F12-BC97-24C506894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041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A1C7-CBCD-43D0-B627-853B242FCB8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F3E5F-A624-4F12-BC97-24C506894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808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A1C7-CBCD-43D0-B627-853B242FCB8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F3E5F-A624-4F12-BC97-24C506894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14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A1C7-CBCD-43D0-B627-853B242FCB8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F3E5F-A624-4F12-BC97-24C506894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882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A1C7-CBCD-43D0-B627-853B242FCB8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F3E5F-A624-4F12-BC97-24C506894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496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A1C7-CBCD-43D0-B627-853B242FCB8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F3E5F-A624-4F12-BC97-24C506894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138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A1C7-CBCD-43D0-B627-853B242FCB8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F3E5F-A624-4F12-BC97-24C506894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315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A1C7-CBCD-43D0-B627-853B242FCB8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F3E5F-A624-4F12-BC97-24C506894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70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A1C7-CBCD-43D0-B627-853B242FCB8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F3E5F-A624-4F12-BC97-24C506894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678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A1C7-CBCD-43D0-B627-853B242FCB8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F3E5F-A624-4F12-BC97-24C506894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116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A1C7-CBCD-43D0-B627-853B242FCB8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F3E5F-A624-4F12-BC97-24C506894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153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71A1C7-CBCD-43D0-B627-853B242FCB8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3F3E5F-A624-4F12-BC97-24C506894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753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186/s12913-025-12665-1" TargetMode="External" /><Relationship Id="rId2" Type="http://schemas.openxmlformats.org/officeDocument/2006/relationships/hyperlink" Target="https://www.cambridge.org/core/journals/primary-health-care-research-and-development/article/training-and-development-experiences-of-nursing-associate-trainees-based-in-primary-care-across-england-a-qualitative-study/E0D9A0A2DF5CC2C86277A104088174C3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www.jobs.nhs.uk/candidate/jobadvert/A3070-26-0002?keyword=health%20care%20assistant&amp;language=en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14321"/>
            <a:ext cx="7191122" cy="1195641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From Learner to Practitioner: My Personal SWOT Analysis for a Health Care Assistant Role in UK General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1" y="3602038"/>
            <a:ext cx="7191122" cy="1655762"/>
          </a:xfrm>
          <a:solidFill>
            <a:schemeClr val="bg1">
              <a:lumMod val="95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urd" b="1" dirty="0">
                <a:latin typeface="Arial" panose="020B0604020202020204" pitchFamily="34" charset="0"/>
                <a:cs typeface="Arial" panose="020B0604020202020204" pitchFamily="34" charset="0"/>
              </a:rPr>
              <a:t>Bibi Tabasam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urd" b="1">
                <a:latin typeface="Arial" panose="020B0604020202020204" pitchFamily="34" charset="0"/>
                <a:cs typeface="Arial" panose="020B0604020202020204" pitchFamily="34" charset="0"/>
              </a:rPr>
              <a:t>2519902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5565" y="704007"/>
            <a:ext cx="2715384" cy="5332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25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7" y="98089"/>
            <a:ext cx="12003860" cy="460262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My career goal: Health Care Assistant in general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917" y="1518127"/>
            <a:ext cx="8168235" cy="3434199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plan to work as a Health Care Assistant (HCA) in a GP surgery supporting patients and practice nursing team.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currently have an advert on my live which is for a Health Care Assistant position at Wylcwm Street Surgery, Knighton,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Powys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Permanent (part-time/flexible), 8 October 2026, closing 30 November 2026 (Wylcwm Street Surgery 2026).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role: a mixture of clinical support (observations, phlebotomy, ECG, urinalysis, NHS health checks) and administration (booking appointments, record keeping, letters) (Wylcwm Street Surgery, 2026).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Essential skills: Communication, Basic computer literacy, GCSE English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Maths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Flexible and reliable to work 25 hours across 4 days, Understanding of confidentiality and GDPR (Wylcwm Street Surgery, 2026).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will gauge myself against these requirements truthfully.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9005" y="98088"/>
            <a:ext cx="3271880" cy="56391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313933" y="6069027"/>
            <a:ext cx="2103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Magnific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2026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80926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25" y="98089"/>
            <a:ext cx="11903331" cy="484538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My personal SWOT for the HCA role at Wylcwm Street Surgery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4170672"/>
              </p:ext>
            </p:extLst>
          </p:nvPr>
        </p:nvGraphicFramePr>
        <p:xfrm>
          <a:off x="275130" y="962953"/>
          <a:ext cx="7905920" cy="5696792"/>
        </p:xfrm>
        <a:graphic>
          <a:graphicData uri="http://schemas.openxmlformats.org/drawingml/2006/table">
            <a:tbl>
              <a:tblPr/>
              <a:tblGrid>
                <a:gridCol w="1976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76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764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764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14312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57249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communicate clearly and politely, which suits patient enquiries and teamwork (Wylcwm Street Surgery, 2026)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do not yet have a formal phlebotomy or HCA qualification or the Care Certificate (Wylcwm Street Surgery, 2026)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Full training for specific clinical competencies is provided (Wylcwm Street Surgery, 2026)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from applicants with GP surgery or phlebotomy experience (Wylcwm Street Surgery, 2026)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57249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understand why patient confidentiality and GDPR matter, which is essential for records (Wylcwm Street Surgery, 2026)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have no previous GP surgery or primary care experience (Wylcwm Street Surgery, 2026)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varied role in a multi-disciplinary team, combining clinical and admin work (Wylcwm Street Surgery, 2026)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Being asked to work beyond role boundaries without training can cause stress (Senek et al., 2025)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67982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am reliable and flexible, and I am committed to learning as a Level 4 health and social care student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have not yet practised clinical skills such as ECGs or venepuncture, or used systems like EMIS (Wylcwm Street Surgery, 2026)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route into nursing: the nursing associate role gives HCAs another route towards registered nursing (King et al., 2023)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workload and low job satisfaction drive HCAs to leave, with a 13.4% leaver rate in 2019 (Senek et al., 2025)</a:t>
                      </a:r>
                    </a:p>
                  </a:txBody>
                  <a:tcPr marL="79115" marR="79115" marT="39558" marB="395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3281" y="892820"/>
            <a:ext cx="3638719" cy="4545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192552" y="5785805"/>
            <a:ext cx="2225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Warrilow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, 2024</a:t>
            </a:r>
            <a:r>
              <a:rPr lang="en-US" b="1" dirty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179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548" y="57628"/>
            <a:ext cx="11858204" cy="541183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Putting my strengths to work: my practical action plan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1354419"/>
              </p:ext>
            </p:extLst>
          </p:nvPr>
        </p:nvGraphicFramePr>
        <p:xfrm>
          <a:off x="3131617" y="914399"/>
          <a:ext cx="8634201" cy="5729162"/>
        </p:xfrm>
        <a:graphic>
          <a:graphicData uri="http://schemas.openxmlformats.org/drawingml/2006/table">
            <a:tbl>
              <a:tblPr/>
              <a:tblGrid>
                <a:gridCol w="28780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780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780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48806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will do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 I use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2290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qualification or Care Certificate (Wylcwm Street Surgery, 2026)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Ask to start the Care Certificate and phlebotomy training early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Commitment to learning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8622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primary care experience, and competition from experienced applicants (Wylcwm Street Surgery, 2026)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Seek work-shadowing in a GP surgery and tailor my application to the person specification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Clear communication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22016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New clinical skills and clinical systems (Wylcwm Street Surgery, 2026)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Practise</a:t>
                      </a: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under supervision and record each competency I am signed off on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Reliability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22016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 beyond role boundaries (Senek et al., 2025)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 my limits, say “I am not trained yet”, and ask the registered nurse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Clear communication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85412">
                <a:tc>
                  <a:txBody>
                    <a:bodyPr/>
                    <a:lstStyle/>
                    <a:p>
                      <a:pPr algn="just"/>
                      <a:r>
                        <a:rPr lang="nb-NO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Workload stress (Senek et al., 2025)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Keep reflective notes and use supervision and peer support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Reliability and flexibility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Right Arrow 4"/>
          <p:cNvSpPr/>
          <p:nvPr/>
        </p:nvSpPr>
        <p:spPr>
          <a:xfrm>
            <a:off x="1739788" y="1691235"/>
            <a:ext cx="1060056" cy="1456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/>
          <p:cNvSpPr/>
          <p:nvPr/>
        </p:nvSpPr>
        <p:spPr>
          <a:xfrm>
            <a:off x="1715511" y="2674417"/>
            <a:ext cx="1108609" cy="1375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Arrow 6"/>
          <p:cNvSpPr/>
          <p:nvPr/>
        </p:nvSpPr>
        <p:spPr>
          <a:xfrm>
            <a:off x="1606269" y="3852820"/>
            <a:ext cx="1213805" cy="1709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ight Arrow 7"/>
          <p:cNvSpPr/>
          <p:nvPr/>
        </p:nvSpPr>
        <p:spPr>
          <a:xfrm>
            <a:off x="1606268" y="5041337"/>
            <a:ext cx="1213805" cy="1507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Arrow 8"/>
          <p:cNvSpPr/>
          <p:nvPr/>
        </p:nvSpPr>
        <p:spPr>
          <a:xfrm>
            <a:off x="1691234" y="6065991"/>
            <a:ext cx="1157161" cy="1537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145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83" y="114272"/>
            <a:ext cx="11987677" cy="476447"/>
          </a:xfrm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 I will seize and my 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468" y="1178262"/>
            <a:ext cx="6813492" cy="545720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How I will use my opportunities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Full clinical training is provided (Wylcwm Street Surgery, 2026). As part of my learning commitment I will request for the Care Certificate prior to sign off and the phlebotomy certificate at an early stage once in post.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multi-disciplinary team (Wylcwm Street Surgery, 2026). I will listen to and learn from the clear communication from nurses, GPs and admin staff.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route towards nursing (King et al., 2023). I will gain experience using my reliability and then investigate progression opportunities in Wales.</a:t>
            </a:r>
          </a:p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My next steps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Now: Will build general practice knowledge and the role of the HCA and start looking for volunteering opportunities in a GP practice.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Next: I will work my way towards the Care Certificate and phlebotomy training if available and apply in when I'm ready for HCA positions such as this.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Later: as a registered nurse once I am in my post I will complete my competencies under supervision, get experience and then give nursing associate or nursing courses a try.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129" y="814851"/>
            <a:ext cx="4809788" cy="527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623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7" y="73811"/>
            <a:ext cx="11931032" cy="549276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King, R., Laker, S., Alden, S., Ryan, T., Wood, E., Tod, A., Senek, M., Taylor, B. and Robertson, S. (2023) ‘Training and development experiences of nursing associate trainees based in primary care across England: a qualitative study’,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Primary Health Care Research &amp; Development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24, e32.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https://www.cambridge.org/core/journals/primary-health-care-research-and-development/article/training-and-development-experiences-of-nursing-associate-trainees-based-in-primary-care-across-england-a-qualitative-study/E0D9A0A2DF5CC2C86277A104088174C3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Senek, M., Long, J.,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Ohlsen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S., Finn, R.,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Weich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S., Ryan, T. and Wood, E. (2025) ‘Factors affecting the retention of healthcare assistants in English mental health services: a qualitative interview study’,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25, 505.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https://link.springer.com/article/10.1186/s12913-025-12665-1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Wylcwm Street Surgery (2026)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Health Care Assistant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[Job advert].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https://www.jobs.nhs.uk/candidate/jobadvert/A3070-26-0002?keyword=health%20care%20assistant&amp;language=en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327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983</Words>
  <Application>Microsoft Office PowerPoint</Application>
  <PresentationFormat>Widescreen</PresentationFormat>
  <Paragraphs>62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From Learner to Practitioner: My Personal SWOT Analysis for a Health Care Assistant Role in UK General Practice</vt:lpstr>
      <vt:lpstr>My career goal: Health Care Assistant in general practice</vt:lpstr>
      <vt:lpstr>My personal SWOT for the HCA role at Wylcwm Street Surgery</vt:lpstr>
      <vt:lpstr>Putting my strengths to work: my practical action plan</vt:lpstr>
      <vt:lpstr>Opportunities I will seize and my next steps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Bibi Tabasam</cp:lastModifiedBy>
  <cp:revision>9</cp:revision>
  <dcterms:created xsi:type="dcterms:W3CDTF">2026-10-15T16:37:57Z</dcterms:created>
  <dcterms:modified xsi:type="dcterms:W3CDTF">2026-10-16T10:21:12Z</dcterms:modified>
</cp:coreProperties>
</file>