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87"/>
  </p:notesMasterIdLst>
  <p:sldIdLst>
    <p:sldId id="291" r:id="rId2"/>
    <p:sldId id="292" r:id="rId3"/>
    <p:sldId id="293" r:id="rId4"/>
    <p:sldId id="294" r:id="rId5"/>
    <p:sldId id="332" r:id="rId6"/>
    <p:sldId id="333" r:id="rId7"/>
    <p:sldId id="334" r:id="rId8"/>
    <p:sldId id="343" r:id="rId9"/>
    <p:sldId id="335" r:id="rId10"/>
    <p:sldId id="295" r:id="rId11"/>
    <p:sldId id="296" r:id="rId12"/>
    <p:sldId id="297" r:id="rId13"/>
    <p:sldId id="298" r:id="rId14"/>
    <p:sldId id="299" r:id="rId15"/>
    <p:sldId id="300" r:id="rId16"/>
    <p:sldId id="301" r:id="rId17"/>
    <p:sldId id="302" r:id="rId18"/>
    <p:sldId id="303" r:id="rId19"/>
    <p:sldId id="307" r:id="rId20"/>
    <p:sldId id="308" r:id="rId21"/>
    <p:sldId id="309" r:id="rId22"/>
    <p:sldId id="310" r:id="rId23"/>
    <p:sldId id="311" r:id="rId24"/>
    <p:sldId id="312" r:id="rId25"/>
    <p:sldId id="336" r:id="rId26"/>
    <p:sldId id="337" r:id="rId27"/>
    <p:sldId id="338" r:id="rId28"/>
    <p:sldId id="339" r:id="rId29"/>
    <p:sldId id="340" r:id="rId30"/>
    <p:sldId id="341" r:id="rId31"/>
    <p:sldId id="342" r:id="rId32"/>
    <p:sldId id="313" r:id="rId33"/>
    <p:sldId id="314" r:id="rId34"/>
    <p:sldId id="315" r:id="rId35"/>
    <p:sldId id="316" r:id="rId36"/>
    <p:sldId id="317" r:id="rId37"/>
    <p:sldId id="318" r:id="rId38"/>
    <p:sldId id="319" r:id="rId39"/>
    <p:sldId id="320" r:id="rId40"/>
    <p:sldId id="321" r:id="rId41"/>
    <p:sldId id="322" r:id="rId42"/>
    <p:sldId id="323" r:id="rId43"/>
    <p:sldId id="304" r:id="rId44"/>
    <p:sldId id="305" r:id="rId45"/>
    <p:sldId id="306" r:id="rId46"/>
    <p:sldId id="346" r:id="rId47"/>
    <p:sldId id="347" r:id="rId48"/>
    <p:sldId id="348" r:id="rId49"/>
    <p:sldId id="349" r:id="rId50"/>
    <p:sldId id="344" r:id="rId51"/>
    <p:sldId id="325" r:id="rId52"/>
    <p:sldId id="326" r:id="rId53"/>
    <p:sldId id="327" r:id="rId54"/>
    <p:sldId id="328" r:id="rId55"/>
    <p:sldId id="329" r:id="rId56"/>
    <p:sldId id="330" r:id="rId57"/>
    <p:sldId id="331" r:id="rId58"/>
    <p:sldId id="256" r:id="rId59"/>
    <p:sldId id="257" r:id="rId60"/>
    <p:sldId id="258" r:id="rId61"/>
    <p:sldId id="259" r:id="rId62"/>
    <p:sldId id="260" r:id="rId63"/>
    <p:sldId id="261" r:id="rId64"/>
    <p:sldId id="263" r:id="rId65"/>
    <p:sldId id="264" r:id="rId66"/>
    <p:sldId id="265" r:id="rId67"/>
    <p:sldId id="266" r:id="rId68"/>
    <p:sldId id="267" r:id="rId69"/>
    <p:sldId id="268" r:id="rId70"/>
    <p:sldId id="272" r:id="rId71"/>
    <p:sldId id="269" r:id="rId72"/>
    <p:sldId id="270" r:id="rId73"/>
    <p:sldId id="273" r:id="rId74"/>
    <p:sldId id="274" r:id="rId75"/>
    <p:sldId id="277" r:id="rId76"/>
    <p:sldId id="278" r:id="rId77"/>
    <p:sldId id="279" r:id="rId78"/>
    <p:sldId id="280" r:id="rId79"/>
    <p:sldId id="281" r:id="rId80"/>
    <p:sldId id="282" r:id="rId81"/>
    <p:sldId id="285" r:id="rId82"/>
    <p:sldId id="283" r:id="rId83"/>
    <p:sldId id="286" r:id="rId84"/>
    <p:sldId id="350" r:id="rId85"/>
    <p:sldId id="345" r:id="rId8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1AAF5D-C3F6-41C6-9B6F-58E297C319CA}" type="datetimeFigureOut">
              <a:rPr lang="en-GB" smtClean="0"/>
              <a:t>14/07/2024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F2F21-C78E-433A-A7D9-966FFFBD2911}" type="slidenum">
              <a:rPr lang="en-GB" smtClean="0"/>
              <a:t>‹#›</a:t>
            </a:fld>
            <a:endParaRPr lang="en-GB"/>
          </a:p>
        </p:txBody>
      </p:sp>
    </p:spTree>
    <p:extLst>
      <p:ext uri="{BB962C8B-B14F-4D97-AF65-F5344CB8AC3E}">
        <p14:creationId xmlns:p14="http://schemas.microsoft.com/office/powerpoint/2010/main" val="3602372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4</a:t>
            </a:fld>
            <a:endParaRPr lang="en-GB"/>
          </a:p>
        </p:txBody>
      </p:sp>
    </p:spTree>
    <p:extLst>
      <p:ext uri="{BB962C8B-B14F-4D97-AF65-F5344CB8AC3E}">
        <p14:creationId xmlns:p14="http://schemas.microsoft.com/office/powerpoint/2010/main" val="1580837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12</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1432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ABDEC-C2B9-4ED3-9723-51533FE7699C}" type="slidenum">
              <a:rPr lang="en-GB" altLang="en-US"/>
              <a:pPr/>
              <a:t>13</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7881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820F6-2482-4B24-8B37-5E87BA6321A6}" type="slidenum">
              <a:rPr lang="en-GB" altLang="en-US"/>
              <a:pPr/>
              <a:t>15</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8796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Loneliness then means the pain of being alone. Not</a:t>
            </a:r>
            <a:r>
              <a:rPr lang="en-GB" baseline="0" dirty="0"/>
              <a:t> everyone dislikes being alone and the word SOLITUDE could mean the JOY of being alone??</a:t>
            </a:r>
            <a:endParaRPr lang="en-GB" dirty="0"/>
          </a:p>
        </p:txBody>
      </p:sp>
      <p:sp>
        <p:nvSpPr>
          <p:cNvPr id="4" name="Slide Number Placeholder 3"/>
          <p:cNvSpPr>
            <a:spLocks noGrp="1"/>
          </p:cNvSpPr>
          <p:nvPr>
            <p:ph type="sldNum" sz="quarter" idx="10"/>
          </p:nvPr>
        </p:nvSpPr>
        <p:spPr/>
        <p:txBody>
          <a:bodyPr/>
          <a:lstStyle/>
          <a:p>
            <a:fld id="{D2799EC4-875A-4A94-B84C-DBA337FF0003}" type="slidenum">
              <a:rPr lang="en-GB" smtClean="0"/>
              <a:t>26</a:t>
            </a:fld>
            <a:endParaRPr lang="en-GB"/>
          </a:p>
        </p:txBody>
      </p:sp>
    </p:spTree>
    <p:extLst>
      <p:ext uri="{BB962C8B-B14F-4D97-AF65-F5344CB8AC3E}">
        <p14:creationId xmlns:p14="http://schemas.microsoft.com/office/powerpoint/2010/main" val="4041769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it’s possible for someone to be socially isolated without feeling lonely, or to feel lonely without being socially isolated but in general because of the factors that cause both loneliness and isolation they can often be found together.</a:t>
            </a:r>
          </a:p>
        </p:txBody>
      </p:sp>
      <p:sp>
        <p:nvSpPr>
          <p:cNvPr id="4" name="Slide Number Placeholder 3"/>
          <p:cNvSpPr>
            <a:spLocks noGrp="1"/>
          </p:cNvSpPr>
          <p:nvPr>
            <p:ph type="sldNum" sz="quarter" idx="10"/>
          </p:nvPr>
        </p:nvSpPr>
        <p:spPr/>
        <p:txBody>
          <a:bodyPr/>
          <a:lstStyle/>
          <a:p>
            <a:fld id="{D2799EC4-875A-4A94-B84C-DBA337FF0003}" type="slidenum">
              <a:rPr lang="en-GB" smtClean="0"/>
              <a:t>28</a:t>
            </a:fld>
            <a:endParaRPr lang="en-GB"/>
          </a:p>
        </p:txBody>
      </p:sp>
    </p:spTree>
    <p:extLst>
      <p:ext uri="{BB962C8B-B14F-4D97-AF65-F5344CB8AC3E}">
        <p14:creationId xmlns:p14="http://schemas.microsoft.com/office/powerpoint/2010/main" val="1714410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350ECA1-FAC2-4530-AFB0-64A6C63B7A59}" type="slidenum">
              <a:rPr lang="en-GB" smtClean="0"/>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8044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spTree>
    <p:extLst>
      <p:ext uri="{BB962C8B-B14F-4D97-AF65-F5344CB8AC3E}">
        <p14:creationId xmlns:p14="http://schemas.microsoft.com/office/powerpoint/2010/main" val="1546428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6396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B5CB98-968B-4EEB-9AE4-6D159AF1DF72}" type="datetimeFigureOut">
              <a:rPr lang="en-GB" smtClean="0"/>
              <a:t>14/07/2024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50ECA1-FAC2-4530-AFB0-64A6C63B7A59}" type="slidenum">
              <a:rPr lang="en-GB" smtClean="0"/>
              <a:t>‹#›</a:t>
            </a:fld>
            <a:endParaRPr lang="en-GB"/>
          </a:p>
        </p:txBody>
      </p:sp>
    </p:spTree>
    <p:extLst>
      <p:ext uri="{BB962C8B-B14F-4D97-AF65-F5344CB8AC3E}">
        <p14:creationId xmlns:p14="http://schemas.microsoft.com/office/powerpoint/2010/main" val="2847293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B5CB98-968B-4EEB-9AE4-6D159AF1DF72}" type="datetimeFigureOut">
              <a:rPr lang="en-GB" smtClean="0"/>
              <a:t>14/07/2024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50ECA1-FAC2-4530-AFB0-64A6C63B7A59}" type="slidenum">
              <a:rPr lang="en-GB" smtClean="0"/>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777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B5CB98-968B-4EEB-9AE4-6D159AF1DF72}" type="datetimeFigureOut">
              <a:rPr lang="en-GB" smtClean="0"/>
              <a:t>14/07/2024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50ECA1-FAC2-4530-AFB0-64A6C63B7A59}"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50969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B5CB98-968B-4EEB-9AE4-6D159AF1DF72}" type="datetimeFigureOut">
              <a:rPr lang="en-GB" smtClean="0"/>
              <a:t>14/07/2024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50ECA1-FAC2-4530-AFB0-64A6C63B7A59}" type="slidenum">
              <a:rPr lang="en-GB" smtClean="0"/>
              <a:t>‹#›</a:t>
            </a:fld>
            <a:endParaRPr lang="en-GB"/>
          </a:p>
        </p:txBody>
      </p:sp>
    </p:spTree>
    <p:extLst>
      <p:ext uri="{BB962C8B-B14F-4D97-AF65-F5344CB8AC3E}">
        <p14:creationId xmlns:p14="http://schemas.microsoft.com/office/powerpoint/2010/main" val="3102884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B5CB98-968B-4EEB-9AE4-6D159AF1DF72}" type="datetimeFigureOut">
              <a:rPr lang="en-GB" smtClean="0"/>
              <a:t>14/07/2024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50ECA1-FAC2-4530-AFB0-64A6C63B7A59}" type="slidenum">
              <a:rPr lang="en-GB" smtClean="0"/>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322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B5CB98-968B-4EEB-9AE4-6D159AF1DF72}" type="datetimeFigureOut">
              <a:rPr lang="en-GB" smtClean="0"/>
              <a:t>14/07/2024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50ECA1-FAC2-4530-AFB0-64A6C63B7A59}" type="slidenum">
              <a:rPr lang="en-GB" smtClean="0"/>
              <a:t>‹#›</a:t>
            </a:fld>
            <a:endParaRPr lang="en-GB"/>
          </a:p>
        </p:txBody>
      </p:sp>
    </p:spTree>
    <p:extLst>
      <p:ext uri="{BB962C8B-B14F-4D97-AF65-F5344CB8AC3E}">
        <p14:creationId xmlns:p14="http://schemas.microsoft.com/office/powerpoint/2010/main" val="1022677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B5CB98-968B-4EEB-9AE4-6D159AF1DF72}" type="datetimeFigureOut">
              <a:rPr lang="en-GB" smtClean="0"/>
              <a:t>14/07/2024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50ECA1-FAC2-4530-AFB0-64A6C63B7A59}" type="slidenum">
              <a:rPr lang="en-GB" smtClean="0"/>
              <a:t>‹#›</a:t>
            </a:fld>
            <a:endParaRPr lang="en-GB"/>
          </a:p>
        </p:txBody>
      </p:sp>
    </p:spTree>
    <p:extLst>
      <p:ext uri="{BB962C8B-B14F-4D97-AF65-F5344CB8AC3E}">
        <p14:creationId xmlns:p14="http://schemas.microsoft.com/office/powerpoint/2010/main" val="2384831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9128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3568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spTree>
    <p:extLst>
      <p:ext uri="{BB962C8B-B14F-4D97-AF65-F5344CB8AC3E}">
        <p14:creationId xmlns:p14="http://schemas.microsoft.com/office/powerpoint/2010/main" val="3268855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44423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11223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9243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B5CB98-968B-4EEB-9AE4-6D159AF1DF72}" type="datetimeFigureOut">
              <a:rPr lang="en-GB" smtClean="0"/>
              <a:t>14/07/2024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50ECA1-FAC2-4530-AFB0-64A6C63B7A59}" type="slidenum">
              <a:rPr lang="en-GB" smtClean="0"/>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0498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B5CB98-968B-4EEB-9AE4-6D159AF1DF72}" type="datetimeFigureOut">
              <a:rPr lang="en-GB" smtClean="0"/>
              <a:t>14/07/2024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350ECA1-FAC2-4530-AFB0-64A6C63B7A59}" type="slidenum">
              <a:rPr lang="en-GB" smtClean="0"/>
              <a:t>‹#›</a:t>
            </a:fld>
            <a:endParaRPr lang="en-GB"/>
          </a:p>
        </p:txBody>
      </p:sp>
    </p:spTree>
    <p:extLst>
      <p:ext uri="{BB962C8B-B14F-4D97-AF65-F5344CB8AC3E}">
        <p14:creationId xmlns:p14="http://schemas.microsoft.com/office/powerpoint/2010/main" val="345304216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bbc.co.uk/ethics/euthanasia/against/against_1.shtml"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www.youtube.com/watch?v=kkvyGrOEIfA" TargetMode="Externa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hyperlink" Target="https://www.youtube.com/watch?v=R-Rcbj_qR4g"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www.youtube.com/watch?v=vGrdgm3aPJQ"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www.youtube.com/watch?v=7s0Am1r9O6c"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www.youtube.com/watch?v=caFxuu2yJb8"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Living With Care: the Older Person</a:t>
            </a:r>
          </a:p>
        </p:txBody>
      </p:sp>
      <p:sp>
        <p:nvSpPr>
          <p:cNvPr id="3" name="Subtitle 2"/>
          <p:cNvSpPr>
            <a:spLocks noGrp="1"/>
          </p:cNvSpPr>
          <p:nvPr>
            <p:ph type="subTitle" idx="1"/>
          </p:nvPr>
        </p:nvSpPr>
        <p:spPr/>
        <p:txBody>
          <a:bodyPr>
            <a:normAutofit/>
          </a:bodyPr>
          <a:lstStyle/>
          <a:p>
            <a:r>
              <a:rPr lang="en-GB" sz="2400" b="1" dirty="0">
                <a:latin typeface="Arial" panose="020B0604020202020204" pitchFamily="34" charset="0"/>
                <a:cs typeface="Arial" panose="020B0604020202020204" pitchFamily="34" charset="0"/>
              </a:rPr>
              <a:t>Module Recap</a:t>
            </a:r>
          </a:p>
          <a:p>
            <a:r>
              <a:rPr lang="en-GB" sz="2400" b="1" dirty="0">
                <a:latin typeface="Arial" panose="020B0604020202020204" pitchFamily="34" charset="0"/>
                <a:cs typeface="Arial" panose="020B0604020202020204" pitchFamily="34" charset="0"/>
              </a:rPr>
              <a:t>Joanne Davies</a:t>
            </a:r>
          </a:p>
        </p:txBody>
      </p:sp>
    </p:spTree>
    <p:extLst>
      <p:ext uri="{BB962C8B-B14F-4D97-AF65-F5344CB8AC3E}">
        <p14:creationId xmlns:p14="http://schemas.microsoft.com/office/powerpoint/2010/main" val="4179612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Content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420816" y="2487168"/>
            <a:ext cx="3620321" cy="3887255"/>
          </a:xfrm>
        </p:spPr>
        <p:txBody>
          <a:bodyPr>
            <a:normAutofit fontScale="62500" lnSpcReduction="20000"/>
          </a:bodyPr>
          <a:lstStyle/>
          <a:p>
            <a:r>
              <a:rPr lang="en-GB" dirty="0">
                <a:latin typeface="Arial" panose="020B0604020202020204" pitchFamily="34" charset="0"/>
                <a:cs typeface="Arial" panose="020B0604020202020204" pitchFamily="34" charset="0"/>
              </a:rPr>
              <a:t>The older population</a:t>
            </a:r>
          </a:p>
          <a:p>
            <a:r>
              <a:rPr lang="en-GB" dirty="0">
                <a:latin typeface="Arial" panose="020B0604020202020204" pitchFamily="34" charset="0"/>
                <a:cs typeface="Arial" panose="020B0604020202020204" pitchFamily="34" charset="0"/>
              </a:rPr>
              <a:t>Leisure and pleasure</a:t>
            </a:r>
          </a:p>
          <a:p>
            <a:r>
              <a:rPr lang="en-GB" dirty="0">
                <a:latin typeface="Arial" panose="020B0604020202020204" pitchFamily="34" charset="0"/>
                <a:cs typeface="Arial" panose="020B0604020202020204" pitchFamily="34" charset="0"/>
              </a:rPr>
              <a:t>Health and wellbeing</a:t>
            </a:r>
          </a:p>
          <a:p>
            <a:r>
              <a:rPr lang="en-GB" dirty="0">
                <a:latin typeface="Arial" panose="020B0604020202020204" pitchFamily="34" charset="0"/>
                <a:cs typeface="Arial" panose="020B0604020202020204" pitchFamily="34" charset="0"/>
              </a:rPr>
              <a:t>Standards of care, training and education</a:t>
            </a:r>
          </a:p>
          <a:p>
            <a:r>
              <a:rPr lang="en-GB" dirty="0">
                <a:latin typeface="Arial" panose="020B0604020202020204" pitchFamily="34" charset="0"/>
                <a:cs typeface="Arial" panose="020B0604020202020204" pitchFamily="34" charset="0"/>
              </a:rPr>
              <a:t>Research based practice</a:t>
            </a:r>
          </a:p>
          <a:p>
            <a:r>
              <a:rPr lang="en-GB" dirty="0">
                <a:latin typeface="Arial" panose="020B0604020202020204" pitchFamily="34" charset="0"/>
                <a:cs typeface="Arial" panose="020B0604020202020204" pitchFamily="34" charset="0"/>
              </a:rPr>
              <a:t>Leadership and change theories</a:t>
            </a:r>
          </a:p>
          <a:p>
            <a:r>
              <a:rPr lang="en-GB" dirty="0">
                <a:latin typeface="Arial" panose="020B0604020202020204" pitchFamily="34" charset="0"/>
                <a:cs typeface="Arial" panose="020B0604020202020204" pitchFamily="34" charset="0"/>
              </a:rPr>
              <a:t>Organisational/management structure.</a:t>
            </a:r>
          </a:p>
          <a:p>
            <a:r>
              <a:rPr lang="en-GB" dirty="0">
                <a:latin typeface="Arial" panose="020B0604020202020204" pitchFamily="34" charset="0"/>
                <a:cs typeface="Arial" panose="020B0604020202020204" pitchFamily="34" charset="0"/>
              </a:rPr>
              <a:t>Policies and procedures.</a:t>
            </a:r>
          </a:p>
          <a:p>
            <a:r>
              <a:rPr lang="en-GB" dirty="0">
                <a:latin typeface="Arial" panose="020B0604020202020204" pitchFamily="34" charset="0"/>
                <a:cs typeface="Arial" panose="020B0604020202020204" pitchFamily="34" charset="0"/>
              </a:rPr>
              <a:t>Communication skills</a:t>
            </a:r>
          </a:p>
          <a:p>
            <a:r>
              <a:rPr lang="en-GB" dirty="0">
                <a:latin typeface="Arial" panose="020B0604020202020204" pitchFamily="34" charset="0"/>
                <a:cs typeface="Arial" panose="020B0604020202020204" pitchFamily="34" charset="0"/>
              </a:rPr>
              <a:t>Person-centred care</a:t>
            </a:r>
          </a:p>
          <a:p>
            <a:r>
              <a:rPr lang="en-GB" dirty="0">
                <a:latin typeface="Arial" panose="020B0604020202020204" pitchFamily="34" charset="0"/>
                <a:cs typeface="Arial" panose="020B0604020202020204" pitchFamily="34" charset="0"/>
              </a:rPr>
              <a:t>Health behaviour</a:t>
            </a:r>
          </a:p>
        </p:txBody>
      </p:sp>
      <p:sp>
        <p:nvSpPr>
          <p:cNvPr id="4" name="Content Placeholder 3"/>
          <p:cNvSpPr>
            <a:spLocks noGrp="1"/>
          </p:cNvSpPr>
          <p:nvPr>
            <p:ph sz="half" idx="2"/>
          </p:nvPr>
        </p:nvSpPr>
        <p:spPr>
          <a:xfrm>
            <a:off x="6169152" y="2487168"/>
            <a:ext cx="3865802" cy="3887254"/>
          </a:xfrm>
        </p:spPr>
        <p:txBody>
          <a:bodyPr>
            <a:normAutofit fontScale="62500" lnSpcReduction="20000"/>
          </a:bodyPr>
          <a:lstStyle/>
          <a:p>
            <a:r>
              <a:rPr lang="en-GB" dirty="0">
                <a:latin typeface="Arial" panose="020B0604020202020204" pitchFamily="34" charset="0"/>
                <a:cs typeface="Arial" panose="020B0604020202020204" pitchFamily="34" charset="0"/>
              </a:rPr>
              <a:t>Behaviour that challenges</a:t>
            </a:r>
          </a:p>
          <a:p>
            <a:r>
              <a:rPr lang="en-GB" dirty="0">
                <a:latin typeface="Arial" panose="020B0604020202020204" pitchFamily="34" charset="0"/>
                <a:cs typeface="Arial" panose="020B0604020202020204" pitchFamily="34" charset="0"/>
              </a:rPr>
              <a:t>Key policy </a:t>
            </a:r>
          </a:p>
          <a:p>
            <a:r>
              <a:rPr lang="en-GB" dirty="0">
                <a:latin typeface="Arial" panose="020B0604020202020204" pitchFamily="34" charset="0"/>
                <a:cs typeface="Arial" panose="020B0604020202020204" pitchFamily="34" charset="0"/>
              </a:rPr>
              <a:t>Financing the ageing population</a:t>
            </a:r>
          </a:p>
          <a:p>
            <a:r>
              <a:rPr lang="en-GB" dirty="0">
                <a:latin typeface="Arial" panose="020B0604020202020204" pitchFamily="34" charset="0"/>
                <a:cs typeface="Arial" panose="020B0604020202020204" pitchFamily="34" charset="0"/>
              </a:rPr>
              <a:t>Safeguarding, dignity, respect. Compassion</a:t>
            </a:r>
          </a:p>
          <a:p>
            <a:r>
              <a:rPr lang="en-GB" dirty="0">
                <a:latin typeface="Arial" panose="020B0604020202020204" pitchFamily="34" charset="0"/>
                <a:cs typeface="Arial" panose="020B0604020202020204" pitchFamily="34" charset="0"/>
              </a:rPr>
              <a:t>Context in which care is delivered</a:t>
            </a:r>
          </a:p>
          <a:p>
            <a:r>
              <a:rPr lang="en-GB" dirty="0">
                <a:latin typeface="Arial" panose="020B0604020202020204" pitchFamily="34" charset="0"/>
                <a:cs typeface="Arial" panose="020B0604020202020204" pitchFamily="34" charset="0"/>
              </a:rPr>
              <a:t>Carer support</a:t>
            </a:r>
          </a:p>
          <a:p>
            <a:r>
              <a:rPr lang="en-GB" dirty="0">
                <a:latin typeface="Arial" panose="020B0604020202020204" pitchFamily="34" charset="0"/>
                <a:cs typeface="Arial" panose="020B0604020202020204" pitchFamily="34" charset="0"/>
              </a:rPr>
              <a:t>Dementia defined, types, medical model, social model of dementia, dementia care</a:t>
            </a:r>
          </a:p>
          <a:p>
            <a:r>
              <a:rPr lang="en-GB" dirty="0">
                <a:latin typeface="Arial" panose="020B0604020202020204" pitchFamily="34" charset="0"/>
                <a:cs typeface="Arial" panose="020B0604020202020204" pitchFamily="34" charset="0"/>
              </a:rPr>
              <a:t>Comorbidities</a:t>
            </a:r>
          </a:p>
          <a:p>
            <a:r>
              <a:rPr lang="en-GB" dirty="0">
                <a:latin typeface="Arial" panose="020B0604020202020204" pitchFamily="34" charset="0"/>
                <a:cs typeface="Arial" panose="020B0604020202020204" pitchFamily="34" charset="0"/>
              </a:rPr>
              <a:t>Quality of life</a:t>
            </a:r>
          </a:p>
          <a:p>
            <a:r>
              <a:rPr lang="en-GB" dirty="0">
                <a:latin typeface="Arial" panose="020B0604020202020204" pitchFamily="34" charset="0"/>
                <a:cs typeface="Arial" panose="020B0604020202020204" pitchFamily="34" charset="0"/>
              </a:rPr>
              <a:t>Progressive illness, palliative and end of life</a:t>
            </a:r>
          </a:p>
          <a:p>
            <a:endParaRPr lang="en-GB" dirty="0"/>
          </a:p>
        </p:txBody>
      </p:sp>
    </p:spTree>
    <p:extLst>
      <p:ext uri="{BB962C8B-B14F-4D97-AF65-F5344CB8AC3E}">
        <p14:creationId xmlns:p14="http://schemas.microsoft.com/office/powerpoint/2010/main" val="305208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Module Aims</a:t>
            </a:r>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The aim of this module is to critically evaluate the historical, current and prospective future of health and wellbeing of the older adult.</a:t>
            </a:r>
            <a:endParaRPr lang="en-US" dirty="0">
              <a:latin typeface="Arial" panose="020B0604020202020204" pitchFamily="34" charset="0"/>
              <a:cs typeface="Arial" panose="020B0604020202020204" pitchFamily="34" charset="0"/>
            </a:endParaRPr>
          </a:p>
        </p:txBody>
      </p:sp>
      <p:pic>
        <p:nvPicPr>
          <p:cNvPr id="5" name="Content Placeholder 4" descr="Residence.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6169026" y="3269629"/>
            <a:ext cx="3336925" cy="1882367"/>
          </a:xfrm>
        </p:spPr>
      </p:pic>
    </p:spTree>
    <p:extLst>
      <p:ext uri="{BB962C8B-B14F-4D97-AF65-F5344CB8AC3E}">
        <p14:creationId xmlns:p14="http://schemas.microsoft.com/office/powerpoint/2010/main" val="316617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latin typeface="Arial" panose="020B0604020202020204" pitchFamily="34" charset="0"/>
                <a:cs typeface="Arial" panose="020B0604020202020204" pitchFamily="34" charset="0"/>
              </a:rPr>
              <a:t>Learning Outcomes</a:t>
            </a:r>
          </a:p>
        </p:txBody>
      </p:sp>
      <p:sp>
        <p:nvSpPr>
          <p:cNvPr id="6" name="Content Placeholder 5"/>
          <p:cNvSpPr>
            <a:spLocks noGrp="1"/>
          </p:cNvSpPr>
          <p:nvPr>
            <p:ph idx="1"/>
          </p:nvPr>
        </p:nvSpPr>
        <p:spPr>
          <a:xfrm>
            <a:off x="2700865" y="2490136"/>
            <a:ext cx="7346933" cy="3444997"/>
          </a:xfrm>
        </p:spPr>
        <p:txBody>
          <a:bodyPr>
            <a:normAutofit/>
          </a:bodyPr>
          <a:lstStyle/>
          <a:p>
            <a:pPr lvl="0"/>
            <a:r>
              <a:rPr lang="en-GB" dirty="0">
                <a:latin typeface="Arial" panose="020B0604020202020204" pitchFamily="34" charset="0"/>
                <a:cs typeface="Arial" panose="020B0604020202020204" pitchFamily="34" charset="0"/>
              </a:rPr>
              <a:t>Critically evaluate and compare local, national and global provision of services for the older person</a:t>
            </a:r>
          </a:p>
          <a:p>
            <a:pPr lvl="0"/>
            <a:r>
              <a:rPr lang="en-GB" dirty="0">
                <a:latin typeface="Arial" panose="020B0604020202020204" pitchFamily="34" charset="0"/>
                <a:cs typeface="Arial" panose="020B0604020202020204" pitchFamily="34" charset="0"/>
              </a:rPr>
              <a:t>Examine the prospective future of the care of the older person in line with current initiatives and policy </a:t>
            </a:r>
          </a:p>
          <a:p>
            <a:pPr marL="0" indent="0">
              <a:buNone/>
            </a:pPr>
            <a:endParaRPr lang="en-GB"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9100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Policies </a:t>
            </a:r>
          </a:p>
        </p:txBody>
      </p:sp>
      <p:sp>
        <p:nvSpPr>
          <p:cNvPr id="3" name="Content Placeholder 2"/>
          <p:cNvSpPr>
            <a:spLocks noGrp="1"/>
          </p:cNvSpPr>
          <p:nvPr>
            <p:ph idx="1"/>
          </p:nvPr>
        </p:nvSpPr>
        <p:spPr>
          <a:xfrm>
            <a:off x="1295401" y="2556932"/>
            <a:ext cx="10583410" cy="3318936"/>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Relevant Policies Include…</a:t>
            </a:r>
          </a:p>
          <a:p>
            <a:r>
              <a:rPr lang="en-GB" dirty="0">
                <a:latin typeface="Arial" panose="020B0604020202020204" pitchFamily="34" charset="0"/>
                <a:cs typeface="Arial" panose="020B0604020202020204" pitchFamily="34" charset="0"/>
              </a:rPr>
              <a:t>Human Rights Act (1998) (not ratified by the USA or the Soviet Union</a:t>
            </a:r>
          </a:p>
          <a:p>
            <a:r>
              <a:rPr lang="en-GB" dirty="0">
                <a:latin typeface="Arial" panose="020B0604020202020204" pitchFamily="34" charset="0"/>
                <a:cs typeface="Arial" panose="020B0604020202020204" pitchFamily="34" charset="0"/>
              </a:rPr>
              <a:t>The Equality Act (2010)</a:t>
            </a:r>
          </a:p>
          <a:p>
            <a:r>
              <a:rPr lang="en-GB" dirty="0">
                <a:latin typeface="Arial" panose="020B0604020202020204" pitchFamily="34" charset="0"/>
                <a:cs typeface="Arial" panose="020B0604020202020204" pitchFamily="34" charset="0"/>
              </a:rPr>
              <a:t>The Care Act (2014)</a:t>
            </a:r>
          </a:p>
          <a:p>
            <a:r>
              <a:rPr lang="en-GB" dirty="0">
                <a:latin typeface="Arial" panose="020B0604020202020204" pitchFamily="34" charset="0"/>
                <a:cs typeface="Arial" panose="020B0604020202020204" pitchFamily="34" charset="0"/>
              </a:rPr>
              <a:t>Health and Care Act (2022)</a:t>
            </a:r>
          </a:p>
          <a:p>
            <a:r>
              <a:rPr lang="en-GB" dirty="0">
                <a:latin typeface="Arial" panose="020B0604020202020204" pitchFamily="34" charset="0"/>
                <a:cs typeface="Arial" panose="020B0604020202020204" pitchFamily="34" charset="0"/>
              </a:rPr>
              <a:t>NHS policy- National and Regional</a:t>
            </a:r>
          </a:p>
          <a:p>
            <a:r>
              <a:rPr lang="en-GB" dirty="0">
                <a:latin typeface="Arial" panose="020B0604020202020204" pitchFamily="34" charset="0"/>
                <a:cs typeface="Arial" panose="020B0604020202020204" pitchFamily="34" charset="0"/>
              </a:rPr>
              <a:t>Other non specific safeguarding policies</a:t>
            </a:r>
          </a:p>
          <a:p>
            <a:endParaRPr lang="en-GB" dirty="0"/>
          </a:p>
        </p:txBody>
      </p:sp>
    </p:spTree>
    <p:extLst>
      <p:ext uri="{BB962C8B-B14F-4D97-AF65-F5344CB8AC3E}">
        <p14:creationId xmlns:p14="http://schemas.microsoft.com/office/powerpoint/2010/main" val="3060513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Practice (PCP)</a:t>
            </a:r>
          </a:p>
        </p:txBody>
      </p:sp>
      <p:sp>
        <p:nvSpPr>
          <p:cNvPr id="3" name="Content Placeholder 2"/>
          <p:cNvSpPr>
            <a:spLocks noGrp="1"/>
          </p:cNvSpPr>
          <p:nvPr>
            <p:ph idx="1"/>
          </p:nvPr>
        </p:nvSpPr>
        <p:spPr>
          <a:xfrm>
            <a:off x="1377779" y="2993537"/>
            <a:ext cx="9601196" cy="3318936"/>
          </a:xfrm>
        </p:spPr>
        <p:txBody>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a process for continual listening and learning, focusing on what is important to someone now and in the future, and acting upon this in alliance with their family and friends’</a:t>
            </a:r>
          </a:p>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(Department of Health, 2001) </a:t>
            </a:r>
          </a:p>
          <a:p>
            <a:endParaRPr lang="en-GB" dirty="0"/>
          </a:p>
        </p:txBody>
      </p:sp>
    </p:spTree>
    <p:extLst>
      <p:ext uri="{BB962C8B-B14F-4D97-AF65-F5344CB8AC3E}">
        <p14:creationId xmlns:p14="http://schemas.microsoft.com/office/powerpoint/2010/main" val="2324396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PCP And Advocacy in Legislation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Embedded in key legislation</a:t>
            </a:r>
          </a:p>
          <a:p>
            <a:r>
              <a:rPr lang="en-GB" dirty="0">
                <a:latin typeface="Arial" panose="020B0604020202020204" pitchFamily="34" charset="0"/>
                <a:cs typeface="Arial" panose="020B0604020202020204" pitchFamily="34" charset="0"/>
              </a:rPr>
              <a:t>UK Government</a:t>
            </a:r>
          </a:p>
          <a:p>
            <a:r>
              <a:rPr lang="en-GB" dirty="0">
                <a:latin typeface="Arial" panose="020B0604020202020204" pitchFamily="34" charset="0"/>
                <a:cs typeface="Arial" panose="020B0604020202020204" pitchFamily="34" charset="0"/>
              </a:rPr>
              <a:t>NHS</a:t>
            </a:r>
          </a:p>
          <a:p>
            <a:r>
              <a:rPr lang="en-GB" dirty="0">
                <a:latin typeface="Arial" panose="020B0604020202020204" pitchFamily="34" charset="0"/>
                <a:cs typeface="Arial" panose="020B0604020202020204" pitchFamily="34" charset="0"/>
              </a:rPr>
              <a:t>Third Sector</a:t>
            </a:r>
          </a:p>
          <a:p>
            <a:endParaRPr lang="en-GB" dirty="0"/>
          </a:p>
        </p:txBody>
      </p:sp>
    </p:spTree>
    <p:extLst>
      <p:ext uri="{BB962C8B-B14F-4D97-AF65-F5344CB8AC3E}">
        <p14:creationId xmlns:p14="http://schemas.microsoft.com/office/powerpoint/2010/main" val="10971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Person Centred Practice (PCP)</a:t>
            </a:r>
          </a:p>
        </p:txBody>
      </p:sp>
      <p:sp>
        <p:nvSpPr>
          <p:cNvPr id="3" name="Content Placeholder 2"/>
          <p:cNvSpPr>
            <a:spLocks noGrp="1"/>
          </p:cNvSpPr>
          <p:nvPr>
            <p:ph idx="1"/>
          </p:nvPr>
        </p:nvSpPr>
        <p:spPr>
          <a:xfrm>
            <a:off x="1377779" y="2993537"/>
            <a:ext cx="9601196" cy="3318936"/>
          </a:xfrm>
        </p:spPr>
        <p:txBody>
          <a:bodyPr/>
          <a:lstStyle/>
          <a:p>
            <a:r>
              <a:rPr lang="en-GB"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a process for continual listening and learning, focusing on what is important to someone now and in the future, and acting upon this in alliance with their family and friends’</a:t>
            </a:r>
          </a:p>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(Department of Health, 2001) </a:t>
            </a:r>
          </a:p>
          <a:p>
            <a:endParaRPr lang="en-GB" dirty="0"/>
          </a:p>
        </p:txBody>
      </p:sp>
    </p:spTree>
    <p:extLst>
      <p:ext uri="{BB962C8B-B14F-4D97-AF65-F5344CB8AC3E}">
        <p14:creationId xmlns:p14="http://schemas.microsoft.com/office/powerpoint/2010/main" val="484513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Text Box 188"/>
          <p:cNvSpPr txBox="1">
            <a:spLocks noChangeArrowheads="1"/>
          </p:cNvSpPr>
          <p:nvPr/>
        </p:nvSpPr>
        <p:spPr bwMode="auto">
          <a:xfrm>
            <a:off x="9339264" y="6426200"/>
            <a:ext cx="312737" cy="317500"/>
          </a:xfrm>
          <a:prstGeom prst="rect">
            <a:avLst/>
          </a:prstGeom>
          <a:noFill/>
          <a:ln w="12700">
            <a:noFill/>
            <a:miter lim="800000"/>
            <a:headEnd/>
            <a:tailEnd/>
          </a:ln>
        </p:spPr>
        <p:txBody>
          <a:bodyPr wrap="none" anchor="b">
            <a:prstTxWarp prst="textNoShape">
              <a:avLst/>
            </a:prstTxWarp>
          </a:bodyPr>
          <a:lstStyle/>
          <a:p>
            <a:pPr algn="ctr"/>
            <a:fld id="{30FF9189-01D3-0E49-BB56-17F709794BF0}" type="slidenum">
              <a:rPr lang="en-US" sz="1400">
                <a:latin typeface="Helvetica" pitchFamily="-65" charset="0"/>
                <a:ea typeface="Helvetica" pitchFamily="-65" charset="0"/>
                <a:cs typeface="Helvetica" pitchFamily="-65" charset="0"/>
                <a:sym typeface="Helvetica" pitchFamily="-65" charset="0"/>
              </a:rPr>
              <a:pPr algn="ctr"/>
              <a:t>9</a:t>
            </a:fld>
            <a:endParaRPr lang="en-US" sz="1400">
              <a:latin typeface="Helvetica" pitchFamily="-65" charset="0"/>
              <a:ea typeface="Helvetica" pitchFamily="-65" charset="0"/>
              <a:cs typeface="Helvetica" pitchFamily="-65" charset="0"/>
              <a:sym typeface="Helvetica" pitchFamily="-65" charset="0"/>
            </a:endParaRPr>
          </a:p>
        </p:txBody>
      </p:sp>
      <p:sp>
        <p:nvSpPr>
          <p:cNvPr id="47108" name="Rectangle 189"/>
          <p:cNvSpPr>
            <a:spLocks noGrp="1" noChangeArrowheads="1"/>
          </p:cNvSpPr>
          <p:nvPr>
            <p:ph type="title"/>
          </p:nvPr>
        </p:nvSpPr>
        <p:spPr/>
        <p:txBody>
          <a:bodyPr vert="horz" lIns="91440" tIns="45720" rIns="132080" bIns="45720" rtlCol="0" anchor="ctr">
            <a:normAutofit/>
          </a:bodyPr>
          <a:lstStyle/>
          <a:p>
            <a:r>
              <a:rPr lang="en-US" b="1" dirty="0">
                <a:latin typeface="Arial" panose="020B0604020202020204" pitchFamily="34" charset="0"/>
                <a:cs typeface="Arial" panose="020B0604020202020204" pitchFamily="34" charset="0"/>
              </a:rPr>
              <a:t>Definitions of Advocacy</a:t>
            </a:r>
          </a:p>
        </p:txBody>
      </p:sp>
      <p:sp>
        <p:nvSpPr>
          <p:cNvPr id="47109" name="Rectangle 190"/>
          <p:cNvSpPr>
            <a:spLocks noGrp="1" noChangeArrowheads="1"/>
          </p:cNvSpPr>
          <p:nvPr>
            <p:ph sz="half" idx="1"/>
          </p:nvPr>
        </p:nvSpPr>
        <p:spPr>
          <a:xfrm>
            <a:off x="1769842" y="2696632"/>
            <a:ext cx="9601195" cy="764116"/>
          </a:xfrm>
        </p:spPr>
        <p:txBody>
          <a:bodyPr vert="horz" lIns="91440" tIns="45720" rIns="132080" bIns="45720" rtlCol="0" anchor="t">
            <a:noAutofit/>
          </a:bodyPr>
          <a:lstStyle/>
          <a:p>
            <a:pPr eaLnBrk="1" hangingPunct="1">
              <a:lnSpc>
                <a:spcPct val="90000"/>
              </a:lnSpc>
            </a:pPr>
            <a:r>
              <a:rPr lang="en-US" sz="2000" dirty="0">
                <a:solidFill>
                  <a:schemeClr val="tx1"/>
                </a:solidFill>
                <a:latin typeface="Arial" panose="020B0604020202020204" pitchFamily="34" charset="0"/>
                <a:cs typeface="Arial" panose="020B0604020202020204" pitchFamily="34" charset="0"/>
              </a:rPr>
              <a:t>Giving a marginalized person a voice!</a:t>
            </a:r>
          </a:p>
          <a:p>
            <a:pPr eaLnBrk="1" hangingPunct="1">
              <a:lnSpc>
                <a:spcPct val="90000"/>
              </a:lnSpc>
            </a:pPr>
            <a:r>
              <a:rPr lang="en-US" sz="2000" dirty="0">
                <a:solidFill>
                  <a:schemeClr val="tx1"/>
                </a:solidFill>
                <a:latin typeface="Arial" panose="020B0604020202020204" pitchFamily="34" charset="0"/>
                <a:cs typeface="Arial" panose="020B0604020202020204" pitchFamily="34" charset="0"/>
              </a:rPr>
              <a:t>“Supporting and empowering disadvantaged individuals so that their views and concerns are heard in order to secure enhanced rights and entitlements”</a:t>
            </a:r>
          </a:p>
        </p:txBody>
      </p:sp>
      <p:sp>
        <p:nvSpPr>
          <p:cNvPr id="2" name="Content Placeholder 1"/>
          <p:cNvSpPr>
            <a:spLocks noGrp="1"/>
          </p:cNvSpPr>
          <p:nvPr>
            <p:ph sz="half" idx="2"/>
          </p:nvPr>
        </p:nvSpPr>
        <p:spPr>
          <a:xfrm>
            <a:off x="1766890" y="3871381"/>
            <a:ext cx="9601195" cy="1303868"/>
          </a:xfrm>
        </p:spPr>
        <p:txBody>
          <a:bodyPr>
            <a:noAutofit/>
          </a:bodyPr>
          <a:lstStyle/>
          <a:p>
            <a:pPr marL="382588" indent="-342900">
              <a:lnSpc>
                <a:spcPct val="90000"/>
              </a:lnSpc>
              <a:spcBef>
                <a:spcPts val="575"/>
              </a:spcBef>
              <a:buClr>
                <a:srgbClr val="9A0000"/>
              </a:buClr>
              <a:buFont typeface="Arial" panose="020B0604020202020204" pitchFamily="34" charset="0"/>
              <a:buChar char="•"/>
            </a:pPr>
            <a:r>
              <a:rPr lang="en-US" sz="20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“Creates a relationship with a person who is at risk of social exclusion and chooses one or several of many ways to understand, respond to and represent that person’s interests as if they were the advocate’s own”</a:t>
            </a:r>
          </a:p>
          <a:p>
            <a:pPr marL="382588" indent="-342900">
              <a:lnSpc>
                <a:spcPct val="90000"/>
              </a:lnSpc>
              <a:spcBef>
                <a:spcPts val="575"/>
              </a:spcBef>
              <a:buFont typeface="Arial" panose="020B0604020202020204" pitchFamily="34" charset="0"/>
              <a:buChar char="•"/>
            </a:pPr>
            <a:r>
              <a:rPr lang="en-US" sz="1400" dirty="0">
                <a:solidFill>
                  <a:schemeClr val="tx1"/>
                </a:solidFill>
                <a:latin typeface="Arial" panose="020B0604020202020204" pitchFamily="34" charset="0"/>
                <a:ea typeface="Helvetica" pitchFamily="-65" charset="0"/>
                <a:cs typeface="Arial" panose="020B0604020202020204" pitchFamily="34" charset="0"/>
                <a:sym typeface="Helvetica" pitchFamily="-65" charset="0"/>
              </a:rPr>
              <a:t>Rick Henderson, ‘Mental Health Advocacy and Empowerment in Focus’</a:t>
            </a:r>
            <a:endParaRPr lang="en-US" sz="1400" dirty="0">
              <a:solidFill>
                <a:schemeClr val="tx1"/>
              </a:solidFill>
              <a:latin typeface="Arial" panose="020B0604020202020204" pitchFamily="34" charset="0"/>
              <a:cs typeface="Arial" panose="020B0604020202020204" pitchFamily="34" charset="0"/>
            </a:endParaRPr>
          </a:p>
        </p:txBody>
      </p:sp>
      <p:sp>
        <p:nvSpPr>
          <p:cNvPr id="47110" name="Rectangle 191"/>
          <p:cNvSpPr>
            <a:spLocks/>
          </p:cNvSpPr>
          <p:nvPr/>
        </p:nvSpPr>
        <p:spPr bwMode="auto">
          <a:xfrm>
            <a:off x="6567488" y="1905000"/>
            <a:ext cx="3975100" cy="4533900"/>
          </a:xfrm>
          <a:prstGeom prst="rect">
            <a:avLst/>
          </a:prstGeom>
          <a:noFill/>
          <a:ln w="12700">
            <a:noFill/>
            <a:miter lim="800000"/>
            <a:headEnd/>
            <a:tailEnd/>
          </a:ln>
        </p:spPr>
        <p:txBody>
          <a:bodyPr lIns="0" tIns="0" rIns="40639" bIns="0">
            <a:prstTxWarp prst="textNoShape">
              <a:avLst/>
            </a:prstTxWarp>
          </a:bodyPr>
          <a:lstStyle/>
          <a:p>
            <a:pPr marL="382588" indent="-342900">
              <a:lnSpc>
                <a:spcPct val="90000"/>
              </a:lnSpc>
              <a:spcBef>
                <a:spcPts val="575"/>
              </a:spcBef>
              <a:buClr>
                <a:srgbClr val="9A0000"/>
              </a:buClr>
              <a:buSzPct val="75000"/>
              <a:buFont typeface="Wingdings" pitchFamily="-65" charset="2"/>
              <a:buChar char="n"/>
            </a:pPr>
            <a:endParaRPr lang="en-US" sz="2000" dirty="0">
              <a:ea typeface="Helvetica" pitchFamily="-65" charset="0"/>
              <a:cs typeface="Helvetica" pitchFamily="-65" charset="0"/>
              <a:sym typeface="Helvetica" pitchFamily="-65" charset="0"/>
            </a:endParaRPr>
          </a:p>
        </p:txBody>
      </p:sp>
    </p:spTree>
    <p:extLst>
      <p:ext uri="{BB962C8B-B14F-4D97-AF65-F5344CB8AC3E}">
        <p14:creationId xmlns:p14="http://schemas.microsoft.com/office/powerpoint/2010/main" val="23844884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10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710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Things to Think About . . .</a:t>
            </a:r>
          </a:p>
        </p:txBody>
      </p:sp>
      <p:sp>
        <p:nvSpPr>
          <p:cNvPr id="3" name="Content Placeholder 2"/>
          <p:cNvSpPr>
            <a:spLocks noGrp="1"/>
          </p:cNvSpPr>
          <p:nvPr>
            <p:ph sz="half" idx="1"/>
          </p:nvPr>
        </p:nvSpPr>
        <p:spPr>
          <a:xfrm>
            <a:off x="1006680" y="2487168"/>
            <a:ext cx="4697436" cy="3447288"/>
          </a:xfrm>
        </p:spPr>
        <p:txBody>
          <a:bodyPr>
            <a:normAutofit fontScale="92500"/>
          </a:bodyPr>
          <a:lstStyle/>
          <a:p>
            <a:r>
              <a:rPr lang="en-US" dirty="0">
                <a:latin typeface="Arial" panose="020B0604020202020204" pitchFamily="34" charset="0"/>
                <a:cs typeface="Arial" panose="020B0604020202020204" pitchFamily="34" charset="0"/>
              </a:rPr>
              <a:t>An ageing population</a:t>
            </a:r>
          </a:p>
          <a:p>
            <a:r>
              <a:rPr lang="en-US" dirty="0">
                <a:latin typeface="Arial" panose="020B0604020202020204" pitchFamily="34" charset="0"/>
                <a:cs typeface="Arial" panose="020B0604020202020204" pitchFamily="34" charset="0"/>
              </a:rPr>
              <a:t>Living at home versus residential provision</a:t>
            </a:r>
          </a:p>
          <a:p>
            <a:r>
              <a:rPr lang="en-US" dirty="0">
                <a:latin typeface="Arial" panose="020B0604020202020204" pitchFamily="34" charset="0"/>
                <a:cs typeface="Arial" panose="020B0604020202020204" pitchFamily="34" charset="0"/>
              </a:rPr>
              <a:t>Informal versus formal care</a:t>
            </a:r>
          </a:p>
          <a:p>
            <a:r>
              <a:rPr lang="en-GB" dirty="0">
                <a:latin typeface="Arial" panose="020B0604020202020204" pitchFamily="34" charset="0"/>
                <a:cs typeface="Arial" panose="020B0604020202020204" pitchFamily="34" charset="0"/>
              </a:rPr>
              <a:t>Elderly neglect/abuse</a:t>
            </a:r>
          </a:p>
          <a:p>
            <a:r>
              <a:rPr lang="en-GB" dirty="0">
                <a:latin typeface="Arial" panose="020B0604020202020204" pitchFamily="34" charset="0"/>
                <a:cs typeface="Arial" panose="020B0604020202020204" pitchFamily="34" charset="0"/>
              </a:rPr>
              <a:t>Choices and Dignity</a:t>
            </a:r>
          </a:p>
          <a:p>
            <a:r>
              <a:rPr lang="en-GB" dirty="0">
                <a:latin typeface="Arial" panose="020B0604020202020204" pitchFamily="34" charset="0"/>
                <a:cs typeface="Arial" panose="020B0604020202020204" pitchFamily="34" charset="0"/>
              </a:rPr>
              <a:t>Euthanasia/Assisted Suicide</a:t>
            </a:r>
          </a:p>
          <a:p>
            <a:endParaRPr lang="en-GB"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5870571" y="2487168"/>
            <a:ext cx="4495771" cy="3447288"/>
          </a:xfrm>
        </p:spPr>
        <p:txBody>
          <a:bodyPr>
            <a:normAutofit fontScale="92500"/>
          </a:bodyPr>
          <a:lstStyle/>
          <a:p>
            <a:r>
              <a:rPr lang="en-US" dirty="0">
                <a:latin typeface="Arial" panose="020B0604020202020204" pitchFamily="34" charset="0"/>
                <a:cs typeface="Arial" panose="020B0604020202020204" pitchFamily="34" charset="0"/>
              </a:rPr>
              <a:t>Financial Provision</a:t>
            </a:r>
          </a:p>
          <a:p>
            <a:r>
              <a:rPr lang="en-US" dirty="0">
                <a:latin typeface="Arial" panose="020B0604020202020204" pitchFamily="34" charset="0"/>
                <a:cs typeface="Arial" panose="020B0604020202020204" pitchFamily="34" charset="0"/>
              </a:rPr>
              <a:t>Policies/Strategies/Frameworks</a:t>
            </a:r>
          </a:p>
          <a:p>
            <a:r>
              <a:rPr lang="en-US" dirty="0">
                <a:latin typeface="Arial" panose="020B0604020202020204" pitchFamily="34" charset="0"/>
                <a:cs typeface="Arial" panose="020B0604020202020204" pitchFamily="34" charset="0"/>
              </a:rPr>
              <a:t>Evaluating Practice</a:t>
            </a:r>
          </a:p>
          <a:p>
            <a:r>
              <a:rPr lang="en-US" dirty="0">
                <a:latin typeface="Arial" panose="020B0604020202020204" pitchFamily="34" charset="0"/>
                <a:cs typeface="Arial" panose="020B0604020202020204" pitchFamily="34" charset="0"/>
              </a:rPr>
              <a:t>Theories</a:t>
            </a:r>
          </a:p>
          <a:p>
            <a:r>
              <a:rPr lang="en-US" dirty="0">
                <a:latin typeface="Arial" panose="020B0604020202020204" pitchFamily="34" charset="0"/>
                <a:cs typeface="Arial" panose="020B0604020202020204" pitchFamily="34" charset="0"/>
              </a:rPr>
              <a:t>Research</a:t>
            </a:r>
          </a:p>
          <a:p>
            <a:r>
              <a:rPr lang="en-US" dirty="0">
                <a:latin typeface="Arial" panose="020B0604020202020204" pitchFamily="34" charset="0"/>
                <a:cs typeface="Arial" panose="020B0604020202020204" pitchFamily="34" charset="0"/>
              </a:rPr>
              <a:t>Current issues since </a:t>
            </a:r>
            <a:r>
              <a:rPr lang="en-US" dirty="0" err="1">
                <a:latin typeface="Arial" panose="020B0604020202020204" pitchFamily="34" charset="0"/>
                <a:cs typeface="Arial" panose="020B0604020202020204" pitchFamily="34" charset="0"/>
              </a:rPr>
              <a:t>Covid</a:t>
            </a:r>
            <a:r>
              <a:rPr lang="en-US" dirty="0">
                <a:latin typeface="Arial" panose="020B0604020202020204" pitchFamily="34" charset="0"/>
                <a:cs typeface="Arial" panose="020B0604020202020204" pitchFamily="34" charset="0"/>
              </a:rPr>
              <a:t> 19</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818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Old Age?</a:t>
            </a:r>
          </a:p>
        </p:txBody>
      </p:sp>
      <p:sp>
        <p:nvSpPr>
          <p:cNvPr id="3" name="Content Placeholder 2"/>
          <p:cNvSpPr>
            <a:spLocks noGrp="1"/>
          </p:cNvSpPr>
          <p:nvPr>
            <p:ph sz="half" idx="1"/>
          </p:nvPr>
        </p:nvSpPr>
        <p:spPr>
          <a:xfrm>
            <a:off x="2288931" y="2584940"/>
            <a:ext cx="5159649" cy="4017733"/>
          </a:xfrm>
        </p:spPr>
        <p:txBody>
          <a:bodyPr/>
          <a:lstStyle/>
          <a:p>
            <a:r>
              <a:rPr lang="en-US" b="1" dirty="0">
                <a:latin typeface="Arial" panose="020B0604020202020204" pitchFamily="34" charset="0"/>
                <a:cs typeface="Arial" panose="020B0604020202020204" pitchFamily="34" charset="0"/>
              </a:rPr>
              <a:t>Definitions: </a:t>
            </a:r>
          </a:p>
          <a:p>
            <a:pPr lvl="1"/>
            <a:r>
              <a:rPr lang="en-US" dirty="0">
                <a:latin typeface="Arial" panose="020B0604020202020204" pitchFamily="34" charset="0"/>
                <a:cs typeface="Arial" panose="020B0604020202020204" pitchFamily="34" charset="0"/>
              </a:rPr>
              <a:t>Not universal…..</a:t>
            </a:r>
          </a:p>
          <a:p>
            <a:pPr lvl="1"/>
            <a:r>
              <a:rPr lang="en-US" dirty="0">
                <a:latin typeface="Arial" panose="020B0604020202020204" pitchFamily="34" charset="0"/>
                <a:cs typeface="Arial" panose="020B0604020202020204" pitchFamily="34" charset="0"/>
              </a:rPr>
              <a:t>Western cultures tend to refer to people 65years + </a:t>
            </a:r>
          </a:p>
          <a:p>
            <a:pPr lvl="1"/>
            <a:r>
              <a:rPr lang="en-US" dirty="0">
                <a:latin typeface="Arial" panose="020B0604020202020204" pitchFamily="34" charset="0"/>
                <a:cs typeface="Arial" panose="020B0604020202020204" pitchFamily="34" charset="0"/>
              </a:rPr>
              <a:t>Eligibility for statutory and occupational retirement pensions has become the default definition</a:t>
            </a:r>
          </a:p>
          <a:p>
            <a:pPr lvl="1"/>
            <a:endParaRPr lang="en-US" dirty="0"/>
          </a:p>
        </p:txBody>
      </p:sp>
      <p:pic>
        <p:nvPicPr>
          <p:cNvPr id="5" name="Content Placeholder 4" descr="man.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7733738" y="3172408"/>
            <a:ext cx="1693312" cy="1276398"/>
          </a:xfrm>
        </p:spPr>
      </p:pic>
    </p:spTree>
    <p:extLst>
      <p:ext uri="{BB962C8B-B14F-4D97-AF65-F5344CB8AC3E}">
        <p14:creationId xmlns:p14="http://schemas.microsoft.com/office/powerpoint/2010/main" val="166140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468677" y="987160"/>
            <a:ext cx="9118229" cy="1303867"/>
          </a:xfrm>
        </p:spPr>
        <p:txBody>
          <a:bodyPr>
            <a:noAutofit/>
          </a:bodyPr>
          <a:lstStyle/>
          <a:p>
            <a:r>
              <a:rPr lang="en-GB" altLang="en-US" b="1" dirty="0">
                <a:latin typeface="Arial" panose="020B0604020202020204" pitchFamily="34" charset="0"/>
                <a:cs typeface="Arial" panose="020B0604020202020204" pitchFamily="34" charset="0"/>
              </a:rPr>
              <a:t>Transitions</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(Rites of Passage or Life Events)</a:t>
            </a:r>
          </a:p>
        </p:txBody>
      </p:sp>
      <p:sp>
        <p:nvSpPr>
          <p:cNvPr id="5123" name="Rectangle 3"/>
          <p:cNvSpPr>
            <a:spLocks noGrp="1" noChangeArrowheads="1"/>
          </p:cNvSpPr>
          <p:nvPr>
            <p:ph idx="1"/>
          </p:nvPr>
        </p:nvSpPr>
        <p:spPr/>
        <p:txBody>
          <a:bodyPr>
            <a:normAutofit fontScale="92500" lnSpcReduction="10000"/>
          </a:bodyPr>
          <a:lstStyle/>
          <a:p>
            <a:pPr marL="0" indent="0">
              <a:buNone/>
            </a:pPr>
            <a:r>
              <a:rPr lang="en-GB" altLang="en-US" b="1" dirty="0">
                <a:latin typeface="Arial" panose="020B0604020202020204" pitchFamily="34" charset="0"/>
                <a:cs typeface="Arial" panose="020B0604020202020204" pitchFamily="34" charset="0"/>
              </a:rPr>
              <a:t>For an older person what could these be?</a:t>
            </a:r>
          </a:p>
          <a:p>
            <a:r>
              <a:rPr lang="en-GB" altLang="en-US" dirty="0">
                <a:latin typeface="Arial" panose="020B0604020202020204" pitchFamily="34" charset="0"/>
                <a:cs typeface="Arial" panose="020B0604020202020204" pitchFamily="34" charset="0"/>
              </a:rPr>
              <a:t>Having grandchildren</a:t>
            </a:r>
          </a:p>
          <a:p>
            <a:r>
              <a:rPr lang="en-GB" altLang="en-US" dirty="0">
                <a:latin typeface="Arial" panose="020B0604020202020204" pitchFamily="34" charset="0"/>
                <a:cs typeface="Arial" panose="020B0604020202020204" pitchFamily="34" charset="0"/>
              </a:rPr>
              <a:t>Retirement</a:t>
            </a:r>
          </a:p>
          <a:p>
            <a:r>
              <a:rPr lang="en-GB" altLang="en-US" dirty="0">
                <a:latin typeface="Arial" panose="020B0604020202020204" pitchFamily="34" charset="0"/>
                <a:cs typeface="Arial" panose="020B0604020202020204" pitchFamily="34" charset="0"/>
              </a:rPr>
              <a:t>Loss of loved one</a:t>
            </a:r>
          </a:p>
          <a:p>
            <a:r>
              <a:rPr lang="en-GB" altLang="en-US" dirty="0">
                <a:latin typeface="Arial" panose="020B0604020202020204" pitchFamily="34" charset="0"/>
                <a:cs typeface="Arial" panose="020B0604020202020204" pitchFamily="34" charset="0"/>
              </a:rPr>
              <a:t>Decrease in abilities</a:t>
            </a:r>
          </a:p>
          <a:p>
            <a:r>
              <a:rPr lang="en-GB" altLang="en-US" dirty="0">
                <a:latin typeface="Arial" panose="020B0604020202020204" pitchFamily="34" charset="0"/>
                <a:cs typeface="Arial" panose="020B0604020202020204" pitchFamily="34" charset="0"/>
              </a:rPr>
              <a:t>Loss of health</a:t>
            </a:r>
          </a:p>
          <a:p>
            <a:r>
              <a:rPr lang="en-GB" altLang="en-US" dirty="0">
                <a:latin typeface="Arial" panose="020B0604020202020204" pitchFamily="34" charset="0"/>
                <a:cs typeface="Arial" panose="020B0604020202020204" pitchFamily="34" charset="0"/>
              </a:rPr>
              <a:t>Change in appearance</a:t>
            </a:r>
          </a:p>
          <a:p>
            <a:pPr marL="0" indent="0">
              <a:buNone/>
            </a:pPr>
            <a:endParaRPr lang="en-GB" alt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513196" y="5672740"/>
            <a:ext cx="163633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(Robertson, 2014)</a:t>
            </a:r>
          </a:p>
        </p:txBody>
      </p:sp>
    </p:spTree>
    <p:extLst>
      <p:ext uri="{BB962C8B-B14F-4D97-AF65-F5344CB8AC3E}">
        <p14:creationId xmlns:p14="http://schemas.microsoft.com/office/powerpoint/2010/main" val="407671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17947" y="923727"/>
            <a:ext cx="9362574" cy="1303867"/>
          </a:xfrm>
        </p:spPr>
        <p:txBody>
          <a:bodyPr>
            <a:noAutofit/>
          </a:bodyPr>
          <a:lstStyle/>
          <a:p>
            <a:r>
              <a:rPr lang="en-GB" b="1" dirty="0">
                <a:latin typeface="Arial" panose="020B0604020202020204" pitchFamily="34" charset="0"/>
                <a:cs typeface="Arial" panose="020B0604020202020204" pitchFamily="34" charset="0"/>
              </a:rPr>
              <a:t>Transition ‘Experiences’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Depend on a Number of Factors </a:t>
            </a:r>
          </a:p>
        </p:txBody>
      </p:sp>
      <p:sp>
        <p:nvSpPr>
          <p:cNvPr id="7170" name="Rectangle 3"/>
          <p:cNvSpPr>
            <a:spLocks noGrp="1" noChangeArrowheads="1"/>
          </p:cNvSpPr>
          <p:nvPr>
            <p:ph idx="1"/>
          </p:nvPr>
        </p:nvSpPr>
        <p:spPr>
          <a:xfrm>
            <a:off x="1371172" y="2395373"/>
            <a:ext cx="6798736" cy="1908691"/>
          </a:xfrm>
        </p:spPr>
        <p:txBody>
          <a:bodyPr/>
          <a:lstStyle/>
          <a:p>
            <a:pPr marL="0" indent="0">
              <a:buNone/>
            </a:pPr>
            <a:endParaRPr lang="en-GB" altLang="en-US" dirty="0">
              <a:latin typeface="Times New Roman" panose="02020603050405020304" pitchFamily="18" charset="0"/>
              <a:cs typeface="Times New Roman" panose="02020603050405020304" pitchFamily="18" charset="0"/>
            </a:endParaRPr>
          </a:p>
          <a:p>
            <a:pPr lvl="1"/>
            <a:r>
              <a:rPr lang="en-GB" altLang="en-US" dirty="0">
                <a:latin typeface="Arial" panose="020B0604020202020204" pitchFamily="34" charset="0"/>
                <a:cs typeface="Arial" panose="020B0604020202020204" pitchFamily="34" charset="0"/>
              </a:rPr>
              <a:t>Social</a:t>
            </a:r>
          </a:p>
          <a:p>
            <a:pPr lvl="1"/>
            <a:r>
              <a:rPr lang="en-GB" altLang="en-US" dirty="0">
                <a:latin typeface="Arial" panose="020B0604020202020204" pitchFamily="34" charset="0"/>
                <a:cs typeface="Arial" panose="020B0604020202020204" pitchFamily="34" charset="0"/>
              </a:rPr>
              <a:t>Economic </a:t>
            </a:r>
          </a:p>
          <a:p>
            <a:pPr lvl="1"/>
            <a:r>
              <a:rPr lang="en-GB" altLang="en-US" dirty="0">
                <a:latin typeface="Arial" panose="020B0604020202020204" pitchFamily="34" charset="0"/>
                <a:cs typeface="Arial" panose="020B0604020202020204" pitchFamily="34" charset="0"/>
              </a:rPr>
              <a:t>Personal</a:t>
            </a:r>
          </a:p>
        </p:txBody>
      </p:sp>
      <p:sp>
        <p:nvSpPr>
          <p:cNvPr id="2" name="TextBox 1">
            <a:extLst>
              <a:ext uri="{FF2B5EF4-FFF2-40B4-BE49-F238E27FC236}">
                <a16:creationId xmlns:a16="http://schemas.microsoft.com/office/drawing/2014/main" id="{2DAC14C2-29A2-45E5-9303-B2F23A322E21}"/>
              </a:ext>
            </a:extLst>
          </p:cNvPr>
          <p:cNvSpPr txBox="1"/>
          <p:nvPr/>
        </p:nvSpPr>
        <p:spPr>
          <a:xfrm>
            <a:off x="1929468" y="4630407"/>
            <a:ext cx="8338657"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What could these factors be…?</a:t>
            </a:r>
          </a:p>
        </p:txBody>
      </p:sp>
    </p:spTree>
    <p:extLst>
      <p:ext uri="{BB962C8B-B14F-4D97-AF65-F5344CB8AC3E}">
        <p14:creationId xmlns:p14="http://schemas.microsoft.com/office/powerpoint/2010/main" val="249108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08156" y="1815132"/>
            <a:ext cx="5265057" cy="2585323"/>
          </a:xfrm>
          <a:prstGeom prst="rect">
            <a:avLst/>
          </a:prstGeom>
        </p:spPr>
        <p:txBody>
          <a:bodyPr wrap="square">
            <a:spAutoFit/>
          </a:bodyPr>
          <a:lstStyle/>
          <a:p>
            <a:pPr algn="ctr"/>
            <a:r>
              <a:rPr lang="en-GB" altLang="en-US" sz="5400" b="1" dirty="0">
                <a:latin typeface="Arial" panose="020B0604020202020204" pitchFamily="34" charset="0"/>
                <a:cs typeface="Arial" panose="020B0604020202020204" pitchFamily="34" charset="0"/>
              </a:rPr>
              <a:t>Characteristics </a:t>
            </a:r>
            <a:br>
              <a:rPr lang="en-GB" altLang="en-US" sz="5400" b="1" dirty="0">
                <a:latin typeface="Arial" panose="020B0604020202020204" pitchFamily="34" charset="0"/>
                <a:cs typeface="Arial" panose="020B0604020202020204" pitchFamily="34" charset="0"/>
              </a:rPr>
            </a:br>
            <a:r>
              <a:rPr lang="en-GB" altLang="en-US" sz="5400" b="1" dirty="0">
                <a:latin typeface="Arial" panose="020B0604020202020204" pitchFamily="34" charset="0"/>
                <a:cs typeface="Arial" panose="020B0604020202020204" pitchFamily="34" charset="0"/>
              </a:rPr>
              <a:t>of the Elderly Population</a:t>
            </a:r>
            <a:endParaRPr lang="en-GB"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563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Autofit/>
          </a:bodyPr>
          <a:lstStyle/>
          <a:p>
            <a:r>
              <a:rPr lang="en-GB" altLang="en-US" b="1" dirty="0">
                <a:latin typeface="Arial" panose="020B0604020202020204" pitchFamily="34" charset="0"/>
                <a:cs typeface="Arial" panose="020B0604020202020204" pitchFamily="34" charset="0"/>
              </a:rPr>
              <a:t>Characteristics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of the Elderly Population</a:t>
            </a:r>
          </a:p>
        </p:txBody>
      </p:sp>
      <p:sp>
        <p:nvSpPr>
          <p:cNvPr id="9219" name="Rectangle 3"/>
          <p:cNvSpPr>
            <a:spLocks noGrp="1" noChangeArrowheads="1"/>
          </p:cNvSpPr>
          <p:nvPr>
            <p:ph idx="1"/>
          </p:nvPr>
        </p:nvSpPr>
        <p:spPr/>
        <p:txBody>
          <a:bodyPr>
            <a:normAutofit fontScale="92500" lnSpcReduction="10000"/>
          </a:bodyPr>
          <a:lstStyle/>
          <a:p>
            <a:r>
              <a:rPr lang="en-GB" altLang="en-US" dirty="0">
                <a:latin typeface="Arial" panose="020B0604020202020204" pitchFamily="34" charset="0"/>
                <a:cs typeface="Arial" panose="020B0604020202020204" pitchFamily="34" charset="0"/>
              </a:rPr>
              <a:t>Gerontology is the scientific study of ageing</a:t>
            </a:r>
          </a:p>
          <a:p>
            <a:r>
              <a:rPr lang="en-GB" altLang="en-US" dirty="0">
                <a:latin typeface="Arial" panose="020B0604020202020204" pitchFamily="34" charset="0"/>
                <a:cs typeface="Arial" panose="020B0604020202020204" pitchFamily="34" charset="0"/>
              </a:rPr>
              <a:t>Life expectancy increases as a person gets older! Average age is 65, but if you get to 80, then you are likely to live until you are 90!</a:t>
            </a:r>
          </a:p>
          <a:p>
            <a:r>
              <a:rPr lang="en-GB" altLang="en-US" dirty="0">
                <a:latin typeface="Arial" panose="020B0604020202020204" pitchFamily="34" charset="0"/>
                <a:cs typeface="Arial" panose="020B0604020202020204" pitchFamily="34" charset="0"/>
              </a:rPr>
              <a:t>The UK has an ageing population – the number of people over 90 is set to double by 2025.</a:t>
            </a:r>
          </a:p>
          <a:p>
            <a:r>
              <a:rPr lang="en-GB" altLang="en-US" dirty="0">
                <a:latin typeface="Arial" panose="020B0604020202020204" pitchFamily="34" charset="0"/>
                <a:cs typeface="Arial" panose="020B0604020202020204" pitchFamily="34" charset="0"/>
              </a:rPr>
              <a:t>There are 14,570 centenarians in the UK, a 65% increase over the last decade. Of these, an estimated 800 are aged 105 and over, double that of 2005         </a:t>
            </a:r>
            <a:r>
              <a:rPr lang="en-GB" altLang="en-US" sz="1900" dirty="0">
                <a:latin typeface="Arial" panose="020B0604020202020204" pitchFamily="34" charset="0"/>
                <a:cs typeface="Arial" panose="020B0604020202020204" pitchFamily="34" charset="0"/>
              </a:rPr>
              <a:t>      </a:t>
            </a:r>
          </a:p>
          <a:p>
            <a:pPr marL="0" indent="0">
              <a:buNone/>
            </a:pP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AgeUK</a:t>
            </a:r>
            <a:r>
              <a:rPr lang="en-GB" altLang="en-US" sz="16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76262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Subgroups</a:t>
            </a:r>
          </a:p>
        </p:txBody>
      </p:sp>
      <p:sp>
        <p:nvSpPr>
          <p:cNvPr id="9219" name="Rectangle 3"/>
          <p:cNvSpPr>
            <a:spLocks noGrp="1" noChangeArrowheads="1"/>
          </p:cNvSpPr>
          <p:nvPr>
            <p:ph idx="1"/>
          </p:nvPr>
        </p:nvSpPr>
        <p:spPr>
          <a:xfrm>
            <a:off x="2597498" y="2490136"/>
            <a:ext cx="7028881" cy="3444997"/>
          </a:xfrm>
        </p:spPr>
        <p:txBody>
          <a:bodyPr>
            <a:normAutofit/>
          </a:bodyPr>
          <a:lstStyle/>
          <a:p>
            <a:r>
              <a:rPr lang="en-GB" altLang="en-US" dirty="0">
                <a:latin typeface="Arial" panose="020B0604020202020204" pitchFamily="34" charset="0"/>
                <a:cs typeface="Arial" panose="020B0604020202020204" pitchFamily="34" charset="0"/>
              </a:rPr>
              <a:t>Gerontologists point out that there are important differences in subgroups</a:t>
            </a:r>
          </a:p>
          <a:p>
            <a:endParaRPr lang="en-GB" altLang="en-US" dirty="0">
              <a:latin typeface="Arial" panose="020B0604020202020204" pitchFamily="34" charset="0"/>
              <a:cs typeface="Arial" panose="020B0604020202020204" pitchFamily="34" charset="0"/>
            </a:endParaRPr>
          </a:p>
          <a:p>
            <a:pPr lvl="1"/>
            <a:r>
              <a:rPr lang="en-GB" altLang="en-US" dirty="0">
                <a:latin typeface="Arial" panose="020B0604020202020204" pitchFamily="34" charset="0"/>
                <a:cs typeface="Arial" panose="020B0604020202020204" pitchFamily="34" charset="0"/>
              </a:rPr>
              <a:t> 60-75 years are the ‘young’ old</a:t>
            </a:r>
          </a:p>
          <a:p>
            <a:pPr lvl="1"/>
            <a:r>
              <a:rPr lang="en-GB" altLang="en-US" dirty="0">
                <a:latin typeface="Arial" panose="020B0604020202020204" pitchFamily="34" charset="0"/>
                <a:cs typeface="Arial" panose="020B0604020202020204" pitchFamily="34" charset="0"/>
              </a:rPr>
              <a:t> 75- 85 years are the ‘old’ old</a:t>
            </a:r>
          </a:p>
          <a:p>
            <a:pPr lvl="1"/>
            <a:r>
              <a:rPr lang="en-GB" altLang="en-US" dirty="0">
                <a:latin typeface="Arial" panose="020B0604020202020204" pitchFamily="34" charset="0"/>
                <a:cs typeface="Arial" panose="020B0604020202020204" pitchFamily="34" charset="0"/>
              </a:rPr>
              <a:t> 85 + years are the ‘oldest’ old</a:t>
            </a:r>
          </a:p>
          <a:p>
            <a:pPr marL="457200" lvl="1" indent="0">
              <a:buNone/>
            </a:pPr>
            <a:r>
              <a:rPr lang="en-GB" altLang="en-US"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(Department of Health, 2011)</a:t>
            </a:r>
          </a:p>
        </p:txBody>
      </p:sp>
    </p:spTree>
    <p:extLst>
      <p:ext uri="{BB962C8B-B14F-4D97-AF65-F5344CB8AC3E}">
        <p14:creationId xmlns:p14="http://schemas.microsoft.com/office/powerpoint/2010/main" val="3377592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0865" y="1117561"/>
            <a:ext cx="6798734" cy="1303867"/>
          </a:xfrm>
        </p:spPr>
        <p:txBody>
          <a:bodyPr>
            <a:normAutofit fontScale="90000"/>
          </a:bodyPr>
          <a:lstStyle/>
          <a:p>
            <a:r>
              <a:rPr lang="en-GB" sz="4900" b="1" dirty="0">
                <a:latin typeface="Arial" panose="020B0604020202020204" pitchFamily="34" charset="0"/>
                <a:cs typeface="Arial" panose="020B0604020202020204" pitchFamily="34" charset="0"/>
              </a:rPr>
              <a:t>You’re Only as Old as you Feel!</a:t>
            </a:r>
            <a:br>
              <a:rPr lang="en-GB" dirty="0"/>
            </a:b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Depending on who you ask, the definition of what old is can differ depending on opinion and the age of the person being asked.</a:t>
            </a:r>
          </a:p>
          <a:p>
            <a:r>
              <a:rPr lang="en-GB" dirty="0">
                <a:latin typeface="Arial" panose="020B0604020202020204" pitchFamily="34" charset="0"/>
                <a:cs typeface="Arial" panose="020B0604020202020204" pitchFamily="34" charset="0"/>
              </a:rPr>
              <a:t>Searching for what is considered “old” can seem irrelevant when you will always receive a subjective answer.</a:t>
            </a:r>
          </a:p>
          <a:p>
            <a:r>
              <a:rPr lang="en-GB" dirty="0">
                <a:latin typeface="Arial" panose="020B0604020202020204" pitchFamily="34" charset="0"/>
                <a:cs typeface="Arial" panose="020B0604020202020204" pitchFamily="34" charset="0"/>
              </a:rPr>
              <a:t>These days it seems age has become just a number, and it’s more about how you are feeling physically and mentally which determines whether you are old.</a:t>
            </a:r>
          </a:p>
          <a:p>
            <a:endParaRPr lang="en-GB" dirty="0">
              <a:latin typeface="Arial" panose="020B0604020202020204" pitchFamily="34" charset="0"/>
              <a:cs typeface="Arial" panose="020B0604020202020204" pitchFamily="34" charset="0"/>
            </a:endParaRPr>
          </a:p>
          <a:p>
            <a:endParaRPr lang="en-GB" dirty="0"/>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50046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Autofit/>
          </a:bodyPr>
          <a:lstStyle/>
          <a:p>
            <a:r>
              <a:rPr lang="en-GB" altLang="en-US" b="1" dirty="0">
                <a:latin typeface="Arial" panose="020B0604020202020204" pitchFamily="34" charset="0"/>
                <a:cs typeface="Arial" panose="020B0604020202020204" pitchFamily="34" charset="0"/>
              </a:rPr>
              <a:t>Life Course Changes in the Elderly</a:t>
            </a:r>
          </a:p>
        </p:txBody>
      </p:sp>
      <p:sp>
        <p:nvSpPr>
          <p:cNvPr id="14339" name="Rectangle 3"/>
          <p:cNvSpPr>
            <a:spLocks noGrp="1" noChangeArrowheads="1"/>
          </p:cNvSpPr>
          <p:nvPr>
            <p:ph idx="1"/>
          </p:nvPr>
        </p:nvSpPr>
        <p:spPr/>
        <p:txBody>
          <a:bodyPr>
            <a:normAutofit/>
          </a:bodyPr>
          <a:lstStyle/>
          <a:p>
            <a:pPr lvl="1"/>
            <a:r>
              <a:rPr lang="en-GB" altLang="en-US" sz="2600" dirty="0">
                <a:latin typeface="Arial" panose="020B0604020202020204" pitchFamily="34" charset="0"/>
                <a:cs typeface="Arial" panose="020B0604020202020204" pitchFamily="34" charset="0"/>
              </a:rPr>
              <a:t>Appearance</a:t>
            </a:r>
          </a:p>
          <a:p>
            <a:pPr lvl="1"/>
            <a:r>
              <a:rPr lang="en-GB" altLang="en-US" sz="2600" dirty="0">
                <a:latin typeface="Arial" panose="020B0604020202020204" pitchFamily="34" charset="0"/>
                <a:cs typeface="Arial" panose="020B0604020202020204" pitchFamily="34" charset="0"/>
              </a:rPr>
              <a:t>Physical</a:t>
            </a:r>
          </a:p>
          <a:p>
            <a:pPr lvl="1"/>
            <a:r>
              <a:rPr lang="en-GB" altLang="en-US" sz="2600" dirty="0">
                <a:latin typeface="Arial" panose="020B0604020202020204" pitchFamily="34" charset="0"/>
                <a:cs typeface="Arial" panose="020B0604020202020204" pitchFamily="34" charset="0"/>
              </a:rPr>
              <a:t>Biological </a:t>
            </a:r>
          </a:p>
          <a:p>
            <a:pPr lvl="1"/>
            <a:r>
              <a:rPr lang="en-GB" altLang="en-US" sz="2600" dirty="0">
                <a:latin typeface="Arial" panose="020B0604020202020204" pitchFamily="34" charset="0"/>
                <a:cs typeface="Arial" panose="020B0604020202020204" pitchFamily="34" charset="0"/>
              </a:rPr>
              <a:t>Cognitive</a:t>
            </a:r>
          </a:p>
          <a:p>
            <a:pPr lvl="1"/>
            <a:r>
              <a:rPr lang="en-GB" altLang="en-US" sz="2600" dirty="0">
                <a:latin typeface="Arial" panose="020B0604020202020204" pitchFamily="34" charset="0"/>
                <a:cs typeface="Arial" panose="020B0604020202020204" pitchFamily="34" charset="0"/>
              </a:rPr>
              <a:t>Social</a:t>
            </a:r>
          </a:p>
        </p:txBody>
      </p:sp>
    </p:spTree>
    <p:extLst>
      <p:ext uri="{BB962C8B-B14F-4D97-AF65-F5344CB8AC3E}">
        <p14:creationId xmlns:p14="http://schemas.microsoft.com/office/powerpoint/2010/main" val="1369229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Elderly Care and Carers in the UK</a:t>
            </a:r>
          </a:p>
        </p:txBody>
      </p:sp>
      <p:pic>
        <p:nvPicPr>
          <p:cNvPr id="5" name="Picture 4" descr="ᐈ Homecare stock pictures, Royalty Free home health care photos | download  on Depositphotos®"/>
          <p:cNvPicPr/>
          <p:nvPr/>
        </p:nvPicPr>
        <p:blipFill rotWithShape="1">
          <a:blip r:embed="rId2">
            <a:extLst>
              <a:ext uri="{28A0092B-C50C-407E-A947-70E740481C1C}">
                <a14:useLocalDpi xmlns:a14="http://schemas.microsoft.com/office/drawing/2010/main" val="0"/>
              </a:ext>
            </a:extLst>
          </a:blip>
          <a:srcRect l="7500" r="2833"/>
          <a:stretch/>
        </p:blipFill>
        <p:spPr bwMode="auto">
          <a:xfrm>
            <a:off x="2469746" y="3557844"/>
            <a:ext cx="1994189" cy="1692246"/>
          </a:xfrm>
          <a:prstGeom prst="rect">
            <a:avLst/>
          </a:prstGeom>
          <a:noFill/>
          <a:ln>
            <a:noFill/>
          </a:ln>
          <a:extLst>
            <a:ext uri="{53640926-AAD7-44D8-BBD7-CCE9431645EC}">
              <a14:shadowObscured xmlns:a14="http://schemas.microsoft.com/office/drawing/2010/main"/>
            </a:ext>
          </a:extLst>
        </p:spPr>
      </p:pic>
      <p:sp>
        <p:nvSpPr>
          <p:cNvPr id="6" name="AutoShape 4" descr="ᐈ Homecare stock pictures, Royalty Free homecare photos | download on  Depositphotos®"/>
          <p:cNvSpPr>
            <a:spLocks noGrp="1" noChangeAspect="1" noChangeArrowheads="1"/>
          </p:cNvSpPr>
          <p:nvPr>
            <p:ph type="subTitle" idx="1"/>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descr="Care homes | Retirement and residential care | Bupa UK"/>
          <p:cNvPicPr/>
          <p:nvPr/>
        </p:nvPicPr>
        <p:blipFill rotWithShape="1">
          <a:blip r:embed="rId3">
            <a:extLst>
              <a:ext uri="{28A0092B-C50C-407E-A947-70E740481C1C}">
                <a14:useLocalDpi xmlns:a14="http://schemas.microsoft.com/office/drawing/2010/main" val="0"/>
              </a:ext>
            </a:extLst>
          </a:blip>
          <a:srcRect l="14616" t="6334" r="11730"/>
          <a:stretch/>
        </p:blipFill>
        <p:spPr bwMode="auto">
          <a:xfrm>
            <a:off x="8068887" y="3777916"/>
            <a:ext cx="1889760" cy="138620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86865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Elderly Care Settings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Residential Care</a:t>
            </a:r>
          </a:p>
          <a:p>
            <a:r>
              <a:rPr lang="en-GB" dirty="0">
                <a:latin typeface="Arial" panose="020B0604020202020204" pitchFamily="34" charset="0"/>
                <a:cs typeface="Arial" panose="020B0604020202020204" pitchFamily="34" charset="0"/>
              </a:rPr>
              <a:t>Residential Nursing Care</a:t>
            </a:r>
          </a:p>
          <a:p>
            <a:r>
              <a:rPr lang="en-GB" dirty="0">
                <a:latin typeface="Arial" panose="020B0604020202020204" pitchFamily="34" charset="0"/>
                <a:cs typeface="Arial" panose="020B0604020202020204" pitchFamily="34" charset="0"/>
              </a:rPr>
              <a:t>Hospital Care</a:t>
            </a:r>
          </a:p>
          <a:p>
            <a:r>
              <a:rPr lang="en-GB" dirty="0">
                <a:latin typeface="Arial" panose="020B0604020202020204" pitchFamily="34" charset="0"/>
                <a:cs typeface="Arial" panose="020B0604020202020204" pitchFamily="34" charset="0"/>
              </a:rPr>
              <a:t>Domiciliary Care</a:t>
            </a:r>
          </a:p>
          <a:p>
            <a:r>
              <a:rPr lang="en-GB" dirty="0">
                <a:latin typeface="Arial" panose="020B0604020202020204" pitchFamily="34" charset="0"/>
                <a:cs typeface="Arial" panose="020B0604020202020204" pitchFamily="34" charset="0"/>
              </a:rPr>
              <a:t>Assisted or supported living</a:t>
            </a:r>
          </a:p>
        </p:txBody>
      </p:sp>
      <p:pic>
        <p:nvPicPr>
          <p:cNvPr id="6" name="Picture 5" descr="Coronavirus deaths: How big is the epidemic in care homes? - BBC News"/>
          <p:cNvPicPr/>
          <p:nvPr/>
        </p:nvPicPr>
        <p:blipFill rotWithShape="1">
          <a:blip r:embed="rId2" cstate="hqprint">
            <a:extLst>
              <a:ext uri="{28A0092B-C50C-407E-A947-70E740481C1C}">
                <a14:useLocalDpi xmlns:a14="http://schemas.microsoft.com/office/drawing/2010/main" val="0"/>
              </a:ext>
            </a:extLst>
          </a:blip>
          <a:srcRect l="22768"/>
          <a:stretch/>
        </p:blipFill>
        <p:spPr bwMode="auto">
          <a:xfrm>
            <a:off x="7240386" y="2612973"/>
            <a:ext cx="1757622" cy="1286366"/>
          </a:xfrm>
          <a:prstGeom prst="rect">
            <a:avLst/>
          </a:prstGeom>
          <a:noFill/>
          <a:ln>
            <a:noFill/>
          </a:ln>
          <a:extLst>
            <a:ext uri="{53640926-AAD7-44D8-BBD7-CCE9431645EC}">
              <a14:shadowObscured xmlns:a14="http://schemas.microsoft.com/office/drawing/2010/main"/>
            </a:ext>
          </a:extLst>
        </p:spPr>
      </p:pic>
      <p:pic>
        <p:nvPicPr>
          <p:cNvPr id="7" name="Picture 6" descr="Elderly woman being cared for on a geriatric hospital ward Stock Photo -  Alamy"/>
          <p:cNvPicPr/>
          <p:nvPr/>
        </p:nvPicPr>
        <p:blipFill rotWithShape="1">
          <a:blip r:embed="rId3">
            <a:extLst>
              <a:ext uri="{28A0092B-C50C-407E-A947-70E740481C1C}">
                <a14:useLocalDpi xmlns:a14="http://schemas.microsoft.com/office/drawing/2010/main" val="0"/>
              </a:ext>
            </a:extLst>
          </a:blip>
          <a:srcRect b="18408"/>
          <a:stretch/>
        </p:blipFill>
        <p:spPr bwMode="auto">
          <a:xfrm>
            <a:off x="5633172" y="4216400"/>
            <a:ext cx="2486025" cy="1562100"/>
          </a:xfrm>
          <a:prstGeom prst="rect">
            <a:avLst/>
          </a:prstGeom>
          <a:noFill/>
          <a:ln>
            <a:noFill/>
          </a:ln>
          <a:extLst>
            <a:ext uri="{53640926-AAD7-44D8-BBD7-CCE9431645EC}">
              <a14:shadowObscured xmlns:a14="http://schemas.microsoft.com/office/drawing/2010/main"/>
            </a:ext>
          </a:extLst>
        </p:spPr>
      </p:pic>
      <p:pic>
        <p:nvPicPr>
          <p:cNvPr id="8" name="Picture 7" descr="C:\Users\j.davies1\AppData\Local\Microsoft\Windows\INetCache\Content.MSO\95899157.tmp"/>
          <p:cNvPicPr/>
          <p:nvPr/>
        </p:nvPicPr>
        <p:blipFill>
          <a:blip r:embed="rId4">
            <a:extLst>
              <a:ext uri="{28A0092B-C50C-407E-A947-70E740481C1C}">
                <a14:useLocalDpi xmlns:a14="http://schemas.microsoft.com/office/drawing/2010/main" val="0"/>
              </a:ext>
            </a:extLst>
          </a:blip>
          <a:srcRect/>
          <a:stretch>
            <a:fillRect/>
          </a:stretch>
        </p:blipFill>
        <p:spPr bwMode="auto">
          <a:xfrm>
            <a:off x="8648873" y="4113523"/>
            <a:ext cx="2619375" cy="1743075"/>
          </a:xfrm>
          <a:prstGeom prst="rect">
            <a:avLst/>
          </a:prstGeom>
          <a:noFill/>
          <a:ln>
            <a:noFill/>
          </a:ln>
        </p:spPr>
      </p:pic>
    </p:spTree>
    <p:extLst>
      <p:ext uri="{BB962C8B-B14F-4D97-AF65-F5344CB8AC3E}">
        <p14:creationId xmlns:p14="http://schemas.microsoft.com/office/powerpoint/2010/main" val="1977605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0292" y="956495"/>
            <a:ext cx="10549069" cy="1303867"/>
          </a:xfrm>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Paid Care Workers</a:t>
            </a:r>
            <a:br>
              <a:rPr lang="en-GB" b="1" dirty="0">
                <a:latin typeface="Arial" panose="020B0604020202020204" pitchFamily="34" charset="0"/>
                <a:ea typeface="Calibri" panose="020F0502020204030204" pitchFamily="34" charset="0"/>
                <a:cs typeface="Arial" panose="020B0604020202020204" pitchFamily="34" charset="0"/>
              </a:rPr>
            </a:br>
            <a:r>
              <a:rPr lang="en-GB" b="1" dirty="0">
                <a:latin typeface="Arial" panose="020B0604020202020204" pitchFamily="34" charset="0"/>
                <a:ea typeface="Calibri" panose="020F0502020204030204" pitchFamily="34" charset="0"/>
                <a:cs typeface="Arial" panose="020B0604020202020204" pitchFamily="34" charset="0"/>
              </a:rPr>
              <a:t>Residential and Nursing Homes (RCW’s)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9779746" cy="3721100"/>
          </a:xfrm>
        </p:spPr>
        <p:txBody>
          <a:bodyPr>
            <a:normAutofit fontScale="92500"/>
          </a:bodyPr>
          <a:lstStyle/>
          <a:p>
            <a:r>
              <a:rPr lang="en-GB" dirty="0">
                <a:latin typeface="Arial" panose="020B0604020202020204" pitchFamily="34" charset="0"/>
                <a:cs typeface="Arial" panose="020B0604020202020204" pitchFamily="34" charset="0"/>
              </a:rPr>
              <a:t>There are around  16,000 residential and nursing care homes in the UK</a:t>
            </a:r>
          </a:p>
          <a:p>
            <a:r>
              <a:rPr lang="en-GB" dirty="0">
                <a:latin typeface="Arial" panose="020B0604020202020204" pitchFamily="34" charset="0"/>
                <a:cs typeface="Arial" panose="020B0604020202020204" pitchFamily="34" charset="0"/>
              </a:rPr>
              <a:t>673 of these are in Wales</a:t>
            </a:r>
          </a:p>
          <a:p>
            <a:r>
              <a:rPr lang="en-GB" dirty="0">
                <a:latin typeface="Arial" panose="020B0604020202020204" pitchFamily="34" charset="0"/>
                <a:cs typeface="Arial" panose="020B0604020202020204" pitchFamily="34" charset="0"/>
              </a:rPr>
              <a:t>The majority of staff who work there are care workers</a:t>
            </a:r>
          </a:p>
          <a:p>
            <a:r>
              <a:rPr lang="en-GB" dirty="0">
                <a:latin typeface="Arial" panose="020B0604020202020204" pitchFamily="34" charset="0"/>
                <a:cs typeface="Arial" panose="020B0604020202020204" pitchFamily="34" charset="0"/>
              </a:rPr>
              <a:t>Predominantly female (4 in 5)</a:t>
            </a:r>
          </a:p>
          <a:p>
            <a:r>
              <a:rPr lang="en-GB" dirty="0">
                <a:latin typeface="Arial" panose="020B0604020202020204" pitchFamily="34" charset="0"/>
                <a:cs typeface="Arial" panose="020B0604020202020204" pitchFamily="34" charset="0"/>
              </a:rPr>
              <a:t>Average age is 43</a:t>
            </a:r>
          </a:p>
          <a:p>
            <a:r>
              <a:rPr lang="en-GB" dirty="0">
                <a:latin typeface="Arial" panose="020B0604020202020204" pitchFamily="34" charset="0"/>
                <a:cs typeface="Arial" panose="020B0604020202020204" pitchFamily="34" charset="0"/>
              </a:rPr>
              <a:t>Relatively poorly educated</a:t>
            </a:r>
          </a:p>
          <a:p>
            <a:r>
              <a:rPr lang="en-GB" dirty="0">
                <a:latin typeface="Arial" panose="020B0604020202020204" pitchFamily="34" charset="0"/>
                <a:cs typeface="Arial" panose="020B0604020202020204" pitchFamily="34" charset="0"/>
              </a:rPr>
              <a:t>Many are paid national minimum wage </a:t>
            </a:r>
          </a:p>
          <a:p>
            <a:pPr marL="914400" lvl="2" indent="0">
              <a:buNone/>
            </a:pPr>
            <a:r>
              <a:rPr lang="en-GB" sz="1200" dirty="0">
                <a:latin typeface="Arial" panose="020B0604020202020204" pitchFamily="34" charset="0"/>
                <a:cs typeface="Arial" panose="020B0604020202020204" pitchFamily="34" charset="0"/>
              </a:rPr>
              <a:t>                                                                                                                                                            (CQC, 2017;JRF, 2015; CSSIW, 2017)</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a:xfrm>
            <a:off x="13097101" y="6666173"/>
            <a:ext cx="542697" cy="279400"/>
          </a:xfrm>
        </p:spPr>
        <p:txBody>
          <a:bodyPr/>
          <a:lstStyle/>
          <a:p>
            <a:endParaRPr lang="en-US" dirty="0"/>
          </a:p>
        </p:txBody>
      </p:sp>
    </p:spTree>
    <p:extLst>
      <p:ext uri="{BB962C8B-B14F-4D97-AF65-F5344CB8AC3E}">
        <p14:creationId xmlns:p14="http://schemas.microsoft.com/office/powerpoint/2010/main" val="406220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ea typeface="Calibri" panose="020F0502020204030204" pitchFamily="34" charset="0"/>
                <a:cs typeface="Arial" panose="020B0604020202020204" pitchFamily="34" charset="0"/>
              </a:rPr>
              <a:t>Paid Care Workers</a:t>
            </a:r>
            <a:br>
              <a:rPr lang="en-GB" b="1" dirty="0">
                <a:latin typeface="Arial" panose="020B0604020202020204" pitchFamily="34" charset="0"/>
                <a:ea typeface="Calibri" panose="020F0502020204030204" pitchFamily="34" charset="0"/>
                <a:cs typeface="Arial" panose="020B0604020202020204" pitchFamily="34" charset="0"/>
              </a:rPr>
            </a:br>
            <a:r>
              <a:rPr lang="en-GB" b="1" dirty="0">
                <a:latin typeface="Arial" panose="020B0604020202020204" pitchFamily="34" charset="0"/>
                <a:ea typeface="Calibri" panose="020F0502020204030204" pitchFamily="34" charset="0"/>
                <a:cs typeface="Arial" panose="020B0604020202020204" pitchFamily="34" charset="0"/>
              </a:rPr>
              <a:t>Domiciliary Care (DCW’s)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556932"/>
            <a:ext cx="10291548" cy="3318936"/>
          </a:xfrm>
        </p:spPr>
        <p:txBody>
          <a:bodyPr>
            <a:normAutofit fontScale="92500"/>
          </a:bodyPr>
          <a:lstStyle/>
          <a:p>
            <a:r>
              <a:rPr lang="en-GB" dirty="0">
                <a:latin typeface="Arial" panose="020B0604020202020204" pitchFamily="34" charset="0"/>
                <a:cs typeface="Arial" panose="020B0604020202020204" pitchFamily="34" charset="0"/>
              </a:rPr>
              <a:t>426 Domiciliary Care Agencies registered in Wales employing around 20,000</a:t>
            </a:r>
          </a:p>
          <a:p>
            <a:r>
              <a:rPr lang="en-GB" dirty="0">
                <a:latin typeface="Arial" panose="020B0604020202020204" pitchFamily="34" charset="0"/>
                <a:cs typeface="Arial" panose="020B0604020202020204" pitchFamily="34" charset="0"/>
              </a:rPr>
              <a:t>9,000 in England employing over 500,000 </a:t>
            </a:r>
          </a:p>
          <a:p>
            <a:r>
              <a:rPr lang="en-GB" dirty="0">
                <a:latin typeface="Arial" panose="020B0604020202020204" pitchFamily="34" charset="0"/>
                <a:cs typeface="Arial" panose="020B0604020202020204" pitchFamily="34" charset="0"/>
              </a:rPr>
              <a:t>Most are female (over 80%)</a:t>
            </a:r>
          </a:p>
          <a:p>
            <a:r>
              <a:rPr lang="en-GB" dirty="0">
                <a:latin typeface="Arial" panose="020B0604020202020204" pitchFamily="34" charset="0"/>
                <a:cs typeface="Arial" panose="020B0604020202020204" pitchFamily="34" charset="0"/>
              </a:rPr>
              <a:t>A fifth of these are over 55</a:t>
            </a:r>
          </a:p>
          <a:p>
            <a:r>
              <a:rPr lang="en-GB" dirty="0">
                <a:latin typeface="Arial" panose="020B0604020202020204" pitchFamily="34" charset="0"/>
                <a:cs typeface="Arial" panose="020B0604020202020204" pitchFamily="34" charset="0"/>
              </a:rPr>
              <a:t>Nearly half are on involuntary Zero Hours Contracts (ZHC’s)</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(CSSIW, 2017; Skills for Care, 2019)</a:t>
            </a:r>
          </a:p>
        </p:txBody>
      </p:sp>
    </p:spTree>
    <p:extLst>
      <p:ext uri="{BB962C8B-B14F-4D97-AF65-F5344CB8AC3E}">
        <p14:creationId xmlns:p14="http://schemas.microsoft.com/office/powerpoint/2010/main" val="3371839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29762"/>
            <a:ext cx="9601196" cy="1556237"/>
          </a:xfrm>
        </p:spPr>
        <p:txBody>
          <a:bodyPr>
            <a:normAutofit fontScale="90000"/>
          </a:bodyPr>
          <a:lstStyle/>
          <a:p>
            <a:r>
              <a:rPr lang="en-GB" b="1" dirty="0">
                <a:latin typeface="Arial" panose="020B0604020202020204" pitchFamily="34" charset="0"/>
                <a:cs typeface="Arial" panose="020B0604020202020204" pitchFamily="34" charset="0"/>
              </a:rPr>
              <a:t>Issues Faced by Individuals Working in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Health and Social Care</a:t>
            </a:r>
          </a:p>
        </p:txBody>
      </p:sp>
      <p:sp>
        <p:nvSpPr>
          <p:cNvPr id="3" name="Content Placeholder 2"/>
          <p:cNvSpPr>
            <a:spLocks noGrp="1"/>
          </p:cNvSpPr>
          <p:nvPr>
            <p:ph idx="1"/>
          </p:nvPr>
        </p:nvSpPr>
        <p:spPr>
          <a:xfrm>
            <a:off x="1219200" y="2556932"/>
            <a:ext cx="9601196" cy="3318936"/>
          </a:xfrm>
        </p:spPr>
        <p:txBody>
          <a:bodyPr>
            <a:normAutofit fontScale="77500" lnSpcReduction="20000"/>
          </a:bodyPr>
          <a:lstStyle/>
          <a:p>
            <a:r>
              <a:rPr lang="en-GB" dirty="0">
                <a:latin typeface="Arial" panose="020B0604020202020204" pitchFamily="34" charset="0"/>
                <a:cs typeface="Arial" panose="020B0604020202020204" pitchFamily="34" charset="0"/>
              </a:rPr>
              <a:t>Pressures of home life</a:t>
            </a:r>
          </a:p>
          <a:p>
            <a:r>
              <a:rPr lang="en-GB" dirty="0">
                <a:latin typeface="Arial" panose="020B0604020202020204" pitchFamily="34" charset="0"/>
                <a:cs typeface="Arial" panose="020B0604020202020204" pitchFamily="34" charset="0"/>
              </a:rPr>
              <a:t>Financial issues</a:t>
            </a:r>
          </a:p>
          <a:p>
            <a:r>
              <a:rPr lang="en-GB" dirty="0">
                <a:latin typeface="Arial" panose="020B0604020202020204" pitchFamily="34" charset="0"/>
                <a:cs typeface="Arial" panose="020B0604020202020204" pitchFamily="34" charset="0"/>
              </a:rPr>
              <a:t>Work conditions</a:t>
            </a:r>
          </a:p>
          <a:p>
            <a:pPr lvl="0">
              <a:buClr>
                <a:srgbClr val="D9B247"/>
              </a:buClr>
            </a:pPr>
            <a:r>
              <a:rPr lang="en-GB" dirty="0">
                <a:solidFill>
                  <a:prstClr val="black">
                    <a:lumMod val="85000"/>
                    <a:lumOff val="15000"/>
                  </a:prstClr>
                </a:solidFill>
                <a:latin typeface="Arial" panose="020B0604020202020204" pitchFamily="34" charset="0"/>
                <a:cs typeface="Arial" panose="020B0604020202020204" pitchFamily="34" charset="0"/>
              </a:rPr>
              <a:t>Unsuitability for care work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Negative workplace culture</a:t>
            </a:r>
          </a:p>
          <a:p>
            <a:r>
              <a:rPr lang="en-GB" dirty="0">
                <a:latin typeface="Arial" panose="020B0604020202020204" pitchFamily="34" charset="0"/>
                <a:cs typeface="Arial" panose="020B0604020202020204" pitchFamily="34" charset="0"/>
              </a:rPr>
              <a:t>Pressures of home life</a:t>
            </a:r>
          </a:p>
          <a:p>
            <a:r>
              <a:rPr lang="en-GB" dirty="0">
                <a:latin typeface="Arial" panose="020B0604020202020204" pitchFamily="34" charset="0"/>
                <a:cs typeface="Arial" panose="020B0604020202020204" pitchFamily="34" charset="0"/>
              </a:rPr>
              <a:t>Lack of job satisfaction / self esteem</a:t>
            </a:r>
          </a:p>
          <a:p>
            <a:r>
              <a:rPr lang="en-GB" dirty="0">
                <a:latin typeface="Arial" panose="020B0604020202020204" pitchFamily="34" charset="0"/>
                <a:cs typeface="Arial" panose="020B0604020202020204" pitchFamily="34" charset="0"/>
              </a:rPr>
              <a:t>Lack of status in society</a:t>
            </a:r>
          </a:p>
          <a:p>
            <a:r>
              <a:rPr lang="en-GB" dirty="0">
                <a:latin typeface="Arial" panose="020B0604020202020204" pitchFamily="34" charset="0"/>
                <a:cs typeface="Arial" panose="020B0604020202020204" pitchFamily="34" charset="0"/>
              </a:rPr>
              <a:t>COVID 19 and Lockdown</a:t>
            </a:r>
          </a:p>
        </p:txBody>
      </p:sp>
    </p:spTree>
    <p:extLst>
      <p:ext uri="{BB962C8B-B14F-4D97-AF65-F5344CB8AC3E}">
        <p14:creationId xmlns:p14="http://schemas.microsoft.com/office/powerpoint/2010/main" val="2466395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Unpaid Carers</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Every day another 6,000 people take on a caring responsibility – that equals over 2 million people each year.</a:t>
            </a:r>
          </a:p>
          <a:p>
            <a:r>
              <a:rPr lang="en-GB" dirty="0">
                <a:latin typeface="Arial" panose="020B0604020202020204" pitchFamily="34" charset="0"/>
                <a:cs typeface="Arial" panose="020B0604020202020204" pitchFamily="34" charset="0"/>
              </a:rPr>
              <a:t>58% of carers are women and 42% are men.</a:t>
            </a:r>
          </a:p>
          <a:p>
            <a:r>
              <a:rPr lang="en-GB" dirty="0">
                <a:latin typeface="Arial" panose="020B0604020202020204" pitchFamily="34" charset="0"/>
                <a:cs typeface="Arial" panose="020B0604020202020204" pitchFamily="34" charset="0"/>
              </a:rPr>
              <a:t>1.3 million people provide over 50 hours of care per week.</a:t>
            </a:r>
          </a:p>
          <a:p>
            <a:r>
              <a:rPr lang="en-GB" dirty="0">
                <a:latin typeface="Arial" panose="020B0604020202020204" pitchFamily="34" charset="0"/>
                <a:cs typeface="Arial" panose="020B0604020202020204" pitchFamily="34" charset="0"/>
              </a:rPr>
              <a:t>Over 1 million people care for more than one person</a:t>
            </a:r>
          </a:p>
          <a:p>
            <a:r>
              <a:rPr lang="en-GB" dirty="0">
                <a:latin typeface="Arial" panose="020B0604020202020204" pitchFamily="34" charset="0"/>
                <a:cs typeface="Arial" panose="020B0604020202020204" pitchFamily="34" charset="0"/>
              </a:rPr>
              <a:t>As of 2020, Carers UK estimates there are around 13.6 million people caring through the pandemic</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794631" y="5869802"/>
            <a:ext cx="200464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(Carers UK 2020)</a:t>
            </a:r>
          </a:p>
        </p:txBody>
      </p:sp>
    </p:spTree>
    <p:extLst>
      <p:ext uri="{BB962C8B-B14F-4D97-AF65-F5344CB8AC3E}">
        <p14:creationId xmlns:p14="http://schemas.microsoft.com/office/powerpoint/2010/main" val="3301582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48000" y="2136339"/>
            <a:ext cx="6096000" cy="2585323"/>
          </a:xfrm>
          <a:prstGeom prst="rect">
            <a:avLst/>
          </a:prstGeom>
        </p:spPr>
        <p:txBody>
          <a:bodyPr>
            <a:spAutoFit/>
          </a:bodyPr>
          <a:lstStyle/>
          <a:p>
            <a:pPr algn="ctr"/>
            <a:r>
              <a:rPr lang="en-GB" sz="5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Loneliness and Isolation in Older People</a:t>
            </a:r>
            <a:endParaRPr lang="en-GB" dirty="0"/>
          </a:p>
        </p:txBody>
      </p:sp>
    </p:spTree>
    <p:extLst>
      <p:ext uri="{BB962C8B-B14F-4D97-AF65-F5344CB8AC3E}">
        <p14:creationId xmlns:p14="http://schemas.microsoft.com/office/powerpoint/2010/main" val="7518690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a:t>
            </a:r>
          </a:p>
        </p:txBody>
      </p:sp>
      <p:sp>
        <p:nvSpPr>
          <p:cNvPr id="3" name="Content Placeholder 2"/>
          <p:cNvSpPr>
            <a:spLocks noGrp="1"/>
          </p:cNvSpPr>
          <p:nvPr>
            <p:ph idx="1"/>
          </p:nvPr>
        </p:nvSpPr>
        <p:spPr>
          <a:xfrm>
            <a:off x="1295401" y="2556932"/>
            <a:ext cx="10207286" cy="3318936"/>
          </a:xfrm>
        </p:spPr>
        <p:txBody>
          <a:bodyPr>
            <a:normAutofit/>
          </a:bodyPr>
          <a:lstStyle/>
          <a:p>
            <a:r>
              <a:rPr lang="en-GB" dirty="0">
                <a:latin typeface="Arial" panose="020B0604020202020204" pitchFamily="34" charset="0"/>
                <a:cs typeface="Arial" panose="020B0604020202020204" pitchFamily="34" charset="0"/>
              </a:rPr>
              <a:t>An unwelcome feeling of lack or loss of companionship, which happens when there is a mismatch between the quantity and quality of the social relationships that we have, and those that we want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Loneliness is a negative feeling people experience when the relationships they have do not match up to those they would like to have</a:t>
            </a:r>
          </a:p>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2018)</a:t>
            </a:r>
          </a:p>
          <a:p>
            <a:pPr marL="0" indent="0">
              <a:buNone/>
            </a:pPr>
            <a:r>
              <a:rPr lang="en-GB" sz="1200" dirty="0">
                <a:latin typeface="Arial" panose="020B0604020202020204" pitchFamily="34" charset="0"/>
                <a:cs typeface="Arial" panose="020B0604020202020204" pitchFamily="34" charset="0"/>
              </a:rPr>
              <a:t>                                                                                                                                                                             </a:t>
            </a:r>
          </a:p>
        </p:txBody>
      </p:sp>
      <p:pic>
        <p:nvPicPr>
          <p:cNvPr id="4" name="Picture 3"/>
          <p:cNvPicPr>
            <a:picLocks noChangeAspect="1"/>
          </p:cNvPicPr>
          <p:nvPr/>
        </p:nvPicPr>
        <p:blipFill>
          <a:blip r:embed="rId3"/>
          <a:stretch>
            <a:fillRect/>
          </a:stretch>
        </p:blipFill>
        <p:spPr>
          <a:xfrm>
            <a:off x="9534052" y="3591639"/>
            <a:ext cx="2085013" cy="323116"/>
          </a:xfrm>
          <a:prstGeom prst="rect">
            <a:avLst/>
          </a:prstGeom>
        </p:spPr>
      </p:pic>
    </p:spTree>
    <p:extLst>
      <p:ext uri="{BB962C8B-B14F-4D97-AF65-F5344CB8AC3E}">
        <p14:creationId xmlns:p14="http://schemas.microsoft.com/office/powerpoint/2010/main" val="34693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Isolation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Separation from social or familial contact, community involvement or access to services.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2015)</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Living ‘without companionship, having low levels of social contact, little social support, feeling separate from others, being an outsider, isolated and suffering loneliness’.                                                                                           </a:t>
            </a:r>
            <a:r>
              <a:rPr lang="en-GB" sz="1200" dirty="0">
                <a:latin typeface="Arial" panose="020B0604020202020204" pitchFamily="34" charset="0"/>
                <a:cs typeface="Arial" panose="020B0604020202020204" pitchFamily="34" charset="0"/>
              </a:rPr>
              <a:t>(Hawthorne, 2006)         </a:t>
            </a:r>
          </a:p>
          <a:p>
            <a:r>
              <a:rPr lang="en-GB" b="1" dirty="0">
                <a:latin typeface="Arial" panose="020B0604020202020204" pitchFamily="34" charset="0"/>
                <a:cs typeface="Arial" panose="020B0604020202020204" pitchFamily="34" charset="0"/>
              </a:rPr>
              <a:t>Social Isolation </a:t>
            </a:r>
            <a:r>
              <a:rPr lang="en-GB" dirty="0">
                <a:latin typeface="Arial" panose="020B0604020202020204" pitchFamily="34" charset="0"/>
                <a:cs typeface="Arial" panose="020B0604020202020204" pitchFamily="34" charset="0"/>
              </a:rPr>
              <a:t>is a depravation of social connections                                                                                                               </a:t>
            </a:r>
          </a:p>
        </p:txBody>
      </p:sp>
    </p:spTree>
    <p:extLst>
      <p:ext uri="{BB962C8B-B14F-4D97-AF65-F5344CB8AC3E}">
        <p14:creationId xmlns:p14="http://schemas.microsoft.com/office/powerpoint/2010/main" val="2831045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Isolation and Loneliness</a:t>
            </a:r>
            <a:endParaRPr lang="en-GB" dirty="0"/>
          </a:p>
        </p:txBody>
      </p:sp>
      <p:sp>
        <p:nvSpPr>
          <p:cNvPr id="3" name="Text Placeholder 2"/>
          <p:cNvSpPr>
            <a:spLocks noGrp="1"/>
          </p:cNvSpPr>
          <p:nvPr>
            <p:ph type="body" idx="1"/>
          </p:nvPr>
        </p:nvSpPr>
        <p:spPr/>
        <p:txBody>
          <a:bodyPr/>
          <a:lstStyle/>
          <a:p>
            <a:r>
              <a:rPr lang="en-GB" b="1" dirty="0">
                <a:solidFill>
                  <a:schemeClr val="tx1"/>
                </a:solidFill>
                <a:latin typeface="Arial" panose="020B0604020202020204" pitchFamily="34" charset="0"/>
                <a:cs typeface="Arial" panose="020B0604020202020204" pitchFamily="34" charset="0"/>
              </a:rPr>
              <a:t>Isolation</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External</a:t>
            </a:r>
          </a:p>
          <a:p>
            <a:r>
              <a:rPr lang="en-GB" dirty="0">
                <a:latin typeface="Arial" panose="020B0604020202020204" pitchFamily="34" charset="0"/>
                <a:cs typeface="Arial" panose="020B0604020202020204" pitchFamily="34" charset="0"/>
              </a:rPr>
              <a:t>Objective</a:t>
            </a:r>
          </a:p>
          <a:p>
            <a:r>
              <a:rPr lang="en-GB" dirty="0">
                <a:latin typeface="Arial" panose="020B0604020202020204" pitchFamily="34" charset="0"/>
                <a:cs typeface="Arial" panose="020B0604020202020204" pitchFamily="34" charset="0"/>
              </a:rPr>
              <a:t>Determined by quantity of social relationships and contact</a:t>
            </a:r>
          </a:p>
          <a:p>
            <a:r>
              <a:rPr lang="en-GB" dirty="0">
                <a:latin typeface="Arial" panose="020B0604020202020204" pitchFamily="34" charset="0"/>
                <a:cs typeface="Arial" panose="020B0604020202020204" pitchFamily="34" charset="0"/>
              </a:rPr>
              <a:t>Can be caused physically </a:t>
            </a:r>
          </a:p>
          <a:p>
            <a:endParaRPr lang="en-GB" dirty="0"/>
          </a:p>
        </p:txBody>
      </p:sp>
      <p:sp>
        <p:nvSpPr>
          <p:cNvPr id="5" name="Text Placeholder 4"/>
          <p:cNvSpPr>
            <a:spLocks noGrp="1"/>
          </p:cNvSpPr>
          <p:nvPr>
            <p:ph type="body" sz="quarter" idx="3"/>
          </p:nvPr>
        </p:nvSpPr>
        <p:spPr/>
        <p:txBody>
          <a:bodyPr/>
          <a:lstStyle/>
          <a:p>
            <a:r>
              <a:rPr lang="en-GB" b="1" dirty="0">
                <a:solidFill>
                  <a:schemeClr val="tx1"/>
                </a:solidFill>
                <a:latin typeface="Arial" panose="020B0604020202020204" pitchFamily="34" charset="0"/>
                <a:cs typeface="Arial" panose="020B0604020202020204" pitchFamily="34" charset="0"/>
              </a:rPr>
              <a:t>Loneliness</a:t>
            </a:r>
          </a:p>
        </p:txBody>
      </p:sp>
      <p:sp>
        <p:nvSpPr>
          <p:cNvPr id="6" name="Content Placeholder 5"/>
          <p:cNvSpPr>
            <a:spLocks noGrp="1"/>
          </p:cNvSpPr>
          <p:nvPr>
            <p:ph sz="quarter" idx="4"/>
          </p:nvPr>
        </p:nvSpPr>
        <p:spPr>
          <a:xfrm>
            <a:off x="6180671" y="3243262"/>
            <a:ext cx="4718304" cy="2928938"/>
          </a:xfrm>
        </p:spPr>
        <p:txBody>
          <a:bodyPr>
            <a:normAutofit fontScale="85000" lnSpcReduction="10000"/>
          </a:bodyPr>
          <a:lstStyle/>
          <a:p>
            <a:r>
              <a:rPr lang="en-GB" dirty="0">
                <a:latin typeface="Arial" panose="020B0604020202020204" pitchFamily="34" charset="0"/>
                <a:cs typeface="Arial" panose="020B0604020202020204" pitchFamily="34" charset="0"/>
              </a:rPr>
              <a:t>Internal</a:t>
            </a:r>
          </a:p>
          <a:p>
            <a:r>
              <a:rPr lang="en-GB" dirty="0">
                <a:latin typeface="Arial" panose="020B0604020202020204" pitchFamily="34" charset="0"/>
                <a:cs typeface="Arial" panose="020B0604020202020204" pitchFamily="34" charset="0"/>
              </a:rPr>
              <a:t>Subjective</a:t>
            </a:r>
          </a:p>
          <a:p>
            <a:r>
              <a:rPr lang="en-GB" dirty="0">
                <a:latin typeface="Arial" panose="020B0604020202020204" pitchFamily="34" charset="0"/>
                <a:cs typeface="Arial" panose="020B0604020202020204" pitchFamily="34" charset="0"/>
              </a:rPr>
              <a:t>Based on a persons emotional perception of the social connections they need </a:t>
            </a:r>
          </a:p>
          <a:p>
            <a:r>
              <a:rPr lang="en-GB" dirty="0">
                <a:latin typeface="Arial" panose="020B0604020202020204" pitchFamily="34" charset="0"/>
                <a:cs typeface="Arial" panose="020B0604020202020204" pitchFamily="34" charset="0"/>
              </a:rPr>
              <a:t>Not just caused by physical isolation and lack of companionship, but also through a lack of useful role in society</a:t>
            </a:r>
          </a:p>
        </p:txBody>
      </p:sp>
    </p:spTree>
    <p:extLst>
      <p:ext uri="{BB962C8B-B14F-4D97-AF65-F5344CB8AC3E}">
        <p14:creationId xmlns:p14="http://schemas.microsoft.com/office/powerpoint/2010/main" val="524955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Who is Most at Risk from Isolation and Loneliness?</a:t>
            </a:r>
          </a:p>
        </p:txBody>
      </p:sp>
      <p:sp>
        <p:nvSpPr>
          <p:cNvPr id="3" name="Content Placeholder 2"/>
          <p:cNvSpPr>
            <a:spLocks noGrp="1"/>
          </p:cNvSpPr>
          <p:nvPr>
            <p:ph idx="1"/>
          </p:nvPr>
        </p:nvSpPr>
        <p:spPr/>
        <p:txBody>
          <a:bodyPr>
            <a:normAutofit lnSpcReduction="1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Older people</a:t>
            </a:r>
          </a:p>
          <a:p>
            <a:pPr>
              <a:buFont typeface="Arial" panose="020B0604020202020204" pitchFamily="34" charset="0"/>
              <a:buChar char="•"/>
            </a:pPr>
            <a:r>
              <a:rPr lang="en-GB" dirty="0">
                <a:latin typeface="Arial" panose="020B0604020202020204" pitchFamily="34" charset="0"/>
                <a:cs typeface="Arial" panose="020B0604020202020204" pitchFamily="34" charset="0"/>
              </a:rPr>
              <a:t>Ethnic minority communities</a:t>
            </a:r>
          </a:p>
          <a:p>
            <a:pPr>
              <a:buFont typeface="Arial" panose="020B0604020202020204" pitchFamily="34" charset="0"/>
              <a:buChar char="•"/>
            </a:pPr>
            <a:r>
              <a:rPr lang="en-GB" dirty="0">
                <a:latin typeface="Arial" panose="020B0604020202020204" pitchFamily="34" charset="0"/>
                <a:cs typeface="Arial" panose="020B0604020202020204" pitchFamily="34" charset="0"/>
              </a:rPr>
              <a:t>Low income groups</a:t>
            </a:r>
          </a:p>
          <a:p>
            <a:pPr>
              <a:buFont typeface="Arial" panose="020B0604020202020204" pitchFamily="34" charset="0"/>
              <a:buChar char="•"/>
            </a:pPr>
            <a:r>
              <a:rPr lang="en-GB" dirty="0">
                <a:latin typeface="Arial" panose="020B0604020202020204" pitchFamily="34" charset="0"/>
                <a:cs typeface="Arial" panose="020B0604020202020204" pitchFamily="34" charset="0"/>
              </a:rPr>
              <a:t>People with a disability</a:t>
            </a:r>
          </a:p>
          <a:p>
            <a:pPr>
              <a:buFont typeface="Arial" panose="020B0604020202020204" pitchFamily="34" charset="0"/>
              <a:buChar char="•"/>
            </a:pPr>
            <a:r>
              <a:rPr lang="en-GB" dirty="0">
                <a:latin typeface="Arial" panose="020B0604020202020204" pitchFamily="34" charset="0"/>
                <a:cs typeface="Arial" panose="020B0604020202020204" pitchFamily="34" charset="0"/>
              </a:rPr>
              <a:t>Individuals with poor physical or mental health</a:t>
            </a:r>
          </a:p>
          <a:p>
            <a:pPr>
              <a:buFont typeface="Arial" panose="020B0604020202020204" pitchFamily="34" charset="0"/>
              <a:buChar char="•"/>
            </a:pPr>
            <a:r>
              <a:rPr lang="en-GB" dirty="0">
                <a:latin typeface="Arial" panose="020B0604020202020204" pitchFamily="34" charset="0"/>
                <a:cs typeface="Arial" panose="020B0604020202020204" pitchFamily="34" charset="0"/>
              </a:rPr>
              <a:t>Those living in rural areas</a:t>
            </a:r>
          </a:p>
          <a:p>
            <a:pPr>
              <a:buFont typeface="Arial" panose="020B0604020202020204" pitchFamily="34" charset="0"/>
              <a:buChar char="•"/>
            </a:pPr>
            <a:r>
              <a:rPr lang="en-GB" dirty="0">
                <a:latin typeface="Arial" panose="020B0604020202020204" pitchFamily="34" charset="0"/>
                <a:cs typeface="Arial" panose="020B0604020202020204" pitchFamily="34" charset="0"/>
              </a:rPr>
              <a:t>Those living in unsafe or inaccessible areas</a:t>
            </a:r>
          </a:p>
        </p:txBody>
      </p:sp>
    </p:spTree>
    <p:extLst>
      <p:ext uri="{BB962C8B-B14F-4D97-AF65-F5344CB8AC3E}">
        <p14:creationId xmlns:p14="http://schemas.microsoft.com/office/powerpoint/2010/main" val="1060579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Isolation in Social Care Settings</a:t>
            </a:r>
          </a:p>
        </p:txBody>
      </p:sp>
      <p:sp>
        <p:nvSpPr>
          <p:cNvPr id="3" name="Content Placeholder 2"/>
          <p:cNvSpPr>
            <a:spLocks noGrp="1"/>
          </p:cNvSpPr>
          <p:nvPr>
            <p:ph idx="1"/>
          </p:nvPr>
        </p:nvSpPr>
        <p:spPr/>
        <p:txBody>
          <a:bodyPr>
            <a:normAutofit fontScale="92500" lnSpcReduction="20000"/>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General Hospitals</a:t>
            </a:r>
          </a:p>
          <a:p>
            <a:pPr>
              <a:buFont typeface="Arial" panose="020B0604020202020204" pitchFamily="34" charset="0"/>
              <a:buChar char="•"/>
            </a:pPr>
            <a:r>
              <a:rPr lang="en-GB" dirty="0">
                <a:latin typeface="Arial" panose="020B0604020202020204" pitchFamily="34" charset="0"/>
                <a:cs typeface="Arial" panose="020B0604020202020204" pitchFamily="34" charset="0"/>
              </a:rPr>
              <a:t>Specialist Hospitals </a:t>
            </a:r>
          </a:p>
          <a:p>
            <a:pPr>
              <a:buFont typeface="Arial" panose="020B0604020202020204" pitchFamily="34" charset="0"/>
              <a:buChar char="•"/>
            </a:pPr>
            <a:r>
              <a:rPr lang="en-GB" dirty="0">
                <a:latin typeface="Arial" panose="020B0604020202020204" pitchFamily="34" charset="0"/>
                <a:cs typeface="Arial" panose="020B0604020202020204" pitchFamily="34" charset="0"/>
              </a:rPr>
              <a:t>Doctors Surgeries</a:t>
            </a:r>
          </a:p>
          <a:p>
            <a:pPr>
              <a:buFont typeface="Arial" panose="020B0604020202020204" pitchFamily="34" charset="0"/>
              <a:buChar char="•"/>
            </a:pPr>
            <a:r>
              <a:rPr lang="en-GB" dirty="0">
                <a:latin typeface="Arial" panose="020B0604020202020204" pitchFamily="34" charset="0"/>
                <a:cs typeface="Arial" panose="020B0604020202020204" pitchFamily="34" charset="0"/>
              </a:rPr>
              <a:t>Residential Homes </a:t>
            </a:r>
          </a:p>
          <a:p>
            <a:pPr>
              <a:buFont typeface="Arial" panose="020B0604020202020204" pitchFamily="34" charset="0"/>
              <a:buChar char="•"/>
            </a:pPr>
            <a:r>
              <a:rPr lang="en-GB" dirty="0">
                <a:latin typeface="Arial" panose="020B0604020202020204" pitchFamily="34" charset="0"/>
                <a:cs typeface="Arial" panose="020B0604020202020204" pitchFamily="34" charset="0"/>
              </a:rPr>
              <a:t>Nursing Homes</a:t>
            </a:r>
          </a:p>
          <a:p>
            <a:pPr>
              <a:buFont typeface="Arial" panose="020B0604020202020204" pitchFamily="34" charset="0"/>
              <a:buChar char="•"/>
            </a:pPr>
            <a:r>
              <a:rPr lang="en-GB" dirty="0">
                <a:latin typeface="Arial" panose="020B0604020202020204" pitchFamily="34" charset="0"/>
                <a:cs typeface="Arial" panose="020B0604020202020204" pitchFamily="34" charset="0"/>
              </a:rPr>
              <a:t>Assisted Living Units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Independent Living Units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home of someone receiving domiciliary care</a:t>
            </a:r>
          </a:p>
          <a:p>
            <a:endParaRPr lang="en-GB" dirty="0"/>
          </a:p>
        </p:txBody>
      </p:sp>
    </p:spTree>
    <p:extLst>
      <p:ext uri="{BB962C8B-B14F-4D97-AF65-F5344CB8AC3E}">
        <p14:creationId xmlns:p14="http://schemas.microsoft.com/office/powerpoint/2010/main" val="147908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Loneliness and Lockdown</a:t>
            </a:r>
          </a:p>
        </p:txBody>
      </p:sp>
      <p:sp>
        <p:nvSpPr>
          <p:cNvPr id="3" name="Content Placeholder 2"/>
          <p:cNvSpPr>
            <a:spLocks noGrp="1"/>
          </p:cNvSpPr>
          <p:nvPr>
            <p:ph idx="1"/>
          </p:nvPr>
        </p:nvSpPr>
        <p:spPr>
          <a:xfrm>
            <a:off x="1178169" y="2451423"/>
            <a:ext cx="10119945" cy="3843869"/>
          </a:xfrm>
        </p:spPr>
        <p:txBody>
          <a:bodyPr>
            <a:normAutofit fontScale="92500" lnSpcReduction="10000"/>
          </a:bodyPr>
          <a:lstStyle/>
          <a:p>
            <a:r>
              <a:rPr lang="en-GB" dirty="0">
                <a:latin typeface="Arial" panose="020B0604020202020204" pitchFamily="34" charset="0"/>
                <a:cs typeface="Arial" panose="020B0604020202020204" pitchFamily="34" charset="0"/>
              </a:rPr>
              <a:t>One of the groups hit hardest by the pandemic is older people. </a:t>
            </a:r>
          </a:p>
          <a:p>
            <a:r>
              <a:rPr lang="en-GB" dirty="0">
                <a:latin typeface="Arial" panose="020B0604020202020204" pitchFamily="34" charset="0"/>
                <a:cs typeface="Arial" panose="020B0604020202020204" pitchFamily="34" charset="0"/>
              </a:rPr>
              <a:t>For example, almost nine out of ten (89%) of deaths involving COVID-19 in England and Wales up to 6th November 2020 were among the over-65s (53,279 out of 59,549)</a:t>
            </a:r>
          </a:p>
          <a:p>
            <a:r>
              <a:rPr lang="en-GB" dirty="0">
                <a:latin typeface="Arial" panose="020B0604020202020204" pitchFamily="34" charset="0"/>
                <a:cs typeface="Arial" panose="020B0604020202020204" pitchFamily="34" charset="0"/>
              </a:rPr>
              <a:t>More than one in four of these deaths happened to older people with dementia, iii and two in five were living in a care home at the time – most of whom will sadly have died without seeing their family again.</a:t>
            </a:r>
          </a:p>
          <a:p>
            <a:r>
              <a:rPr lang="en-GB" dirty="0">
                <a:latin typeface="Arial" panose="020B0604020202020204" pitchFamily="34" charset="0"/>
                <a:cs typeface="Arial" panose="020B0604020202020204" pitchFamily="34" charset="0"/>
              </a:rPr>
              <a:t>It is also clear that Black and Minority Ethnic (BAME) older people are significantly over-represented among those who have become seriously ill and who have died from the virus. </a:t>
            </a:r>
          </a:p>
        </p:txBody>
      </p:sp>
      <p:sp>
        <p:nvSpPr>
          <p:cNvPr id="4" name="TextBox 3"/>
          <p:cNvSpPr txBox="1"/>
          <p:nvPr/>
        </p:nvSpPr>
        <p:spPr>
          <a:xfrm>
            <a:off x="10152184" y="5802923"/>
            <a:ext cx="203981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422451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Mental Health in the Elderly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965429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Mental Health?</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Mental health includes our emotional, psychological, and social well-being</a:t>
            </a:r>
            <a:r>
              <a:rPr lang="en-GB" dirty="0">
                <a:solidFill>
                  <a:srgbClr val="FF0000"/>
                </a:solidFill>
                <a:latin typeface="Arial" panose="020B0604020202020204" pitchFamily="34" charset="0"/>
                <a:cs typeface="Arial" panose="020B0604020202020204" pitchFamily="34" charset="0"/>
              </a:rPr>
              <a:t>.</a:t>
            </a:r>
          </a:p>
          <a:p>
            <a:r>
              <a:rPr lang="en-GB" dirty="0">
                <a:solidFill>
                  <a:srgbClr val="FF0000"/>
                </a:solidFill>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It affects how we think, feel, and act.</a:t>
            </a:r>
          </a:p>
          <a:p>
            <a:r>
              <a:rPr lang="en-GB" dirty="0">
                <a:latin typeface="Arial" panose="020B0604020202020204" pitchFamily="34" charset="0"/>
                <a:cs typeface="Arial" panose="020B0604020202020204" pitchFamily="34" charset="0"/>
              </a:rPr>
              <a:t> It also helps determine how we handle stress, relate to others, and make choices.</a:t>
            </a:r>
          </a:p>
          <a:p>
            <a:r>
              <a:rPr lang="en-GB" dirty="0">
                <a:latin typeface="Arial" panose="020B0604020202020204" pitchFamily="34" charset="0"/>
                <a:cs typeface="Arial" panose="020B0604020202020204" pitchFamily="34" charset="0"/>
              </a:rPr>
              <a:t> Mental health is important at every stage of life, from childhood and adolescence through adulthood and old age.</a:t>
            </a:r>
          </a:p>
        </p:txBody>
      </p:sp>
      <p:sp>
        <p:nvSpPr>
          <p:cNvPr id="4" name="TextBox 3"/>
          <p:cNvSpPr txBox="1"/>
          <p:nvPr/>
        </p:nvSpPr>
        <p:spPr>
          <a:xfrm>
            <a:off x="9499600" y="5499100"/>
            <a:ext cx="32385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(MentalHealth.gov, 2017</a:t>
            </a:r>
            <a:r>
              <a:rPr lang="en-GB" sz="1200" dirty="0"/>
              <a:t>)</a:t>
            </a:r>
          </a:p>
        </p:txBody>
      </p:sp>
    </p:spTree>
    <p:extLst>
      <p:ext uri="{BB962C8B-B14F-4D97-AF65-F5344CB8AC3E}">
        <p14:creationId xmlns:p14="http://schemas.microsoft.com/office/powerpoint/2010/main" val="383192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Mental Health Problems in Later Life</a:t>
            </a:r>
          </a:p>
        </p:txBody>
      </p:sp>
      <p:sp>
        <p:nvSpPr>
          <p:cNvPr id="3" name="Content Placeholder 2"/>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It is commonly thought that older people are more likely to suffer from depression and anxiety but…</a:t>
            </a:r>
          </a:p>
          <a:p>
            <a:pPr>
              <a:buFont typeface="Arial" panose="020B0604020202020204" pitchFamily="34" charset="0"/>
              <a:buChar char="•"/>
            </a:pPr>
            <a:r>
              <a:rPr lang="en-GB" dirty="0">
                <a:latin typeface="Arial" panose="020B0604020202020204" pitchFamily="34" charset="0"/>
                <a:cs typeface="Arial" panose="020B0604020202020204" pitchFamily="34" charset="0"/>
              </a:rPr>
              <a:t>Other than dementia, the risk of psychiatric disorders declines after age 65</a:t>
            </a:r>
          </a:p>
          <a:p>
            <a:pPr>
              <a:buFont typeface="Arial" panose="020B0604020202020204" pitchFamily="34" charset="0"/>
              <a:buChar char="•"/>
            </a:pPr>
            <a:r>
              <a:rPr lang="en-GB" dirty="0">
                <a:latin typeface="Arial" panose="020B0604020202020204" pitchFamily="34" charset="0"/>
                <a:cs typeface="Arial" panose="020B0604020202020204" pitchFamily="34" charset="0"/>
              </a:rPr>
              <a:t>Later life depression and mental health is hard to diagnose and can also be misdiagnosed due to other factors including normal ageing</a:t>
            </a:r>
          </a:p>
          <a:p>
            <a:pPr marL="0" indent="0">
              <a:buNone/>
            </a:pP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20300" y="5499100"/>
            <a:ext cx="1943100" cy="276999"/>
          </a:xfrm>
          <a:prstGeom prst="rect">
            <a:avLst/>
          </a:prstGeom>
          <a:noFill/>
        </p:spPr>
        <p:txBody>
          <a:bodyPr wrap="square" rtlCol="0">
            <a:spAutoFit/>
          </a:bodyPr>
          <a:lstStyle/>
          <a:p>
            <a:r>
              <a:rPr lang="en-GB" sz="1200" dirty="0"/>
              <a:t>(</a:t>
            </a:r>
            <a:r>
              <a:rPr lang="en-GB" sz="1200" dirty="0" err="1"/>
              <a:t>Pachana</a:t>
            </a:r>
            <a:r>
              <a:rPr lang="en-GB" sz="1200" dirty="0"/>
              <a:t>, 2016)</a:t>
            </a:r>
          </a:p>
        </p:txBody>
      </p:sp>
    </p:spTree>
    <p:extLst>
      <p:ext uri="{BB962C8B-B14F-4D97-AF65-F5344CB8AC3E}">
        <p14:creationId xmlns:p14="http://schemas.microsoft.com/office/powerpoint/2010/main" val="34773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Mental Health Problems in Later Life</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Depression -most common MH problem (1 in 5 older people) but most treatable</a:t>
            </a:r>
          </a:p>
          <a:p>
            <a:r>
              <a:rPr lang="en-GB" dirty="0">
                <a:latin typeface="Arial" panose="020B0604020202020204" pitchFamily="34" charset="0"/>
                <a:cs typeface="Arial" panose="020B0604020202020204" pitchFamily="34" charset="0"/>
              </a:rPr>
              <a:t> This figure doubles in the presence of physical illness and trebles in hospitals and care homes.</a:t>
            </a:r>
          </a:p>
          <a:p>
            <a:r>
              <a:rPr lang="en-GB" dirty="0">
                <a:latin typeface="Arial" panose="020B0604020202020204" pitchFamily="34" charset="0"/>
                <a:cs typeface="Arial" panose="020B0604020202020204" pitchFamily="34" charset="0"/>
              </a:rPr>
              <a:t>Anxiety disorders are present in one in twenty people and very frequently along with depression.</a:t>
            </a:r>
          </a:p>
          <a:p>
            <a:r>
              <a:rPr lang="en-GB" dirty="0">
                <a:latin typeface="Arial" panose="020B0604020202020204" pitchFamily="34" charset="0"/>
                <a:cs typeface="Arial" panose="020B0604020202020204" pitchFamily="34" charset="0"/>
              </a:rPr>
              <a:t> Less than one in ten people present with bipolar disorder in older age</a:t>
            </a:r>
          </a:p>
          <a:p>
            <a:r>
              <a:rPr lang="en-GB" dirty="0">
                <a:latin typeface="Arial" panose="020B0604020202020204" pitchFamily="34" charset="0"/>
                <a:cs typeface="Arial" panose="020B0604020202020204" pitchFamily="34" charset="0"/>
              </a:rPr>
              <a:t>1 in 20 older people present with  psychotic symptoms </a:t>
            </a:r>
          </a:p>
          <a:p>
            <a:pPr marL="0" indent="0">
              <a:buNone/>
            </a:pPr>
            <a:r>
              <a:rPr lang="en-GB" b="1" dirty="0">
                <a:latin typeface="Arial" panose="020B0604020202020204" pitchFamily="34" charset="0"/>
                <a:cs typeface="Arial" panose="020B0604020202020204" pitchFamily="34" charset="0"/>
              </a:rPr>
              <a:t>Older people more frequently have symptoms of depression or dementia than late-onset schizophrenia.</a:t>
            </a:r>
          </a:p>
        </p:txBody>
      </p:sp>
      <p:sp>
        <p:nvSpPr>
          <p:cNvPr id="4" name="TextBox 3"/>
          <p:cNvSpPr txBox="1"/>
          <p:nvPr/>
        </p:nvSpPr>
        <p:spPr>
          <a:xfrm>
            <a:off x="10007600" y="5737368"/>
            <a:ext cx="23876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154269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Risk Factors for Mental Health Problems among Older Adults</a:t>
            </a:r>
          </a:p>
        </p:txBody>
      </p:sp>
      <p:sp>
        <p:nvSpPr>
          <p:cNvPr id="3" name="Content Placeholder 2"/>
          <p:cNvSpPr>
            <a:spLocks noGrp="1"/>
          </p:cNvSpPr>
          <p:nvPr>
            <p:ph idx="1"/>
          </p:nvPr>
        </p:nvSpPr>
        <p:spPr>
          <a:xfrm>
            <a:off x="1295402" y="2849032"/>
            <a:ext cx="9601196" cy="3318936"/>
          </a:xfrm>
        </p:spPr>
        <p:txBody>
          <a:bodyPr/>
          <a:lstStyle/>
          <a:p>
            <a:r>
              <a:rPr lang="en-GB" dirty="0">
                <a:latin typeface="Arial" panose="020B0604020202020204" pitchFamily="34" charset="0"/>
                <a:cs typeface="Arial" panose="020B0604020202020204" pitchFamily="34" charset="0"/>
              </a:rPr>
              <a:t>Significant ongoing loss in capacities and a decline in functional ability</a:t>
            </a:r>
          </a:p>
          <a:p>
            <a:r>
              <a:rPr lang="en-GB" dirty="0">
                <a:latin typeface="Arial" panose="020B0604020202020204" pitchFamily="34" charset="0"/>
                <a:cs typeface="Arial" panose="020B0604020202020204" pitchFamily="34" charset="0"/>
              </a:rPr>
              <a:t>Reduced mobility, chronic pain, frailty or other health problems</a:t>
            </a:r>
          </a:p>
          <a:p>
            <a:r>
              <a:rPr lang="en-GB" dirty="0">
                <a:latin typeface="Arial" panose="020B0604020202020204" pitchFamily="34" charset="0"/>
                <a:cs typeface="Arial" panose="020B0604020202020204" pitchFamily="34" charset="0"/>
              </a:rPr>
              <a:t>Critical life events such as bereavement, or a drop in socioeconomic status with retirement</a:t>
            </a:r>
          </a:p>
          <a:p>
            <a:r>
              <a:rPr lang="en-GB" dirty="0">
                <a:latin typeface="Arial" panose="020B0604020202020204" pitchFamily="34" charset="0"/>
                <a:cs typeface="Arial" panose="020B0604020202020204" pitchFamily="34" charset="0"/>
              </a:rPr>
              <a:t>Isolation, loneliness or psychological distress</a:t>
            </a:r>
          </a:p>
          <a:p>
            <a:r>
              <a:rPr lang="en-GB" dirty="0">
                <a:latin typeface="Arial" panose="020B0604020202020204" pitchFamily="34" charset="0"/>
                <a:cs typeface="Arial" panose="020B0604020202020204" pitchFamily="34" charset="0"/>
              </a:rPr>
              <a:t>Mental health has an impact on physical health and vice versa </a:t>
            </a:r>
          </a:p>
        </p:txBody>
      </p:sp>
      <p:sp>
        <p:nvSpPr>
          <p:cNvPr id="4" name="TextBox 3"/>
          <p:cNvSpPr txBox="1"/>
          <p:nvPr/>
        </p:nvSpPr>
        <p:spPr>
          <a:xfrm>
            <a:off x="10179048" y="5791200"/>
            <a:ext cx="14351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(WHO, 2016)</a:t>
            </a:r>
          </a:p>
        </p:txBody>
      </p:sp>
    </p:spTree>
    <p:extLst>
      <p:ext uri="{BB962C8B-B14F-4D97-AF65-F5344CB8AC3E}">
        <p14:creationId xmlns:p14="http://schemas.microsoft.com/office/powerpoint/2010/main" val="196720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barn(inVertical)">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Risk Factors for Mental Health Problems among Older Adults</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Older adults with physical health conditions such as heart disease have higher rates of depression than those who are healthy </a:t>
            </a:r>
          </a:p>
          <a:p>
            <a:r>
              <a:rPr lang="en-GB" dirty="0">
                <a:latin typeface="Arial" panose="020B0604020202020204" pitchFamily="34" charset="0"/>
                <a:cs typeface="Arial" panose="020B0604020202020204" pitchFamily="34" charset="0"/>
              </a:rPr>
              <a:t>Untreated depression in an older person with heart disease can negatively affect its outcome.</a:t>
            </a:r>
          </a:p>
          <a:p>
            <a:r>
              <a:rPr lang="en-GB" dirty="0">
                <a:latin typeface="Arial" panose="020B0604020202020204" pitchFamily="34" charset="0"/>
                <a:cs typeface="Arial" panose="020B0604020202020204" pitchFamily="34" charset="0"/>
              </a:rPr>
              <a:t>Older adults are also vulnerable to elder abuse - including physical, verbal, psychological, financial and sexual abuse; abandonment; neglect; and serious losses of dignity and respect. </a:t>
            </a:r>
          </a:p>
          <a:p>
            <a:r>
              <a:rPr lang="en-GB" dirty="0">
                <a:latin typeface="Arial" panose="020B0604020202020204" pitchFamily="34" charset="0"/>
                <a:cs typeface="Arial" panose="020B0604020202020204" pitchFamily="34" charset="0"/>
              </a:rPr>
              <a:t>Current evidence suggests that 1 in 6 older people experience elder abuse which can lead not only to physical injuries, but also to serious, sometimes long-lasting psychological consequences, including depression and anxiety</a:t>
            </a:r>
          </a:p>
        </p:txBody>
      </p:sp>
      <p:sp>
        <p:nvSpPr>
          <p:cNvPr id="4" name="TextBox 3"/>
          <p:cNvSpPr txBox="1"/>
          <p:nvPr/>
        </p:nvSpPr>
        <p:spPr>
          <a:xfrm>
            <a:off x="10287000" y="5737368"/>
            <a:ext cx="14605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(WHO, 2016</a:t>
            </a:r>
            <a:r>
              <a:rPr lang="en-GB" sz="1200" dirty="0"/>
              <a:t>)</a:t>
            </a:r>
          </a:p>
        </p:txBody>
      </p:sp>
    </p:spTree>
    <p:extLst>
      <p:ext uri="{BB962C8B-B14F-4D97-AF65-F5344CB8AC3E}">
        <p14:creationId xmlns:p14="http://schemas.microsoft.com/office/powerpoint/2010/main" val="296427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Elderly Mental Health in the UK</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Half of adults aged 55 and over have experienced common mental health problems</a:t>
            </a:r>
          </a:p>
          <a:p>
            <a:r>
              <a:rPr lang="en-GB" dirty="0">
                <a:latin typeface="Arial" panose="020B0604020202020204" pitchFamily="34" charset="0"/>
                <a:cs typeface="Arial" panose="020B0604020202020204" pitchFamily="34" charset="0"/>
              </a:rPr>
              <a:t>Nearly half of adults (7.7million) aged 55+ say they have experienced depression</a:t>
            </a:r>
          </a:p>
          <a:p>
            <a:r>
              <a:rPr lang="en-GB" dirty="0">
                <a:latin typeface="Arial" panose="020B0604020202020204" pitchFamily="34" charset="0"/>
                <a:cs typeface="Arial" panose="020B0604020202020204" pitchFamily="34" charset="0"/>
              </a:rPr>
              <a:t>7.3 million have suffered with anxiety</a:t>
            </a:r>
          </a:p>
          <a:p>
            <a:endParaRPr lang="en-GB" dirty="0"/>
          </a:p>
          <a:p>
            <a:endParaRPr lang="en-GB" dirty="0"/>
          </a:p>
        </p:txBody>
      </p:sp>
    </p:spTree>
    <p:extLst>
      <p:ext uri="{BB962C8B-B14F-4D97-AF65-F5344CB8AC3E}">
        <p14:creationId xmlns:p14="http://schemas.microsoft.com/office/powerpoint/2010/main" val="312389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707" y="496761"/>
            <a:ext cx="9601196" cy="1303867"/>
          </a:xfrm>
        </p:spPr>
        <p:txBody>
          <a:bodyPr>
            <a:normAutofit fontScale="90000"/>
          </a:bodyPr>
          <a:lstStyle/>
          <a:p>
            <a:br>
              <a:rPr lang="en-GB" dirty="0"/>
            </a:br>
            <a:r>
              <a:rPr lang="en-GB" sz="4900" b="1" dirty="0">
                <a:latin typeface="Arial" panose="020B0604020202020204" pitchFamily="34" charset="0"/>
                <a:cs typeface="Arial" panose="020B0604020202020204" pitchFamily="34" charset="0"/>
              </a:rPr>
              <a:t>ELDER ABUSE!</a:t>
            </a:r>
          </a:p>
        </p:txBody>
      </p:sp>
      <p:pic>
        <p:nvPicPr>
          <p:cNvPr id="4" name="Content Placeholder 3"/>
          <p:cNvPicPr>
            <a:picLocks noGrp="1" noChangeAspect="1"/>
          </p:cNvPicPr>
          <p:nvPr>
            <p:ph idx="1"/>
          </p:nvPr>
        </p:nvPicPr>
        <p:blipFill>
          <a:blip r:embed="rId2"/>
          <a:stretch>
            <a:fillRect/>
          </a:stretch>
        </p:blipFill>
        <p:spPr>
          <a:xfrm>
            <a:off x="4408065" y="2922407"/>
            <a:ext cx="3608625" cy="2716760"/>
          </a:xfrm>
          <a:prstGeom prst="rect">
            <a:avLst/>
          </a:prstGeom>
        </p:spPr>
      </p:pic>
    </p:spTree>
    <p:extLst>
      <p:ext uri="{BB962C8B-B14F-4D97-AF65-F5344CB8AC3E}">
        <p14:creationId xmlns:p14="http://schemas.microsoft.com/office/powerpoint/2010/main" val="3971597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Elder Abuse?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single or repeated act or lack of appropriate action, occurring within any relationship where there is an expectation of trust, which causes harm or distress to an older  person'                                                    </a:t>
            </a:r>
            <a:r>
              <a:rPr lang="en-GB" sz="1200" dirty="0">
                <a:latin typeface="Arial" panose="020B0604020202020204" pitchFamily="34" charset="0"/>
                <a:cs typeface="Arial" panose="020B0604020202020204" pitchFamily="34" charset="0"/>
              </a:rPr>
              <a:t>(Action on Elder Abuse, 2012)</a:t>
            </a:r>
          </a:p>
          <a:p>
            <a:pPr lvl="0">
              <a:buClr>
                <a:srgbClr val="D9B247"/>
              </a:buClr>
            </a:pPr>
            <a:endParaRPr lang="en-GB" dirty="0">
              <a:latin typeface="Arial" panose="020B0604020202020204" pitchFamily="34" charset="0"/>
              <a:cs typeface="Arial" panose="020B0604020202020204" pitchFamily="34" charset="0"/>
            </a:endParaRPr>
          </a:p>
          <a:p>
            <a:pPr lvl="0">
              <a:buClr>
                <a:srgbClr val="D9B247"/>
              </a:buClr>
            </a:pPr>
            <a:r>
              <a:rPr lang="en-GB" dirty="0">
                <a:latin typeface="Arial" panose="020B0604020202020204" pitchFamily="34" charset="0"/>
                <a:cs typeface="Arial" panose="020B0604020202020204" pitchFamily="34" charset="0"/>
              </a:rPr>
              <a:t>‘Elder abuse includes actions intending to harm, the harming without intent, and also the neglect that leads to harm of older people’                    </a:t>
            </a:r>
            <a:r>
              <a:rPr lang="en-GB" sz="1200" dirty="0">
                <a:solidFill>
                  <a:prstClr val="black">
                    <a:lumMod val="85000"/>
                    <a:lumOff val="15000"/>
                  </a:prstClr>
                </a:solidFill>
                <a:latin typeface="Arial" panose="020B0604020202020204" pitchFamily="34" charset="0"/>
                <a:cs typeface="Arial" panose="020B0604020202020204" pitchFamily="34" charset="0"/>
              </a:rPr>
              <a:t> (NI Direct, 2014)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4940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Abuse</a:t>
            </a:r>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Sexual abuse</a:t>
            </a:r>
          </a:p>
          <a:p>
            <a:r>
              <a:rPr lang="en-GB" dirty="0">
                <a:latin typeface="Arial" panose="020B0604020202020204" pitchFamily="34" charset="0"/>
                <a:cs typeface="Arial" panose="020B0604020202020204" pitchFamily="34" charset="0"/>
              </a:rPr>
              <a:t>Physical abuse</a:t>
            </a:r>
          </a:p>
          <a:p>
            <a:r>
              <a:rPr lang="en-GB" dirty="0">
                <a:latin typeface="Arial" panose="020B0604020202020204" pitchFamily="34" charset="0"/>
                <a:cs typeface="Arial" panose="020B0604020202020204" pitchFamily="34" charset="0"/>
              </a:rPr>
              <a:t>Psychological abuse</a:t>
            </a:r>
          </a:p>
          <a:p>
            <a:r>
              <a:rPr lang="en-GB" dirty="0">
                <a:latin typeface="Arial" panose="020B0604020202020204" pitchFamily="34" charset="0"/>
                <a:cs typeface="Arial" panose="020B0604020202020204" pitchFamily="34" charset="0"/>
              </a:rPr>
              <a:t>Neglect and self neglect</a:t>
            </a:r>
          </a:p>
          <a:p>
            <a:r>
              <a:rPr lang="en-GB" dirty="0">
                <a:latin typeface="Arial" panose="020B0604020202020204" pitchFamily="34" charset="0"/>
                <a:cs typeface="Arial" panose="020B0604020202020204" pitchFamily="34" charset="0"/>
              </a:rPr>
              <a:t>Institutional abuse</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Financial abuse</a:t>
            </a:r>
          </a:p>
          <a:p>
            <a:r>
              <a:rPr lang="en-GB" dirty="0">
                <a:latin typeface="Arial" panose="020B0604020202020204" pitchFamily="34" charset="0"/>
                <a:cs typeface="Arial" panose="020B0604020202020204" pitchFamily="34" charset="0"/>
              </a:rPr>
              <a:t>Discriminatory abuse</a:t>
            </a:r>
          </a:p>
          <a:p>
            <a:r>
              <a:rPr lang="en-GB" dirty="0">
                <a:latin typeface="Arial" panose="020B0604020202020204" pitchFamily="34" charset="0"/>
                <a:cs typeface="Arial" panose="020B0604020202020204" pitchFamily="34" charset="0"/>
              </a:rPr>
              <a:t>Domestic Abuse</a:t>
            </a:r>
          </a:p>
          <a:p>
            <a:r>
              <a:rPr lang="en-GB" dirty="0">
                <a:latin typeface="Arial" panose="020B0604020202020204" pitchFamily="34" charset="0"/>
                <a:cs typeface="Arial" panose="020B0604020202020204" pitchFamily="34" charset="0"/>
              </a:rPr>
              <a:t>Organisational abuse </a:t>
            </a:r>
          </a:p>
          <a:p>
            <a:pPr marL="0" indent="0">
              <a:buNone/>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525169" y="707811"/>
            <a:ext cx="1371429" cy="1533333"/>
          </a:xfrm>
          <a:prstGeom prst="rect">
            <a:avLst/>
          </a:prstGeom>
        </p:spPr>
      </p:pic>
      <p:sp>
        <p:nvSpPr>
          <p:cNvPr id="6" name="TextBox 5"/>
          <p:cNvSpPr txBox="1"/>
          <p:nvPr/>
        </p:nvSpPr>
        <p:spPr>
          <a:xfrm>
            <a:off x="9805736" y="5593449"/>
            <a:ext cx="1491916" cy="276999"/>
          </a:xfrm>
          <a:prstGeom prst="rect">
            <a:avLst/>
          </a:prstGeom>
          <a:noFill/>
        </p:spPr>
        <p:txBody>
          <a:bodyPr wrap="square" rtlCol="0">
            <a:spAutoFit/>
          </a:bodyPr>
          <a:lstStyle/>
          <a:p>
            <a:r>
              <a:rPr lang="en-GB" sz="1200" dirty="0"/>
              <a:t>(</a:t>
            </a:r>
            <a:r>
              <a:rPr lang="en-GB" sz="1200" dirty="0" err="1"/>
              <a:t>AgeUK</a:t>
            </a:r>
            <a:r>
              <a:rPr lang="en-GB" sz="1200" dirty="0"/>
              <a:t>, 2019)</a:t>
            </a:r>
          </a:p>
        </p:txBody>
      </p:sp>
    </p:spTree>
    <p:extLst>
      <p:ext uri="{BB962C8B-B14F-4D97-AF65-F5344CB8AC3E}">
        <p14:creationId xmlns:p14="http://schemas.microsoft.com/office/powerpoint/2010/main" val="72787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barn(inVertical)">
                                      <p:cBhvr>
                                        <p:cTn id="49"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Victims, Perpetrators, Locations</a:t>
            </a:r>
          </a:p>
        </p:txBody>
      </p:sp>
      <p:sp>
        <p:nvSpPr>
          <p:cNvPr id="3" name="Content Placeholder 2"/>
          <p:cNvSpPr>
            <a:spLocks noGrp="1"/>
          </p:cNvSpPr>
          <p:nvPr>
            <p:ph idx="1"/>
          </p:nvPr>
        </p:nvSpPr>
        <p:spPr>
          <a:xfrm>
            <a:off x="709863" y="2556931"/>
            <a:ext cx="10186734" cy="3699489"/>
          </a:xfrm>
        </p:spPr>
        <p:txBody>
          <a:bodyPr>
            <a:normAutofit fontScale="77500" lnSpcReduction="20000"/>
          </a:bodyPr>
          <a:lstStyle/>
          <a:p>
            <a:pPr marL="0" indent="0">
              <a:buNone/>
            </a:pPr>
            <a:r>
              <a:rPr lang="en-GB" b="1" dirty="0">
                <a:solidFill>
                  <a:schemeClr val="tx1"/>
                </a:solidFill>
                <a:latin typeface="Arial" panose="020B0604020202020204" pitchFamily="34" charset="0"/>
                <a:cs typeface="Arial" panose="020B0604020202020204" pitchFamily="34" charset="0"/>
              </a:rPr>
              <a:t>Vulnerable adults were more likely to be abused in…</a:t>
            </a:r>
          </a:p>
          <a:p>
            <a:r>
              <a:rPr lang="en-GB" dirty="0">
                <a:solidFill>
                  <a:schemeClr val="tx1"/>
                </a:solidFill>
                <a:latin typeface="Arial" panose="020B0604020202020204" pitchFamily="34" charset="0"/>
                <a:cs typeface="Arial" panose="020B0604020202020204" pitchFamily="34" charset="0"/>
              </a:rPr>
              <a:t>their own home (43.5%)</a:t>
            </a:r>
          </a:p>
          <a:p>
            <a:r>
              <a:rPr lang="en-GB" dirty="0">
                <a:solidFill>
                  <a:schemeClr val="tx1"/>
                </a:solidFill>
                <a:latin typeface="Arial" panose="020B0604020202020204" pitchFamily="34" charset="0"/>
                <a:cs typeface="Arial" panose="020B0604020202020204" pitchFamily="34" charset="0"/>
              </a:rPr>
              <a:t>a care home (35.6%)</a:t>
            </a:r>
          </a:p>
          <a:p>
            <a:pPr marL="0" indent="0">
              <a:buNone/>
            </a:pPr>
            <a:r>
              <a:rPr lang="en-GB" b="1" dirty="0">
                <a:latin typeface="Arial" panose="020B0604020202020204" pitchFamily="34" charset="0"/>
                <a:cs typeface="Arial" panose="020B0604020202020204" pitchFamily="34" charset="0"/>
              </a:rPr>
              <a:t>An abuser could be someone from any walk of life; </a:t>
            </a:r>
          </a:p>
          <a:p>
            <a:r>
              <a:rPr lang="en-GB" dirty="0">
                <a:latin typeface="Arial" panose="020B0604020202020204" pitchFamily="34" charset="0"/>
                <a:cs typeface="Arial" panose="020B0604020202020204" pitchFamily="34" charset="0"/>
              </a:rPr>
              <a:t>a family member (partner, child or other relative);</a:t>
            </a:r>
          </a:p>
          <a:p>
            <a:r>
              <a:rPr lang="en-GB" dirty="0">
                <a:latin typeface="Arial" panose="020B0604020202020204" pitchFamily="34" charset="0"/>
                <a:cs typeface="Arial" panose="020B0604020202020204" pitchFamily="34" charset="0"/>
              </a:rPr>
              <a:t>friend or neighbour;</a:t>
            </a:r>
          </a:p>
          <a:p>
            <a:r>
              <a:rPr lang="en-GB" dirty="0">
                <a:latin typeface="Arial" panose="020B0604020202020204" pitchFamily="34" charset="0"/>
                <a:cs typeface="Arial" panose="020B0604020202020204" pitchFamily="34" charset="0"/>
              </a:rPr>
              <a:t>a paid or volunteer carer;</a:t>
            </a:r>
          </a:p>
          <a:p>
            <a:r>
              <a:rPr lang="en-GB" dirty="0">
                <a:latin typeface="Arial" panose="020B0604020202020204" pitchFamily="34" charset="0"/>
                <a:cs typeface="Arial" panose="020B0604020202020204" pitchFamily="34" charset="0"/>
              </a:rPr>
              <a:t>a social services or health service professional;</a:t>
            </a:r>
          </a:p>
          <a:p>
            <a:r>
              <a:rPr lang="en-GB" dirty="0">
                <a:latin typeface="Arial" panose="020B0604020202020204" pitchFamily="34" charset="0"/>
                <a:cs typeface="Arial" panose="020B0604020202020204" pitchFamily="34" charset="0"/>
              </a:rPr>
              <a:t>a tradesperson; or</a:t>
            </a:r>
          </a:p>
          <a:p>
            <a:r>
              <a:rPr lang="en-GB" dirty="0">
                <a:latin typeface="Arial" panose="020B0604020202020204" pitchFamily="34" charset="0"/>
                <a:cs typeface="Arial" panose="020B0604020202020204" pitchFamily="34" charset="0"/>
              </a:rPr>
              <a:t>legal professional. </a:t>
            </a:r>
          </a:p>
          <a:p>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7127784" y="3289112"/>
            <a:ext cx="3187945" cy="1854576"/>
          </a:xfrm>
          <a:prstGeom prst="rect">
            <a:avLst/>
          </a:prstGeom>
        </p:spPr>
      </p:pic>
    </p:spTree>
    <p:extLst>
      <p:ext uri="{BB962C8B-B14F-4D97-AF65-F5344CB8AC3E}">
        <p14:creationId xmlns:p14="http://schemas.microsoft.com/office/powerpoint/2010/main" val="1230074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000" b="1" dirty="0">
                <a:latin typeface="Arial" panose="020B0604020202020204" pitchFamily="34" charset="0"/>
                <a:cs typeface="Arial" panose="020B0604020202020204" pitchFamily="34" charset="0"/>
              </a:rPr>
              <a:t>Death and Dying</a:t>
            </a:r>
          </a:p>
        </p:txBody>
      </p:sp>
      <p:sp>
        <p:nvSpPr>
          <p:cNvPr id="3" name="Subtitle 2"/>
          <p:cNvSpPr>
            <a:spLocks noGrp="1"/>
          </p:cNvSpPr>
          <p:nvPr>
            <p:ph type="subTitle" idx="1"/>
          </p:nvPr>
        </p:nvSpPr>
        <p:spPr/>
        <p:txBody>
          <a:bodyPr/>
          <a:lstStyle/>
          <a:p>
            <a:pPr lvl="0" defTabSz="914400" eaLnBrk="0" fontAlgn="base" hangingPunct="0">
              <a:spcAft>
                <a:spcPct val="0"/>
              </a:spcAft>
              <a:buClr>
                <a:srgbClr val="B2B2B2"/>
              </a:buClr>
              <a:buSzPct val="75000"/>
            </a:pPr>
            <a:r>
              <a:rPr lang="en-US" altLang="en-US" sz="3200" b="1" kern="0" dirty="0">
                <a:solidFill>
                  <a:srgbClr val="000000"/>
                </a:solidFill>
                <a:latin typeface="Arial" panose="020B0604020202020204" pitchFamily="34" charset="0"/>
                <a:cs typeface="Arial" panose="020B0604020202020204" pitchFamily="34" charset="0"/>
              </a:rPr>
              <a:t>Death in middle and old age</a:t>
            </a:r>
          </a:p>
        </p:txBody>
      </p:sp>
    </p:spTree>
    <p:extLst>
      <p:ext uri="{BB962C8B-B14F-4D97-AF65-F5344CB8AC3E}">
        <p14:creationId xmlns:p14="http://schemas.microsoft.com/office/powerpoint/2010/main" val="19825193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9101" y="925776"/>
            <a:ext cx="1710047" cy="369332"/>
          </a:xfrm>
          <a:prstGeom prst="rect">
            <a:avLst/>
          </a:prstGeom>
          <a:noFill/>
        </p:spPr>
        <p:txBody>
          <a:bodyPr wrap="square" rtlCol="0">
            <a:spAutoFit/>
          </a:bodyPr>
          <a:lstStyle/>
          <a:p>
            <a:r>
              <a:rPr lang="en-GB" dirty="0"/>
              <a:t>Dead as a dodo.</a:t>
            </a:r>
          </a:p>
        </p:txBody>
      </p:sp>
      <p:sp>
        <p:nvSpPr>
          <p:cNvPr id="3" name="TextBox 2"/>
          <p:cNvSpPr txBox="1"/>
          <p:nvPr/>
        </p:nvSpPr>
        <p:spPr>
          <a:xfrm rot="20398517">
            <a:off x="4144488" y="1033153"/>
            <a:ext cx="950026" cy="641268"/>
          </a:xfrm>
          <a:prstGeom prst="rect">
            <a:avLst/>
          </a:prstGeom>
          <a:noFill/>
        </p:spPr>
        <p:txBody>
          <a:bodyPr wrap="square" rtlCol="0">
            <a:spAutoFit/>
          </a:bodyPr>
          <a:lstStyle/>
          <a:p>
            <a:pPr algn="ctr"/>
            <a:r>
              <a:rPr lang="en-GB" dirty="0"/>
              <a:t>Kick the bucket.</a:t>
            </a:r>
          </a:p>
        </p:txBody>
      </p:sp>
      <p:sp>
        <p:nvSpPr>
          <p:cNvPr id="4" name="TextBox 3"/>
          <p:cNvSpPr txBox="1"/>
          <p:nvPr/>
        </p:nvSpPr>
        <p:spPr>
          <a:xfrm>
            <a:off x="6411277" y="1506569"/>
            <a:ext cx="2602094" cy="646331"/>
          </a:xfrm>
          <a:prstGeom prst="rect">
            <a:avLst/>
          </a:prstGeom>
          <a:noFill/>
        </p:spPr>
        <p:txBody>
          <a:bodyPr wrap="square" rtlCol="0">
            <a:spAutoFit/>
          </a:bodyPr>
          <a:lstStyle/>
          <a:p>
            <a:pPr algn="ctr"/>
            <a:r>
              <a:rPr lang="en-GB" dirty="0"/>
              <a:t>Brown bread.</a:t>
            </a:r>
          </a:p>
          <a:p>
            <a:pPr algn="ctr"/>
            <a:r>
              <a:rPr lang="en-GB" dirty="0"/>
              <a:t> (cockney rhyming slang)</a:t>
            </a:r>
          </a:p>
        </p:txBody>
      </p:sp>
      <p:sp>
        <p:nvSpPr>
          <p:cNvPr id="5" name="TextBox 4"/>
          <p:cNvSpPr txBox="1"/>
          <p:nvPr/>
        </p:nvSpPr>
        <p:spPr>
          <a:xfrm rot="902605">
            <a:off x="1864263" y="1769324"/>
            <a:ext cx="1365662" cy="646331"/>
          </a:xfrm>
          <a:prstGeom prst="rect">
            <a:avLst/>
          </a:prstGeom>
          <a:noFill/>
        </p:spPr>
        <p:txBody>
          <a:bodyPr wrap="square" rtlCol="0">
            <a:spAutoFit/>
          </a:bodyPr>
          <a:lstStyle/>
          <a:p>
            <a:r>
              <a:rPr lang="en-GB" dirty="0"/>
              <a:t>Deceased.</a:t>
            </a:r>
          </a:p>
          <a:p>
            <a:r>
              <a:rPr lang="en-GB" dirty="0"/>
              <a:t>Departed.</a:t>
            </a:r>
          </a:p>
        </p:txBody>
      </p:sp>
      <p:sp>
        <p:nvSpPr>
          <p:cNvPr id="6" name="TextBox 5"/>
          <p:cNvSpPr txBox="1"/>
          <p:nvPr/>
        </p:nvSpPr>
        <p:spPr>
          <a:xfrm rot="21016945">
            <a:off x="5723906" y="1151906"/>
            <a:ext cx="1021278" cy="923330"/>
          </a:xfrm>
          <a:prstGeom prst="rect">
            <a:avLst/>
          </a:prstGeom>
          <a:noFill/>
        </p:spPr>
        <p:txBody>
          <a:bodyPr wrap="square" rtlCol="0">
            <a:spAutoFit/>
          </a:bodyPr>
          <a:lstStyle/>
          <a:p>
            <a:pPr algn="ctr"/>
            <a:r>
              <a:rPr lang="en-GB" dirty="0"/>
              <a:t>Sleeping with the fishes.</a:t>
            </a:r>
          </a:p>
        </p:txBody>
      </p:sp>
      <p:sp>
        <p:nvSpPr>
          <p:cNvPr id="7" name="TextBox 6"/>
          <p:cNvSpPr txBox="1"/>
          <p:nvPr/>
        </p:nvSpPr>
        <p:spPr>
          <a:xfrm>
            <a:off x="2626366" y="2762001"/>
            <a:ext cx="2956956" cy="369332"/>
          </a:xfrm>
          <a:prstGeom prst="rect">
            <a:avLst/>
          </a:prstGeom>
          <a:noFill/>
        </p:spPr>
        <p:txBody>
          <a:bodyPr wrap="square" rtlCol="0">
            <a:spAutoFit/>
          </a:bodyPr>
          <a:lstStyle/>
          <a:p>
            <a:r>
              <a:rPr lang="en-GB" dirty="0"/>
              <a:t>Faced the final curtain.</a:t>
            </a:r>
          </a:p>
        </p:txBody>
      </p:sp>
      <p:sp>
        <p:nvSpPr>
          <p:cNvPr id="8" name="TextBox 7"/>
          <p:cNvSpPr txBox="1"/>
          <p:nvPr/>
        </p:nvSpPr>
        <p:spPr>
          <a:xfrm>
            <a:off x="6899564" y="2529444"/>
            <a:ext cx="1175657" cy="369332"/>
          </a:xfrm>
          <a:prstGeom prst="rect">
            <a:avLst/>
          </a:prstGeom>
          <a:noFill/>
        </p:spPr>
        <p:txBody>
          <a:bodyPr wrap="square" rtlCol="0">
            <a:spAutoFit/>
          </a:bodyPr>
          <a:lstStyle/>
          <a:p>
            <a:r>
              <a:rPr lang="en-GB" dirty="0"/>
              <a:t>Expired</a:t>
            </a:r>
          </a:p>
        </p:txBody>
      </p:sp>
      <p:sp>
        <p:nvSpPr>
          <p:cNvPr id="9" name="TextBox 8"/>
          <p:cNvSpPr txBox="1"/>
          <p:nvPr/>
        </p:nvSpPr>
        <p:spPr>
          <a:xfrm rot="21063623">
            <a:off x="9161521" y="2626212"/>
            <a:ext cx="2291938" cy="369332"/>
          </a:xfrm>
          <a:prstGeom prst="rect">
            <a:avLst/>
          </a:prstGeom>
          <a:noFill/>
        </p:spPr>
        <p:txBody>
          <a:bodyPr wrap="square" rtlCol="0">
            <a:spAutoFit/>
          </a:bodyPr>
          <a:lstStyle/>
          <a:p>
            <a:r>
              <a:rPr lang="en-GB" dirty="0"/>
              <a:t>Gone to a better place.</a:t>
            </a:r>
          </a:p>
        </p:txBody>
      </p:sp>
      <p:sp>
        <p:nvSpPr>
          <p:cNvPr id="10" name="TextBox 9"/>
          <p:cNvSpPr txBox="1"/>
          <p:nvPr/>
        </p:nvSpPr>
        <p:spPr>
          <a:xfrm rot="499256">
            <a:off x="5635445" y="3621730"/>
            <a:ext cx="2790701" cy="923330"/>
          </a:xfrm>
          <a:prstGeom prst="rect">
            <a:avLst/>
          </a:prstGeom>
          <a:noFill/>
        </p:spPr>
        <p:txBody>
          <a:bodyPr wrap="square" rtlCol="0">
            <a:spAutoFit/>
          </a:bodyPr>
          <a:lstStyle/>
          <a:p>
            <a:pPr algn="ctr"/>
            <a:r>
              <a:rPr lang="en-GB" dirty="0"/>
              <a:t>Passed away.</a:t>
            </a:r>
          </a:p>
          <a:p>
            <a:pPr algn="ctr"/>
            <a:r>
              <a:rPr lang="en-GB" dirty="0"/>
              <a:t>Passed on.</a:t>
            </a:r>
          </a:p>
          <a:p>
            <a:pPr algn="ctr"/>
            <a:r>
              <a:rPr lang="en-GB" dirty="0"/>
              <a:t>Checked out.</a:t>
            </a:r>
          </a:p>
        </p:txBody>
      </p:sp>
      <p:sp>
        <p:nvSpPr>
          <p:cNvPr id="11" name="TextBox 10"/>
          <p:cNvSpPr txBox="1"/>
          <p:nvPr/>
        </p:nvSpPr>
        <p:spPr>
          <a:xfrm rot="502027">
            <a:off x="8075221" y="3431969"/>
            <a:ext cx="2196935" cy="646331"/>
          </a:xfrm>
          <a:prstGeom prst="rect">
            <a:avLst/>
          </a:prstGeom>
          <a:noFill/>
        </p:spPr>
        <p:txBody>
          <a:bodyPr wrap="square" rtlCol="0">
            <a:spAutoFit/>
          </a:bodyPr>
          <a:lstStyle/>
          <a:p>
            <a:r>
              <a:rPr lang="en-GB" dirty="0"/>
              <a:t>Bit the big one.</a:t>
            </a:r>
          </a:p>
          <a:p>
            <a:r>
              <a:rPr lang="en-GB" dirty="0"/>
              <a:t>Bitten the dust.</a:t>
            </a:r>
          </a:p>
        </p:txBody>
      </p:sp>
      <p:sp>
        <p:nvSpPr>
          <p:cNvPr id="12" name="TextBox 11"/>
          <p:cNvSpPr txBox="1"/>
          <p:nvPr/>
        </p:nvSpPr>
        <p:spPr>
          <a:xfrm>
            <a:off x="1199408" y="3028208"/>
            <a:ext cx="1282535" cy="938150"/>
          </a:xfrm>
          <a:prstGeom prst="rect">
            <a:avLst/>
          </a:prstGeom>
          <a:noFill/>
        </p:spPr>
        <p:txBody>
          <a:bodyPr wrap="square" rtlCol="0">
            <a:spAutoFit/>
          </a:bodyPr>
          <a:lstStyle/>
          <a:p>
            <a:pPr algn="ctr"/>
            <a:r>
              <a:rPr lang="en-GB" dirty="0"/>
              <a:t>Popped their clogs.</a:t>
            </a:r>
          </a:p>
          <a:p>
            <a:pPr algn="ctr"/>
            <a:r>
              <a:rPr lang="en-GB" dirty="0"/>
              <a:t>Pegged it.</a:t>
            </a:r>
          </a:p>
        </p:txBody>
      </p:sp>
      <p:sp>
        <p:nvSpPr>
          <p:cNvPr id="13" name="TextBox 12"/>
          <p:cNvSpPr txBox="1"/>
          <p:nvPr/>
        </p:nvSpPr>
        <p:spPr>
          <a:xfrm>
            <a:off x="2499668" y="4000198"/>
            <a:ext cx="1579418" cy="646331"/>
          </a:xfrm>
          <a:prstGeom prst="rect">
            <a:avLst/>
          </a:prstGeom>
          <a:noFill/>
        </p:spPr>
        <p:txBody>
          <a:bodyPr wrap="square" rtlCol="0">
            <a:spAutoFit/>
          </a:bodyPr>
          <a:lstStyle/>
          <a:p>
            <a:r>
              <a:rPr lang="en-GB" dirty="0"/>
              <a:t>Taken to Jesus.</a:t>
            </a:r>
          </a:p>
          <a:p>
            <a:r>
              <a:rPr lang="en-GB" dirty="0"/>
              <a:t>Met his maker.</a:t>
            </a:r>
          </a:p>
        </p:txBody>
      </p:sp>
      <p:sp>
        <p:nvSpPr>
          <p:cNvPr id="14" name="TextBox 13"/>
          <p:cNvSpPr txBox="1"/>
          <p:nvPr/>
        </p:nvSpPr>
        <p:spPr>
          <a:xfrm>
            <a:off x="7854211" y="4611493"/>
            <a:ext cx="2500780" cy="923330"/>
          </a:xfrm>
          <a:prstGeom prst="rect">
            <a:avLst/>
          </a:prstGeom>
          <a:noFill/>
        </p:spPr>
        <p:txBody>
          <a:bodyPr wrap="square" rtlCol="0">
            <a:spAutoFit/>
          </a:bodyPr>
          <a:lstStyle/>
          <a:p>
            <a:r>
              <a:rPr lang="en-GB" dirty="0"/>
              <a:t>Turned their toes up.</a:t>
            </a:r>
          </a:p>
          <a:p>
            <a:r>
              <a:rPr lang="en-GB" dirty="0"/>
              <a:t>Cashed in their chips.</a:t>
            </a:r>
          </a:p>
          <a:p>
            <a:r>
              <a:rPr lang="en-GB" dirty="0"/>
              <a:t>Fallen off their perch.</a:t>
            </a:r>
          </a:p>
        </p:txBody>
      </p:sp>
      <p:sp>
        <p:nvSpPr>
          <p:cNvPr id="15" name="TextBox 14"/>
          <p:cNvSpPr txBox="1"/>
          <p:nvPr/>
        </p:nvSpPr>
        <p:spPr>
          <a:xfrm>
            <a:off x="4478916" y="3657215"/>
            <a:ext cx="1128156" cy="369332"/>
          </a:xfrm>
          <a:prstGeom prst="rect">
            <a:avLst/>
          </a:prstGeom>
          <a:noFill/>
        </p:spPr>
        <p:txBody>
          <a:bodyPr wrap="square" rtlCol="0">
            <a:spAutoFit/>
          </a:bodyPr>
          <a:lstStyle/>
          <a:p>
            <a:r>
              <a:rPr lang="en-GB" dirty="0"/>
              <a:t>Croaked.</a:t>
            </a:r>
          </a:p>
        </p:txBody>
      </p:sp>
      <p:sp>
        <p:nvSpPr>
          <p:cNvPr id="16" name="TextBox 15"/>
          <p:cNvSpPr txBox="1"/>
          <p:nvPr/>
        </p:nvSpPr>
        <p:spPr>
          <a:xfrm>
            <a:off x="4417621" y="2116105"/>
            <a:ext cx="1389413" cy="369332"/>
          </a:xfrm>
          <a:prstGeom prst="rect">
            <a:avLst/>
          </a:prstGeom>
          <a:noFill/>
        </p:spPr>
        <p:txBody>
          <a:bodyPr wrap="square" rtlCol="0">
            <a:spAutoFit/>
          </a:bodyPr>
          <a:lstStyle/>
          <a:p>
            <a:r>
              <a:rPr lang="en-GB" dirty="0"/>
              <a:t>Gone south.</a:t>
            </a:r>
          </a:p>
        </p:txBody>
      </p:sp>
      <p:sp>
        <p:nvSpPr>
          <p:cNvPr id="17" name="TextBox 16"/>
          <p:cNvSpPr txBox="1"/>
          <p:nvPr/>
        </p:nvSpPr>
        <p:spPr>
          <a:xfrm>
            <a:off x="9332379" y="4173546"/>
            <a:ext cx="2063270" cy="369332"/>
          </a:xfrm>
          <a:prstGeom prst="rect">
            <a:avLst/>
          </a:prstGeom>
          <a:noFill/>
        </p:spPr>
        <p:txBody>
          <a:bodyPr wrap="square" rtlCol="0">
            <a:spAutoFit/>
          </a:bodyPr>
          <a:lstStyle/>
          <a:p>
            <a:r>
              <a:rPr lang="en-GB" dirty="0"/>
              <a:t>Given up the ghost.</a:t>
            </a:r>
          </a:p>
        </p:txBody>
      </p:sp>
      <p:sp>
        <p:nvSpPr>
          <p:cNvPr id="18" name="TextBox 17"/>
          <p:cNvSpPr txBox="1"/>
          <p:nvPr/>
        </p:nvSpPr>
        <p:spPr>
          <a:xfrm>
            <a:off x="1199408" y="5237018"/>
            <a:ext cx="2149434" cy="646331"/>
          </a:xfrm>
          <a:prstGeom prst="rect">
            <a:avLst/>
          </a:prstGeom>
          <a:noFill/>
        </p:spPr>
        <p:txBody>
          <a:bodyPr wrap="square" rtlCol="0">
            <a:spAutoFit/>
          </a:bodyPr>
          <a:lstStyle/>
          <a:p>
            <a:pPr algn="ctr"/>
            <a:r>
              <a:rPr lang="en-GB" dirty="0"/>
              <a:t>Shuffled off this mortal coil.</a:t>
            </a:r>
          </a:p>
        </p:txBody>
      </p:sp>
      <p:sp>
        <p:nvSpPr>
          <p:cNvPr id="19" name="TextBox 18"/>
          <p:cNvSpPr txBox="1"/>
          <p:nvPr/>
        </p:nvSpPr>
        <p:spPr>
          <a:xfrm>
            <a:off x="4555504" y="4478194"/>
            <a:ext cx="2344060" cy="646331"/>
          </a:xfrm>
          <a:prstGeom prst="rect">
            <a:avLst/>
          </a:prstGeom>
          <a:noFill/>
        </p:spPr>
        <p:txBody>
          <a:bodyPr wrap="square" rtlCol="0">
            <a:spAutoFit/>
          </a:bodyPr>
          <a:lstStyle/>
          <a:p>
            <a:r>
              <a:rPr lang="en-GB" dirty="0"/>
              <a:t>Pushing up daisies.</a:t>
            </a:r>
          </a:p>
          <a:p>
            <a:r>
              <a:rPr lang="en-GB" dirty="0"/>
              <a:t>Sleeping the big sleep.</a:t>
            </a:r>
          </a:p>
        </p:txBody>
      </p:sp>
      <p:sp>
        <p:nvSpPr>
          <p:cNvPr id="20" name="TextBox 19"/>
          <p:cNvSpPr txBox="1"/>
          <p:nvPr/>
        </p:nvSpPr>
        <p:spPr>
          <a:xfrm>
            <a:off x="7275276" y="700644"/>
            <a:ext cx="2930047" cy="646331"/>
          </a:xfrm>
          <a:prstGeom prst="rect">
            <a:avLst/>
          </a:prstGeom>
          <a:noFill/>
        </p:spPr>
        <p:txBody>
          <a:bodyPr wrap="square" rtlCol="0">
            <a:spAutoFit/>
          </a:bodyPr>
          <a:lstStyle/>
          <a:p>
            <a:pPr algn="ctr"/>
            <a:r>
              <a:rPr lang="en-GB" dirty="0"/>
              <a:t>Checking out the grass from underneath.</a:t>
            </a:r>
          </a:p>
        </p:txBody>
      </p:sp>
      <p:sp>
        <p:nvSpPr>
          <p:cNvPr id="21" name="TextBox 20"/>
          <p:cNvSpPr txBox="1"/>
          <p:nvPr/>
        </p:nvSpPr>
        <p:spPr>
          <a:xfrm>
            <a:off x="5807034" y="3058495"/>
            <a:ext cx="1468242" cy="369332"/>
          </a:xfrm>
          <a:prstGeom prst="rect">
            <a:avLst/>
          </a:prstGeom>
          <a:noFill/>
        </p:spPr>
        <p:txBody>
          <a:bodyPr wrap="square" rtlCol="0">
            <a:spAutoFit/>
          </a:bodyPr>
          <a:lstStyle/>
          <a:p>
            <a:r>
              <a:rPr lang="en-GB" dirty="0"/>
              <a:t>Six feet under.</a:t>
            </a:r>
          </a:p>
        </p:txBody>
      </p:sp>
      <p:sp>
        <p:nvSpPr>
          <p:cNvPr id="22" name="TextBox 21"/>
          <p:cNvSpPr txBox="1"/>
          <p:nvPr/>
        </p:nvSpPr>
        <p:spPr>
          <a:xfrm>
            <a:off x="9013371" y="1613571"/>
            <a:ext cx="2223587" cy="646331"/>
          </a:xfrm>
          <a:prstGeom prst="rect">
            <a:avLst/>
          </a:prstGeom>
          <a:noFill/>
        </p:spPr>
        <p:txBody>
          <a:bodyPr wrap="square" rtlCol="0">
            <a:spAutoFit/>
          </a:bodyPr>
          <a:lstStyle/>
          <a:p>
            <a:pPr algn="ctr"/>
            <a:r>
              <a:rPr lang="en-GB" dirty="0"/>
              <a:t>Paying a debt to nature.</a:t>
            </a:r>
          </a:p>
        </p:txBody>
      </p:sp>
      <p:sp>
        <p:nvSpPr>
          <p:cNvPr id="23" name="TextBox 22"/>
          <p:cNvSpPr txBox="1"/>
          <p:nvPr/>
        </p:nvSpPr>
        <p:spPr>
          <a:xfrm>
            <a:off x="3468554" y="5444935"/>
            <a:ext cx="3806722" cy="646331"/>
          </a:xfrm>
          <a:prstGeom prst="rect">
            <a:avLst/>
          </a:prstGeom>
          <a:noFill/>
        </p:spPr>
        <p:txBody>
          <a:bodyPr wrap="square" rtlCol="0">
            <a:spAutoFit/>
          </a:bodyPr>
          <a:lstStyle/>
          <a:p>
            <a:pPr algn="ctr"/>
            <a:r>
              <a:rPr lang="en-GB" dirty="0"/>
              <a:t>Assumed room temperature.</a:t>
            </a:r>
          </a:p>
          <a:p>
            <a:pPr algn="ctr"/>
            <a:r>
              <a:rPr lang="en-GB" dirty="0"/>
              <a:t> (popular among mortuary technicians)</a:t>
            </a:r>
          </a:p>
        </p:txBody>
      </p:sp>
    </p:spTree>
    <p:extLst>
      <p:ext uri="{BB962C8B-B14F-4D97-AF65-F5344CB8AC3E}">
        <p14:creationId xmlns:p14="http://schemas.microsoft.com/office/powerpoint/2010/main" val="3417039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00"/>
                                        <p:tgtEl>
                                          <p:spTgt spid="5">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wipe(down)">
                                      <p:cBhvr>
                                        <p:cTn id="28" dur="5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down)">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9">
                                            <p:txEl>
                                              <p:pRg st="0" end="0"/>
                                            </p:txEl>
                                          </p:spTgt>
                                        </p:tgtEl>
                                        <p:attrNameLst>
                                          <p:attrName>style.visibility</p:attrName>
                                        </p:attrNameLst>
                                      </p:cBhvr>
                                      <p:to>
                                        <p:strVal val="visible"/>
                                      </p:to>
                                    </p:set>
                                    <p:anim calcmode="lin" valueType="num">
                                      <p:cBhvr additive="base">
                                        <p:cTn id="4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
                                            <p:txEl>
                                              <p:pRg st="0" end="0"/>
                                            </p:txEl>
                                          </p:spTgt>
                                        </p:tgtEl>
                                        <p:attrNameLst>
                                          <p:attrName>style.visibility</p:attrName>
                                        </p:attrNameLst>
                                      </p:cBhvr>
                                      <p:to>
                                        <p:strVal val="visible"/>
                                      </p:to>
                                    </p:set>
                                  </p:childTnLst>
                                </p:cTn>
                              </p:par>
                              <p:par>
                                <p:cTn id="52" presetID="1" presetClass="entr" presetSubtype="0" fill="hold" nodeType="withEffect">
                                  <p:stCondLst>
                                    <p:cond delay="0"/>
                                  </p:stCondLst>
                                  <p:childTnLst>
                                    <p:set>
                                      <p:cBhvr>
                                        <p:cTn id="53" dur="1" fill="hold">
                                          <p:stCondLst>
                                            <p:cond delay="0"/>
                                          </p:stCondLst>
                                        </p:cTn>
                                        <p:tgtEl>
                                          <p:spTgt spid="10">
                                            <p:txEl>
                                              <p:pRg st="1" end="1"/>
                                            </p:txEl>
                                          </p:spTgt>
                                        </p:tgtEl>
                                        <p:attrNameLst>
                                          <p:attrName>style.visibility</p:attrName>
                                        </p:attrNameLst>
                                      </p:cBhvr>
                                      <p:to>
                                        <p:strVal val="visible"/>
                                      </p:to>
                                    </p:set>
                                  </p:childTnLst>
                                </p:cTn>
                              </p:par>
                              <p:par>
                                <p:cTn id="54" presetID="1" presetClass="entr" presetSubtype="0" fill="hold" nodeType="withEffect">
                                  <p:stCondLst>
                                    <p:cond delay="0"/>
                                  </p:stCondLst>
                                  <p:childTnLst>
                                    <p:set>
                                      <p:cBhvr>
                                        <p:cTn id="55"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nodeType="clickEffect">
                                  <p:stCondLst>
                                    <p:cond delay="0"/>
                                  </p:stCondLst>
                                  <p:childTnLst>
                                    <p:set>
                                      <p:cBhvr>
                                        <p:cTn id="59" dur="1" fill="hold">
                                          <p:stCondLst>
                                            <p:cond delay="0"/>
                                          </p:stCondLst>
                                        </p:cTn>
                                        <p:tgtEl>
                                          <p:spTgt spid="11">
                                            <p:txEl>
                                              <p:pRg st="0" end="0"/>
                                            </p:txEl>
                                          </p:spTgt>
                                        </p:tgtEl>
                                        <p:attrNameLst>
                                          <p:attrName>style.visibility</p:attrName>
                                        </p:attrNameLst>
                                      </p:cBhvr>
                                      <p:to>
                                        <p:strVal val="visible"/>
                                      </p:to>
                                    </p:set>
                                    <p:animEffect transition="in" filter="wipe(down)">
                                      <p:cBhvr>
                                        <p:cTn id="60" dur="500"/>
                                        <p:tgtEl>
                                          <p:spTgt spid="11">
                                            <p:txEl>
                                              <p:pRg st="0" end="0"/>
                                            </p:txEl>
                                          </p:spTgt>
                                        </p:tgtEl>
                                      </p:cBhvr>
                                    </p:animEffect>
                                  </p:childTnLst>
                                </p:cTn>
                              </p:par>
                              <p:par>
                                <p:cTn id="61" presetID="22" presetClass="entr" presetSubtype="4" fill="hold" nodeType="withEffect">
                                  <p:stCondLst>
                                    <p:cond delay="0"/>
                                  </p:stCondLst>
                                  <p:childTnLst>
                                    <p:set>
                                      <p:cBhvr>
                                        <p:cTn id="62" dur="1" fill="hold">
                                          <p:stCondLst>
                                            <p:cond delay="0"/>
                                          </p:stCondLst>
                                        </p:cTn>
                                        <p:tgtEl>
                                          <p:spTgt spid="11">
                                            <p:txEl>
                                              <p:pRg st="1" end="1"/>
                                            </p:txEl>
                                          </p:spTgt>
                                        </p:tgtEl>
                                        <p:attrNameLst>
                                          <p:attrName>style.visibility</p:attrName>
                                        </p:attrNameLst>
                                      </p:cBhvr>
                                      <p:to>
                                        <p:strVal val="visible"/>
                                      </p:to>
                                    </p:set>
                                    <p:animEffect transition="in" filter="wipe(down)">
                                      <p:cBhvr>
                                        <p:cTn id="63" dur="500"/>
                                        <p:tgtEl>
                                          <p:spTgt spid="11">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
                                            <p:txEl>
                                              <p:pRg st="0" end="0"/>
                                            </p:txEl>
                                          </p:spTgt>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3">
                                            <p:txEl>
                                              <p:pRg st="0" end="0"/>
                                            </p:txEl>
                                          </p:spTgt>
                                        </p:tgtEl>
                                        <p:attrNameLst>
                                          <p:attrName>style.visibility</p:attrName>
                                        </p:attrNameLst>
                                      </p:cBhvr>
                                      <p:to>
                                        <p:strVal val="visible"/>
                                      </p:to>
                                    </p:set>
                                    <p:anim calcmode="lin" valueType="num">
                                      <p:cBhvr additive="base">
                                        <p:cTn id="74"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13">
                                            <p:txEl>
                                              <p:pRg st="1" end="1"/>
                                            </p:txEl>
                                          </p:spTgt>
                                        </p:tgtEl>
                                        <p:attrNameLst>
                                          <p:attrName>style.visibility</p:attrName>
                                        </p:attrNameLst>
                                      </p:cBhvr>
                                      <p:to>
                                        <p:strVal val="visible"/>
                                      </p:to>
                                    </p:set>
                                    <p:anim calcmode="lin" valueType="num">
                                      <p:cBhvr additive="base">
                                        <p:cTn id="78"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4">
                                            <p:txEl>
                                              <p:pRg st="0" end="0"/>
                                            </p:txEl>
                                          </p:spTgt>
                                        </p:tgtEl>
                                        <p:attrNameLst>
                                          <p:attrName>style.visibility</p:attrName>
                                        </p:attrNameLst>
                                      </p:cBhvr>
                                      <p:to>
                                        <p:strVal val="visible"/>
                                      </p:to>
                                    </p:set>
                                    <p:animEffect transition="in" filter="fade">
                                      <p:cBhvr>
                                        <p:cTn id="84" dur="1000"/>
                                        <p:tgtEl>
                                          <p:spTgt spid="14">
                                            <p:txEl>
                                              <p:pRg st="0" end="0"/>
                                            </p:txEl>
                                          </p:spTgt>
                                        </p:tgtEl>
                                      </p:cBhvr>
                                    </p:animEffect>
                                    <p:anim calcmode="lin" valueType="num">
                                      <p:cBhvr>
                                        <p:cTn id="8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14">
                                            <p:txEl>
                                              <p:pRg st="1" end="1"/>
                                            </p:txEl>
                                          </p:spTgt>
                                        </p:tgtEl>
                                        <p:attrNameLst>
                                          <p:attrName>style.visibility</p:attrName>
                                        </p:attrNameLst>
                                      </p:cBhvr>
                                      <p:to>
                                        <p:strVal val="visible"/>
                                      </p:to>
                                    </p:set>
                                    <p:animEffect transition="in" filter="fade">
                                      <p:cBhvr>
                                        <p:cTn id="89" dur="1000"/>
                                        <p:tgtEl>
                                          <p:spTgt spid="14">
                                            <p:txEl>
                                              <p:pRg st="1" end="1"/>
                                            </p:txEl>
                                          </p:spTgt>
                                        </p:tgtEl>
                                      </p:cBhvr>
                                    </p:animEffect>
                                    <p:anim calcmode="lin" valueType="num">
                                      <p:cBhvr>
                                        <p:cTn id="90"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91"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14">
                                            <p:txEl>
                                              <p:pRg st="2" end="2"/>
                                            </p:txEl>
                                          </p:spTgt>
                                        </p:tgtEl>
                                        <p:attrNameLst>
                                          <p:attrName>style.visibility</p:attrName>
                                        </p:attrNameLst>
                                      </p:cBhvr>
                                      <p:to>
                                        <p:strVal val="visible"/>
                                      </p:to>
                                    </p:set>
                                    <p:animEffect transition="in" filter="fade">
                                      <p:cBhvr>
                                        <p:cTn id="94" dur="1000"/>
                                        <p:tgtEl>
                                          <p:spTgt spid="14">
                                            <p:txEl>
                                              <p:pRg st="2" end="2"/>
                                            </p:txEl>
                                          </p:spTgt>
                                        </p:tgtEl>
                                      </p:cBhvr>
                                    </p:animEffect>
                                    <p:anim calcmode="lin" valueType="num">
                                      <p:cBhvr>
                                        <p:cTn id="95"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96"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4" fill="hold" nodeType="clickEffect">
                                  <p:stCondLst>
                                    <p:cond delay="0"/>
                                  </p:stCondLst>
                                  <p:childTnLst>
                                    <p:set>
                                      <p:cBhvr>
                                        <p:cTn id="104" dur="1" fill="hold">
                                          <p:stCondLst>
                                            <p:cond delay="0"/>
                                          </p:stCondLst>
                                        </p:cTn>
                                        <p:tgtEl>
                                          <p:spTgt spid="16">
                                            <p:txEl>
                                              <p:pRg st="0" end="0"/>
                                            </p:txEl>
                                          </p:spTgt>
                                        </p:tgtEl>
                                        <p:attrNameLst>
                                          <p:attrName>style.visibility</p:attrName>
                                        </p:attrNameLst>
                                      </p:cBhvr>
                                      <p:to>
                                        <p:strVal val="visible"/>
                                      </p:to>
                                    </p:set>
                                    <p:animEffect transition="in" filter="wipe(down)">
                                      <p:cBhvr>
                                        <p:cTn id="105" dur="500"/>
                                        <p:tgtEl>
                                          <p:spTgt spid="16">
                                            <p:txEl>
                                              <p:pRg st="0" end="0"/>
                                            </p:txEl>
                                          </p:spTgt>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nodeType="clickEffect">
                                  <p:stCondLst>
                                    <p:cond delay="0"/>
                                  </p:stCondLst>
                                  <p:childTnLst>
                                    <p:set>
                                      <p:cBhvr>
                                        <p:cTn id="109" dur="1" fill="hold">
                                          <p:stCondLst>
                                            <p:cond delay="0"/>
                                          </p:stCondLst>
                                        </p:cTn>
                                        <p:tgtEl>
                                          <p:spTgt spid="17">
                                            <p:txEl>
                                              <p:pRg st="0" end="0"/>
                                            </p:txEl>
                                          </p:spTgt>
                                        </p:tgtEl>
                                        <p:attrNameLst>
                                          <p:attrName>style.visibility</p:attrName>
                                        </p:attrNameLst>
                                      </p:cBhvr>
                                      <p:to>
                                        <p:strVal val="visible"/>
                                      </p:to>
                                    </p:set>
                                    <p:animEffect transition="in" filter="fade">
                                      <p:cBhvr>
                                        <p:cTn id="110" dur="500"/>
                                        <p:tgtEl>
                                          <p:spTgt spid="17">
                                            <p:txEl>
                                              <p:pRg st="0" end="0"/>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18">
                                            <p:txEl>
                                              <p:pRg st="0" end="0"/>
                                            </p:txEl>
                                          </p:spTgt>
                                        </p:tgtEl>
                                        <p:attrNameLst>
                                          <p:attrName>style.visibility</p:attrName>
                                        </p:attrNameLst>
                                      </p:cBhvr>
                                      <p:to>
                                        <p:strVal val="visible"/>
                                      </p:to>
                                    </p:set>
                                    <p:anim calcmode="lin" valueType="num">
                                      <p:cBhvr additive="base">
                                        <p:cTn id="11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16" presetClass="entr" presetSubtype="21" fill="hold" nodeType="clickEffect">
                                  <p:stCondLst>
                                    <p:cond delay="0"/>
                                  </p:stCondLst>
                                  <p:childTnLst>
                                    <p:set>
                                      <p:cBhvr>
                                        <p:cTn id="120" dur="1" fill="hold">
                                          <p:stCondLst>
                                            <p:cond delay="0"/>
                                          </p:stCondLst>
                                        </p:cTn>
                                        <p:tgtEl>
                                          <p:spTgt spid="19">
                                            <p:txEl>
                                              <p:pRg st="0" end="0"/>
                                            </p:txEl>
                                          </p:spTgt>
                                        </p:tgtEl>
                                        <p:attrNameLst>
                                          <p:attrName>style.visibility</p:attrName>
                                        </p:attrNameLst>
                                      </p:cBhvr>
                                      <p:to>
                                        <p:strVal val="visible"/>
                                      </p:to>
                                    </p:set>
                                    <p:animEffect transition="in" filter="barn(inVertical)">
                                      <p:cBhvr>
                                        <p:cTn id="121" dur="500"/>
                                        <p:tgtEl>
                                          <p:spTgt spid="19">
                                            <p:txEl>
                                              <p:pRg st="0" end="0"/>
                                            </p:txEl>
                                          </p:spTgt>
                                        </p:tgtEl>
                                      </p:cBhvr>
                                    </p:animEffect>
                                  </p:childTnLst>
                                </p:cTn>
                              </p:par>
                              <p:par>
                                <p:cTn id="122" presetID="16" presetClass="entr" presetSubtype="21" fill="hold" nodeType="withEffect">
                                  <p:stCondLst>
                                    <p:cond delay="0"/>
                                  </p:stCondLst>
                                  <p:childTnLst>
                                    <p:set>
                                      <p:cBhvr>
                                        <p:cTn id="123" dur="1" fill="hold">
                                          <p:stCondLst>
                                            <p:cond delay="0"/>
                                          </p:stCondLst>
                                        </p:cTn>
                                        <p:tgtEl>
                                          <p:spTgt spid="19">
                                            <p:txEl>
                                              <p:pRg st="1" end="1"/>
                                            </p:txEl>
                                          </p:spTgt>
                                        </p:tgtEl>
                                        <p:attrNameLst>
                                          <p:attrName>style.visibility</p:attrName>
                                        </p:attrNameLst>
                                      </p:cBhvr>
                                      <p:to>
                                        <p:strVal val="visible"/>
                                      </p:to>
                                    </p:set>
                                    <p:animEffect transition="in" filter="barn(inVertical)">
                                      <p:cBhvr>
                                        <p:cTn id="124" dur="500"/>
                                        <p:tgtEl>
                                          <p:spTgt spid="19">
                                            <p:txEl>
                                              <p:pRg st="1" end="1"/>
                                            </p:txEl>
                                          </p:spTgt>
                                        </p:tgtEl>
                                      </p:cBhvr>
                                    </p:animEffect>
                                  </p:childTnLst>
                                </p:cTn>
                              </p:par>
                            </p:childTnLst>
                          </p:cTn>
                        </p:par>
                      </p:childTnLst>
                    </p:cTn>
                  </p:par>
                  <p:par>
                    <p:cTn id="125" fill="hold">
                      <p:stCondLst>
                        <p:cond delay="indefinite"/>
                      </p:stCondLst>
                      <p:childTnLst>
                        <p:par>
                          <p:cTn id="126" fill="hold">
                            <p:stCondLst>
                              <p:cond delay="0"/>
                            </p:stCondLst>
                            <p:childTnLst>
                              <p:par>
                                <p:cTn id="127" presetID="1" presetClass="entr" presetSubtype="0" fill="hold" nodeType="clickEffect">
                                  <p:stCondLst>
                                    <p:cond delay="0"/>
                                  </p:stCondLst>
                                  <p:childTnLst>
                                    <p:set>
                                      <p:cBhvr>
                                        <p:cTn id="128"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nodeType="clickEffect">
                                  <p:stCondLst>
                                    <p:cond delay="0"/>
                                  </p:stCondLst>
                                  <p:childTnLst>
                                    <p:set>
                                      <p:cBhvr>
                                        <p:cTn id="132"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1" presetClass="entr" presetSubtype="0" fill="hold" nodeType="clickEffect">
                                  <p:stCondLst>
                                    <p:cond delay="0"/>
                                  </p:stCondLst>
                                  <p:childTnLst>
                                    <p:set>
                                      <p:cBhvr>
                                        <p:cTn id="13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presetID="2" presetClass="entr" presetSubtype="4" fill="hold" nodeType="clickEffect">
                                  <p:stCondLst>
                                    <p:cond delay="0"/>
                                  </p:stCondLst>
                                  <p:childTnLst>
                                    <p:set>
                                      <p:cBhvr>
                                        <p:cTn id="140" dur="1" fill="hold">
                                          <p:stCondLst>
                                            <p:cond delay="0"/>
                                          </p:stCondLst>
                                        </p:cTn>
                                        <p:tgtEl>
                                          <p:spTgt spid="23">
                                            <p:txEl>
                                              <p:pRg st="0" end="0"/>
                                            </p:txEl>
                                          </p:spTgt>
                                        </p:tgtEl>
                                        <p:attrNameLst>
                                          <p:attrName>style.visibility</p:attrName>
                                        </p:attrNameLst>
                                      </p:cBhvr>
                                      <p:to>
                                        <p:strVal val="visible"/>
                                      </p:to>
                                    </p:set>
                                    <p:anim calcmode="lin" valueType="num">
                                      <p:cBhvr additive="base">
                                        <p:cTn id="14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142" dur="500" fill="hold"/>
                                        <p:tgtEl>
                                          <p:spTgt spid="23">
                                            <p:txEl>
                                              <p:pRg st="0" end="0"/>
                                            </p:txEl>
                                          </p:spTgt>
                                        </p:tgtEl>
                                        <p:attrNameLst>
                                          <p:attrName>ppt_y</p:attrName>
                                        </p:attrNameLst>
                                      </p:cBhvr>
                                      <p:tavLst>
                                        <p:tav tm="0">
                                          <p:val>
                                            <p:strVal val="1+#ppt_h/2"/>
                                          </p:val>
                                        </p:tav>
                                        <p:tav tm="100000">
                                          <p:val>
                                            <p:strVal val="#ppt_y"/>
                                          </p:val>
                                        </p:tav>
                                      </p:tavLst>
                                    </p:anim>
                                  </p:childTnLst>
                                </p:cTn>
                              </p:par>
                              <p:par>
                                <p:cTn id="143" presetID="2" presetClass="entr" presetSubtype="4" fill="hold" nodeType="withEffect">
                                  <p:stCondLst>
                                    <p:cond delay="0"/>
                                  </p:stCondLst>
                                  <p:childTnLst>
                                    <p:set>
                                      <p:cBhvr>
                                        <p:cTn id="144" dur="1" fill="hold">
                                          <p:stCondLst>
                                            <p:cond delay="0"/>
                                          </p:stCondLst>
                                        </p:cTn>
                                        <p:tgtEl>
                                          <p:spTgt spid="23">
                                            <p:txEl>
                                              <p:pRg st="1" end="1"/>
                                            </p:txEl>
                                          </p:spTgt>
                                        </p:tgtEl>
                                        <p:attrNameLst>
                                          <p:attrName>style.visibility</p:attrName>
                                        </p:attrNameLst>
                                      </p:cBhvr>
                                      <p:to>
                                        <p:strVal val="visible"/>
                                      </p:to>
                                    </p:set>
                                    <p:anim calcmode="lin" valueType="num">
                                      <p:cBhvr additive="base">
                                        <p:cTn id="145" dur="500" fill="hold"/>
                                        <p:tgtEl>
                                          <p:spTgt spid="23">
                                            <p:txEl>
                                              <p:pRg st="1" end="1"/>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2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Choosing the Way One Dies - People Now have Choices</a:t>
            </a:r>
          </a:p>
        </p:txBody>
      </p:sp>
      <p:sp>
        <p:nvSpPr>
          <p:cNvPr id="3" name="Content Placeholder 2"/>
          <p:cNvSpPr>
            <a:spLocks noGrp="1"/>
          </p:cNvSpPr>
          <p:nvPr>
            <p:ph idx="1"/>
          </p:nvPr>
        </p:nvSpPr>
        <p:spPr>
          <a:xfrm>
            <a:off x="1295402" y="2739812"/>
            <a:ext cx="9601196" cy="3318936"/>
          </a:xfrm>
        </p:spPr>
        <p:txBody>
          <a:bodyPr>
            <a:normAutofit fontScale="85000" lnSpcReduction="20000"/>
          </a:bodyPr>
          <a:lstStyle/>
          <a:p>
            <a:r>
              <a:rPr lang="en-GB" sz="2800" dirty="0">
                <a:latin typeface="Arial" panose="020B0604020202020204" pitchFamily="34" charset="0"/>
                <a:cs typeface="Arial" panose="020B0604020202020204" pitchFamily="34" charset="0"/>
              </a:rPr>
              <a:t>The letters "DNR" (do not resuscitate) mean that medical personnel should not go to extraordinary or extreme efforts to save the terminally ill patient.</a:t>
            </a:r>
          </a:p>
          <a:p>
            <a:r>
              <a:rPr lang="en-GB" sz="2800" dirty="0">
                <a:latin typeface="Arial" panose="020B0604020202020204" pitchFamily="34" charset="0"/>
                <a:cs typeface="Arial" panose="020B0604020202020204" pitchFamily="34" charset="0"/>
              </a:rPr>
              <a:t>The terms "extraordinary" or "extreme" are difficult to define. </a:t>
            </a:r>
          </a:p>
          <a:p>
            <a:r>
              <a:rPr lang="en-GB" sz="2800" dirty="0">
                <a:latin typeface="Arial" panose="020B0604020202020204" pitchFamily="34" charset="0"/>
                <a:cs typeface="Arial" panose="020B0604020202020204" pitchFamily="34" charset="0"/>
              </a:rPr>
              <a:t>No one likes to make this decision</a:t>
            </a:r>
          </a:p>
          <a:p>
            <a:r>
              <a:rPr lang="en-GB" sz="2800" dirty="0">
                <a:latin typeface="Arial" panose="020B0604020202020204" pitchFamily="34" charset="0"/>
                <a:cs typeface="Arial" panose="020B0604020202020204" pitchFamily="34" charset="0"/>
              </a:rPr>
              <a:t>To gain more control over decisions regarding their death, increasing numbers of people are signing</a:t>
            </a:r>
          </a:p>
          <a:p>
            <a:r>
              <a:rPr lang="en-GB" sz="2800" dirty="0">
                <a:latin typeface="Arial" panose="020B0604020202020204" pitchFamily="34" charset="0"/>
                <a:cs typeface="Arial" panose="020B0604020202020204" pitchFamily="34" charset="0"/>
              </a:rPr>
              <a:t> living wills…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40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07522" y="2556932"/>
            <a:ext cx="10939548" cy="3318936"/>
          </a:xfrm>
        </p:spPr>
        <p:txBody>
          <a:bodyPr>
            <a:normAutofit/>
          </a:bodyPr>
          <a:lstStyle/>
          <a:p>
            <a:r>
              <a:rPr lang="en-GB" sz="2800" b="1" dirty="0">
                <a:latin typeface="Arial" panose="020B0604020202020204" pitchFamily="34" charset="0"/>
                <a:cs typeface="Arial" panose="020B0604020202020204" pitchFamily="34" charset="0"/>
              </a:rPr>
              <a:t>Euthanasia</a:t>
            </a:r>
            <a:r>
              <a:rPr lang="en-GB" sz="2800" dirty="0">
                <a:latin typeface="Arial" panose="020B0604020202020204" pitchFamily="34" charset="0"/>
                <a:cs typeface="Arial" panose="020B0604020202020204" pitchFamily="34" charset="0"/>
              </a:rPr>
              <a:t> is the act of deliberately ending a person's life to relieve suffering.</a:t>
            </a:r>
          </a:p>
          <a:p>
            <a:pPr marL="0" indent="0">
              <a:buNone/>
            </a:pPr>
            <a:r>
              <a:rPr lang="en-GB" sz="2800" dirty="0">
                <a:latin typeface="Arial" panose="020B0604020202020204" pitchFamily="34" charset="0"/>
                <a:cs typeface="Arial" panose="020B0604020202020204" pitchFamily="34" charset="0"/>
              </a:rPr>
              <a:t>For example, it could be considered euthanasia if a doctor deliberately gave a patient with a terminal illness drugs they do not otherwise need for their comfort, such as an overdose of sedatives or muscle relaxant, with the sole aim of ending their life</a:t>
            </a:r>
          </a:p>
        </p:txBody>
      </p:sp>
      <p:sp>
        <p:nvSpPr>
          <p:cNvPr id="4" name="TextBox 3"/>
          <p:cNvSpPr txBox="1"/>
          <p:nvPr/>
        </p:nvSpPr>
        <p:spPr>
          <a:xfrm>
            <a:off x="10381408" y="5737368"/>
            <a:ext cx="1365662" cy="276999"/>
          </a:xfrm>
          <a:prstGeom prst="rect">
            <a:avLst/>
          </a:prstGeom>
          <a:noFill/>
        </p:spPr>
        <p:txBody>
          <a:bodyPr wrap="square" rtlCol="0">
            <a:spAutoFit/>
          </a:bodyPr>
          <a:lstStyle/>
          <a:p>
            <a:r>
              <a:rPr lang="en-GB" sz="1200" dirty="0"/>
              <a:t>(NHS, 2017)</a:t>
            </a:r>
          </a:p>
        </p:txBody>
      </p:sp>
    </p:spTree>
    <p:extLst>
      <p:ext uri="{BB962C8B-B14F-4D97-AF65-F5344CB8AC3E}">
        <p14:creationId xmlns:p14="http://schemas.microsoft.com/office/powerpoint/2010/main" val="215692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1295402" y="2896566"/>
            <a:ext cx="9601196" cy="3318936"/>
          </a:xfrm>
        </p:spPr>
        <p:txBody>
          <a:bodyPr/>
          <a:lstStyle/>
          <a:p>
            <a:r>
              <a:rPr lang="en-GB" b="1" dirty="0">
                <a:latin typeface="Arial" panose="020B0604020202020204" pitchFamily="34" charset="0"/>
                <a:cs typeface="Arial" panose="020B0604020202020204" pitchFamily="34" charset="0"/>
              </a:rPr>
              <a:t>Assisted Suicide </a:t>
            </a:r>
            <a:r>
              <a:rPr lang="en-GB" dirty="0">
                <a:latin typeface="Arial" panose="020B0604020202020204" pitchFamily="34" charset="0"/>
                <a:cs typeface="Arial" panose="020B0604020202020204" pitchFamily="34" charset="0"/>
              </a:rPr>
              <a:t>is the act of deliberately assisting or encouraging another person to kill themselves. </a:t>
            </a:r>
          </a:p>
          <a:p>
            <a:r>
              <a:rPr lang="en-GB" dirty="0">
                <a:latin typeface="Arial" panose="020B0604020202020204" pitchFamily="34" charset="0"/>
                <a:cs typeface="Arial" panose="020B0604020202020204" pitchFamily="34" charset="0"/>
              </a:rPr>
              <a:t>If a relative of a person with a terminal illness obtained strong sedatives, knowing that the person intended to use the sedatives to kill themselves, they may be considered to be assisting suicide</a:t>
            </a:r>
          </a:p>
        </p:txBody>
      </p:sp>
      <p:sp>
        <p:nvSpPr>
          <p:cNvPr id="4" name="TextBox 3"/>
          <p:cNvSpPr txBox="1"/>
          <p:nvPr/>
        </p:nvSpPr>
        <p:spPr>
          <a:xfrm>
            <a:off x="10367158" y="5533901"/>
            <a:ext cx="1947553" cy="276999"/>
          </a:xfrm>
          <a:prstGeom prst="rect">
            <a:avLst/>
          </a:prstGeom>
          <a:noFill/>
        </p:spPr>
        <p:txBody>
          <a:bodyPr wrap="square" rtlCol="0">
            <a:spAutoFit/>
          </a:bodyPr>
          <a:lstStyle/>
          <a:p>
            <a:pPr lvl="0"/>
            <a:r>
              <a:rPr lang="en-GB" sz="1200" dirty="0">
                <a:solidFill>
                  <a:prstClr val="black"/>
                </a:solidFill>
              </a:rPr>
              <a:t>(NHS, 2017)</a:t>
            </a:r>
          </a:p>
        </p:txBody>
      </p:sp>
    </p:spTree>
    <p:extLst>
      <p:ext uri="{BB962C8B-B14F-4D97-AF65-F5344CB8AC3E}">
        <p14:creationId xmlns:p14="http://schemas.microsoft.com/office/powerpoint/2010/main" val="259951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Decisions About Ending Life…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Some people argue that we should have the absolute right to be in control of our own lives</a:t>
            </a:r>
          </a:p>
          <a:p>
            <a:r>
              <a:rPr lang="en-GB" dirty="0">
                <a:latin typeface="Arial" panose="020B0604020202020204" pitchFamily="34" charset="0"/>
                <a:cs typeface="Arial" panose="020B0604020202020204" pitchFamily="34" charset="0"/>
              </a:rPr>
              <a:t>Freedom as an ideal in our society</a:t>
            </a:r>
          </a:p>
          <a:p>
            <a:r>
              <a:rPr lang="en-GB" dirty="0">
                <a:latin typeface="Arial" panose="020B0604020202020204" pitchFamily="34" charset="0"/>
                <a:cs typeface="Arial" panose="020B0604020202020204" pitchFamily="34" charset="0"/>
              </a:rPr>
              <a:t>Absolute right to create life (creating children), why not ending own?</a:t>
            </a:r>
          </a:p>
          <a:p>
            <a:pPr marL="0" indent="0">
              <a:buNone/>
            </a:pPr>
            <a:r>
              <a:rPr lang="en-GB" b="1" dirty="0">
                <a:latin typeface="Arial" panose="020B0604020202020204" pitchFamily="34" charset="0"/>
                <a:cs typeface="Arial" panose="020B0604020202020204" pitchFamily="34" charset="0"/>
              </a:rPr>
              <a:t>Opponents</a:t>
            </a:r>
          </a:p>
          <a:p>
            <a:r>
              <a:rPr lang="en-GB" dirty="0">
                <a:latin typeface="Arial" panose="020B0604020202020204" pitchFamily="34" charset="0"/>
                <a:cs typeface="Arial" panose="020B0604020202020204" pitchFamily="34" charset="0"/>
              </a:rPr>
              <a:t>Morally wrong</a:t>
            </a:r>
          </a:p>
          <a:p>
            <a:r>
              <a:rPr lang="en-GB" dirty="0">
                <a:latin typeface="Arial" panose="020B0604020202020204" pitchFamily="34" charset="0"/>
                <a:cs typeface="Arial" panose="020B0604020202020204" pitchFamily="34" charset="0"/>
              </a:rPr>
              <a:t>Physicians are not accurate in predicting outcome</a:t>
            </a:r>
          </a:p>
        </p:txBody>
      </p:sp>
    </p:spTree>
    <p:extLst>
      <p:ext uri="{BB962C8B-B14F-4D97-AF65-F5344CB8AC3E}">
        <p14:creationId xmlns:p14="http://schemas.microsoft.com/office/powerpoint/2010/main" val="22062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27A2-58E8-45A9-92DD-95BDE0BE0B4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are the Main Arguments Against Euthanasia?</a:t>
            </a:r>
          </a:p>
        </p:txBody>
      </p:sp>
      <p:sp>
        <p:nvSpPr>
          <p:cNvPr id="3" name="Content Placeholder 2">
            <a:extLst>
              <a:ext uri="{FF2B5EF4-FFF2-40B4-BE49-F238E27FC236}">
                <a16:creationId xmlns:a16="http://schemas.microsoft.com/office/drawing/2014/main" id="{1D131479-B94D-4F72-9B6F-707560455DDE}"/>
              </a:ext>
            </a:extLst>
          </p:cNvPr>
          <p:cNvSpPr>
            <a:spLocks noGrp="1"/>
          </p:cNvSpPr>
          <p:nvPr>
            <p:ph idx="1"/>
          </p:nvPr>
        </p:nvSpPr>
        <p:spPr>
          <a:xfrm>
            <a:off x="1295400" y="2556932"/>
            <a:ext cx="9998033" cy="3318936"/>
          </a:xfrm>
        </p:spPr>
        <p:txBody>
          <a:bodyPr>
            <a:normAutofit fontScale="92500" lnSpcReduction="20000"/>
          </a:bodyPr>
          <a:lstStyle/>
          <a:p>
            <a:r>
              <a:rPr lang="en-GB" dirty="0">
                <a:latin typeface="Arial" panose="020B0604020202020204" pitchFamily="34" charset="0"/>
                <a:cs typeface="Arial" panose="020B0604020202020204" pitchFamily="34" charset="0"/>
              </a:rPr>
              <a:t>Suicide devalues human life- explain this…</a:t>
            </a:r>
          </a:p>
          <a:p>
            <a:r>
              <a:rPr lang="en-GB" dirty="0">
                <a:latin typeface="Arial" panose="020B0604020202020204" pitchFamily="34" charset="0"/>
                <a:cs typeface="Arial" panose="020B0604020202020204" pitchFamily="34" charset="0"/>
              </a:rPr>
              <a:t>Alternative treatments are available- pain relief/symptom management/hospice care etc.</a:t>
            </a:r>
          </a:p>
          <a:p>
            <a:r>
              <a:rPr lang="en-GB" dirty="0">
                <a:latin typeface="Arial" panose="020B0604020202020204" pitchFamily="34" charset="0"/>
                <a:cs typeface="Arial" panose="020B0604020202020204" pitchFamily="34" charset="0"/>
              </a:rPr>
              <a:t>‘The Slippery Slope’ making voluntary euthanasia and assisted suicide legal could lead to non-voluntary and involuntary euthanasia.</a:t>
            </a:r>
          </a:p>
          <a:p>
            <a:r>
              <a:rPr lang="en-GB" dirty="0">
                <a:latin typeface="Arial" panose="020B0604020202020204" pitchFamily="34" charset="0"/>
                <a:cs typeface="Arial" panose="020B0604020202020204" pitchFamily="34" charset="0"/>
              </a:rPr>
              <a:t>It may not be always controlled.</a:t>
            </a:r>
          </a:p>
          <a:p>
            <a:r>
              <a:rPr lang="en-GB" dirty="0">
                <a:latin typeface="Arial" panose="020B0604020202020204" pitchFamily="34" charset="0"/>
                <a:cs typeface="Arial" panose="020B0604020202020204" pitchFamily="34" charset="0"/>
              </a:rPr>
              <a:t>If a person has the right to die does this mean that doctors would have a duty to kill?</a:t>
            </a:r>
          </a:p>
          <a:p>
            <a:r>
              <a:rPr lang="en-GB">
                <a:latin typeface="Arial" panose="020B0604020202020204" pitchFamily="34" charset="0"/>
                <a:cs typeface="Arial" panose="020B0604020202020204" pitchFamily="34" charset="0"/>
                <a:hlinkClick r:id="rId2"/>
              </a:rPr>
              <a:t>https://www.bbc.co.uk/ethics/euthanasia/against/against_1.shtml</a:t>
            </a:r>
            <a:r>
              <a:rPr lang="en-GB">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44E0BD5-1ADC-4BCD-BDFC-D371D9C9EDE8}"/>
              </a:ext>
            </a:extLst>
          </p:cNvPr>
          <p:cNvSpPr txBox="1"/>
          <p:nvPr/>
        </p:nvSpPr>
        <p:spPr>
          <a:xfrm>
            <a:off x="9900063" y="6146801"/>
            <a:ext cx="2291937" cy="369332"/>
          </a:xfrm>
          <a:prstGeom prst="rect">
            <a:avLst/>
          </a:prstGeom>
          <a:noFill/>
        </p:spPr>
        <p:txBody>
          <a:bodyPr wrap="square" rtlCol="0">
            <a:spAutoFit/>
          </a:bodyPr>
          <a:lstStyle/>
          <a:p>
            <a:r>
              <a:rPr lang="en-GB" dirty="0"/>
              <a:t>(</a:t>
            </a:r>
            <a:r>
              <a:rPr lang="en-GB" dirty="0" err="1"/>
              <a:t>CareUK</a:t>
            </a:r>
            <a:r>
              <a:rPr lang="en-GB" dirty="0"/>
              <a:t>, 2022)</a:t>
            </a:r>
          </a:p>
        </p:txBody>
      </p:sp>
    </p:spTree>
    <p:extLst>
      <p:ext uri="{BB962C8B-B14F-4D97-AF65-F5344CB8AC3E}">
        <p14:creationId xmlns:p14="http://schemas.microsoft.com/office/powerpoint/2010/main" val="329267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814384-4C91-4252-A31E-FA3D3FC2C875}"/>
              </a:ext>
            </a:extLst>
          </p:cNvPr>
          <p:cNvSpPr txBox="1"/>
          <p:nvPr/>
        </p:nvSpPr>
        <p:spPr>
          <a:xfrm>
            <a:off x="1551963" y="1619075"/>
            <a:ext cx="8674217" cy="2585323"/>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Dementia, Human Rights and Age Friendly Communities</a:t>
            </a:r>
          </a:p>
        </p:txBody>
      </p:sp>
    </p:spTree>
    <p:extLst>
      <p:ext uri="{BB962C8B-B14F-4D97-AF65-F5344CB8AC3E}">
        <p14:creationId xmlns:p14="http://schemas.microsoft.com/office/powerpoint/2010/main" val="22960017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Global Dementia Statistics</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50 million people in the world diagnosed </a:t>
            </a:r>
          </a:p>
          <a:p>
            <a:r>
              <a:rPr lang="en-GB" dirty="0">
                <a:latin typeface="Arial" panose="020B0604020202020204" pitchFamily="34" charset="0"/>
                <a:cs typeface="Arial" panose="020B0604020202020204" pitchFamily="34" charset="0"/>
              </a:rPr>
              <a:t>1 new diagnosis globally every 3.2 seconds </a:t>
            </a:r>
          </a:p>
          <a:p>
            <a:r>
              <a:rPr lang="en-GB" dirty="0">
                <a:latin typeface="Arial" panose="020B0604020202020204" pitchFamily="34" charset="0"/>
                <a:cs typeface="Arial" panose="020B0604020202020204" pitchFamily="34" charset="0"/>
              </a:rPr>
              <a:t>More than 100 types or causes of dementia </a:t>
            </a:r>
          </a:p>
          <a:p>
            <a:r>
              <a:rPr lang="en-GB" dirty="0">
                <a:latin typeface="Arial" panose="020B0604020202020204" pitchFamily="34" charset="0"/>
                <a:cs typeface="Arial" panose="020B0604020202020204" pitchFamily="34" charset="0"/>
              </a:rPr>
              <a:t>Alzheimer’s Disease makes up 60-70% of all dementias </a:t>
            </a:r>
          </a:p>
          <a:p>
            <a:r>
              <a:rPr lang="en-GB" dirty="0">
                <a:latin typeface="Arial" panose="020B0604020202020204" pitchFamily="34" charset="0"/>
                <a:cs typeface="Arial" panose="020B0604020202020204" pitchFamily="34" charset="0"/>
              </a:rPr>
              <a:t>Dementia is a terminal, progressive chronic illness</a:t>
            </a:r>
          </a:p>
          <a:p>
            <a:r>
              <a:rPr lang="en-GB" dirty="0">
                <a:latin typeface="Arial" panose="020B0604020202020204" pitchFamily="34" charset="0"/>
                <a:cs typeface="Arial" panose="020B0604020202020204" pitchFamily="34" charset="0"/>
              </a:rPr>
              <a:t>No cure, although there is some treatment for certain types</a:t>
            </a:r>
          </a:p>
          <a:p>
            <a:r>
              <a:rPr lang="en-GB" dirty="0">
                <a:latin typeface="Arial" panose="020B0604020202020204" pitchFamily="34" charset="0"/>
                <a:cs typeface="Arial" panose="020B0604020202020204" pitchFamily="34" charset="0"/>
              </a:rPr>
              <a:t>Medical model of care not appropriate for early stage dementia</a:t>
            </a:r>
          </a:p>
          <a:p>
            <a:endParaRPr lang="en-GB" dirty="0"/>
          </a:p>
        </p:txBody>
      </p:sp>
      <p:sp>
        <p:nvSpPr>
          <p:cNvPr id="4" name="TextBox 3"/>
          <p:cNvSpPr txBox="1"/>
          <p:nvPr/>
        </p:nvSpPr>
        <p:spPr>
          <a:xfrm>
            <a:off x="8776355" y="5737368"/>
            <a:ext cx="3780148" cy="276999"/>
          </a:xfrm>
          <a:prstGeom prst="rect">
            <a:avLst/>
          </a:prstGeom>
          <a:noFill/>
        </p:spPr>
        <p:txBody>
          <a:bodyPr wrap="square" rtlCol="0">
            <a:spAutoFit/>
          </a:bodyPr>
          <a:lstStyle/>
          <a:p>
            <a:r>
              <a:rPr lang="en-GB" sz="1200" dirty="0"/>
              <a:t>(Alzheimer’s Disease International, 2018)</a:t>
            </a:r>
          </a:p>
        </p:txBody>
      </p:sp>
    </p:spTree>
    <p:extLst>
      <p:ext uri="{BB962C8B-B14F-4D97-AF65-F5344CB8AC3E}">
        <p14:creationId xmlns:p14="http://schemas.microsoft.com/office/powerpoint/2010/main" val="1084950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295402" y="2664997"/>
            <a:ext cx="9601196" cy="1907003"/>
          </a:xfrm>
        </p:spPr>
        <p:txBody>
          <a:bodyPr/>
          <a:lstStyle/>
          <a:p>
            <a:r>
              <a:rPr lang="en-GB" dirty="0">
                <a:latin typeface="Arial" panose="020B0604020202020204" pitchFamily="34" charset="0"/>
                <a:cs typeface="Arial" panose="020B0604020202020204" pitchFamily="34" charset="0"/>
              </a:rPr>
              <a:t>There are currently around 850,000 people with dementia in the UK</a:t>
            </a:r>
          </a:p>
          <a:p>
            <a:r>
              <a:rPr lang="en-GB" dirty="0">
                <a:latin typeface="Arial" panose="020B0604020202020204" pitchFamily="34" charset="0"/>
                <a:cs typeface="Arial" panose="020B0604020202020204" pitchFamily="34" charset="0"/>
              </a:rPr>
              <a:t>The number of people with dementia is projected to reach 1.6 million people in the UK living with dementia in 2040</a:t>
            </a:r>
          </a:p>
          <a:p>
            <a:r>
              <a:rPr lang="en-GB" dirty="0">
                <a:latin typeface="Arial" panose="020B0604020202020204" pitchFamily="34" charset="0"/>
                <a:cs typeface="Arial" panose="020B0604020202020204" pitchFamily="34" charset="0"/>
              </a:rPr>
              <a:t>This sharp rise is due mainly to accelerated population ageing</a:t>
            </a:r>
          </a:p>
        </p:txBody>
      </p:sp>
      <p:sp>
        <p:nvSpPr>
          <p:cNvPr id="4" name="TextBox 3"/>
          <p:cNvSpPr txBox="1"/>
          <p:nvPr/>
        </p:nvSpPr>
        <p:spPr>
          <a:xfrm>
            <a:off x="9736972" y="5652655"/>
            <a:ext cx="2319251" cy="276999"/>
          </a:xfrm>
          <a:prstGeom prst="rect">
            <a:avLst/>
          </a:prstGeom>
          <a:noFill/>
        </p:spPr>
        <p:txBody>
          <a:bodyPr wrap="square" rtlCol="0">
            <a:spAutoFit/>
          </a:bodyPr>
          <a:lstStyle/>
          <a:p>
            <a:r>
              <a:rPr lang="en-GB" sz="1200" dirty="0"/>
              <a:t>(Alzheimer’s Society, 2019)</a:t>
            </a:r>
          </a:p>
        </p:txBody>
      </p:sp>
    </p:spTree>
    <p:extLst>
      <p:ext uri="{BB962C8B-B14F-4D97-AF65-F5344CB8AC3E}">
        <p14:creationId xmlns:p14="http://schemas.microsoft.com/office/powerpoint/2010/main" val="69477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p:txBody>
          <a:bodyPr>
            <a:normAutofit fontScale="92500" lnSpcReduction="20000"/>
          </a:bodyPr>
          <a:lstStyle/>
          <a:p>
            <a:r>
              <a:rPr lang="en-GB" sz="2400" dirty="0">
                <a:latin typeface="Arial" panose="020B0604020202020204" pitchFamily="34" charset="0"/>
                <a:cs typeface="Arial" panose="020B0604020202020204" pitchFamily="34" charset="0"/>
              </a:rPr>
              <a:t>‘Dementia costs the UK economy £</a:t>
            </a:r>
            <a:r>
              <a:rPr lang="en-GB" dirty="0">
                <a:latin typeface="Arial" panose="020B0604020202020204" pitchFamily="34" charset="0"/>
                <a:cs typeface="Arial" panose="020B0604020202020204" pitchFamily="34" charset="0"/>
              </a:rPr>
              <a:t>34.7</a:t>
            </a:r>
            <a:r>
              <a:rPr lang="en-GB" sz="2400" dirty="0">
                <a:latin typeface="Arial" panose="020B0604020202020204" pitchFamily="34" charset="0"/>
                <a:cs typeface="Arial" panose="020B0604020202020204" pitchFamily="34" charset="0"/>
              </a:rPr>
              <a:t>bn a year. Yet we know much of this spend does not deliver value for money or better outcomes for people with dementia.</a:t>
            </a:r>
          </a:p>
          <a:p>
            <a:r>
              <a:rPr lang="en-GB" sz="2400" dirty="0">
                <a:latin typeface="Arial" panose="020B0604020202020204" pitchFamily="34" charset="0"/>
                <a:cs typeface="Arial" panose="020B0604020202020204" pitchFamily="34" charset="0"/>
              </a:rPr>
              <a:t> Avoidable ‘bad costs’ associated with dementia, such as unnecessary hospital admissions, account for a significant proportion of this spend. </a:t>
            </a:r>
          </a:p>
          <a:p>
            <a:r>
              <a:rPr lang="en-GB" sz="2400" dirty="0">
                <a:latin typeface="Arial" panose="020B0604020202020204" pitchFamily="34" charset="0"/>
                <a:cs typeface="Arial" panose="020B0604020202020204" pitchFamily="34" charset="0"/>
              </a:rPr>
              <a:t>In comparison, not enough is being spent on the ‘good costs’ associated with dementia, such as creating a dementia-friendly NHS or better support for family carers and integrated care for the 850,000 persons living with dementia’ </a:t>
            </a:r>
            <a:endParaRPr lang="en-GB" dirty="0">
              <a:latin typeface="Arial" panose="020B0604020202020204" pitchFamily="34" charset="0"/>
              <a:cs typeface="Arial" panose="020B0604020202020204" pitchFamily="34" charset="0"/>
            </a:endParaRPr>
          </a:p>
          <a:p>
            <a:pPr marL="0" indent="0">
              <a:buNone/>
            </a:pPr>
            <a:r>
              <a:rPr lang="en-GB" sz="2400" dirty="0"/>
              <a:t>                                                                                                     </a:t>
            </a:r>
            <a:r>
              <a:rPr lang="en-GB" sz="1200" dirty="0"/>
              <a:t>(Hughes, 2015; Alzheimer’s Society, 2019)</a:t>
            </a:r>
          </a:p>
        </p:txBody>
      </p:sp>
    </p:spTree>
    <p:extLst>
      <p:ext uri="{BB962C8B-B14F-4D97-AF65-F5344CB8AC3E}">
        <p14:creationId xmlns:p14="http://schemas.microsoft.com/office/powerpoint/2010/main" val="241430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UK Background</a:t>
            </a:r>
          </a:p>
        </p:txBody>
      </p:sp>
      <p:sp>
        <p:nvSpPr>
          <p:cNvPr id="3" name="Content Placeholder 2"/>
          <p:cNvSpPr>
            <a:spLocks noGrp="1"/>
          </p:cNvSpPr>
          <p:nvPr>
            <p:ph idx="1"/>
          </p:nvPr>
        </p:nvSpPr>
        <p:spPr>
          <a:xfrm>
            <a:off x="1295401" y="2556932"/>
            <a:ext cx="9777152" cy="3318936"/>
          </a:xfrm>
        </p:spPr>
        <p:txBody>
          <a:bodyPr>
            <a:normAutofit fontScale="92500" lnSpcReduction="10000"/>
          </a:bodyPr>
          <a:lstStyle/>
          <a:p>
            <a:r>
              <a:rPr lang="en-GB" dirty="0">
                <a:latin typeface="Arial" panose="020B0604020202020204" pitchFamily="34" charset="0"/>
                <a:cs typeface="Arial" panose="020B0604020202020204" pitchFamily="34" charset="0"/>
              </a:rPr>
              <a:t>This is set to rise sharply over the next two decades, to £94.1billion in 2040. </a:t>
            </a:r>
          </a:p>
          <a:p>
            <a:r>
              <a:rPr lang="en-GB" dirty="0">
                <a:latin typeface="Arial" panose="020B0604020202020204" pitchFamily="34" charset="0"/>
                <a:cs typeface="Arial" panose="020B0604020202020204" pitchFamily="34" charset="0"/>
              </a:rPr>
              <a:t>These costs are made up of healthcare costs (costs to the NHS), social care costs (costs of homecare and residential care), and costs of unpaid care (provided by family members).</a:t>
            </a:r>
          </a:p>
          <a:p>
            <a:r>
              <a:rPr lang="en-GB" dirty="0">
                <a:latin typeface="Arial" panose="020B0604020202020204" pitchFamily="34" charset="0"/>
                <a:cs typeface="Arial" panose="020B0604020202020204" pitchFamily="34" charset="0"/>
              </a:rPr>
              <a:t>The largest proportion of this cost, 45%, is social care, which totals £15.7billion. </a:t>
            </a:r>
          </a:p>
          <a:p>
            <a:r>
              <a:rPr lang="en-GB" dirty="0">
                <a:latin typeface="Arial" panose="020B0604020202020204" pitchFamily="34" charset="0"/>
                <a:cs typeface="Arial" panose="020B0604020202020204" pitchFamily="34" charset="0"/>
              </a:rPr>
              <a:t>Social care costs are set to nearly triple over the next two decades, to £45.4billion by 2040                                                               </a:t>
            </a:r>
            <a:endParaRPr lang="en-GB" sz="1200" dirty="0"/>
          </a:p>
        </p:txBody>
      </p:sp>
    </p:spTree>
    <p:extLst>
      <p:ext uri="{BB962C8B-B14F-4D97-AF65-F5344CB8AC3E}">
        <p14:creationId xmlns:p14="http://schemas.microsoft.com/office/powerpoint/2010/main" val="1395302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16899" y="513568"/>
            <a:ext cx="7039627"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Changes With Ageing</a:t>
            </a:r>
          </a:p>
          <a:p>
            <a:pPr algn="ctr"/>
            <a:r>
              <a:rPr lang="en-GB" sz="2800" b="1" dirty="0">
                <a:latin typeface="Arial" panose="020B0604020202020204" pitchFamily="34" charset="0"/>
                <a:cs typeface="Arial" panose="020B0604020202020204" pitchFamily="34" charset="0"/>
              </a:rPr>
              <a:t>When is Memory Loss a Warning Sign?</a:t>
            </a:r>
          </a:p>
        </p:txBody>
      </p:sp>
      <p:sp>
        <p:nvSpPr>
          <p:cNvPr id="6" name="TextBox 5"/>
          <p:cNvSpPr txBox="1"/>
          <p:nvPr/>
        </p:nvSpPr>
        <p:spPr>
          <a:xfrm>
            <a:off x="6212909" y="1578279"/>
            <a:ext cx="5409595" cy="2031325"/>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Making a bad decision once in a while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Missing an occasional monthly payment </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Forgetting which day it is and remembering later</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Sometimes forgetting which word to use</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Losing things from time to time</a:t>
            </a:r>
          </a:p>
        </p:txBody>
      </p:sp>
      <p:sp>
        <p:nvSpPr>
          <p:cNvPr id="7" name="TextBox 6"/>
          <p:cNvSpPr txBox="1"/>
          <p:nvPr/>
        </p:nvSpPr>
        <p:spPr>
          <a:xfrm>
            <a:off x="5936181" y="3883720"/>
            <a:ext cx="5686323" cy="2031325"/>
          </a:xfrm>
          <a:prstGeom prst="rect">
            <a:avLst/>
          </a:prstGeom>
          <a:noFill/>
        </p:spPr>
        <p:txBody>
          <a:bodyPr wrap="square" rtlCol="0">
            <a:spAutoFit/>
          </a:bodyPr>
          <a:lstStyle/>
          <a:p>
            <a:pPr lvl="0"/>
            <a:r>
              <a:rPr lang="en-US" dirty="0">
                <a:latin typeface="Arial" panose="020B0604020202020204" pitchFamily="34" charset="0"/>
                <a:cs typeface="Arial" panose="020B0604020202020204" pitchFamily="34" charset="0"/>
              </a:rPr>
              <a:t>A-TYPICAL CHANGES</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Consistent poor judgment and decision making</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Loss of an ability to manage money</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Inability to keep track of the date or the season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Difficulty having a conversation</a:t>
            </a:r>
          </a:p>
          <a:p>
            <a:pPr marL="742950" lvl="1" indent="-285750">
              <a:buFont typeface="Arial" panose="020B0604020202020204" pitchFamily="34" charset="0"/>
              <a:buChar char="•"/>
            </a:pPr>
            <a:r>
              <a:rPr lang="en-US" dirty="0">
                <a:latin typeface="Arial" panose="020B0604020202020204" pitchFamily="34" charset="0"/>
                <a:cs typeface="Arial" panose="020B0604020202020204" pitchFamily="34" charset="0"/>
              </a:rPr>
              <a:t>Misplacing things and loss of the ability to retrace steps to find them</a:t>
            </a:r>
          </a:p>
        </p:txBody>
      </p:sp>
      <p:pic>
        <p:nvPicPr>
          <p:cNvPr id="9" name="Picture 8"/>
          <p:cNvPicPr>
            <a:picLocks noChangeAspect="1"/>
          </p:cNvPicPr>
          <p:nvPr/>
        </p:nvPicPr>
        <p:blipFill>
          <a:blip r:embed="rId2"/>
          <a:stretch>
            <a:fillRect/>
          </a:stretch>
        </p:blipFill>
        <p:spPr>
          <a:xfrm>
            <a:off x="1803748" y="1607813"/>
            <a:ext cx="2780017" cy="2085013"/>
          </a:xfrm>
          <a:prstGeom prst="rect">
            <a:avLst/>
          </a:prstGeom>
        </p:spPr>
      </p:pic>
      <p:pic>
        <p:nvPicPr>
          <p:cNvPr id="11" name="Picture 10"/>
          <p:cNvPicPr>
            <a:picLocks noChangeAspect="1"/>
          </p:cNvPicPr>
          <p:nvPr/>
        </p:nvPicPr>
        <p:blipFill>
          <a:blip r:embed="rId3"/>
          <a:stretch>
            <a:fillRect/>
          </a:stretch>
        </p:blipFill>
        <p:spPr>
          <a:xfrm>
            <a:off x="2856695" y="3933173"/>
            <a:ext cx="2780017" cy="2085013"/>
          </a:xfrm>
          <a:prstGeom prst="rect">
            <a:avLst/>
          </a:prstGeom>
        </p:spPr>
      </p:pic>
      <p:sp>
        <p:nvSpPr>
          <p:cNvPr id="2" name="TextBox 1"/>
          <p:cNvSpPr txBox="1"/>
          <p:nvPr/>
        </p:nvSpPr>
        <p:spPr>
          <a:xfrm>
            <a:off x="9558779" y="5915045"/>
            <a:ext cx="2158738" cy="276999"/>
          </a:xfrm>
          <a:prstGeom prst="rect">
            <a:avLst/>
          </a:prstGeom>
          <a:noFill/>
        </p:spPr>
        <p:txBody>
          <a:bodyPr wrap="square" rtlCol="0">
            <a:spAutoFit/>
          </a:bodyPr>
          <a:lstStyle/>
          <a:p>
            <a:r>
              <a:rPr lang="en-GB" sz="1200" dirty="0"/>
              <a:t>(Alzheimer’s Association, 2019)</a:t>
            </a:r>
          </a:p>
        </p:txBody>
      </p:sp>
    </p:spTree>
    <p:extLst>
      <p:ext uri="{BB962C8B-B14F-4D97-AF65-F5344CB8AC3E}">
        <p14:creationId xmlns:p14="http://schemas.microsoft.com/office/powerpoint/2010/main" val="258272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Causes Changes in…</a:t>
            </a:r>
          </a:p>
        </p:txBody>
      </p:sp>
      <p:sp>
        <p:nvSpPr>
          <p:cNvPr id="3" name="Content Placeholder 2"/>
          <p:cNvSpPr>
            <a:spLocks noGrp="1"/>
          </p:cNvSpPr>
          <p:nvPr>
            <p:ph sz="half" idx="1"/>
          </p:nvPr>
        </p:nvSpPr>
        <p:spPr>
          <a:xfrm>
            <a:off x="1574020" y="2860945"/>
            <a:ext cx="4718304" cy="3013762"/>
          </a:xfrm>
        </p:spPr>
        <p:txBody>
          <a:bodyPr/>
          <a:lstStyle/>
          <a:p>
            <a:r>
              <a:rPr lang="en-GB" dirty="0">
                <a:latin typeface="Arial" panose="020B0604020202020204" pitchFamily="34" charset="0"/>
                <a:cs typeface="Arial" panose="020B0604020202020204" pitchFamily="34" charset="0"/>
              </a:rPr>
              <a:t>Memory</a:t>
            </a:r>
          </a:p>
          <a:p>
            <a:r>
              <a:rPr lang="en-GB" dirty="0">
                <a:latin typeface="Arial" panose="020B0604020202020204" pitchFamily="34" charset="0"/>
                <a:cs typeface="Arial" panose="020B0604020202020204" pitchFamily="34" charset="0"/>
              </a:rPr>
              <a:t>Language</a:t>
            </a:r>
          </a:p>
          <a:p>
            <a:r>
              <a:rPr lang="en-GB" dirty="0">
                <a:latin typeface="Arial" panose="020B0604020202020204" pitchFamily="34" charset="0"/>
                <a:cs typeface="Arial" panose="020B0604020202020204" pitchFamily="34" charset="0"/>
              </a:rPr>
              <a:t>Thought</a:t>
            </a:r>
          </a:p>
          <a:p>
            <a:r>
              <a:rPr lang="en-GB" dirty="0">
                <a:latin typeface="Arial" panose="020B0604020202020204" pitchFamily="34" charset="0"/>
                <a:cs typeface="Arial" panose="020B0604020202020204" pitchFamily="34" charset="0"/>
              </a:rPr>
              <a:t>Physical health</a:t>
            </a:r>
          </a:p>
        </p:txBody>
      </p:sp>
      <p:sp>
        <p:nvSpPr>
          <p:cNvPr id="4" name="Content Placeholder 3"/>
          <p:cNvSpPr>
            <a:spLocks noGrp="1"/>
          </p:cNvSpPr>
          <p:nvPr>
            <p:ph sz="half" idx="2"/>
          </p:nvPr>
        </p:nvSpPr>
        <p:spPr>
          <a:xfrm>
            <a:off x="6707438" y="2860945"/>
            <a:ext cx="4718304" cy="3310128"/>
          </a:xfrm>
        </p:spPr>
        <p:txBody>
          <a:bodyPr/>
          <a:lstStyle/>
          <a:p>
            <a:r>
              <a:rPr lang="en-GB" dirty="0">
                <a:latin typeface="Arial" panose="020B0604020202020204" pitchFamily="34" charset="0"/>
                <a:cs typeface="Arial" panose="020B0604020202020204" pitchFamily="34" charset="0"/>
              </a:rPr>
              <a:t>Navigation</a:t>
            </a:r>
          </a:p>
          <a:p>
            <a:r>
              <a:rPr lang="en-GB" dirty="0">
                <a:latin typeface="Arial" panose="020B0604020202020204" pitchFamily="34" charset="0"/>
                <a:cs typeface="Arial" panose="020B0604020202020204" pitchFamily="34" charset="0"/>
              </a:rPr>
              <a:t>Mobility</a:t>
            </a:r>
          </a:p>
          <a:p>
            <a:r>
              <a:rPr lang="en-GB" dirty="0">
                <a:latin typeface="Arial" panose="020B0604020202020204" pitchFamily="34" charset="0"/>
                <a:cs typeface="Arial" panose="020B0604020202020204" pitchFamily="34" charset="0"/>
              </a:rPr>
              <a:t>Behaviour</a:t>
            </a:r>
          </a:p>
          <a:p>
            <a:r>
              <a:rPr lang="en-GB" dirty="0">
                <a:latin typeface="Arial" panose="020B0604020202020204" pitchFamily="34" charset="0"/>
                <a:cs typeface="Arial" panose="020B0604020202020204" pitchFamily="34" charset="0"/>
              </a:rPr>
              <a:t>Personality / Mood </a:t>
            </a:r>
          </a:p>
        </p:txBody>
      </p:sp>
      <p:sp>
        <p:nvSpPr>
          <p:cNvPr id="5" name="TextBox 4"/>
          <p:cNvSpPr txBox="1"/>
          <p:nvPr/>
        </p:nvSpPr>
        <p:spPr>
          <a:xfrm>
            <a:off x="9418526" y="5398718"/>
            <a:ext cx="2956143" cy="276999"/>
          </a:xfrm>
          <a:prstGeom prst="rect">
            <a:avLst/>
          </a:prstGeom>
          <a:noFill/>
        </p:spPr>
        <p:txBody>
          <a:bodyPr wrap="square" rtlCol="0">
            <a:spAutoFit/>
          </a:bodyPr>
          <a:lstStyle/>
          <a:p>
            <a:r>
              <a:rPr lang="en-GB" sz="1200" dirty="0"/>
              <a:t>(Brooker and </a:t>
            </a:r>
            <a:r>
              <a:rPr lang="en-GB" sz="1200" dirty="0" err="1"/>
              <a:t>Lillyman</a:t>
            </a:r>
            <a:r>
              <a:rPr lang="en-GB" sz="1200" dirty="0"/>
              <a:t>, 2013)</a:t>
            </a:r>
          </a:p>
        </p:txBody>
      </p:sp>
    </p:spTree>
    <p:extLst>
      <p:ext uri="{BB962C8B-B14F-4D97-AF65-F5344CB8AC3E}">
        <p14:creationId xmlns:p14="http://schemas.microsoft.com/office/powerpoint/2010/main" val="1738695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Dementia</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Alzheimer’s Disease</a:t>
            </a:r>
          </a:p>
          <a:p>
            <a:r>
              <a:rPr lang="en-GB" dirty="0">
                <a:latin typeface="Arial" panose="020B0604020202020204" pitchFamily="34" charset="0"/>
                <a:cs typeface="Arial" panose="020B0604020202020204" pitchFamily="34" charset="0"/>
              </a:rPr>
              <a:t>Vascular Dementia</a:t>
            </a:r>
          </a:p>
          <a:p>
            <a:r>
              <a:rPr lang="en-GB" dirty="0">
                <a:latin typeface="Arial" panose="020B0604020202020204" pitchFamily="34" charset="0"/>
                <a:cs typeface="Arial" panose="020B0604020202020204" pitchFamily="34" charset="0"/>
              </a:rPr>
              <a:t>Fronto-temporal Dementia</a:t>
            </a:r>
          </a:p>
          <a:p>
            <a:r>
              <a:rPr lang="en-GB" dirty="0">
                <a:latin typeface="Arial" panose="020B0604020202020204" pitchFamily="34" charset="0"/>
                <a:cs typeface="Arial" panose="020B0604020202020204" pitchFamily="34" charset="0"/>
              </a:rPr>
              <a:t>Creutzfeldt-Jakob Disease </a:t>
            </a:r>
          </a:p>
          <a:p>
            <a:r>
              <a:rPr lang="en-GB" dirty="0">
                <a:latin typeface="Arial" panose="020B0604020202020204" pitchFamily="34" charset="0"/>
                <a:cs typeface="Arial" panose="020B0604020202020204" pitchFamily="34" charset="0"/>
              </a:rPr>
              <a:t>Dementia due to Parkinson’s / Lewy Bodies</a:t>
            </a:r>
          </a:p>
          <a:p>
            <a:r>
              <a:rPr lang="en-GB" dirty="0">
                <a:latin typeface="Arial" panose="020B0604020202020204" pitchFamily="34" charset="0"/>
                <a:cs typeface="Arial" panose="020B0604020202020204" pitchFamily="34" charset="0"/>
              </a:rPr>
              <a:t>Alcohol-induced Persisting Dementia </a:t>
            </a:r>
          </a:p>
          <a:p>
            <a:r>
              <a:rPr lang="en-GB" dirty="0">
                <a:latin typeface="Arial" panose="020B0604020202020204" pitchFamily="34" charset="0"/>
                <a:cs typeface="Arial" panose="020B0604020202020204" pitchFamily="34" charset="0"/>
              </a:rPr>
              <a:t>Mixed Dementias</a:t>
            </a:r>
          </a:p>
          <a:p>
            <a:endParaRPr lang="en-GB" dirty="0"/>
          </a:p>
          <a:p>
            <a:endParaRPr lang="en-GB" dirty="0"/>
          </a:p>
        </p:txBody>
      </p:sp>
      <p:pic>
        <p:nvPicPr>
          <p:cNvPr id="4" name="Picture 3"/>
          <p:cNvPicPr>
            <a:picLocks noChangeAspect="1"/>
          </p:cNvPicPr>
          <p:nvPr/>
        </p:nvPicPr>
        <p:blipFill>
          <a:blip r:embed="rId2"/>
          <a:stretch>
            <a:fillRect/>
          </a:stretch>
        </p:blipFill>
        <p:spPr>
          <a:xfrm>
            <a:off x="686445" y="749674"/>
            <a:ext cx="1499746" cy="1536325"/>
          </a:xfrm>
          <a:prstGeom prst="rect">
            <a:avLst/>
          </a:prstGeom>
        </p:spPr>
      </p:pic>
      <p:pic>
        <p:nvPicPr>
          <p:cNvPr id="5" name="Picture 4"/>
          <p:cNvPicPr>
            <a:picLocks noChangeAspect="1"/>
          </p:cNvPicPr>
          <p:nvPr/>
        </p:nvPicPr>
        <p:blipFill>
          <a:blip r:embed="rId2"/>
          <a:stretch>
            <a:fillRect/>
          </a:stretch>
        </p:blipFill>
        <p:spPr>
          <a:xfrm>
            <a:off x="10005809" y="749674"/>
            <a:ext cx="1499746" cy="1536325"/>
          </a:xfrm>
          <a:prstGeom prst="rect">
            <a:avLst/>
          </a:prstGeom>
        </p:spPr>
      </p:pic>
    </p:spTree>
    <p:extLst>
      <p:ext uri="{BB962C8B-B14F-4D97-AF65-F5344CB8AC3E}">
        <p14:creationId xmlns:p14="http://schemas.microsoft.com/office/powerpoint/2010/main" val="5271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6FB8C-7D30-4784-B359-C73690A5CD38}"/>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Alzheimer’s Society Bookcase</a:t>
            </a:r>
          </a:p>
        </p:txBody>
      </p:sp>
      <p:sp>
        <p:nvSpPr>
          <p:cNvPr id="3" name="Subtitle 2">
            <a:extLst>
              <a:ext uri="{FF2B5EF4-FFF2-40B4-BE49-F238E27FC236}">
                <a16:creationId xmlns:a16="http://schemas.microsoft.com/office/drawing/2014/main" id="{BDD37BFA-6F27-4E30-AB13-660AC8D3D5D1}"/>
              </a:ext>
            </a:extLst>
          </p:cNvPr>
          <p:cNvSpPr>
            <a:spLocks noGrp="1"/>
          </p:cNvSpPr>
          <p:nvPr>
            <p:ph type="subTitle" idx="1"/>
          </p:nvPr>
        </p:nvSpPr>
        <p:spPr/>
        <p:txBody>
          <a:bodyPr/>
          <a:lstStyle/>
          <a:p>
            <a:r>
              <a:rPr lang="en-GB" dirty="0">
                <a:hlinkClick r:id="rId2"/>
              </a:rPr>
              <a:t>https://www.youtube.com/watch?v=kkvyGrOEIfA</a:t>
            </a:r>
            <a:r>
              <a:rPr lang="en-GB" dirty="0"/>
              <a:t> </a:t>
            </a:r>
          </a:p>
        </p:txBody>
      </p:sp>
    </p:spTree>
    <p:extLst>
      <p:ext uri="{BB962C8B-B14F-4D97-AF65-F5344CB8AC3E}">
        <p14:creationId xmlns:p14="http://schemas.microsoft.com/office/powerpoint/2010/main" val="238460731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B176-D7F0-4F30-AA23-312D4C5B734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Walking Home with Dementia</a:t>
            </a:r>
          </a:p>
        </p:txBody>
      </p:sp>
      <p:sp>
        <p:nvSpPr>
          <p:cNvPr id="3" name="Content Placeholder 2">
            <a:extLst>
              <a:ext uri="{FF2B5EF4-FFF2-40B4-BE49-F238E27FC236}">
                <a16:creationId xmlns:a16="http://schemas.microsoft.com/office/drawing/2014/main" id="{214C37F8-04AF-49C6-8549-71B653608123}"/>
              </a:ext>
            </a:extLst>
          </p:cNvPr>
          <p:cNvSpPr>
            <a:spLocks noGrp="1"/>
          </p:cNvSpPr>
          <p:nvPr>
            <p:ph idx="1"/>
          </p:nvPr>
        </p:nvSpPr>
        <p:spPr>
          <a:xfrm>
            <a:off x="2590804" y="2749438"/>
            <a:ext cx="9601196" cy="3318936"/>
          </a:xfrm>
        </p:spPr>
        <p:txBody>
          <a:bodyPr/>
          <a:lstStyle/>
          <a:p>
            <a:r>
              <a:rPr lang="en-GB" dirty="0">
                <a:hlinkClick r:id="rId2"/>
              </a:rPr>
              <a:t>https://www.youtube.com/watch?v=R-Rcbj_qR4g</a:t>
            </a:r>
            <a:r>
              <a:rPr lang="en-GB" dirty="0"/>
              <a:t> </a:t>
            </a:r>
          </a:p>
        </p:txBody>
      </p:sp>
    </p:spTree>
    <p:extLst>
      <p:ext uri="{BB962C8B-B14F-4D97-AF65-F5344CB8AC3E}">
        <p14:creationId xmlns:p14="http://schemas.microsoft.com/office/powerpoint/2010/main" val="4098324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DC02D-EBEA-400C-B001-A70362FDD8D1}"/>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Experiencing Dementia with Virtual Reality</a:t>
            </a:r>
          </a:p>
        </p:txBody>
      </p:sp>
      <p:sp>
        <p:nvSpPr>
          <p:cNvPr id="3" name="Content Placeholder 2">
            <a:extLst>
              <a:ext uri="{FF2B5EF4-FFF2-40B4-BE49-F238E27FC236}">
                <a16:creationId xmlns:a16="http://schemas.microsoft.com/office/drawing/2014/main" id="{9F399DA2-FDB8-416B-85DB-65BE7CD11F8A}"/>
              </a:ext>
            </a:extLst>
          </p:cNvPr>
          <p:cNvSpPr>
            <a:spLocks noGrp="1"/>
          </p:cNvSpPr>
          <p:nvPr>
            <p:ph idx="1"/>
          </p:nvPr>
        </p:nvSpPr>
        <p:spPr>
          <a:xfrm>
            <a:off x="2366212" y="2749438"/>
            <a:ext cx="9601196" cy="3318936"/>
          </a:xfrm>
        </p:spPr>
        <p:txBody>
          <a:bodyPr/>
          <a:lstStyle/>
          <a:p>
            <a:r>
              <a:rPr lang="en-GB" dirty="0">
                <a:hlinkClick r:id="rId2"/>
              </a:rPr>
              <a:t>https://www.youtube.com/watch?v=vGrdgm3aPJQ</a:t>
            </a:r>
            <a:r>
              <a:rPr lang="en-GB" dirty="0"/>
              <a:t> </a:t>
            </a:r>
          </a:p>
        </p:txBody>
      </p:sp>
    </p:spTree>
    <p:extLst>
      <p:ext uri="{BB962C8B-B14F-4D97-AF65-F5344CB8AC3E}">
        <p14:creationId xmlns:p14="http://schemas.microsoft.com/office/powerpoint/2010/main" val="158781858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922A2-C953-443F-BF47-ED19DCD3D615}"/>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it’s like to have Dementia (Wales)</a:t>
            </a:r>
          </a:p>
        </p:txBody>
      </p:sp>
      <p:sp>
        <p:nvSpPr>
          <p:cNvPr id="3" name="Content Placeholder 2">
            <a:extLst>
              <a:ext uri="{FF2B5EF4-FFF2-40B4-BE49-F238E27FC236}">
                <a16:creationId xmlns:a16="http://schemas.microsoft.com/office/drawing/2014/main" id="{0D5F6394-152D-432E-A512-FB320D02BC27}"/>
              </a:ext>
            </a:extLst>
          </p:cNvPr>
          <p:cNvSpPr>
            <a:spLocks noGrp="1"/>
          </p:cNvSpPr>
          <p:nvPr>
            <p:ph idx="1"/>
          </p:nvPr>
        </p:nvSpPr>
        <p:spPr>
          <a:xfrm>
            <a:off x="2245896" y="3122416"/>
            <a:ext cx="9601196" cy="992384"/>
          </a:xfrm>
        </p:spPr>
        <p:txBody>
          <a:bodyPr/>
          <a:lstStyle/>
          <a:p>
            <a:r>
              <a:rPr lang="en-GB" dirty="0">
                <a:hlinkClick r:id="rId2"/>
              </a:rPr>
              <a:t>https://www.youtube.com/watch?v=7s0Am1r9O6c</a:t>
            </a:r>
            <a:r>
              <a:rPr lang="en-GB" dirty="0"/>
              <a:t> </a:t>
            </a:r>
          </a:p>
        </p:txBody>
      </p:sp>
    </p:spTree>
    <p:extLst>
      <p:ext uri="{BB962C8B-B14F-4D97-AF65-F5344CB8AC3E}">
        <p14:creationId xmlns:p14="http://schemas.microsoft.com/office/powerpoint/2010/main" val="29597365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0FEF6-211B-48C2-85F5-7A2E944D70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Testing</a:t>
            </a:r>
          </a:p>
        </p:txBody>
      </p:sp>
      <p:sp>
        <p:nvSpPr>
          <p:cNvPr id="3" name="Content Placeholder 2">
            <a:extLst>
              <a:ext uri="{FF2B5EF4-FFF2-40B4-BE49-F238E27FC236}">
                <a16:creationId xmlns:a16="http://schemas.microsoft.com/office/drawing/2014/main" id="{19C3EB66-C791-42D5-8011-1AFE697EE582}"/>
              </a:ext>
            </a:extLst>
          </p:cNvPr>
          <p:cNvSpPr>
            <a:spLocks noGrp="1"/>
          </p:cNvSpPr>
          <p:nvPr>
            <p:ph idx="1"/>
          </p:nvPr>
        </p:nvSpPr>
        <p:spPr>
          <a:xfrm>
            <a:off x="2029328" y="3254763"/>
            <a:ext cx="9601196" cy="908163"/>
          </a:xfrm>
        </p:spPr>
        <p:txBody>
          <a:bodyPr/>
          <a:lstStyle/>
          <a:p>
            <a:r>
              <a:rPr lang="en-GB" dirty="0">
                <a:hlinkClick r:id="rId2"/>
              </a:rPr>
              <a:t>https://www.youtube.com/watch?v=caFxuu2yJb8</a:t>
            </a:r>
            <a:r>
              <a:rPr lang="en-GB" dirty="0"/>
              <a:t> </a:t>
            </a:r>
          </a:p>
        </p:txBody>
      </p:sp>
    </p:spTree>
    <p:extLst>
      <p:ext uri="{BB962C8B-B14F-4D97-AF65-F5344CB8AC3E}">
        <p14:creationId xmlns:p14="http://schemas.microsoft.com/office/powerpoint/2010/main" val="25514626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B2A7-FFB8-4FF4-9C8F-292CD26182B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7514272D-6D0C-4AF0-A6F0-147777D62058}"/>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1. Which statement would be most easily understood by a person with middle stage dementia? </a:t>
            </a:r>
          </a:p>
          <a:p>
            <a:pPr marL="457200" indent="-457200">
              <a:buFont typeface="+mj-lt"/>
              <a:buAutoNum type="alphaLcParenR"/>
            </a:pPr>
            <a:r>
              <a:rPr lang="en-GB" dirty="0">
                <a:latin typeface="Arial" panose="020B0604020202020204" pitchFamily="34" charset="0"/>
                <a:cs typeface="Arial" panose="020B0604020202020204" pitchFamily="34" charset="0"/>
              </a:rPr>
              <a:t>Put the kettle on and I'll be right there to have a cup of tea with you.</a:t>
            </a:r>
          </a:p>
          <a:p>
            <a:pPr marL="457200" indent="-457200">
              <a:buFont typeface="+mj-lt"/>
              <a:buAutoNum type="alphaLcParenR"/>
            </a:pPr>
            <a:r>
              <a:rPr lang="en-GB" dirty="0">
                <a:latin typeface="Arial" panose="020B0604020202020204" pitchFamily="34" charset="0"/>
                <a:cs typeface="Arial" panose="020B0604020202020204" pitchFamily="34" charset="0"/>
              </a:rPr>
              <a:t>Put the kettle on.</a:t>
            </a:r>
          </a:p>
          <a:p>
            <a:pPr marL="457200" indent="-457200">
              <a:buFont typeface="+mj-lt"/>
              <a:buAutoNum type="alphaLcParenR"/>
            </a:pPr>
            <a:r>
              <a:rPr lang="en-GB" dirty="0">
                <a:latin typeface="Arial" panose="020B0604020202020204" pitchFamily="34" charset="0"/>
                <a:cs typeface="Arial" panose="020B0604020202020204" pitchFamily="34" charset="0"/>
              </a:rPr>
              <a:t>Will you put the kettle on and get the tea ready?</a:t>
            </a:r>
          </a:p>
          <a:p>
            <a:pPr marL="457200" indent="-457200">
              <a:buFont typeface="+mj-lt"/>
              <a:buAutoNum type="alphaLcParenR"/>
            </a:pPr>
            <a:r>
              <a:rPr lang="en-GB" dirty="0">
                <a:latin typeface="Arial" panose="020B0604020202020204" pitchFamily="34" charset="0"/>
                <a:cs typeface="Arial" panose="020B0604020202020204" pitchFamily="34" charset="0"/>
              </a:rPr>
              <a:t>Will you get us a cup of tea?</a:t>
            </a:r>
          </a:p>
          <a:p>
            <a:endParaRPr lang="en-GB" dirty="0"/>
          </a:p>
        </p:txBody>
      </p:sp>
    </p:spTree>
    <p:extLst>
      <p:ext uri="{BB962C8B-B14F-4D97-AF65-F5344CB8AC3E}">
        <p14:creationId xmlns:p14="http://schemas.microsoft.com/office/powerpoint/2010/main" val="267794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B2A7-FFB8-4FF4-9C8F-292CD26182B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7514272D-6D0C-4AF0-A6F0-147777D62058}"/>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2. Select the most accurate statement about dementia</a:t>
            </a:r>
          </a:p>
          <a:p>
            <a:pPr marL="457200" indent="-457200">
              <a:buFont typeface="+mj-lt"/>
              <a:buAutoNum type="alphaLcParenR"/>
            </a:pPr>
            <a:r>
              <a:rPr lang="en-GB" dirty="0">
                <a:latin typeface="Arial" panose="020B0604020202020204" pitchFamily="34" charset="0"/>
                <a:cs typeface="Arial" panose="020B0604020202020204" pitchFamily="34" charset="0"/>
              </a:rPr>
              <a:t>Dementia is a normal part of aging</a:t>
            </a:r>
          </a:p>
          <a:p>
            <a:pPr marL="457200" indent="-457200">
              <a:buFont typeface="+mj-lt"/>
              <a:buAutoNum type="alphaLcParenR"/>
            </a:pPr>
            <a:r>
              <a:rPr lang="en-GB" dirty="0">
                <a:latin typeface="Arial" panose="020B0604020202020204" pitchFamily="34" charset="0"/>
                <a:cs typeface="Arial" panose="020B0604020202020204" pitchFamily="34" charset="0"/>
              </a:rPr>
              <a:t>There is a cure for dementia when it is diagnosed early</a:t>
            </a:r>
          </a:p>
          <a:p>
            <a:pPr marL="457200" indent="-457200">
              <a:buFont typeface="+mj-lt"/>
              <a:buAutoNum type="alphaLcParenR"/>
            </a:pPr>
            <a:r>
              <a:rPr lang="en-GB" dirty="0">
                <a:latin typeface="Arial" panose="020B0604020202020204" pitchFamily="34" charset="0"/>
                <a:cs typeface="Arial" panose="020B0604020202020204" pitchFamily="34" charset="0"/>
              </a:rPr>
              <a:t>Dementia occurs when the brain’s nerve cells begin to break down</a:t>
            </a:r>
          </a:p>
          <a:p>
            <a:pPr marL="457200" indent="-457200">
              <a:buFont typeface="+mj-lt"/>
              <a:buAutoNum type="alphaLcParenR"/>
            </a:pPr>
            <a:r>
              <a:rPr lang="en-GB" dirty="0">
                <a:latin typeface="Arial" panose="020B0604020202020204" pitchFamily="34" charset="0"/>
                <a:cs typeface="Arial" panose="020B0604020202020204" pitchFamily="34" charset="0"/>
              </a:rPr>
              <a:t>Dementia is caused by environmental factors such as too much noise</a:t>
            </a:r>
          </a:p>
        </p:txBody>
      </p:sp>
    </p:spTree>
    <p:extLst>
      <p:ext uri="{BB962C8B-B14F-4D97-AF65-F5344CB8AC3E}">
        <p14:creationId xmlns:p14="http://schemas.microsoft.com/office/powerpoint/2010/main" val="200013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B2A7-FFB8-4FF4-9C8F-292CD26182B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7514272D-6D0C-4AF0-A6F0-147777D62058}"/>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3. Isabel is diagnosed with middle stage dementia. She wants to live in her home. What appropriate step can her children take to help her live independently?.</a:t>
            </a:r>
          </a:p>
          <a:p>
            <a:pPr marL="457200" indent="-457200">
              <a:buFont typeface="+mj-lt"/>
              <a:buAutoNum type="alphaLcParenR"/>
            </a:pPr>
            <a:r>
              <a:rPr lang="en-GB" dirty="0">
                <a:latin typeface="Arial" panose="020B0604020202020204" pitchFamily="34" charset="0"/>
                <a:cs typeface="Arial" panose="020B0604020202020204" pitchFamily="34" charset="0"/>
              </a:rPr>
              <a:t>Enrol Isabel in a yoga class</a:t>
            </a:r>
          </a:p>
          <a:p>
            <a:pPr marL="457200" indent="-457200">
              <a:buFont typeface="+mj-lt"/>
              <a:buAutoNum type="alphaLcParenR"/>
            </a:pPr>
            <a:r>
              <a:rPr lang="en-GB" dirty="0">
                <a:latin typeface="Arial" panose="020B0604020202020204" pitchFamily="34" charset="0"/>
                <a:cs typeface="Arial" panose="020B0604020202020204" pitchFamily="34" charset="0"/>
              </a:rPr>
              <a:t>Get Isabel a dog</a:t>
            </a:r>
          </a:p>
          <a:p>
            <a:pPr marL="457200" indent="-457200">
              <a:buFont typeface="+mj-lt"/>
              <a:buAutoNum type="alphaLcParenR"/>
            </a:pPr>
            <a:r>
              <a:rPr lang="en-GB" dirty="0">
                <a:latin typeface="Arial" panose="020B0604020202020204" pitchFamily="34" charset="0"/>
                <a:cs typeface="Arial" panose="020B0604020202020204" pitchFamily="34" charset="0"/>
              </a:rPr>
              <a:t>Install assistive technology devices</a:t>
            </a:r>
          </a:p>
          <a:p>
            <a:pPr marL="457200" indent="-457200">
              <a:buFont typeface="+mj-lt"/>
              <a:buAutoNum type="alphaLcParenR"/>
            </a:pPr>
            <a:r>
              <a:rPr lang="en-GB" dirty="0">
                <a:latin typeface="Arial" panose="020B0604020202020204" pitchFamily="34" charset="0"/>
                <a:cs typeface="Arial" panose="020B0604020202020204" pitchFamily="34" charset="0"/>
              </a:rPr>
              <a:t>Pick out her clothes ahead of time</a:t>
            </a:r>
          </a:p>
        </p:txBody>
      </p:sp>
    </p:spTree>
    <p:extLst>
      <p:ext uri="{BB962C8B-B14F-4D97-AF65-F5344CB8AC3E}">
        <p14:creationId xmlns:p14="http://schemas.microsoft.com/office/powerpoint/2010/main" val="210951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B2A7-FFB8-4FF4-9C8F-292CD26182B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7514272D-6D0C-4AF0-A6F0-147777D62058}"/>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4. People with dementia have difficulty following a conversation. How can you adapt your communication?</a:t>
            </a:r>
          </a:p>
          <a:p>
            <a:pPr marL="457200" indent="-457200">
              <a:buFont typeface="+mj-lt"/>
              <a:buAutoNum type="alphaLcParenR"/>
            </a:pPr>
            <a:r>
              <a:rPr lang="en-GB" dirty="0">
                <a:latin typeface="Arial" panose="020B0604020202020204" pitchFamily="34" charset="0"/>
                <a:cs typeface="Arial" panose="020B0604020202020204" pitchFamily="34" charset="0"/>
              </a:rPr>
              <a:t>Speak loudly</a:t>
            </a:r>
          </a:p>
          <a:p>
            <a:pPr marL="457200" indent="-457200">
              <a:buFont typeface="+mj-lt"/>
              <a:buAutoNum type="alphaLcParenR"/>
            </a:pPr>
            <a:r>
              <a:rPr lang="en-GB" dirty="0">
                <a:latin typeface="Arial" panose="020B0604020202020204" pitchFamily="34" charset="0"/>
                <a:cs typeface="Arial" panose="020B0604020202020204" pitchFamily="34" charset="0"/>
              </a:rPr>
              <a:t>Use long sentences</a:t>
            </a:r>
          </a:p>
          <a:p>
            <a:pPr marL="457200" indent="-457200">
              <a:buFont typeface="+mj-lt"/>
              <a:buAutoNum type="alphaLcParenR"/>
            </a:pPr>
            <a:r>
              <a:rPr lang="en-GB" dirty="0">
                <a:latin typeface="Arial" panose="020B0604020202020204" pitchFamily="34" charset="0"/>
                <a:cs typeface="Arial" panose="020B0604020202020204" pitchFamily="34" charset="0"/>
              </a:rPr>
              <a:t>Stand behind the person</a:t>
            </a:r>
          </a:p>
          <a:p>
            <a:pPr marL="457200" indent="-457200">
              <a:buFont typeface="+mj-lt"/>
              <a:buAutoNum type="alphaLcParenR"/>
            </a:pPr>
            <a:r>
              <a:rPr lang="en-GB" dirty="0">
                <a:latin typeface="Arial" panose="020B0604020202020204" pitchFamily="34" charset="0"/>
                <a:cs typeface="Arial" panose="020B0604020202020204" pitchFamily="34" charset="0"/>
              </a:rPr>
              <a:t>Provide no more than two choices</a:t>
            </a:r>
          </a:p>
        </p:txBody>
      </p:sp>
    </p:spTree>
    <p:extLst>
      <p:ext uri="{BB962C8B-B14F-4D97-AF65-F5344CB8AC3E}">
        <p14:creationId xmlns:p14="http://schemas.microsoft.com/office/powerpoint/2010/main" val="1388016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B2A7-FFB8-4FF4-9C8F-292CD26182B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7514272D-6D0C-4AF0-A6F0-147777D62058}"/>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5. A person with dementia may exhibit signs of distress. What is the most likely reason for this challenging behaviour?</a:t>
            </a:r>
          </a:p>
          <a:p>
            <a:pPr marL="457200" indent="-457200">
              <a:buFont typeface="+mj-lt"/>
              <a:buAutoNum type="alphaLcParenR"/>
            </a:pPr>
            <a:r>
              <a:rPr lang="en-GB" dirty="0">
                <a:latin typeface="Arial" panose="020B0604020202020204" pitchFamily="34" charset="0"/>
                <a:cs typeface="Arial" panose="020B0604020202020204" pitchFamily="34" charset="0"/>
              </a:rPr>
              <a:t>The person is bored</a:t>
            </a:r>
          </a:p>
          <a:p>
            <a:pPr marL="457200" indent="-457200">
              <a:buFont typeface="+mj-lt"/>
              <a:buAutoNum type="alphaLcParenR"/>
            </a:pPr>
            <a:r>
              <a:rPr lang="en-GB" dirty="0">
                <a:latin typeface="Arial" panose="020B0604020202020204" pitchFamily="34" charset="0"/>
                <a:cs typeface="Arial" panose="020B0604020202020204" pitchFamily="34" charset="0"/>
              </a:rPr>
              <a:t>The person wants to distract others</a:t>
            </a:r>
          </a:p>
          <a:p>
            <a:pPr marL="457200" indent="-457200">
              <a:buFont typeface="+mj-lt"/>
              <a:buAutoNum type="alphaLcParenR"/>
            </a:pPr>
            <a:r>
              <a:rPr lang="en-GB" dirty="0">
                <a:latin typeface="Arial" panose="020B0604020202020204" pitchFamily="34" charset="0"/>
                <a:cs typeface="Arial" panose="020B0604020202020204" pitchFamily="34" charset="0"/>
              </a:rPr>
              <a:t>The person is unaware of their behaviour</a:t>
            </a:r>
          </a:p>
          <a:p>
            <a:pPr marL="457200" indent="-457200">
              <a:buFont typeface="+mj-lt"/>
              <a:buAutoNum type="alphaLcParenR"/>
            </a:pPr>
            <a:r>
              <a:rPr lang="en-GB" dirty="0">
                <a:latin typeface="Arial" panose="020B0604020202020204" pitchFamily="34" charset="0"/>
                <a:cs typeface="Arial" panose="020B0604020202020204" pitchFamily="34" charset="0"/>
              </a:rPr>
              <a:t>The person is trying to communicate an unmet need</a:t>
            </a:r>
          </a:p>
        </p:txBody>
      </p:sp>
    </p:spTree>
    <p:extLst>
      <p:ext uri="{BB962C8B-B14F-4D97-AF65-F5344CB8AC3E}">
        <p14:creationId xmlns:p14="http://schemas.microsoft.com/office/powerpoint/2010/main" val="237546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B2A7-FFB8-4FF4-9C8F-292CD26182B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7514272D-6D0C-4AF0-A6F0-147777D62058}"/>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6. Approximately how many people in the UK have dementia?</a:t>
            </a:r>
          </a:p>
          <a:p>
            <a:pPr marL="457200" indent="-457200">
              <a:buFont typeface="+mj-lt"/>
              <a:buAutoNum type="alphaLcParenR"/>
            </a:pPr>
            <a:r>
              <a:rPr lang="en-GB" dirty="0">
                <a:latin typeface="Arial" panose="020B0604020202020204" pitchFamily="34" charset="0"/>
                <a:cs typeface="Arial" panose="020B0604020202020204" pitchFamily="34" charset="0"/>
              </a:rPr>
              <a:t>450,000</a:t>
            </a:r>
          </a:p>
          <a:p>
            <a:pPr marL="457200" indent="-457200">
              <a:buFont typeface="+mj-lt"/>
              <a:buAutoNum type="alphaLcParenR"/>
            </a:pPr>
            <a:r>
              <a:rPr lang="en-GB" dirty="0">
                <a:latin typeface="Arial" panose="020B0604020202020204" pitchFamily="34" charset="0"/>
                <a:cs typeface="Arial" panose="020B0604020202020204" pitchFamily="34" charset="0"/>
              </a:rPr>
              <a:t>1 million</a:t>
            </a:r>
          </a:p>
          <a:p>
            <a:pPr marL="457200" indent="-457200">
              <a:buFont typeface="+mj-lt"/>
              <a:buAutoNum type="alphaLcParenR"/>
            </a:pPr>
            <a:r>
              <a:rPr lang="en-GB" dirty="0">
                <a:latin typeface="Arial" panose="020B0604020202020204" pitchFamily="34" charset="0"/>
                <a:cs typeface="Arial" panose="020B0604020202020204" pitchFamily="34" charset="0"/>
              </a:rPr>
              <a:t>850,000</a:t>
            </a:r>
          </a:p>
          <a:p>
            <a:pPr marL="457200" indent="-457200">
              <a:buFont typeface="+mj-lt"/>
              <a:buAutoNum type="alphaLcParenR"/>
            </a:pPr>
            <a:r>
              <a:rPr lang="en-GB" dirty="0">
                <a:latin typeface="Arial" panose="020B0604020202020204" pitchFamily="34" charset="0"/>
                <a:cs typeface="Arial" panose="020B0604020202020204" pitchFamily="34" charset="0"/>
              </a:rPr>
              <a:t>19,000</a:t>
            </a:r>
          </a:p>
        </p:txBody>
      </p:sp>
    </p:spTree>
    <p:extLst>
      <p:ext uri="{BB962C8B-B14F-4D97-AF65-F5344CB8AC3E}">
        <p14:creationId xmlns:p14="http://schemas.microsoft.com/office/powerpoint/2010/main" val="323493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0EF0-B359-4633-8AAC-84B7414464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402037D1-4406-4CF7-92FF-20CDA8E39C3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7. Which of the following is </a:t>
            </a:r>
            <a:r>
              <a:rPr lang="en-GB" b="1"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a symptom of dementia?</a:t>
            </a:r>
          </a:p>
          <a:p>
            <a:pPr marL="457200" indent="-457200">
              <a:buFont typeface="+mj-lt"/>
              <a:buAutoNum type="alphaLcParenR"/>
            </a:pPr>
            <a:r>
              <a:rPr lang="en-GB" dirty="0">
                <a:latin typeface="Arial" panose="020B0604020202020204" pitchFamily="34" charset="0"/>
                <a:cs typeface="Arial" panose="020B0604020202020204" pitchFamily="34" charset="0"/>
              </a:rPr>
              <a:t>More frequent short-term memory problems</a:t>
            </a:r>
          </a:p>
          <a:p>
            <a:pPr marL="457200" indent="-457200">
              <a:buFont typeface="+mj-lt"/>
              <a:buAutoNum type="alphaLcParenR"/>
            </a:pPr>
            <a:r>
              <a:rPr lang="en-GB" dirty="0">
                <a:latin typeface="Arial" panose="020B0604020202020204" pitchFamily="34" charset="0"/>
                <a:cs typeface="Arial" panose="020B0604020202020204" pitchFamily="34" charset="0"/>
              </a:rPr>
              <a:t>Mood changes</a:t>
            </a:r>
          </a:p>
          <a:p>
            <a:pPr marL="457200" indent="-457200">
              <a:buFont typeface="+mj-lt"/>
              <a:buAutoNum type="alphaLcParenR"/>
            </a:pPr>
            <a:r>
              <a:rPr lang="en-GB" dirty="0">
                <a:latin typeface="Arial" panose="020B0604020202020204" pitchFamily="34" charset="0"/>
                <a:cs typeface="Arial" panose="020B0604020202020204" pitchFamily="34" charset="0"/>
              </a:rPr>
              <a:t>Loss of sense of smell</a:t>
            </a:r>
          </a:p>
          <a:p>
            <a:pPr marL="457200" indent="-457200">
              <a:buFont typeface="+mj-lt"/>
              <a:buAutoNum type="alphaLcParenR"/>
            </a:pPr>
            <a:r>
              <a:rPr lang="en-GB" dirty="0">
                <a:latin typeface="Arial" panose="020B0604020202020204" pitchFamily="34" charset="0"/>
                <a:cs typeface="Arial" panose="020B0604020202020204" pitchFamily="34" charset="0"/>
              </a:rPr>
              <a:t>Problems with thinking, speech and communication. </a:t>
            </a:r>
          </a:p>
        </p:txBody>
      </p:sp>
    </p:spTree>
    <p:extLst>
      <p:ext uri="{BB962C8B-B14F-4D97-AF65-F5344CB8AC3E}">
        <p14:creationId xmlns:p14="http://schemas.microsoft.com/office/powerpoint/2010/main" val="216792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0EF0-B359-4633-8AAC-84B7414464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402037D1-4406-4CF7-92FF-20CDA8E39C3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8. Dementia is an inevitable part of ageing.</a:t>
            </a:r>
          </a:p>
          <a:p>
            <a:pPr marL="457200" indent="-457200">
              <a:buFont typeface="+mj-lt"/>
              <a:buAutoNum type="alphaLcParenR"/>
            </a:pPr>
            <a:r>
              <a:rPr lang="en-GB" dirty="0">
                <a:latin typeface="Arial" panose="020B0604020202020204" pitchFamily="34" charset="0"/>
                <a:cs typeface="Arial" panose="020B0604020202020204" pitchFamily="34" charset="0"/>
              </a:rPr>
              <a:t>True</a:t>
            </a:r>
          </a:p>
          <a:p>
            <a:pPr marL="457200" indent="-457200">
              <a:buFont typeface="+mj-lt"/>
              <a:buAutoNum type="alphaLcParenR"/>
            </a:pPr>
            <a:r>
              <a:rPr lang="en-GB" dirty="0">
                <a:latin typeface="Arial" panose="020B0604020202020204" pitchFamily="34" charset="0"/>
                <a:cs typeface="Arial" panose="020B0604020202020204" pitchFamily="34" charset="0"/>
              </a:rPr>
              <a:t>False</a:t>
            </a:r>
          </a:p>
        </p:txBody>
      </p:sp>
    </p:spTree>
    <p:extLst>
      <p:ext uri="{BB962C8B-B14F-4D97-AF65-F5344CB8AC3E}">
        <p14:creationId xmlns:p14="http://schemas.microsoft.com/office/powerpoint/2010/main" val="263781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0EF0-B359-4633-8AAC-84B7414464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402037D1-4406-4CF7-92FF-20CDA8E39C3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9. Dementia only affects older people.</a:t>
            </a:r>
          </a:p>
          <a:p>
            <a:pPr marL="457200" indent="-457200">
              <a:buFont typeface="+mj-lt"/>
              <a:buAutoNum type="alphaLcParenR"/>
            </a:pPr>
            <a:r>
              <a:rPr lang="en-GB" dirty="0">
                <a:latin typeface="Arial" panose="020B0604020202020204" pitchFamily="34" charset="0"/>
                <a:cs typeface="Arial" panose="020B0604020202020204" pitchFamily="34" charset="0"/>
              </a:rPr>
              <a:t>True</a:t>
            </a:r>
          </a:p>
          <a:p>
            <a:pPr marL="457200" indent="-457200">
              <a:buFont typeface="+mj-lt"/>
              <a:buAutoNum type="alphaLcParenR"/>
            </a:pPr>
            <a:r>
              <a:rPr lang="en-GB" dirty="0">
                <a:latin typeface="Arial" panose="020B0604020202020204" pitchFamily="34" charset="0"/>
                <a:cs typeface="Arial" panose="020B0604020202020204" pitchFamily="34" charset="0"/>
              </a:rPr>
              <a:t>False</a:t>
            </a:r>
          </a:p>
        </p:txBody>
      </p:sp>
    </p:spTree>
    <p:extLst>
      <p:ext uri="{BB962C8B-B14F-4D97-AF65-F5344CB8AC3E}">
        <p14:creationId xmlns:p14="http://schemas.microsoft.com/office/powerpoint/2010/main" val="36377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0EF0-B359-4633-8AAC-84B7414464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Dementia Quiz</a:t>
            </a:r>
          </a:p>
        </p:txBody>
      </p:sp>
      <p:sp>
        <p:nvSpPr>
          <p:cNvPr id="3" name="Content Placeholder 2">
            <a:extLst>
              <a:ext uri="{FF2B5EF4-FFF2-40B4-BE49-F238E27FC236}">
                <a16:creationId xmlns:a16="http://schemas.microsoft.com/office/drawing/2014/main" id="{402037D1-4406-4CF7-92FF-20CDA8E39C3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10. Memory loss always signifies dementia.</a:t>
            </a:r>
          </a:p>
          <a:p>
            <a:pPr marL="457200" indent="-457200">
              <a:buFont typeface="+mj-lt"/>
              <a:buAutoNum type="alphaLcParenR"/>
            </a:pPr>
            <a:r>
              <a:rPr lang="en-GB" dirty="0">
                <a:latin typeface="Arial" panose="020B0604020202020204" pitchFamily="34" charset="0"/>
                <a:cs typeface="Arial" panose="020B0604020202020204" pitchFamily="34" charset="0"/>
              </a:rPr>
              <a:t>True</a:t>
            </a:r>
          </a:p>
          <a:p>
            <a:pPr marL="457200" indent="-457200">
              <a:buFont typeface="+mj-lt"/>
              <a:buAutoNum type="alphaLcParenR"/>
            </a:pPr>
            <a:r>
              <a:rPr lang="en-GB" dirty="0">
                <a:latin typeface="Arial" panose="020B0604020202020204" pitchFamily="34" charset="0"/>
                <a:cs typeface="Arial" panose="020B0604020202020204" pitchFamily="34" charset="0"/>
              </a:rPr>
              <a:t>False</a:t>
            </a:r>
          </a:p>
        </p:txBody>
      </p:sp>
    </p:spTree>
    <p:extLst>
      <p:ext uri="{BB962C8B-B14F-4D97-AF65-F5344CB8AC3E}">
        <p14:creationId xmlns:p14="http://schemas.microsoft.com/office/powerpoint/2010/main" val="1780524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490B8-7BA3-4D94-8A55-04DA491A5CA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1026" name="Picture 2" descr="The Voice: Tom Jones opens up about what makes him feel guilty as a judge |  HELLO!">
            <a:extLst>
              <a:ext uri="{FF2B5EF4-FFF2-40B4-BE49-F238E27FC236}">
                <a16:creationId xmlns:a16="http://schemas.microsoft.com/office/drawing/2014/main" id="{8C12379E-F227-4B82-8AF9-4711F6C727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7735" y="2081912"/>
            <a:ext cx="6296527" cy="37779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B66152F-2529-4E55-A6AB-7087C15F22DA}"/>
              </a:ext>
            </a:extLst>
          </p:cNvPr>
          <p:cNvSpPr>
            <a:spLocks noGrp="1"/>
          </p:cNvSpPr>
          <p:nvPr>
            <p:ph idx="1"/>
          </p:nvPr>
        </p:nvSpPr>
        <p:spPr>
          <a:xfrm>
            <a:off x="2901082" y="2037882"/>
            <a:ext cx="3194916" cy="864709"/>
          </a:xfrm>
        </p:spPr>
        <p:txBody>
          <a:bodyPr>
            <a:normAutofit/>
          </a:bodyPr>
          <a:lstStyle/>
          <a:p>
            <a:pPr marL="0" indent="0">
              <a:buNone/>
            </a:pPr>
            <a:r>
              <a:rPr lang="en-GB" sz="4400" b="1" dirty="0">
                <a:latin typeface="Arial" panose="020B0604020202020204" pitchFamily="34" charset="0"/>
                <a:cs typeface="Arial" panose="020B0604020202020204" pitchFamily="34" charset="0"/>
              </a:rPr>
              <a:t>Tom Jones</a:t>
            </a:r>
          </a:p>
        </p:txBody>
      </p:sp>
      <p:sp>
        <p:nvSpPr>
          <p:cNvPr id="4" name="TextBox 3">
            <a:extLst>
              <a:ext uri="{FF2B5EF4-FFF2-40B4-BE49-F238E27FC236}">
                <a16:creationId xmlns:a16="http://schemas.microsoft.com/office/drawing/2014/main" id="{FA33A2E7-6139-4FCD-A145-CF561FCCC997}"/>
              </a:ext>
            </a:extLst>
          </p:cNvPr>
          <p:cNvSpPr txBox="1"/>
          <p:nvPr/>
        </p:nvSpPr>
        <p:spPr>
          <a:xfrm>
            <a:off x="7812508" y="5534526"/>
            <a:ext cx="1702133" cy="369332"/>
          </a:xfrm>
          <a:prstGeom prst="rect">
            <a:avLst/>
          </a:prstGeom>
          <a:noFill/>
        </p:spPr>
        <p:txBody>
          <a:bodyPr wrap="none" rtlCol="0">
            <a:spAutoFit/>
          </a:bodyPr>
          <a:lstStyle/>
          <a:p>
            <a:r>
              <a:rPr lang="en-GB" b="1" dirty="0">
                <a:latin typeface="Arial" panose="020B0604020202020204" pitchFamily="34" charset="0"/>
                <a:cs typeface="Arial" panose="020B0604020202020204" pitchFamily="34" charset="0"/>
              </a:rPr>
              <a:t>King of Wales</a:t>
            </a:r>
          </a:p>
        </p:txBody>
      </p:sp>
    </p:spTree>
    <p:extLst>
      <p:ext uri="{BB962C8B-B14F-4D97-AF65-F5344CB8AC3E}">
        <p14:creationId xmlns:p14="http://schemas.microsoft.com/office/powerpoint/2010/main" val="250737823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5C0-E7CB-4A61-98C2-2CFD45EE50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2050" name="Picture 2" descr="Stones Tour Reportedly Postponed Due to Heart Surgery for Mick Jagger -  Variety">
            <a:extLst>
              <a:ext uri="{FF2B5EF4-FFF2-40B4-BE49-F238E27FC236}">
                <a16:creationId xmlns:a16="http://schemas.microsoft.com/office/drawing/2014/main" id="{03A1E442-71C9-443E-B675-9000D197A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8359" y="2285999"/>
            <a:ext cx="6676273" cy="375479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1FCD45-DFCE-4FF0-BDE3-E7AC7BE83F10}"/>
              </a:ext>
            </a:extLst>
          </p:cNvPr>
          <p:cNvSpPr>
            <a:spLocks noGrp="1"/>
          </p:cNvSpPr>
          <p:nvPr>
            <p:ph idx="1"/>
          </p:nvPr>
        </p:nvSpPr>
        <p:spPr>
          <a:xfrm>
            <a:off x="6589294" y="2476722"/>
            <a:ext cx="2403703" cy="952278"/>
          </a:xfrm>
        </p:spPr>
        <p:txBody>
          <a:bodyPr>
            <a:normAutofit fontScale="92500"/>
          </a:bodyPr>
          <a:lstStyle/>
          <a:p>
            <a:pPr marL="0" indent="0">
              <a:buNone/>
            </a:pPr>
            <a:r>
              <a:rPr lang="en-GB" sz="3200" b="1" dirty="0">
                <a:latin typeface="Arial" panose="020B0604020202020204" pitchFamily="34" charset="0"/>
                <a:cs typeface="Arial" panose="020B0604020202020204" pitchFamily="34" charset="0"/>
              </a:rPr>
              <a:t>Mick Jagger</a:t>
            </a:r>
          </a:p>
        </p:txBody>
      </p:sp>
    </p:spTree>
    <p:extLst>
      <p:ext uri="{BB962C8B-B14F-4D97-AF65-F5344CB8AC3E}">
        <p14:creationId xmlns:p14="http://schemas.microsoft.com/office/powerpoint/2010/main" val="134635666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5C0-E7CB-4A61-98C2-2CFD45EE50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5122" name="Picture 2" descr="May be an image of 3 people, including Joanne Tablesurfer Davies">
            <a:extLst>
              <a:ext uri="{FF2B5EF4-FFF2-40B4-BE49-F238E27FC236}">
                <a16:creationId xmlns:a16="http://schemas.microsoft.com/office/drawing/2014/main" id="{1836915F-61D1-4CA4-8A78-A1E48D64BE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4146" y="2162618"/>
            <a:ext cx="5983705" cy="410756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1FCD45-DFCE-4FF0-BDE3-E7AC7BE83F10}"/>
              </a:ext>
            </a:extLst>
          </p:cNvPr>
          <p:cNvSpPr>
            <a:spLocks noGrp="1"/>
          </p:cNvSpPr>
          <p:nvPr>
            <p:ph idx="1"/>
          </p:nvPr>
        </p:nvSpPr>
        <p:spPr>
          <a:xfrm>
            <a:off x="5706976" y="2277977"/>
            <a:ext cx="1223210" cy="555236"/>
          </a:xfrm>
        </p:spPr>
        <p:txBody>
          <a:bodyPr>
            <a:noAutofit/>
          </a:bodyPr>
          <a:lstStyle/>
          <a:p>
            <a:pPr marL="0" indent="0">
              <a:buNone/>
            </a:pPr>
            <a:r>
              <a:rPr lang="en-GB" sz="4000" b="1" dirty="0">
                <a:latin typeface="Arial" panose="020B0604020202020204" pitchFamily="34" charset="0"/>
                <a:cs typeface="Arial" panose="020B0604020202020204" pitchFamily="34" charset="0"/>
              </a:rPr>
              <a:t>Me!</a:t>
            </a:r>
          </a:p>
        </p:txBody>
      </p:sp>
    </p:spTree>
    <p:extLst>
      <p:ext uri="{BB962C8B-B14F-4D97-AF65-F5344CB8AC3E}">
        <p14:creationId xmlns:p14="http://schemas.microsoft.com/office/powerpoint/2010/main" val="404288717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5C0-E7CB-4A61-98C2-2CFD45EE50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6146" name="Picture 2" descr="May be an image of 2 people">
            <a:extLst>
              <a:ext uri="{FF2B5EF4-FFF2-40B4-BE49-F238E27FC236}">
                <a16:creationId xmlns:a16="http://schemas.microsoft.com/office/drawing/2014/main" id="{786A8BE8-3879-4801-97B7-891134FFB3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6545" y="2285999"/>
            <a:ext cx="6031833" cy="392229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1FCD45-DFCE-4FF0-BDE3-E7AC7BE83F10}"/>
              </a:ext>
            </a:extLst>
          </p:cNvPr>
          <p:cNvSpPr>
            <a:spLocks noGrp="1"/>
          </p:cNvSpPr>
          <p:nvPr>
            <p:ph idx="1"/>
          </p:nvPr>
        </p:nvSpPr>
        <p:spPr>
          <a:xfrm>
            <a:off x="7149591" y="2556932"/>
            <a:ext cx="2265946" cy="1032934"/>
          </a:xfrm>
        </p:spPr>
        <p:txBody>
          <a:bodyPr>
            <a:normAutofit/>
          </a:bodyPr>
          <a:lstStyle/>
          <a:p>
            <a:pPr marL="0" indent="0">
              <a:buNone/>
            </a:pPr>
            <a:r>
              <a:rPr lang="en-GB" sz="2800" b="1" dirty="0">
                <a:latin typeface="Arial" panose="020B0604020202020204" pitchFamily="34" charset="0"/>
                <a:cs typeface="Arial" panose="020B0604020202020204" pitchFamily="34" charset="0"/>
              </a:rPr>
              <a:t>My mother!</a:t>
            </a:r>
          </a:p>
        </p:txBody>
      </p:sp>
    </p:spTree>
    <p:extLst>
      <p:ext uri="{BB962C8B-B14F-4D97-AF65-F5344CB8AC3E}">
        <p14:creationId xmlns:p14="http://schemas.microsoft.com/office/powerpoint/2010/main" val="5012201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5C0-E7CB-4A61-98C2-2CFD45EE50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7170" name="Picture 2" descr="Cher Talks 2020, Saving Kavaan the Elephant, and Her New Movie  'Bobbleheads: The Movie'">
            <a:extLst>
              <a:ext uri="{FF2B5EF4-FFF2-40B4-BE49-F238E27FC236}">
                <a16:creationId xmlns:a16="http://schemas.microsoft.com/office/drawing/2014/main" id="{C53AF8F9-84B7-4C40-99FB-2BCBD4B483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3541" y="2120143"/>
            <a:ext cx="6430460" cy="41925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1FCD45-DFCE-4FF0-BDE3-E7AC7BE83F10}"/>
              </a:ext>
            </a:extLst>
          </p:cNvPr>
          <p:cNvSpPr>
            <a:spLocks noGrp="1"/>
          </p:cNvSpPr>
          <p:nvPr>
            <p:ph idx="1"/>
          </p:nvPr>
        </p:nvSpPr>
        <p:spPr>
          <a:xfrm>
            <a:off x="7310770" y="2451679"/>
            <a:ext cx="1159041" cy="747742"/>
          </a:xfrm>
        </p:spPr>
        <p:txBody>
          <a:bodyPr>
            <a:normAutofit fontScale="92500"/>
          </a:bodyPr>
          <a:lstStyle/>
          <a:p>
            <a:pPr marL="0" indent="0">
              <a:buNone/>
            </a:pPr>
            <a:r>
              <a:rPr lang="en-GB" sz="3600" b="1" dirty="0">
                <a:latin typeface="Arial" panose="020B0604020202020204" pitchFamily="34" charset="0"/>
                <a:cs typeface="Arial" panose="020B0604020202020204" pitchFamily="34" charset="0"/>
              </a:rPr>
              <a:t>Cher</a:t>
            </a:r>
          </a:p>
        </p:txBody>
      </p:sp>
    </p:spTree>
    <p:extLst>
      <p:ext uri="{BB962C8B-B14F-4D97-AF65-F5344CB8AC3E}">
        <p14:creationId xmlns:p14="http://schemas.microsoft.com/office/powerpoint/2010/main" val="207502251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55C0-E7CB-4A61-98C2-2CFD45EE504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8194" name="Picture 2" descr="Ozzy Osbourne Talks Recovery, Hopes to Resume No More Tours 2 Dates -  Rolling Stone">
            <a:extLst>
              <a:ext uri="{FF2B5EF4-FFF2-40B4-BE49-F238E27FC236}">
                <a16:creationId xmlns:a16="http://schemas.microsoft.com/office/drawing/2014/main" id="{CF8420B9-4BD5-4186-B85C-98C135A2C4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5258" y="2186847"/>
            <a:ext cx="6234363" cy="41562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B1FCD45-DFCE-4FF0-BDE3-E7AC7BE83F10}"/>
              </a:ext>
            </a:extLst>
          </p:cNvPr>
          <p:cNvSpPr>
            <a:spLocks noGrp="1"/>
          </p:cNvSpPr>
          <p:nvPr>
            <p:ph idx="1"/>
          </p:nvPr>
        </p:nvSpPr>
        <p:spPr>
          <a:xfrm>
            <a:off x="3043991" y="2285999"/>
            <a:ext cx="1592178" cy="933782"/>
          </a:xfrm>
        </p:spPr>
        <p:txBody>
          <a:bodyPr>
            <a:normAutofit/>
          </a:bodyPr>
          <a:lstStyle/>
          <a:p>
            <a:pPr marL="0" indent="0">
              <a:buNone/>
            </a:pPr>
            <a:r>
              <a:rPr lang="en-GB" sz="4000" b="1" dirty="0">
                <a:latin typeface="Arial" panose="020B0604020202020204" pitchFamily="34" charset="0"/>
                <a:cs typeface="Arial" panose="020B0604020202020204" pitchFamily="34" charset="0"/>
              </a:rPr>
              <a:t>Ozzy</a:t>
            </a:r>
          </a:p>
        </p:txBody>
      </p:sp>
    </p:spTree>
    <p:extLst>
      <p:ext uri="{BB962C8B-B14F-4D97-AF65-F5344CB8AC3E}">
        <p14:creationId xmlns:p14="http://schemas.microsoft.com/office/powerpoint/2010/main" val="160997145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8D8F6-BA57-45C3-9EB2-D6FF89F9A11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9218" name="Picture 2" descr="Dolly Parton Continues to Be the Hero of 2020 | Vanity Fair">
            <a:extLst>
              <a:ext uri="{FF2B5EF4-FFF2-40B4-BE49-F238E27FC236}">
                <a16:creationId xmlns:a16="http://schemas.microsoft.com/office/drawing/2014/main" id="{96399A58-0F2F-4276-8A69-20292FF0325D}"/>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2693737" y="2159000"/>
            <a:ext cx="6431280" cy="41148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D6D0E7-47D5-46B3-9E65-7C923B80F2E7}"/>
              </a:ext>
            </a:extLst>
          </p:cNvPr>
          <p:cNvSpPr>
            <a:spLocks noGrp="1"/>
          </p:cNvSpPr>
          <p:nvPr>
            <p:ph idx="1"/>
          </p:nvPr>
        </p:nvSpPr>
        <p:spPr>
          <a:xfrm>
            <a:off x="6106561" y="2524848"/>
            <a:ext cx="2602831" cy="587321"/>
          </a:xfrm>
        </p:spPr>
        <p:txBody>
          <a:bodyPr>
            <a:normAutofit/>
          </a:bodyPr>
          <a:lstStyle/>
          <a:p>
            <a:pPr marL="0" indent="0">
              <a:buNone/>
            </a:pPr>
            <a:r>
              <a:rPr lang="en-GB" sz="3200" b="1" dirty="0">
                <a:solidFill>
                  <a:schemeClr val="bg1"/>
                </a:solidFill>
                <a:latin typeface="Arial" panose="020B0604020202020204" pitchFamily="34" charset="0"/>
                <a:cs typeface="Arial" panose="020B0604020202020204" pitchFamily="34" charset="0"/>
              </a:rPr>
              <a:t>Dolly Parton</a:t>
            </a:r>
          </a:p>
        </p:txBody>
      </p:sp>
    </p:spTree>
    <p:extLst>
      <p:ext uri="{BB962C8B-B14F-4D97-AF65-F5344CB8AC3E}">
        <p14:creationId xmlns:p14="http://schemas.microsoft.com/office/powerpoint/2010/main" val="30918422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C8C63-8A53-4247-B020-1D1360B2470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10242" name="Picture 2" descr="Simon Cowell breaks back falling off electric bike in California | Simon  Cowell | The Guardian">
            <a:extLst>
              <a:ext uri="{FF2B5EF4-FFF2-40B4-BE49-F238E27FC236}">
                <a16:creationId xmlns:a16="http://schemas.microsoft.com/office/drawing/2014/main" id="{1E9FAB35-EBE8-4470-B639-062601BF1F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0717" y="2018628"/>
            <a:ext cx="4764504" cy="427321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C96FD18-F5A3-4F7A-B715-D4C7C6E1572E}"/>
              </a:ext>
            </a:extLst>
          </p:cNvPr>
          <p:cNvSpPr>
            <a:spLocks noGrp="1"/>
          </p:cNvSpPr>
          <p:nvPr>
            <p:ph idx="1"/>
          </p:nvPr>
        </p:nvSpPr>
        <p:spPr>
          <a:xfrm>
            <a:off x="3493171" y="5446741"/>
            <a:ext cx="2731166" cy="858254"/>
          </a:xfrm>
        </p:spPr>
        <p:txBody>
          <a:bodyPr>
            <a:normAutofit fontScale="92500"/>
          </a:bodyPr>
          <a:lstStyle/>
          <a:p>
            <a:pPr marL="0" indent="0">
              <a:buNone/>
            </a:pPr>
            <a:r>
              <a:rPr lang="en-GB" sz="3200" b="1" dirty="0">
                <a:solidFill>
                  <a:schemeClr val="bg1"/>
                </a:solidFill>
                <a:latin typeface="Arial" panose="020B0604020202020204" pitchFamily="34" charset="0"/>
                <a:cs typeface="Arial" panose="020B0604020202020204" pitchFamily="34" charset="0"/>
              </a:rPr>
              <a:t>Simon Cowell</a:t>
            </a:r>
          </a:p>
        </p:txBody>
      </p:sp>
    </p:spTree>
    <p:extLst>
      <p:ext uri="{BB962C8B-B14F-4D97-AF65-F5344CB8AC3E}">
        <p14:creationId xmlns:p14="http://schemas.microsoft.com/office/powerpoint/2010/main" val="345215925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75C2A-61FA-4D09-A67C-2A282BE9E10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11266" name="Picture 2" descr="Britain's Prince Charles tests positive for the coronavirus">
            <a:extLst>
              <a:ext uri="{FF2B5EF4-FFF2-40B4-BE49-F238E27FC236}">
                <a16:creationId xmlns:a16="http://schemas.microsoft.com/office/drawing/2014/main" id="{F1B74336-585F-4454-AD9B-954E1B39253E}"/>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2874378" y="2179096"/>
            <a:ext cx="6012947" cy="40067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9B89E4-636E-4753-874C-7D446C189A78}"/>
              </a:ext>
            </a:extLst>
          </p:cNvPr>
          <p:cNvSpPr>
            <a:spLocks noGrp="1"/>
          </p:cNvSpPr>
          <p:nvPr>
            <p:ph idx="1"/>
          </p:nvPr>
        </p:nvSpPr>
        <p:spPr>
          <a:xfrm>
            <a:off x="2874378" y="5133330"/>
            <a:ext cx="2506578" cy="1052542"/>
          </a:xfrm>
        </p:spPr>
        <p:txBody>
          <a:bodyPr>
            <a:normAutofit lnSpcReduction="10000"/>
          </a:bodyPr>
          <a:lstStyle/>
          <a:p>
            <a:pPr marL="0" indent="0">
              <a:buNone/>
            </a:pPr>
            <a:r>
              <a:rPr lang="en-GB" sz="3200" b="1" dirty="0">
                <a:solidFill>
                  <a:schemeClr val="bg1"/>
                </a:solidFill>
                <a:latin typeface="Arial" panose="020B0604020202020204" pitchFamily="34" charset="0"/>
                <a:cs typeface="Arial" panose="020B0604020202020204" pitchFamily="34" charset="0"/>
              </a:rPr>
              <a:t>King Charles III</a:t>
            </a:r>
          </a:p>
        </p:txBody>
      </p:sp>
    </p:spTree>
    <p:extLst>
      <p:ext uri="{BB962C8B-B14F-4D97-AF65-F5344CB8AC3E}">
        <p14:creationId xmlns:p14="http://schemas.microsoft.com/office/powerpoint/2010/main" val="384871070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75C2A-61FA-4D09-A67C-2A282BE9E10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13314" name="Picture 2">
            <a:extLst>
              <a:ext uri="{FF2B5EF4-FFF2-40B4-BE49-F238E27FC236}">
                <a16:creationId xmlns:a16="http://schemas.microsoft.com/office/drawing/2014/main" id="{AD9FF6FB-3365-47D9-A85F-8B0E09F311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9031" y="2195791"/>
            <a:ext cx="6641431" cy="373407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9B89E4-636E-4753-874C-7D446C189A78}"/>
              </a:ext>
            </a:extLst>
          </p:cNvPr>
          <p:cNvSpPr>
            <a:spLocks noGrp="1"/>
          </p:cNvSpPr>
          <p:nvPr>
            <p:ph idx="1"/>
          </p:nvPr>
        </p:nvSpPr>
        <p:spPr>
          <a:xfrm>
            <a:off x="2871538" y="2285999"/>
            <a:ext cx="2699083" cy="731700"/>
          </a:xfrm>
        </p:spPr>
        <p:txBody>
          <a:bodyPr>
            <a:normAutofit/>
          </a:bodyPr>
          <a:lstStyle/>
          <a:p>
            <a:pPr marL="0" indent="0">
              <a:buNone/>
            </a:pPr>
            <a:r>
              <a:rPr lang="en-GB" sz="2800" b="1" dirty="0">
                <a:solidFill>
                  <a:schemeClr val="bg1"/>
                </a:solidFill>
                <a:latin typeface="Arial" panose="020B0604020202020204" pitchFamily="34" charset="0"/>
                <a:cs typeface="Arial" panose="020B0604020202020204" pitchFamily="34" charset="0"/>
              </a:rPr>
              <a:t>Julie Andrews</a:t>
            </a:r>
          </a:p>
        </p:txBody>
      </p:sp>
    </p:spTree>
    <p:extLst>
      <p:ext uri="{BB962C8B-B14F-4D97-AF65-F5344CB8AC3E}">
        <p14:creationId xmlns:p14="http://schemas.microsoft.com/office/powerpoint/2010/main" val="258394001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75C2A-61FA-4D09-A67C-2A282BE9E10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14338" name="Picture 2" descr="Mary Berry vows never to retire 'until they kick me out' as she urges young  people to embrace the world of work">
            <a:extLst>
              <a:ext uri="{FF2B5EF4-FFF2-40B4-BE49-F238E27FC236}">
                <a16:creationId xmlns:a16="http://schemas.microsoft.com/office/drawing/2014/main" id="{43F6733A-DA1F-49B4-9BEB-2912058D8DCC}"/>
              </a:ext>
            </a:extLst>
          </p:cNvPr>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2757656" y="2078541"/>
            <a:ext cx="6322175" cy="39507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9B89E4-636E-4753-874C-7D446C189A78}"/>
              </a:ext>
            </a:extLst>
          </p:cNvPr>
          <p:cNvSpPr>
            <a:spLocks noGrp="1"/>
          </p:cNvSpPr>
          <p:nvPr>
            <p:ph idx="1"/>
          </p:nvPr>
        </p:nvSpPr>
        <p:spPr>
          <a:xfrm>
            <a:off x="2757656" y="2285999"/>
            <a:ext cx="2410325" cy="825476"/>
          </a:xfrm>
        </p:spPr>
        <p:txBody>
          <a:bodyPr>
            <a:normAutofit/>
          </a:bodyPr>
          <a:lstStyle/>
          <a:p>
            <a:pPr marL="0" indent="0">
              <a:buNone/>
            </a:pPr>
            <a:r>
              <a:rPr lang="en-GB" sz="3200" b="1" dirty="0">
                <a:latin typeface="Arial" panose="020B0604020202020204" pitchFamily="34" charset="0"/>
                <a:cs typeface="Arial" panose="020B0604020202020204" pitchFamily="34" charset="0"/>
              </a:rPr>
              <a:t>Mary Berry</a:t>
            </a:r>
          </a:p>
        </p:txBody>
      </p:sp>
    </p:spTree>
    <p:extLst>
      <p:ext uri="{BB962C8B-B14F-4D97-AF65-F5344CB8AC3E}">
        <p14:creationId xmlns:p14="http://schemas.microsoft.com/office/powerpoint/2010/main" val="31770422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75C2A-61FA-4D09-A67C-2A282BE9E10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Guess the age</a:t>
            </a:r>
          </a:p>
        </p:txBody>
      </p:sp>
      <p:pic>
        <p:nvPicPr>
          <p:cNvPr id="4" name="Picture 3">
            <a:extLst>
              <a:ext uri="{FF2B5EF4-FFF2-40B4-BE49-F238E27FC236}">
                <a16:creationId xmlns:a16="http://schemas.microsoft.com/office/drawing/2014/main" id="{666827FC-CBAF-BD0A-5DB8-2912FB573CC9}"/>
              </a:ext>
            </a:extLst>
          </p:cNvPr>
          <p:cNvPicPr>
            <a:picLocks noChangeAspect="1"/>
          </p:cNvPicPr>
          <p:nvPr/>
        </p:nvPicPr>
        <p:blipFill rotWithShape="1">
          <a:blip r:embed="rId2"/>
          <a:srcRect t="5020" b="14426"/>
          <a:stretch/>
        </p:blipFill>
        <p:spPr>
          <a:xfrm>
            <a:off x="3915746" y="2491273"/>
            <a:ext cx="4705739" cy="3772900"/>
          </a:xfrm>
          <a:prstGeom prst="rect">
            <a:avLst/>
          </a:prstGeom>
        </p:spPr>
      </p:pic>
      <p:sp>
        <p:nvSpPr>
          <p:cNvPr id="5" name="TextBox 4">
            <a:extLst>
              <a:ext uri="{FF2B5EF4-FFF2-40B4-BE49-F238E27FC236}">
                <a16:creationId xmlns:a16="http://schemas.microsoft.com/office/drawing/2014/main" id="{6CF0A9A1-6614-B627-55A4-84467DDE3251}"/>
              </a:ext>
            </a:extLst>
          </p:cNvPr>
          <p:cNvSpPr txBox="1"/>
          <p:nvPr/>
        </p:nvSpPr>
        <p:spPr>
          <a:xfrm>
            <a:off x="1147665" y="2715207"/>
            <a:ext cx="2677886"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Donald Trump</a:t>
            </a:r>
          </a:p>
        </p:txBody>
      </p:sp>
    </p:spTree>
    <p:extLst>
      <p:ext uri="{BB962C8B-B14F-4D97-AF65-F5344CB8AC3E}">
        <p14:creationId xmlns:p14="http://schemas.microsoft.com/office/powerpoint/2010/main" val="266259647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769A9-2EE6-5D76-1C1F-885D76C9E975}"/>
              </a:ext>
            </a:extLst>
          </p:cNvPr>
          <p:cNvSpPr>
            <a:spLocks noGrp="1"/>
          </p:cNvSpPr>
          <p:nvPr>
            <p:ph type="title"/>
          </p:nvPr>
        </p:nvSpPr>
        <p:spPr>
          <a:xfrm>
            <a:off x="1403686" y="997630"/>
            <a:ext cx="9601196" cy="1303867"/>
          </a:xfrm>
        </p:spPr>
        <p:txBody>
          <a:bodyPr/>
          <a:lstStyle/>
          <a:p>
            <a:pPr algn="l"/>
            <a:r>
              <a:rPr lang="en-GB" b="1" dirty="0">
                <a:latin typeface="Arial" panose="020B0604020202020204" pitchFamily="34" charset="0"/>
                <a:cs typeface="Arial" panose="020B0604020202020204" pitchFamily="34" charset="0"/>
              </a:rPr>
              <a:t>Guess the Age</a:t>
            </a:r>
          </a:p>
        </p:txBody>
      </p:sp>
      <p:pic>
        <p:nvPicPr>
          <p:cNvPr id="1026" name="Picture 2" descr="Image preview">
            <a:extLst>
              <a:ext uri="{FF2B5EF4-FFF2-40B4-BE49-F238E27FC236}">
                <a16:creationId xmlns:a16="http://schemas.microsoft.com/office/drawing/2014/main" id="{BD97DAC0-4D1E-7BB3-E63B-3611306804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48462" y="485191"/>
            <a:ext cx="4535838" cy="58876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0A2F1E2-F107-5A57-D5CD-3F22A6009F30}"/>
              </a:ext>
            </a:extLst>
          </p:cNvPr>
          <p:cNvSpPr txBox="1"/>
          <p:nvPr/>
        </p:nvSpPr>
        <p:spPr>
          <a:xfrm>
            <a:off x="2394284" y="3075056"/>
            <a:ext cx="4447943"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Miss P!</a:t>
            </a:r>
          </a:p>
        </p:txBody>
      </p:sp>
    </p:spTree>
    <p:extLst>
      <p:ext uri="{BB962C8B-B14F-4D97-AF65-F5344CB8AC3E}">
        <p14:creationId xmlns:p14="http://schemas.microsoft.com/office/powerpoint/2010/main" val="200813810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3694</Words>
  <Application>Microsoft Office PowerPoint</Application>
  <PresentationFormat>Widescreen</PresentationFormat>
  <Paragraphs>488</Paragraphs>
  <Slides>85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85</vt:i4>
      </vt:variant>
    </vt:vector>
  </HeadingPairs>
  <TitlesOfParts>
    <vt:vector size="92" baseType="lpstr">
      <vt:lpstr>Arial</vt:lpstr>
      <vt:lpstr>Calibri</vt:lpstr>
      <vt:lpstr>Garamond</vt:lpstr>
      <vt:lpstr>Helvetica</vt:lpstr>
      <vt:lpstr>Times New Roman</vt:lpstr>
      <vt:lpstr>Wingdings</vt:lpstr>
      <vt:lpstr>Organic</vt:lpstr>
      <vt:lpstr>Living With Care: the Older Person</vt:lpstr>
      <vt:lpstr>Module Content</vt:lpstr>
      <vt:lpstr>Module Aims</vt:lpstr>
      <vt:lpstr>Learning Outcomes</vt:lpstr>
      <vt:lpstr>Policies </vt:lpstr>
      <vt:lpstr>Person Centred Practice (PCP)</vt:lpstr>
      <vt:lpstr>PCP And Advocacy in Legislation</vt:lpstr>
      <vt:lpstr>Person Centred Practice (PCP)</vt:lpstr>
      <vt:lpstr>Definitions of Advocacy</vt:lpstr>
      <vt:lpstr>Things to Think About . . .</vt:lpstr>
      <vt:lpstr>Old Age?</vt:lpstr>
      <vt:lpstr>Transitions (Rites of Passage or Life Events)</vt:lpstr>
      <vt:lpstr>Transition ‘Experiences’ Depend on a Number of Factors </vt:lpstr>
      <vt:lpstr>PowerPoint Presentation</vt:lpstr>
      <vt:lpstr>Characteristics  of the Elderly Population</vt:lpstr>
      <vt:lpstr>Subgroups</vt:lpstr>
      <vt:lpstr>You’re Only as Old as you Feel! </vt:lpstr>
      <vt:lpstr>Life Course Changes in the Elderly</vt:lpstr>
      <vt:lpstr>Elderly Care and Carers in the UK</vt:lpstr>
      <vt:lpstr>Elderly Care Settings</vt:lpstr>
      <vt:lpstr>Paid Care Workers Residential and Nursing Homes (RCW’s)</vt:lpstr>
      <vt:lpstr>Paid Care Workers Domiciliary Care (DCW’s)</vt:lpstr>
      <vt:lpstr>Issues Faced by Individuals Working in  Health and Social Care</vt:lpstr>
      <vt:lpstr>Unpaid Carers</vt:lpstr>
      <vt:lpstr>PowerPoint Presentation</vt:lpstr>
      <vt:lpstr>Loneliness</vt:lpstr>
      <vt:lpstr>Isolation</vt:lpstr>
      <vt:lpstr>Isolation and Loneliness</vt:lpstr>
      <vt:lpstr>Who is Most at Risk from Isolation and Loneliness?</vt:lpstr>
      <vt:lpstr>Isolation in Social Care Settings</vt:lpstr>
      <vt:lpstr>Loneliness and Lockdown</vt:lpstr>
      <vt:lpstr>Mental Health in the Elderly</vt:lpstr>
      <vt:lpstr>What is Mental Health?</vt:lpstr>
      <vt:lpstr>Mental Health Problems in Later Life</vt:lpstr>
      <vt:lpstr>Mental Health Problems in Later Life</vt:lpstr>
      <vt:lpstr>Risk Factors for Mental Health Problems among Older Adults</vt:lpstr>
      <vt:lpstr>Risk Factors for Mental Health Problems among Older Adults</vt:lpstr>
      <vt:lpstr>Elderly Mental Health in the UK</vt:lpstr>
      <vt:lpstr> ELDER ABUSE!</vt:lpstr>
      <vt:lpstr>What is Elder Abuse?</vt:lpstr>
      <vt:lpstr>Types of  Abuse</vt:lpstr>
      <vt:lpstr>Victims, Perpetrators, Locations</vt:lpstr>
      <vt:lpstr>Death and Dying</vt:lpstr>
      <vt:lpstr>PowerPoint Presentation</vt:lpstr>
      <vt:lpstr>Choosing the Way One Dies - People Now have Choices</vt:lpstr>
      <vt:lpstr>Euthanasia and Assisted Suicide</vt:lpstr>
      <vt:lpstr>Euthanasia and Assisted Suicide</vt:lpstr>
      <vt:lpstr>Decisions About Ending Life…</vt:lpstr>
      <vt:lpstr>What are the Main Arguments Against Euthanasia?</vt:lpstr>
      <vt:lpstr>PowerPoint Presentation</vt:lpstr>
      <vt:lpstr>Global Dementia Statistics</vt:lpstr>
      <vt:lpstr>UK Background</vt:lpstr>
      <vt:lpstr>UK Background</vt:lpstr>
      <vt:lpstr>UK Background</vt:lpstr>
      <vt:lpstr>PowerPoint Presentation</vt:lpstr>
      <vt:lpstr>Dementia Causes Changes in…</vt:lpstr>
      <vt:lpstr>Types of Dementia</vt:lpstr>
      <vt:lpstr>Alzheimer’s Society Bookcase</vt:lpstr>
      <vt:lpstr>Walking Home with Dementia</vt:lpstr>
      <vt:lpstr>Experiencing Dementia with Virtual Reality</vt:lpstr>
      <vt:lpstr>What it’s like to have Dementia (Wales)</vt:lpstr>
      <vt:lpstr>Dementia Testing</vt:lpstr>
      <vt:lpstr>Dementia Quiz</vt:lpstr>
      <vt:lpstr>Dementia Quiz</vt:lpstr>
      <vt:lpstr>Dementia Quiz</vt:lpstr>
      <vt:lpstr>Dementia Quiz</vt:lpstr>
      <vt:lpstr>Dementia Quiz</vt:lpstr>
      <vt:lpstr>Dementia Quiz</vt:lpstr>
      <vt:lpstr>Dementia Quiz</vt:lpstr>
      <vt:lpstr>Dementia Quiz</vt:lpstr>
      <vt:lpstr>Dementia Quiz</vt:lpstr>
      <vt:lpstr>Dementia Quiz</vt:lpstr>
      <vt:lpstr>Guess the age</vt:lpstr>
      <vt:lpstr>Guess the age</vt:lpstr>
      <vt:lpstr>Guess the age</vt:lpstr>
      <vt:lpstr>Guess the age</vt:lpstr>
      <vt:lpstr>Guess the age</vt:lpstr>
      <vt:lpstr>Guess the age</vt:lpstr>
      <vt:lpstr>Guess the age</vt:lpstr>
      <vt:lpstr>Guess the age</vt:lpstr>
      <vt:lpstr>Guess the age</vt:lpstr>
      <vt:lpstr>Guess the age</vt:lpstr>
      <vt:lpstr>Guess the age</vt:lpstr>
      <vt:lpstr>Guess the age</vt:lpstr>
      <vt:lpstr>Guess the 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Denzil Davies</dc:creator>
  <cp:lastModifiedBy>Joanne Davies (Yr Athrofa)</cp:lastModifiedBy>
  <cp:revision>27</cp:revision>
  <dcterms:created xsi:type="dcterms:W3CDTF">2021-03-31T21:25:35Z</dcterms:created>
  <dcterms:modified xsi:type="dcterms:W3CDTF">2024-07-14T16:40:28Z</dcterms:modified>
</cp:coreProperties>
</file>