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14"/>
  </p:notesMasterIdLst>
  <p:sldIdLst>
    <p:sldId id="256" r:id="rId5"/>
    <p:sldId id="257" r:id="rId6"/>
    <p:sldId id="258" r:id="rId7"/>
    <p:sldId id="259" r:id="rId8"/>
    <p:sldId id="260" r:id="rId9"/>
    <p:sldId id="262" r:id="rId10"/>
    <p:sldId id="263" r:id="rId11"/>
    <p:sldId id="265"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26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744F2-5C05-498B-9D4D-3A988CAC8944}"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D7D079-4BB6-4392-88E0-5B4AAE87F56E}" type="slidenum">
              <a:rPr lang="en-GB" smtClean="0"/>
              <a:t>‹#›</a:t>
            </a:fld>
            <a:endParaRPr lang="en-GB"/>
          </a:p>
        </p:txBody>
      </p:sp>
    </p:spTree>
    <p:extLst>
      <p:ext uri="{BB962C8B-B14F-4D97-AF65-F5344CB8AC3E}">
        <p14:creationId xmlns:p14="http://schemas.microsoft.com/office/powerpoint/2010/main" val="3335107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467A2AF2-31AC-453B-9944-9C0B93164290}"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6C6E867-F424-4E1B-ADD8-F8D0B0B9D2A8}" type="slidenum">
              <a:rPr lang="en-GB" smtClean="0"/>
              <a:t>‹#›</a:t>
            </a:fld>
            <a:endParaRPr lang="en-GB"/>
          </a:p>
        </p:txBody>
      </p:sp>
    </p:spTree>
    <p:extLst>
      <p:ext uri="{BB962C8B-B14F-4D97-AF65-F5344CB8AC3E}">
        <p14:creationId xmlns:p14="http://schemas.microsoft.com/office/powerpoint/2010/main" val="13760518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6882151A-49BD-423A-947B-22CD197AE392}"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3C0050A-DE2E-4222-9625-3E39887EC987}" type="slidenum">
              <a:rPr lang="en-GB" smtClean="0"/>
              <a:t>‹#›</a:t>
            </a:fld>
            <a:endParaRPr lang="en-GB"/>
          </a:p>
        </p:txBody>
      </p:sp>
    </p:spTree>
    <p:extLst>
      <p:ext uri="{BB962C8B-B14F-4D97-AF65-F5344CB8AC3E}">
        <p14:creationId xmlns:p14="http://schemas.microsoft.com/office/powerpoint/2010/main" val="4228938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51B41FE-F745-4453-86EA-D337164BD471}"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CE1755E9-8A01-4C66-959D-A08AC3419893}" type="slidenum">
              <a:rPr lang="en-GB" smtClean="0"/>
              <a:t>‹#›</a:t>
            </a:fld>
            <a:endParaRPr lang="en-GB"/>
          </a:p>
        </p:txBody>
      </p:sp>
    </p:spTree>
    <p:extLst>
      <p:ext uri="{BB962C8B-B14F-4D97-AF65-F5344CB8AC3E}">
        <p14:creationId xmlns:p14="http://schemas.microsoft.com/office/powerpoint/2010/main" val="3857676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568D9BA8-425A-4ACA-B753-26CE4AE5C90A}" type="datetime1">
              <a:rPr lang="en-GB" smtClean="0"/>
              <a:pPr lvl="0"/>
              <a:t>07/03/2023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C9C3975A-C1EA-4BFC-9FF1-4C71B3EED5AC}" type="slidenum">
              <a:rPr lang="en-GB" smtClean="0"/>
              <a:t>‹#›</a:t>
            </a:fld>
            <a:endParaRPr lang="en-GB"/>
          </a:p>
        </p:txBody>
      </p:sp>
    </p:spTree>
    <p:extLst>
      <p:ext uri="{BB962C8B-B14F-4D97-AF65-F5344CB8AC3E}">
        <p14:creationId xmlns:p14="http://schemas.microsoft.com/office/powerpoint/2010/main" val="155948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B71DEAC8-FABB-4500-878E-7C1313CFF009}" type="datetime1">
              <a:rPr lang="en-GB" smtClean="0"/>
              <a:pPr lvl="0"/>
              <a:t>07/03/2023</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AD707A12-E9C3-4426-AC76-2FD937F92EE4}" type="slidenum">
              <a:rPr lang="en-GB" smtClean="0"/>
              <a:t>‹#›</a:t>
            </a:fld>
            <a:endParaRPr lang="en-GB"/>
          </a:p>
        </p:txBody>
      </p:sp>
    </p:spTree>
    <p:extLst>
      <p:ext uri="{BB962C8B-B14F-4D97-AF65-F5344CB8AC3E}">
        <p14:creationId xmlns:p14="http://schemas.microsoft.com/office/powerpoint/2010/main" val="3044199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5C4F140D-936C-4FE0-873B-9D4B7C219021}" type="datetime1">
              <a:rPr lang="en-GB" smtClean="0"/>
              <a:pPr lvl="0"/>
              <a:t>07/03/2023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B11F8551-EAC6-4D5D-92A4-95ED8D80BD39}" type="slidenum">
              <a:rPr lang="en-GB" smtClean="0"/>
              <a:t>‹#›</a:t>
            </a:fld>
            <a:endParaRPr lang="en-GB"/>
          </a:p>
        </p:txBody>
      </p:sp>
    </p:spTree>
    <p:extLst>
      <p:ext uri="{BB962C8B-B14F-4D97-AF65-F5344CB8AC3E}">
        <p14:creationId xmlns:p14="http://schemas.microsoft.com/office/powerpoint/2010/main" val="1752975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E22814E0-C0EC-493D-8532-EFA1EE19EE77}" type="datetime1">
              <a:rPr lang="en-GB" smtClean="0"/>
              <a:pPr lvl="0"/>
              <a:t>07/03/2023</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61AF7BDC-953C-499F-87A9-D0037B3B3E2A}" type="slidenum">
              <a:rPr lang="en-GB" smtClean="0"/>
              <a:t>‹#›</a:t>
            </a:fld>
            <a:endParaRPr lang="en-GB"/>
          </a:p>
        </p:txBody>
      </p:sp>
    </p:spTree>
    <p:extLst>
      <p:ext uri="{BB962C8B-B14F-4D97-AF65-F5344CB8AC3E}">
        <p14:creationId xmlns:p14="http://schemas.microsoft.com/office/powerpoint/2010/main" val="139374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EBC1CFD0-249C-434C-B4A6-3980292D538F}" type="datetime1">
              <a:rPr lang="en-GB" smtClean="0"/>
              <a:pPr lvl="0"/>
              <a:t>07/03/2023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BF8BCA0-2986-4BBF-A374-8253FC865FDD}" type="slidenum">
              <a:rPr lang="en-GB" smtClean="0"/>
              <a:t>‹#›</a:t>
            </a:fld>
            <a:endParaRPr lang="en-GB"/>
          </a:p>
        </p:txBody>
      </p:sp>
    </p:spTree>
    <p:extLst>
      <p:ext uri="{BB962C8B-B14F-4D97-AF65-F5344CB8AC3E}">
        <p14:creationId xmlns:p14="http://schemas.microsoft.com/office/powerpoint/2010/main" val="540560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C333430B-46E1-4EC7-A43C-BA124F7F697D}" type="datetime1">
              <a:rPr lang="en-GB" smtClean="0"/>
              <a:pPr lvl="0"/>
              <a:t>07/03/2023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E67DCC05-FC8F-49F4-AECA-17DD4EB04DFE}" type="slidenum">
              <a:rPr lang="en-GB" smtClean="0"/>
              <a:t>‹#›</a:t>
            </a:fld>
            <a:endParaRPr lang="en-GB"/>
          </a:p>
        </p:txBody>
      </p:sp>
    </p:spTree>
    <p:extLst>
      <p:ext uri="{BB962C8B-B14F-4D97-AF65-F5344CB8AC3E}">
        <p14:creationId xmlns:p14="http://schemas.microsoft.com/office/powerpoint/2010/main" val="1264834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B16F0BB6-FC80-4CFD-AFD8-B6CBB6DA369F}"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50FA873-25B5-4909-96A0-C4AFEED6A945}" type="slidenum">
              <a:rPr lang="en-GB" smtClean="0"/>
              <a:t>‹#›</a:t>
            </a:fld>
            <a:endParaRPr lang="en-GB"/>
          </a:p>
        </p:txBody>
      </p:sp>
    </p:spTree>
    <p:extLst>
      <p:ext uri="{BB962C8B-B14F-4D97-AF65-F5344CB8AC3E}">
        <p14:creationId xmlns:p14="http://schemas.microsoft.com/office/powerpoint/2010/main" val="3054138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B16F0BB6-FC80-4CFD-AFD8-B6CBB6DA369F}"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50FA873-25B5-4909-96A0-C4AFEED6A9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03978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B16F0BB6-FC80-4CFD-AFD8-B6CBB6DA369F}"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50FA873-25B5-4909-96A0-C4AFEED6A945}" type="slidenum">
              <a:rPr lang="en-GB" smtClean="0"/>
              <a:t>‹#›</a:t>
            </a:fld>
            <a:endParaRPr lang="en-GB"/>
          </a:p>
        </p:txBody>
      </p:sp>
    </p:spTree>
    <p:extLst>
      <p:ext uri="{BB962C8B-B14F-4D97-AF65-F5344CB8AC3E}">
        <p14:creationId xmlns:p14="http://schemas.microsoft.com/office/powerpoint/2010/main" val="2182713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B16F0BB6-FC80-4CFD-AFD8-B6CBB6DA369F}"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50FA873-25B5-4909-96A0-C4AFEED6A9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89459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B16F0BB6-FC80-4CFD-AFD8-B6CBB6DA369F}"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50FA873-25B5-4909-96A0-C4AFEED6A945}" type="slidenum">
              <a:rPr lang="en-GB" smtClean="0"/>
              <a:t>‹#›</a:t>
            </a:fld>
            <a:endParaRPr lang="en-GB"/>
          </a:p>
        </p:txBody>
      </p:sp>
    </p:spTree>
    <p:extLst>
      <p:ext uri="{BB962C8B-B14F-4D97-AF65-F5344CB8AC3E}">
        <p14:creationId xmlns:p14="http://schemas.microsoft.com/office/powerpoint/2010/main" val="3169598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A367FA07-74A3-41CA-B335-D3E5C4A8B672}"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745184A-FCB4-4D03-9707-F4E7D31C1F93}" type="slidenum">
              <a:rPr lang="en-GB" smtClean="0"/>
              <a:t>‹#›</a:t>
            </a:fld>
            <a:endParaRPr lang="en-GB"/>
          </a:p>
        </p:txBody>
      </p:sp>
    </p:spTree>
    <p:extLst>
      <p:ext uri="{BB962C8B-B14F-4D97-AF65-F5344CB8AC3E}">
        <p14:creationId xmlns:p14="http://schemas.microsoft.com/office/powerpoint/2010/main" val="3819387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0A4CBF6-E97F-4794-8EE5-D904DC272253}" type="datetime1">
              <a:rPr lang="en-GB" smtClean="0"/>
              <a:pPr lvl="0"/>
              <a:t>07/03/2023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C3B0EAF-368D-4205-8D60-DBD32C0CDA82}" type="slidenum">
              <a:rPr lang="en-GB" smtClean="0"/>
              <a:t>‹#›</a:t>
            </a:fld>
            <a:endParaRPr lang="en-GB"/>
          </a:p>
        </p:txBody>
      </p:sp>
    </p:spTree>
    <p:extLst>
      <p:ext uri="{BB962C8B-B14F-4D97-AF65-F5344CB8AC3E}">
        <p14:creationId xmlns:p14="http://schemas.microsoft.com/office/powerpoint/2010/main" val="3835928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B16F0BB6-FC80-4CFD-AFD8-B6CBB6DA369F}" type="datetime1">
              <a:rPr lang="en-GB" smtClean="0"/>
              <a:pPr lvl="0"/>
              <a:t>07/03/2023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pPr lvl="0"/>
            <a:fld id="{050FA873-25B5-4909-96A0-C4AFEED6A945}" type="slidenum">
              <a:rPr lang="en-GB" smtClean="0"/>
              <a:t>‹#›</a:t>
            </a:fld>
            <a:endParaRPr lang="en-GB"/>
          </a:p>
        </p:txBody>
      </p:sp>
    </p:spTree>
    <p:extLst>
      <p:ext uri="{BB962C8B-B14F-4D97-AF65-F5344CB8AC3E}">
        <p14:creationId xmlns:p14="http://schemas.microsoft.com/office/powerpoint/2010/main" val="84906670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AED96-0987-C656-AB04-450140839CFF}"/>
              </a:ext>
            </a:extLst>
          </p:cNvPr>
          <p:cNvSpPr txBox="1">
            <a:spLocks noGrp="1"/>
          </p:cNvSpPr>
          <p:nvPr>
            <p:ph type="ctrTitle"/>
          </p:nvPr>
        </p:nvSpPr>
        <p:spPr>
          <a:xfrm>
            <a:off x="1524003" y="2743199"/>
            <a:ext cx="9144000" cy="2655066"/>
          </a:xfrm>
        </p:spPr>
        <p:txBody>
          <a:bodyPr>
            <a:normAutofit/>
          </a:bodyPr>
          <a:lstStyle/>
          <a:p>
            <a:pPr lvl="0"/>
            <a:r>
              <a:rPr lang="en-GB" dirty="0"/>
              <a:t>Presentation Moxy Hotel</a:t>
            </a:r>
            <a:br>
              <a:rPr lang="en-GB" dirty="0"/>
            </a:br>
            <a:r>
              <a:rPr lang="en-GB" dirty="0"/>
              <a:t>Marketing Plan</a:t>
            </a:r>
          </a:p>
        </p:txBody>
      </p:sp>
      <p:sp>
        <p:nvSpPr>
          <p:cNvPr id="3" name="Subtitle 2">
            <a:extLst>
              <a:ext uri="{FF2B5EF4-FFF2-40B4-BE49-F238E27FC236}">
                <a16:creationId xmlns:a16="http://schemas.microsoft.com/office/drawing/2014/main" id="{3A9326DB-1975-56C5-2118-AD347E6F124B}"/>
              </a:ext>
            </a:extLst>
          </p:cNvPr>
          <p:cNvSpPr txBox="1">
            <a:spLocks noGrp="1"/>
          </p:cNvSpPr>
          <p:nvPr>
            <p:ph type="subTitle" idx="1"/>
          </p:nvPr>
        </p:nvSpPr>
        <p:spPr>
          <a:xfrm>
            <a:off x="1" y="99151"/>
            <a:ext cx="10293428" cy="2963537"/>
          </a:xfrm>
        </p:spPr>
        <p:txBody>
          <a:bodyPr/>
          <a:lstStyle/>
          <a:p>
            <a:endParaRPr lang="en-GB" dirty="0"/>
          </a:p>
        </p:txBody>
      </p:sp>
      <p:pic>
        <p:nvPicPr>
          <p:cNvPr id="7" name="Picture 6" descr="Text">
            <a:extLst>
              <a:ext uri="{FF2B5EF4-FFF2-40B4-BE49-F238E27FC236}">
                <a16:creationId xmlns:a16="http://schemas.microsoft.com/office/drawing/2014/main" id="{A22EA0A1-2EE3-7200-C5F0-EB57BF2B9F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219" y="374573"/>
            <a:ext cx="10150210" cy="2159307"/>
          </a:xfrm>
          <a:prstGeom prst="rect">
            <a:avLst/>
          </a:prstGeom>
        </p:spPr>
      </p:pic>
      <p:sp>
        <p:nvSpPr>
          <p:cNvPr id="8" name="TextBox 7">
            <a:extLst>
              <a:ext uri="{FF2B5EF4-FFF2-40B4-BE49-F238E27FC236}">
                <a16:creationId xmlns:a16="http://schemas.microsoft.com/office/drawing/2014/main" id="{50A1B0FC-0CE4-70A4-ED56-F39358386EA0}"/>
              </a:ext>
            </a:extLst>
          </p:cNvPr>
          <p:cNvSpPr txBox="1"/>
          <p:nvPr/>
        </p:nvSpPr>
        <p:spPr>
          <a:xfrm>
            <a:off x="8424809" y="6246688"/>
            <a:ext cx="3472665" cy="646331"/>
          </a:xfrm>
          <a:prstGeom prst="rect">
            <a:avLst/>
          </a:prstGeom>
          <a:noFill/>
        </p:spPr>
        <p:txBody>
          <a:bodyPr wrap="square" rtlCol="0">
            <a:spAutoFit/>
          </a:bodyPr>
          <a:lstStyle/>
          <a:p>
            <a:r>
              <a:rPr lang="en-GB" dirty="0"/>
              <a:t>Mihaela Tocila </a:t>
            </a:r>
          </a:p>
          <a:p>
            <a:r>
              <a:rPr lang="en-GB" dirty="0"/>
              <a:t> Student number: 2235564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91D6-2C7E-5506-5B07-1CC4FC764CBF}"/>
              </a:ext>
            </a:extLst>
          </p:cNvPr>
          <p:cNvSpPr>
            <a:spLocks noGrp="1"/>
          </p:cNvSpPr>
          <p:nvPr>
            <p:ph type="title"/>
          </p:nvPr>
        </p:nvSpPr>
        <p:spPr>
          <a:xfrm>
            <a:off x="5536734" y="568503"/>
            <a:ext cx="3737268" cy="1320800"/>
          </a:xfrm>
        </p:spPr>
        <p:txBody>
          <a:bodyPr>
            <a:normAutofit/>
          </a:bodyPr>
          <a:lstStyle/>
          <a:p>
            <a:pPr>
              <a:lnSpc>
                <a:spcPct val="90000"/>
              </a:lnSpc>
            </a:pPr>
            <a:r>
              <a:rPr lang="en-GB" sz="1700"/>
              <a:t>Moxy  is an animated vibrant and stylish hotel designed to offer the millennials ‘’only what they want and nothing they don’t(globetrender.com 2018).</a:t>
            </a:r>
          </a:p>
        </p:txBody>
      </p:sp>
      <p:sp>
        <p:nvSpPr>
          <p:cNvPr id="9" name="Content Placeholder 8">
            <a:extLst>
              <a:ext uri="{FF2B5EF4-FFF2-40B4-BE49-F238E27FC236}">
                <a16:creationId xmlns:a16="http://schemas.microsoft.com/office/drawing/2014/main" id="{086AFBFC-7B70-56FF-EFBB-948736D62880}"/>
              </a:ext>
            </a:extLst>
          </p:cNvPr>
          <p:cNvSpPr>
            <a:spLocks noGrp="1"/>
          </p:cNvSpPr>
          <p:nvPr>
            <p:ph idx="1"/>
          </p:nvPr>
        </p:nvSpPr>
        <p:spPr>
          <a:xfrm>
            <a:off x="5492191" y="2460094"/>
            <a:ext cx="6158703" cy="3880773"/>
          </a:xfrm>
        </p:spPr>
        <p:txBody>
          <a:bodyPr>
            <a:normAutofit/>
          </a:bodyPr>
          <a:lstStyle/>
          <a:p>
            <a:pPr marL="0" indent="0">
              <a:buNone/>
            </a:pPr>
            <a:endParaRPr lang="en-US" sz="1600" dirty="0"/>
          </a:p>
          <a:p>
            <a:pPr marL="0" indent="0">
              <a:buNone/>
            </a:pPr>
            <a:endParaRPr lang="en-US" sz="1600" dirty="0"/>
          </a:p>
        </p:txBody>
      </p:sp>
      <p:pic>
        <p:nvPicPr>
          <p:cNvPr id="5" name="Content Placeholder 4" descr="A group of people walking on a street in front of a building&#10;&#10;Description automatically generated with low confidence">
            <a:extLst>
              <a:ext uri="{FF2B5EF4-FFF2-40B4-BE49-F238E27FC236}">
                <a16:creationId xmlns:a16="http://schemas.microsoft.com/office/drawing/2014/main" id="{4B5B56F1-DB2D-CFDC-1E65-21935DF05459}"/>
              </a:ext>
            </a:extLst>
          </p:cNvPr>
          <p:cNvPicPr>
            <a:picLocks noChangeAspect="1"/>
          </p:cNvPicPr>
          <p:nvPr/>
        </p:nvPicPr>
        <p:blipFill rotWithShape="1">
          <a:blip r:embed="rId2">
            <a:extLst>
              <a:ext uri="{28A0092B-C50C-407E-A947-70E740481C1C}">
                <a14:useLocalDpi xmlns:a14="http://schemas.microsoft.com/office/drawing/2010/main" val="0"/>
              </a:ext>
            </a:extLst>
          </a:blip>
          <a:srcRect l="27907" r="26859"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 name="Straight Connector 6">
            <a:extLst>
              <a:ext uri="{FF2B5EF4-FFF2-40B4-BE49-F238E27FC236}">
                <a16:creationId xmlns:a16="http://schemas.microsoft.com/office/drawing/2014/main" id="{AA67894D-E8E2-2CF0-5413-4F3EBDE6D5BB}"/>
              </a:ext>
            </a:extLst>
          </p:cNvPr>
          <p:cNvCxnSpPr>
            <a:cxnSpLocks/>
          </p:cNvCxnSpPr>
          <p:nvPr/>
        </p:nvCxnSpPr>
        <p:spPr>
          <a:xfrm flipH="1">
            <a:off x="8488630" y="2655303"/>
            <a:ext cx="785372" cy="403317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947193-4041-D373-0534-E55120E6A114}"/>
              </a:ext>
            </a:extLst>
          </p:cNvPr>
          <p:cNvCxnSpPr>
            <a:cxnSpLocks/>
            <a:stCxn id="9" idx="1"/>
            <a:endCxn id="9" idx="3"/>
          </p:cNvCxnSpPr>
          <p:nvPr/>
        </p:nvCxnSpPr>
        <p:spPr>
          <a:xfrm>
            <a:off x="5492191" y="4400481"/>
            <a:ext cx="6158703" cy="0"/>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58A90C5-05C8-D58F-292A-7E3E7D73DD44}"/>
              </a:ext>
            </a:extLst>
          </p:cNvPr>
          <p:cNvSpPr txBox="1"/>
          <p:nvPr/>
        </p:nvSpPr>
        <p:spPr>
          <a:xfrm>
            <a:off x="8260422" y="1909852"/>
            <a:ext cx="1952090" cy="461665"/>
          </a:xfrm>
          <a:prstGeom prst="rect">
            <a:avLst/>
          </a:prstGeom>
          <a:noFill/>
        </p:spPr>
        <p:txBody>
          <a:bodyPr wrap="square" rtlCol="0">
            <a:spAutoFit/>
          </a:bodyPr>
          <a:lstStyle/>
          <a:p>
            <a:r>
              <a:rPr lang="en-GB" dirty="0"/>
              <a:t>      </a:t>
            </a:r>
            <a:r>
              <a:rPr lang="en-GB" sz="2400" dirty="0"/>
              <a:t>SWOT</a:t>
            </a:r>
          </a:p>
        </p:txBody>
      </p:sp>
      <p:sp>
        <p:nvSpPr>
          <p:cNvPr id="17" name="TextBox 16">
            <a:extLst>
              <a:ext uri="{FF2B5EF4-FFF2-40B4-BE49-F238E27FC236}">
                <a16:creationId xmlns:a16="http://schemas.microsoft.com/office/drawing/2014/main" id="{506DC724-7B8F-3D40-9363-F014E29EF834}"/>
              </a:ext>
            </a:extLst>
          </p:cNvPr>
          <p:cNvSpPr txBox="1"/>
          <p:nvPr/>
        </p:nvSpPr>
        <p:spPr>
          <a:xfrm>
            <a:off x="5013789" y="3318552"/>
            <a:ext cx="184935" cy="523220"/>
          </a:xfrm>
          <a:prstGeom prst="rect">
            <a:avLst/>
          </a:prstGeom>
          <a:noFill/>
        </p:spPr>
        <p:txBody>
          <a:bodyPr wrap="square" rtlCol="0">
            <a:spAutoFit/>
          </a:bodyPr>
          <a:lstStyle/>
          <a:p>
            <a:r>
              <a:rPr lang="en-GB" sz="2800" dirty="0"/>
              <a:t>S</a:t>
            </a:r>
          </a:p>
        </p:txBody>
      </p:sp>
      <p:sp>
        <p:nvSpPr>
          <p:cNvPr id="18" name="TextBox 17">
            <a:extLst>
              <a:ext uri="{FF2B5EF4-FFF2-40B4-BE49-F238E27FC236}">
                <a16:creationId xmlns:a16="http://schemas.microsoft.com/office/drawing/2014/main" id="{B746A35B-9213-E5DD-28CA-548B15BAF846}"/>
              </a:ext>
            </a:extLst>
          </p:cNvPr>
          <p:cNvSpPr txBox="1"/>
          <p:nvPr/>
        </p:nvSpPr>
        <p:spPr>
          <a:xfrm>
            <a:off x="11650894" y="3429001"/>
            <a:ext cx="390417" cy="369332"/>
          </a:xfrm>
          <a:prstGeom prst="rect">
            <a:avLst/>
          </a:prstGeom>
          <a:noFill/>
        </p:spPr>
        <p:txBody>
          <a:bodyPr wrap="square" rtlCol="0">
            <a:spAutoFit/>
          </a:bodyPr>
          <a:lstStyle/>
          <a:p>
            <a:r>
              <a:rPr lang="en-GB" dirty="0"/>
              <a:t>W</a:t>
            </a:r>
          </a:p>
        </p:txBody>
      </p:sp>
      <p:sp>
        <p:nvSpPr>
          <p:cNvPr id="21" name="TextBox 20">
            <a:extLst>
              <a:ext uri="{FF2B5EF4-FFF2-40B4-BE49-F238E27FC236}">
                <a16:creationId xmlns:a16="http://schemas.microsoft.com/office/drawing/2014/main" id="{D15B8415-6AAD-1380-0DD8-7B95676EF158}"/>
              </a:ext>
            </a:extLst>
          </p:cNvPr>
          <p:cNvSpPr txBox="1"/>
          <p:nvPr/>
        </p:nvSpPr>
        <p:spPr>
          <a:xfrm>
            <a:off x="11650893" y="5250091"/>
            <a:ext cx="390418" cy="523220"/>
          </a:xfrm>
          <a:prstGeom prst="rect">
            <a:avLst/>
          </a:prstGeom>
          <a:noFill/>
        </p:spPr>
        <p:txBody>
          <a:bodyPr wrap="square" rtlCol="0">
            <a:spAutoFit/>
          </a:bodyPr>
          <a:lstStyle/>
          <a:p>
            <a:r>
              <a:rPr lang="en-GB" sz="2800" dirty="0"/>
              <a:t>T</a:t>
            </a:r>
          </a:p>
        </p:txBody>
      </p:sp>
      <p:sp>
        <p:nvSpPr>
          <p:cNvPr id="29" name="TextBox 28">
            <a:extLst>
              <a:ext uri="{FF2B5EF4-FFF2-40B4-BE49-F238E27FC236}">
                <a16:creationId xmlns:a16="http://schemas.microsoft.com/office/drawing/2014/main" id="{EBEB0161-9F58-38A0-B6B0-EBF7C6388E27}"/>
              </a:ext>
            </a:extLst>
          </p:cNvPr>
          <p:cNvSpPr txBox="1"/>
          <p:nvPr/>
        </p:nvSpPr>
        <p:spPr>
          <a:xfrm>
            <a:off x="9174683" y="2843103"/>
            <a:ext cx="2917998" cy="1323439"/>
          </a:xfrm>
          <a:prstGeom prst="rect">
            <a:avLst/>
          </a:prstGeom>
          <a:noFill/>
        </p:spPr>
        <p:txBody>
          <a:bodyPr wrap="square" rtlCol="0">
            <a:spAutoFit/>
          </a:bodyPr>
          <a:lstStyle/>
          <a:p>
            <a:r>
              <a:rPr lang="en-GB" sz="1600" dirty="0"/>
              <a:t>1New concept(difficult to understanding for some people)</a:t>
            </a:r>
          </a:p>
          <a:p>
            <a:r>
              <a:rPr lang="en-GB" sz="1600" dirty="0"/>
              <a:t>2 There is not durable personal relation team1 </a:t>
            </a:r>
          </a:p>
        </p:txBody>
      </p:sp>
      <p:sp>
        <p:nvSpPr>
          <p:cNvPr id="33" name="TextBox 32">
            <a:extLst>
              <a:ext uri="{FF2B5EF4-FFF2-40B4-BE49-F238E27FC236}">
                <a16:creationId xmlns:a16="http://schemas.microsoft.com/office/drawing/2014/main" id="{23C590AA-A4D9-B6B8-9617-6A06BCB34C03}"/>
              </a:ext>
            </a:extLst>
          </p:cNvPr>
          <p:cNvSpPr txBox="1"/>
          <p:nvPr/>
        </p:nvSpPr>
        <p:spPr>
          <a:xfrm>
            <a:off x="8887146" y="4461180"/>
            <a:ext cx="3304834" cy="923330"/>
          </a:xfrm>
          <a:prstGeom prst="rect">
            <a:avLst/>
          </a:prstGeom>
          <a:noFill/>
        </p:spPr>
        <p:txBody>
          <a:bodyPr wrap="square" rtlCol="0">
            <a:spAutoFit/>
          </a:bodyPr>
          <a:lstStyle/>
          <a:p>
            <a:r>
              <a:rPr lang="en-GB" dirty="0"/>
              <a:t>1 Competition potentially take place and copy this marketing concept</a:t>
            </a:r>
          </a:p>
        </p:txBody>
      </p:sp>
      <p:sp>
        <p:nvSpPr>
          <p:cNvPr id="35" name="TextBox 34">
            <a:extLst>
              <a:ext uri="{FF2B5EF4-FFF2-40B4-BE49-F238E27FC236}">
                <a16:creationId xmlns:a16="http://schemas.microsoft.com/office/drawing/2014/main" id="{BD2956C9-7FD5-799F-8570-E02C29C82A4C}"/>
              </a:ext>
            </a:extLst>
          </p:cNvPr>
          <p:cNvSpPr txBox="1"/>
          <p:nvPr/>
        </p:nvSpPr>
        <p:spPr>
          <a:xfrm>
            <a:off x="5295955" y="2913670"/>
            <a:ext cx="3663109" cy="1754326"/>
          </a:xfrm>
          <a:prstGeom prst="rect">
            <a:avLst/>
          </a:prstGeom>
          <a:noFill/>
        </p:spPr>
        <p:txBody>
          <a:bodyPr wrap="square" rtlCol="0">
            <a:spAutoFit/>
          </a:bodyPr>
          <a:lstStyle/>
          <a:p>
            <a:pPr marL="0" indent="0">
              <a:buNone/>
            </a:pPr>
            <a:r>
              <a:rPr lang="en-US" sz="1800" dirty="0"/>
              <a:t>1 Unique concept(people love to </a:t>
            </a:r>
          </a:p>
          <a:p>
            <a:pPr marL="0" indent="0">
              <a:buNone/>
            </a:pPr>
            <a:r>
              <a:rPr lang="en-US" dirty="0"/>
              <a:t>e</a:t>
            </a:r>
            <a:r>
              <a:rPr lang="en-US" sz="1800" dirty="0"/>
              <a:t>xplore new concepts)</a:t>
            </a:r>
          </a:p>
          <a:p>
            <a:pPr marL="0" indent="0">
              <a:buNone/>
            </a:pPr>
            <a:r>
              <a:rPr lang="en-US" sz="1800" dirty="0"/>
              <a:t>2 Stylish design(for affordable price</a:t>
            </a:r>
          </a:p>
          <a:p>
            <a:pPr marL="0" indent="0">
              <a:buNone/>
            </a:pPr>
            <a:r>
              <a:rPr lang="en-US" sz="1800" dirty="0"/>
              <a:t>3 Very fast growth</a:t>
            </a:r>
          </a:p>
          <a:p>
            <a:pPr marL="0" indent="0">
              <a:buNone/>
            </a:pPr>
            <a:endParaRPr lang="en-US" sz="1800" dirty="0"/>
          </a:p>
        </p:txBody>
      </p:sp>
      <p:sp>
        <p:nvSpPr>
          <p:cNvPr id="37" name="TextBox 36">
            <a:extLst>
              <a:ext uri="{FF2B5EF4-FFF2-40B4-BE49-F238E27FC236}">
                <a16:creationId xmlns:a16="http://schemas.microsoft.com/office/drawing/2014/main" id="{3F134194-5FDF-A19F-606D-2A29981F899A}"/>
              </a:ext>
            </a:extLst>
          </p:cNvPr>
          <p:cNvSpPr txBox="1"/>
          <p:nvPr/>
        </p:nvSpPr>
        <p:spPr>
          <a:xfrm>
            <a:off x="5492191" y="4922845"/>
            <a:ext cx="2564925" cy="369332"/>
          </a:xfrm>
          <a:prstGeom prst="rect">
            <a:avLst/>
          </a:prstGeom>
          <a:noFill/>
        </p:spPr>
        <p:txBody>
          <a:bodyPr wrap="square" rtlCol="0">
            <a:spAutoFit/>
          </a:bodyPr>
          <a:lstStyle/>
          <a:p>
            <a:r>
              <a:rPr lang="en-GB" dirty="0"/>
              <a:t>1 Wilde market</a:t>
            </a:r>
          </a:p>
        </p:txBody>
      </p:sp>
      <p:sp>
        <p:nvSpPr>
          <p:cNvPr id="38" name="TextBox 37">
            <a:extLst>
              <a:ext uri="{FF2B5EF4-FFF2-40B4-BE49-F238E27FC236}">
                <a16:creationId xmlns:a16="http://schemas.microsoft.com/office/drawing/2014/main" id="{98BDE591-7FDF-C89C-B803-FD5AE1642C26}"/>
              </a:ext>
            </a:extLst>
          </p:cNvPr>
          <p:cNvSpPr txBox="1"/>
          <p:nvPr/>
        </p:nvSpPr>
        <p:spPr>
          <a:xfrm>
            <a:off x="4880225" y="5250091"/>
            <a:ext cx="318499" cy="523220"/>
          </a:xfrm>
          <a:prstGeom prst="rect">
            <a:avLst/>
          </a:prstGeom>
          <a:noFill/>
        </p:spPr>
        <p:txBody>
          <a:bodyPr wrap="square" rtlCol="0">
            <a:spAutoFit/>
          </a:bodyPr>
          <a:lstStyle/>
          <a:p>
            <a:r>
              <a:rPr lang="en-GB" sz="2800" dirty="0"/>
              <a:t>O</a:t>
            </a:r>
          </a:p>
        </p:txBody>
      </p:sp>
    </p:spTree>
    <p:extLst>
      <p:ext uri="{BB962C8B-B14F-4D97-AF65-F5344CB8AC3E}">
        <p14:creationId xmlns:p14="http://schemas.microsoft.com/office/powerpoint/2010/main" val="3331768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58D12-AE72-2A1B-0575-627F7443CCD6}"/>
              </a:ext>
            </a:extLst>
          </p:cNvPr>
          <p:cNvSpPr>
            <a:spLocks noGrp="1"/>
          </p:cNvSpPr>
          <p:nvPr>
            <p:ph type="title"/>
          </p:nvPr>
        </p:nvSpPr>
        <p:spPr>
          <a:xfrm>
            <a:off x="677334" y="609600"/>
            <a:ext cx="8596668" cy="1320800"/>
          </a:xfrm>
        </p:spPr>
        <p:txBody>
          <a:bodyPr anchor="t">
            <a:normAutofit/>
          </a:bodyPr>
          <a:lstStyle/>
          <a:p>
            <a:pPr>
              <a:lnSpc>
                <a:spcPct val="90000"/>
              </a:lnSpc>
            </a:pPr>
            <a:r>
              <a:rPr lang="en-GB" sz="1700"/>
              <a:t>Costumers: </a:t>
            </a:r>
            <a:r>
              <a:rPr lang="en-GB" sz="1700" err="1"/>
              <a:t>Profilling</a:t>
            </a:r>
            <a:r>
              <a:rPr lang="en-GB" sz="1700"/>
              <a:t> has helped hundreds of brand across the global segment their clients, reach out to them in a more effective manner(Becker, 2023)</a:t>
            </a:r>
            <a:br>
              <a:rPr lang="en-GB" sz="1700"/>
            </a:br>
            <a:r>
              <a:rPr lang="en-GB" sz="1700"/>
              <a:t>Moxy Hotel majority costumers are millennials and they love the stylish of Moxy and Moxy love them for the common characteristics they have(Marriott.com, unknown date).</a:t>
            </a:r>
          </a:p>
        </p:txBody>
      </p:sp>
      <p:sp>
        <p:nvSpPr>
          <p:cNvPr id="3" name="Content Placeholder 2">
            <a:extLst>
              <a:ext uri="{FF2B5EF4-FFF2-40B4-BE49-F238E27FC236}">
                <a16:creationId xmlns:a16="http://schemas.microsoft.com/office/drawing/2014/main" id="{1F6ADCAD-373F-ACE1-4467-DEE9755AC82A}"/>
              </a:ext>
            </a:extLst>
          </p:cNvPr>
          <p:cNvSpPr>
            <a:spLocks noGrp="1"/>
          </p:cNvSpPr>
          <p:nvPr>
            <p:ph idx="1"/>
          </p:nvPr>
        </p:nvSpPr>
        <p:spPr>
          <a:xfrm>
            <a:off x="6336287" y="2160589"/>
            <a:ext cx="2934714" cy="3880773"/>
          </a:xfrm>
        </p:spPr>
        <p:txBody>
          <a:bodyPr>
            <a:normAutofit/>
          </a:bodyPr>
          <a:lstStyle/>
          <a:p>
            <a:pPr marL="0" indent="0">
              <a:buNone/>
            </a:pPr>
            <a:r>
              <a:rPr lang="en-GB"/>
              <a:t>Competitors: Is ways of offering consumers best value not just in lower price but in terms of differentiation which consumers recognize between this product and the competition product. This is the strategy behind Bowman’s Strategy Clock(Riley, unknown date).</a:t>
            </a:r>
          </a:p>
        </p:txBody>
      </p:sp>
      <p:pic>
        <p:nvPicPr>
          <p:cNvPr id="5" name="Picture 4" descr="A room with tables and chairs&#10;&#10;Description automatically generated with medium confidence">
            <a:extLst>
              <a:ext uri="{FF2B5EF4-FFF2-40B4-BE49-F238E27FC236}">
                <a16:creationId xmlns:a16="http://schemas.microsoft.com/office/drawing/2014/main" id="{F9E35F4D-FF5F-BA41-AB40-33FB8D55014E}"/>
              </a:ext>
            </a:extLst>
          </p:cNvPr>
          <p:cNvPicPr>
            <a:picLocks noChangeAspect="1"/>
          </p:cNvPicPr>
          <p:nvPr/>
        </p:nvPicPr>
        <p:blipFill rotWithShape="1">
          <a:blip r:embed="rId2">
            <a:extLst>
              <a:ext uri="{28A0092B-C50C-407E-A947-70E740481C1C}">
                <a14:useLocalDpi xmlns:a14="http://schemas.microsoft.com/office/drawing/2010/main" val="0"/>
              </a:ext>
            </a:extLst>
          </a:blip>
          <a:srcRect l="9960" r="17051" b="1"/>
          <a:stretch/>
        </p:blipFill>
        <p:spPr>
          <a:xfrm>
            <a:off x="677334" y="2159331"/>
            <a:ext cx="5423429" cy="3882362"/>
          </a:xfrm>
          <a:prstGeom prst="rect">
            <a:avLst/>
          </a:prstGeom>
        </p:spPr>
      </p:pic>
    </p:spTree>
    <p:extLst>
      <p:ext uri="{BB962C8B-B14F-4D97-AF65-F5344CB8AC3E}">
        <p14:creationId xmlns:p14="http://schemas.microsoft.com/office/powerpoint/2010/main" val="2507463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A0F2-F0ED-9441-4F7E-95EFCAA4080E}"/>
              </a:ext>
            </a:extLst>
          </p:cNvPr>
          <p:cNvSpPr>
            <a:spLocks noGrp="1"/>
          </p:cNvSpPr>
          <p:nvPr>
            <p:ph type="title"/>
          </p:nvPr>
        </p:nvSpPr>
        <p:spPr>
          <a:xfrm>
            <a:off x="150312" y="118997"/>
            <a:ext cx="9123690" cy="1811403"/>
          </a:xfrm>
        </p:spPr>
        <p:txBody>
          <a:bodyPr>
            <a:normAutofit/>
          </a:bodyPr>
          <a:lstStyle/>
          <a:p>
            <a:r>
              <a:rPr lang="en-GB" sz="2400" dirty="0">
                <a:solidFill>
                  <a:schemeClr val="tx1"/>
                </a:solidFill>
              </a:rPr>
              <a:t>Bowman’s strategy clock</a:t>
            </a:r>
          </a:p>
        </p:txBody>
      </p:sp>
      <p:sp>
        <p:nvSpPr>
          <p:cNvPr id="4" name="Flowchart: Connector 3">
            <a:extLst>
              <a:ext uri="{FF2B5EF4-FFF2-40B4-BE49-F238E27FC236}">
                <a16:creationId xmlns:a16="http://schemas.microsoft.com/office/drawing/2014/main" id="{8D6110D5-434D-2D2D-DB3C-1C5AA6265496}"/>
              </a:ext>
            </a:extLst>
          </p:cNvPr>
          <p:cNvSpPr/>
          <p:nvPr/>
        </p:nvSpPr>
        <p:spPr>
          <a:xfrm>
            <a:off x="1256417" y="-76825"/>
            <a:ext cx="9920614" cy="663879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a:extLst>
              <a:ext uri="{FF2B5EF4-FFF2-40B4-BE49-F238E27FC236}">
                <a16:creationId xmlns:a16="http://schemas.microsoft.com/office/drawing/2014/main" id="{5F229817-5149-4FB2-7FA5-5548A83F9AB9}"/>
              </a:ext>
            </a:extLst>
          </p:cNvPr>
          <p:cNvCxnSpPr>
            <a:stCxn id="4" idx="0"/>
            <a:endCxn id="4" idx="4"/>
          </p:cNvCxnSpPr>
          <p:nvPr/>
        </p:nvCxnSpPr>
        <p:spPr>
          <a:xfrm>
            <a:off x="6216724" y="-76825"/>
            <a:ext cx="0" cy="6638795"/>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2BB2960F-E572-F93E-A99B-6D12D679077A}"/>
              </a:ext>
            </a:extLst>
          </p:cNvPr>
          <p:cNvCxnSpPr>
            <a:endCxn id="4" idx="6"/>
          </p:cNvCxnSpPr>
          <p:nvPr/>
        </p:nvCxnSpPr>
        <p:spPr>
          <a:xfrm flipV="1">
            <a:off x="1431781" y="3242573"/>
            <a:ext cx="9745250" cy="9394"/>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58D3197D-6A50-34F3-5E7E-DB4E486BE25A}"/>
              </a:ext>
            </a:extLst>
          </p:cNvPr>
          <p:cNvCxnSpPr>
            <a:endCxn id="4" idx="5"/>
          </p:cNvCxnSpPr>
          <p:nvPr/>
        </p:nvCxnSpPr>
        <p:spPr>
          <a:xfrm>
            <a:off x="2821604" y="862627"/>
            <a:ext cx="6902587" cy="4727114"/>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4E3E47CE-34E2-D262-4139-57F3A5E47F9D}"/>
              </a:ext>
            </a:extLst>
          </p:cNvPr>
          <p:cNvCxnSpPr>
            <a:cxnSpLocks/>
            <a:stCxn id="4" idx="3"/>
            <a:endCxn id="4" idx="7"/>
          </p:cNvCxnSpPr>
          <p:nvPr/>
        </p:nvCxnSpPr>
        <p:spPr>
          <a:xfrm flipV="1">
            <a:off x="2709257" y="895404"/>
            <a:ext cx="7014934" cy="4694337"/>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1792C9C6-4563-E480-D16B-23589D614375}"/>
              </a:ext>
            </a:extLst>
          </p:cNvPr>
          <p:cNvSpPr txBox="1"/>
          <p:nvPr/>
        </p:nvSpPr>
        <p:spPr>
          <a:xfrm>
            <a:off x="2397501" y="4890925"/>
            <a:ext cx="1064526" cy="923330"/>
          </a:xfrm>
          <a:prstGeom prst="rect">
            <a:avLst/>
          </a:prstGeom>
          <a:noFill/>
        </p:spPr>
        <p:txBody>
          <a:bodyPr wrap="square" rtlCol="0">
            <a:spAutoFit/>
          </a:bodyPr>
          <a:lstStyle/>
          <a:p>
            <a:r>
              <a:rPr lang="en-GB" dirty="0"/>
              <a:t>1 Low added value</a:t>
            </a:r>
          </a:p>
        </p:txBody>
      </p:sp>
      <p:sp>
        <p:nvSpPr>
          <p:cNvPr id="19" name="TextBox 18">
            <a:extLst>
              <a:ext uri="{FF2B5EF4-FFF2-40B4-BE49-F238E27FC236}">
                <a16:creationId xmlns:a16="http://schemas.microsoft.com/office/drawing/2014/main" id="{4A2F3E8A-EBB5-BB4A-34C9-24F95BB9AB97}"/>
              </a:ext>
            </a:extLst>
          </p:cNvPr>
          <p:cNvSpPr txBox="1"/>
          <p:nvPr/>
        </p:nvSpPr>
        <p:spPr>
          <a:xfrm>
            <a:off x="1528175" y="2896640"/>
            <a:ext cx="843240" cy="646331"/>
          </a:xfrm>
          <a:prstGeom prst="rect">
            <a:avLst/>
          </a:prstGeom>
          <a:noFill/>
        </p:spPr>
        <p:txBody>
          <a:bodyPr wrap="square" rtlCol="0">
            <a:spAutoFit/>
          </a:bodyPr>
          <a:lstStyle/>
          <a:p>
            <a:r>
              <a:rPr lang="en-GB" dirty="0"/>
              <a:t>2 Low price</a:t>
            </a:r>
          </a:p>
        </p:txBody>
      </p:sp>
      <p:sp>
        <p:nvSpPr>
          <p:cNvPr id="27" name="TextBox 26">
            <a:extLst>
              <a:ext uri="{FF2B5EF4-FFF2-40B4-BE49-F238E27FC236}">
                <a16:creationId xmlns:a16="http://schemas.microsoft.com/office/drawing/2014/main" id="{018743F5-8DC5-90CF-7AF0-5A0D5A3E17AD}"/>
              </a:ext>
            </a:extLst>
          </p:cNvPr>
          <p:cNvSpPr txBox="1"/>
          <p:nvPr/>
        </p:nvSpPr>
        <p:spPr>
          <a:xfrm>
            <a:off x="2254102" y="816638"/>
            <a:ext cx="1244010" cy="369332"/>
          </a:xfrm>
          <a:prstGeom prst="rect">
            <a:avLst/>
          </a:prstGeom>
          <a:noFill/>
        </p:spPr>
        <p:txBody>
          <a:bodyPr wrap="square" rtlCol="0">
            <a:spAutoFit/>
          </a:bodyPr>
          <a:lstStyle/>
          <a:p>
            <a:r>
              <a:rPr lang="en-GB" dirty="0"/>
              <a:t>3 Hybrid</a:t>
            </a:r>
          </a:p>
        </p:txBody>
      </p:sp>
      <p:sp>
        <p:nvSpPr>
          <p:cNvPr id="28" name="TextBox 27">
            <a:extLst>
              <a:ext uri="{FF2B5EF4-FFF2-40B4-BE49-F238E27FC236}">
                <a16:creationId xmlns:a16="http://schemas.microsoft.com/office/drawing/2014/main" id="{E2ADF0C7-E880-B2C9-4F8C-12A1E186B7C4}"/>
              </a:ext>
            </a:extLst>
          </p:cNvPr>
          <p:cNvSpPr txBox="1"/>
          <p:nvPr/>
        </p:nvSpPr>
        <p:spPr>
          <a:xfrm>
            <a:off x="5071730" y="200270"/>
            <a:ext cx="2477386" cy="369332"/>
          </a:xfrm>
          <a:prstGeom prst="rect">
            <a:avLst/>
          </a:prstGeom>
          <a:noFill/>
        </p:spPr>
        <p:txBody>
          <a:bodyPr wrap="square" rtlCol="0">
            <a:spAutoFit/>
          </a:bodyPr>
          <a:lstStyle/>
          <a:p>
            <a:r>
              <a:rPr lang="en-GB" dirty="0"/>
              <a:t>4 Differentiation</a:t>
            </a:r>
          </a:p>
        </p:txBody>
      </p:sp>
      <p:sp>
        <p:nvSpPr>
          <p:cNvPr id="29" name="TextBox 28">
            <a:extLst>
              <a:ext uri="{FF2B5EF4-FFF2-40B4-BE49-F238E27FC236}">
                <a16:creationId xmlns:a16="http://schemas.microsoft.com/office/drawing/2014/main" id="{E34D6BEA-A8C3-C942-D6B5-20B3CA50CB27}"/>
              </a:ext>
            </a:extLst>
          </p:cNvPr>
          <p:cNvSpPr txBox="1"/>
          <p:nvPr/>
        </p:nvSpPr>
        <p:spPr>
          <a:xfrm>
            <a:off x="8729974" y="816638"/>
            <a:ext cx="1764361" cy="646331"/>
          </a:xfrm>
          <a:prstGeom prst="rect">
            <a:avLst/>
          </a:prstGeom>
          <a:noFill/>
        </p:spPr>
        <p:txBody>
          <a:bodyPr wrap="square" rtlCol="0">
            <a:spAutoFit/>
          </a:bodyPr>
          <a:lstStyle/>
          <a:p>
            <a:r>
              <a:rPr lang="en-GB" dirty="0"/>
              <a:t>5 Focused differentiation</a:t>
            </a:r>
          </a:p>
        </p:txBody>
      </p:sp>
      <p:sp>
        <p:nvSpPr>
          <p:cNvPr id="44" name="TextBox 43">
            <a:extLst>
              <a:ext uri="{FF2B5EF4-FFF2-40B4-BE49-F238E27FC236}">
                <a16:creationId xmlns:a16="http://schemas.microsoft.com/office/drawing/2014/main" id="{50C98F34-436E-DA64-C52F-F561041D0128}"/>
              </a:ext>
            </a:extLst>
          </p:cNvPr>
          <p:cNvSpPr txBox="1"/>
          <p:nvPr/>
        </p:nvSpPr>
        <p:spPr>
          <a:xfrm>
            <a:off x="10295271" y="2870539"/>
            <a:ext cx="1969101" cy="646331"/>
          </a:xfrm>
          <a:prstGeom prst="rect">
            <a:avLst/>
          </a:prstGeom>
          <a:noFill/>
        </p:spPr>
        <p:txBody>
          <a:bodyPr wrap="square" rtlCol="0">
            <a:spAutoFit/>
          </a:bodyPr>
          <a:lstStyle/>
          <a:p>
            <a:r>
              <a:rPr lang="en-GB" dirty="0"/>
              <a:t>6 Risk High margins</a:t>
            </a:r>
          </a:p>
        </p:txBody>
      </p:sp>
      <p:sp>
        <p:nvSpPr>
          <p:cNvPr id="51" name="TextBox 50">
            <a:extLst>
              <a:ext uri="{FF2B5EF4-FFF2-40B4-BE49-F238E27FC236}">
                <a16:creationId xmlns:a16="http://schemas.microsoft.com/office/drawing/2014/main" id="{B88F91C5-CBF5-83AE-24BD-475F96C0752B}"/>
              </a:ext>
            </a:extLst>
          </p:cNvPr>
          <p:cNvSpPr txBox="1"/>
          <p:nvPr/>
        </p:nvSpPr>
        <p:spPr>
          <a:xfrm>
            <a:off x="6026634" y="5375565"/>
            <a:ext cx="1382276" cy="923330"/>
          </a:xfrm>
          <a:prstGeom prst="rect">
            <a:avLst/>
          </a:prstGeom>
          <a:noFill/>
        </p:spPr>
        <p:txBody>
          <a:bodyPr wrap="square" rtlCol="0">
            <a:spAutoFit/>
          </a:bodyPr>
          <a:lstStyle/>
          <a:p>
            <a:r>
              <a:rPr lang="en-GB" dirty="0"/>
              <a:t>8 Loss of market share</a:t>
            </a:r>
          </a:p>
        </p:txBody>
      </p:sp>
      <p:sp>
        <p:nvSpPr>
          <p:cNvPr id="56" name="TextBox 55">
            <a:extLst>
              <a:ext uri="{FF2B5EF4-FFF2-40B4-BE49-F238E27FC236}">
                <a16:creationId xmlns:a16="http://schemas.microsoft.com/office/drawing/2014/main" id="{5A767795-1750-4B86-CCC8-B3F2E043A6E4}"/>
              </a:ext>
            </a:extLst>
          </p:cNvPr>
          <p:cNvSpPr txBox="1"/>
          <p:nvPr/>
        </p:nvSpPr>
        <p:spPr>
          <a:xfrm flipH="1">
            <a:off x="8770286" y="5089040"/>
            <a:ext cx="2256662" cy="369332"/>
          </a:xfrm>
          <a:prstGeom prst="rect">
            <a:avLst/>
          </a:prstGeom>
          <a:noFill/>
        </p:spPr>
        <p:txBody>
          <a:bodyPr wrap="square" rtlCol="0">
            <a:spAutoFit/>
          </a:bodyPr>
          <a:lstStyle/>
          <a:p>
            <a:r>
              <a:rPr lang="en-GB" dirty="0"/>
              <a:t>7 Monopoly pricing</a:t>
            </a:r>
          </a:p>
        </p:txBody>
      </p:sp>
      <p:cxnSp>
        <p:nvCxnSpPr>
          <p:cNvPr id="60" name="Straight Arrow Connector 59">
            <a:extLst>
              <a:ext uri="{FF2B5EF4-FFF2-40B4-BE49-F238E27FC236}">
                <a16:creationId xmlns:a16="http://schemas.microsoft.com/office/drawing/2014/main" id="{F31FF0A5-39BB-5A43-1A49-C9A380FEA295}"/>
              </a:ext>
            </a:extLst>
          </p:cNvPr>
          <p:cNvCxnSpPr>
            <a:cxnSpLocks/>
          </p:cNvCxnSpPr>
          <p:nvPr/>
        </p:nvCxnSpPr>
        <p:spPr>
          <a:xfrm>
            <a:off x="548639" y="1278569"/>
            <a:ext cx="0" cy="539806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63" name="Straight Arrow Connector 62">
            <a:extLst>
              <a:ext uri="{FF2B5EF4-FFF2-40B4-BE49-F238E27FC236}">
                <a16:creationId xmlns:a16="http://schemas.microsoft.com/office/drawing/2014/main" id="{31705DE9-54DE-BC30-8A95-DCD1503396FC}"/>
              </a:ext>
            </a:extLst>
          </p:cNvPr>
          <p:cNvCxnSpPr/>
          <p:nvPr/>
        </p:nvCxnSpPr>
        <p:spPr>
          <a:xfrm>
            <a:off x="558265" y="6676630"/>
            <a:ext cx="9737006"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66" name="TextBox 65">
            <a:extLst>
              <a:ext uri="{FF2B5EF4-FFF2-40B4-BE49-F238E27FC236}">
                <a16:creationId xmlns:a16="http://schemas.microsoft.com/office/drawing/2014/main" id="{3DB4071C-DF5E-71CA-D42E-BDF81CCFF672}"/>
              </a:ext>
            </a:extLst>
          </p:cNvPr>
          <p:cNvSpPr txBox="1"/>
          <p:nvPr/>
        </p:nvSpPr>
        <p:spPr>
          <a:xfrm>
            <a:off x="2355388" y="6293511"/>
            <a:ext cx="1933864" cy="369332"/>
          </a:xfrm>
          <a:prstGeom prst="rect">
            <a:avLst/>
          </a:prstGeom>
          <a:noFill/>
        </p:spPr>
        <p:txBody>
          <a:bodyPr wrap="square" rtlCol="0">
            <a:spAutoFit/>
          </a:bodyPr>
          <a:lstStyle/>
          <a:p>
            <a:r>
              <a:rPr lang="en-GB" dirty="0">
                <a:solidFill>
                  <a:srgbClr val="FF0000"/>
                </a:solidFill>
              </a:rPr>
              <a:t>PRICE</a:t>
            </a:r>
          </a:p>
        </p:txBody>
      </p:sp>
      <p:sp>
        <p:nvSpPr>
          <p:cNvPr id="70" name="TextBox 69">
            <a:extLst>
              <a:ext uri="{FF2B5EF4-FFF2-40B4-BE49-F238E27FC236}">
                <a16:creationId xmlns:a16="http://schemas.microsoft.com/office/drawing/2014/main" id="{1A0AA40D-7829-BA36-5120-E3081DB20958}"/>
              </a:ext>
            </a:extLst>
          </p:cNvPr>
          <p:cNvSpPr txBox="1"/>
          <p:nvPr/>
        </p:nvSpPr>
        <p:spPr>
          <a:xfrm>
            <a:off x="0" y="1462969"/>
            <a:ext cx="461665" cy="3995403"/>
          </a:xfrm>
          <a:prstGeom prst="rect">
            <a:avLst/>
          </a:prstGeom>
          <a:noFill/>
        </p:spPr>
        <p:txBody>
          <a:bodyPr vert="vert270" wrap="square" rtlCol="0">
            <a:spAutoFit/>
          </a:bodyPr>
          <a:lstStyle/>
          <a:p>
            <a:r>
              <a:rPr lang="en-GB" dirty="0">
                <a:solidFill>
                  <a:srgbClr val="FF0000"/>
                </a:solidFill>
              </a:rPr>
              <a:t>PERSEVED</a:t>
            </a:r>
            <a:r>
              <a:rPr lang="en-GB" dirty="0"/>
              <a:t> </a:t>
            </a:r>
            <a:r>
              <a:rPr lang="en-GB" dirty="0">
                <a:solidFill>
                  <a:srgbClr val="FF0000"/>
                </a:solidFill>
              </a:rPr>
              <a:t>ADDED VALUE</a:t>
            </a:r>
          </a:p>
        </p:txBody>
      </p:sp>
      <p:sp>
        <p:nvSpPr>
          <p:cNvPr id="71" name="TextBox 70">
            <a:extLst>
              <a:ext uri="{FF2B5EF4-FFF2-40B4-BE49-F238E27FC236}">
                <a16:creationId xmlns:a16="http://schemas.microsoft.com/office/drawing/2014/main" id="{3EED0636-0FC6-32FF-96F3-632CB5C74FF6}"/>
              </a:ext>
            </a:extLst>
          </p:cNvPr>
          <p:cNvSpPr txBox="1"/>
          <p:nvPr/>
        </p:nvSpPr>
        <p:spPr>
          <a:xfrm>
            <a:off x="9413507" y="6391180"/>
            <a:ext cx="1289784" cy="400110"/>
          </a:xfrm>
          <a:prstGeom prst="rect">
            <a:avLst/>
          </a:prstGeom>
          <a:noFill/>
        </p:spPr>
        <p:txBody>
          <a:bodyPr wrap="square" rtlCol="0">
            <a:spAutoFit/>
          </a:bodyPr>
          <a:lstStyle/>
          <a:p>
            <a:r>
              <a:rPr lang="en-GB" sz="2000" dirty="0">
                <a:solidFill>
                  <a:srgbClr val="002060"/>
                </a:solidFill>
              </a:rPr>
              <a:t>High</a:t>
            </a:r>
          </a:p>
        </p:txBody>
      </p:sp>
      <p:sp>
        <p:nvSpPr>
          <p:cNvPr id="72" name="TextBox 71">
            <a:extLst>
              <a:ext uri="{FF2B5EF4-FFF2-40B4-BE49-F238E27FC236}">
                <a16:creationId xmlns:a16="http://schemas.microsoft.com/office/drawing/2014/main" id="{24DDB67C-EE61-4980-800D-CDEEB05AE7AE}"/>
              </a:ext>
            </a:extLst>
          </p:cNvPr>
          <p:cNvSpPr txBox="1"/>
          <p:nvPr/>
        </p:nvSpPr>
        <p:spPr>
          <a:xfrm>
            <a:off x="558265" y="6293511"/>
            <a:ext cx="752780" cy="369332"/>
          </a:xfrm>
          <a:prstGeom prst="rect">
            <a:avLst/>
          </a:prstGeom>
          <a:noFill/>
        </p:spPr>
        <p:txBody>
          <a:bodyPr wrap="square" rtlCol="0">
            <a:spAutoFit/>
          </a:bodyPr>
          <a:lstStyle/>
          <a:p>
            <a:r>
              <a:rPr lang="en-GB" dirty="0">
                <a:solidFill>
                  <a:srgbClr val="002060"/>
                </a:solidFill>
              </a:rPr>
              <a:t>Low</a:t>
            </a:r>
          </a:p>
        </p:txBody>
      </p:sp>
      <p:sp>
        <p:nvSpPr>
          <p:cNvPr id="73" name="TextBox 72">
            <a:extLst>
              <a:ext uri="{FF2B5EF4-FFF2-40B4-BE49-F238E27FC236}">
                <a16:creationId xmlns:a16="http://schemas.microsoft.com/office/drawing/2014/main" id="{4BCA8DF0-C17A-FB1F-6789-A1F324C19303}"/>
              </a:ext>
            </a:extLst>
          </p:cNvPr>
          <p:cNvSpPr txBox="1"/>
          <p:nvPr/>
        </p:nvSpPr>
        <p:spPr>
          <a:xfrm>
            <a:off x="142351" y="869315"/>
            <a:ext cx="461665" cy="935160"/>
          </a:xfrm>
          <a:prstGeom prst="rect">
            <a:avLst/>
          </a:prstGeom>
          <a:noFill/>
        </p:spPr>
        <p:txBody>
          <a:bodyPr vert="vert270" wrap="square" rtlCol="0">
            <a:spAutoFit/>
          </a:bodyPr>
          <a:lstStyle/>
          <a:p>
            <a:r>
              <a:rPr lang="en-GB" dirty="0">
                <a:solidFill>
                  <a:srgbClr val="002060"/>
                </a:solidFill>
              </a:rPr>
              <a:t>High</a:t>
            </a:r>
          </a:p>
        </p:txBody>
      </p:sp>
      <p:sp>
        <p:nvSpPr>
          <p:cNvPr id="78" name="Oval 77">
            <a:extLst>
              <a:ext uri="{FF2B5EF4-FFF2-40B4-BE49-F238E27FC236}">
                <a16:creationId xmlns:a16="http://schemas.microsoft.com/office/drawing/2014/main" id="{8BC986C8-2DB2-C109-52A1-829DDD8CEF8A}"/>
              </a:ext>
            </a:extLst>
          </p:cNvPr>
          <p:cNvSpPr/>
          <p:nvPr/>
        </p:nvSpPr>
        <p:spPr>
          <a:xfrm>
            <a:off x="2917998" y="951808"/>
            <a:ext cx="6356004" cy="107422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Moxy Hotel</a:t>
            </a:r>
          </a:p>
        </p:txBody>
      </p:sp>
    </p:spTree>
    <p:extLst>
      <p:ext uri="{BB962C8B-B14F-4D97-AF65-F5344CB8AC3E}">
        <p14:creationId xmlns:p14="http://schemas.microsoft.com/office/powerpoint/2010/main" val="273244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86683-E0B5-D119-9FFD-D3B25F41EF24}"/>
              </a:ext>
            </a:extLst>
          </p:cNvPr>
          <p:cNvSpPr>
            <a:spLocks noGrp="1"/>
          </p:cNvSpPr>
          <p:nvPr>
            <p:ph type="title"/>
          </p:nvPr>
        </p:nvSpPr>
        <p:spPr>
          <a:xfrm>
            <a:off x="5536734" y="609600"/>
            <a:ext cx="3737268" cy="1320800"/>
          </a:xfrm>
        </p:spPr>
        <p:txBody>
          <a:bodyPr>
            <a:normAutofit/>
          </a:bodyPr>
          <a:lstStyle/>
          <a:p>
            <a:pPr>
              <a:lnSpc>
                <a:spcPct val="90000"/>
              </a:lnSpc>
            </a:pPr>
            <a:r>
              <a:rPr lang="en-GB" sz="1700"/>
              <a:t>Collaborators: Moxy hotel is one of Marriot newest brand.</a:t>
            </a:r>
            <a:br>
              <a:rPr lang="en-GB" sz="1700"/>
            </a:br>
            <a:r>
              <a:rPr lang="en-GB" sz="1700"/>
              <a:t>-in partnership with the Swedish well-know furniture brand IKEA</a:t>
            </a:r>
            <a:br>
              <a:rPr lang="en-GB" sz="1700"/>
            </a:br>
            <a:endParaRPr lang="en-GB" sz="1700"/>
          </a:p>
        </p:txBody>
      </p:sp>
      <p:sp>
        <p:nvSpPr>
          <p:cNvPr id="9" name="Content Placeholder 8">
            <a:extLst>
              <a:ext uri="{FF2B5EF4-FFF2-40B4-BE49-F238E27FC236}">
                <a16:creationId xmlns:a16="http://schemas.microsoft.com/office/drawing/2014/main" id="{7A63CFF5-8420-CD34-3E57-5E939D78180E}"/>
              </a:ext>
            </a:extLst>
          </p:cNvPr>
          <p:cNvSpPr>
            <a:spLocks noGrp="1"/>
          </p:cNvSpPr>
          <p:nvPr>
            <p:ph idx="1"/>
          </p:nvPr>
        </p:nvSpPr>
        <p:spPr>
          <a:xfrm>
            <a:off x="5209563" y="2160589"/>
            <a:ext cx="4064439" cy="3880773"/>
          </a:xfrm>
        </p:spPr>
        <p:txBody>
          <a:bodyPr>
            <a:normAutofit/>
          </a:bodyPr>
          <a:lstStyle/>
          <a:p>
            <a:pPr marL="0" indent="0">
              <a:buNone/>
            </a:pPr>
            <a:r>
              <a:rPr lang="en-US" dirty="0">
                <a:solidFill>
                  <a:schemeClr val="accent1">
                    <a:lumMod val="50000"/>
                  </a:schemeClr>
                </a:solidFill>
              </a:rPr>
              <a:t>Climate: </a:t>
            </a:r>
            <a:r>
              <a:rPr lang="en-US" dirty="0">
                <a:solidFill>
                  <a:schemeClr val="tx1"/>
                </a:solidFill>
              </a:rPr>
              <a:t>Current business conditions of Moxy hotel are stabile however this is not gone last forever without constant develop an effective strategy that attract new customers.</a:t>
            </a:r>
          </a:p>
          <a:p>
            <a:pPr>
              <a:buFont typeface="Arial" panose="020B0604020202020204" pitchFamily="34" charset="0"/>
              <a:buChar char="•"/>
            </a:pPr>
            <a:r>
              <a:rPr lang="en-US" dirty="0">
                <a:solidFill>
                  <a:schemeClr val="tx1"/>
                </a:solidFill>
              </a:rPr>
              <a:t>Open new hotels in Europe, Spain, Italy etc.</a:t>
            </a:r>
          </a:p>
          <a:p>
            <a:pPr>
              <a:buFont typeface="Arial" panose="020B0604020202020204" pitchFamily="34" charset="0"/>
              <a:buChar char="•"/>
            </a:pPr>
            <a:r>
              <a:rPr lang="en-US" dirty="0">
                <a:solidFill>
                  <a:schemeClr val="tx1"/>
                </a:solidFill>
              </a:rPr>
              <a:t>Coming with new technology(</a:t>
            </a:r>
            <a:r>
              <a:rPr lang="en-US" dirty="0" err="1">
                <a:solidFill>
                  <a:schemeClr val="tx1"/>
                </a:solidFill>
              </a:rPr>
              <a:t>Ploe</a:t>
            </a:r>
            <a:r>
              <a:rPr lang="en-US" dirty="0">
                <a:solidFill>
                  <a:schemeClr val="tx1"/>
                </a:solidFill>
              </a:rPr>
              <a:t>, 2021).</a:t>
            </a:r>
          </a:p>
        </p:txBody>
      </p:sp>
      <p:pic>
        <p:nvPicPr>
          <p:cNvPr id="5" name="Content Placeholder 4" descr="A bedroom with two beds&#10;&#10;Description automatically generated with low confidence">
            <a:extLst>
              <a:ext uri="{FF2B5EF4-FFF2-40B4-BE49-F238E27FC236}">
                <a16:creationId xmlns:a16="http://schemas.microsoft.com/office/drawing/2014/main" id="{D478EA9F-4BB1-F4F7-C989-53534A07137D}"/>
              </a:ext>
            </a:extLst>
          </p:cNvPr>
          <p:cNvPicPr>
            <a:picLocks noChangeAspect="1"/>
          </p:cNvPicPr>
          <p:nvPr/>
        </p:nvPicPr>
        <p:blipFill rotWithShape="1">
          <a:blip r:embed="rId2">
            <a:extLst>
              <a:ext uri="{28A0092B-C50C-407E-A947-70E740481C1C}">
                <a14:useLocalDpi xmlns:a14="http://schemas.microsoft.com/office/drawing/2010/main" val="0"/>
              </a:ext>
            </a:extLst>
          </a:blip>
          <a:srcRect l="15165" r="32325"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01485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C33C37-8CB2-5EF1-4AF1-E9219315A49C}"/>
              </a:ext>
            </a:extLst>
          </p:cNvPr>
          <p:cNvSpPr txBox="1"/>
          <p:nvPr/>
        </p:nvSpPr>
        <p:spPr>
          <a:xfrm>
            <a:off x="413887" y="517571"/>
            <a:ext cx="2146433" cy="1908215"/>
          </a:xfrm>
          <a:prstGeom prst="rect">
            <a:avLst/>
          </a:prstGeom>
          <a:noFill/>
        </p:spPr>
        <p:txBody>
          <a:bodyPr wrap="square" rtlCol="0">
            <a:spAutoFit/>
          </a:bodyPr>
          <a:lstStyle/>
          <a:p>
            <a:r>
              <a:rPr lang="en-GB" sz="2800" dirty="0">
                <a:solidFill>
                  <a:srgbClr val="FF0000"/>
                </a:solidFill>
              </a:rPr>
              <a:t>P</a:t>
            </a:r>
            <a:r>
              <a:rPr lang="en-GB" dirty="0"/>
              <a:t>olitical factors:</a:t>
            </a:r>
          </a:p>
          <a:p>
            <a:r>
              <a:rPr lang="en-GB" dirty="0"/>
              <a:t>-elections or similar changes in government</a:t>
            </a:r>
          </a:p>
          <a:p>
            <a:r>
              <a:rPr lang="en-GB" dirty="0"/>
              <a:t>-taxation in the business plays</a:t>
            </a:r>
          </a:p>
        </p:txBody>
      </p:sp>
      <p:sp>
        <p:nvSpPr>
          <p:cNvPr id="4" name="TextBox 3">
            <a:extLst>
              <a:ext uri="{FF2B5EF4-FFF2-40B4-BE49-F238E27FC236}">
                <a16:creationId xmlns:a16="http://schemas.microsoft.com/office/drawing/2014/main" id="{FF3F29B5-5223-E04F-E347-B232E657968B}"/>
              </a:ext>
            </a:extLst>
          </p:cNvPr>
          <p:cNvSpPr txBox="1"/>
          <p:nvPr/>
        </p:nvSpPr>
        <p:spPr>
          <a:xfrm>
            <a:off x="3757461" y="461321"/>
            <a:ext cx="2233061" cy="2462213"/>
          </a:xfrm>
          <a:prstGeom prst="rect">
            <a:avLst/>
          </a:prstGeom>
          <a:noFill/>
        </p:spPr>
        <p:txBody>
          <a:bodyPr wrap="square" rtlCol="0">
            <a:spAutoFit/>
          </a:bodyPr>
          <a:lstStyle/>
          <a:p>
            <a:r>
              <a:rPr lang="en-GB" sz="2800" b="1" dirty="0">
                <a:solidFill>
                  <a:srgbClr val="FFC000"/>
                </a:solidFill>
              </a:rPr>
              <a:t>E</a:t>
            </a:r>
            <a:r>
              <a:rPr lang="en-GB" dirty="0"/>
              <a:t>conomic factors:</a:t>
            </a:r>
          </a:p>
          <a:p>
            <a:r>
              <a:rPr lang="en-GB" dirty="0"/>
              <a:t>-hotel industry growth very fast because of many investors</a:t>
            </a:r>
          </a:p>
          <a:p>
            <a:r>
              <a:rPr lang="en-GB" dirty="0"/>
              <a:t>-profitability</a:t>
            </a:r>
          </a:p>
          <a:p>
            <a:r>
              <a:rPr lang="en-GB" dirty="0"/>
              <a:t>-contributes to the country’s economy</a:t>
            </a:r>
          </a:p>
        </p:txBody>
      </p:sp>
      <p:sp>
        <p:nvSpPr>
          <p:cNvPr id="5" name="TextBox 4">
            <a:extLst>
              <a:ext uri="{FF2B5EF4-FFF2-40B4-BE49-F238E27FC236}">
                <a16:creationId xmlns:a16="http://schemas.microsoft.com/office/drawing/2014/main" id="{EB7F4A2E-7D3B-FCFD-8C89-92B6EFA10DA5}"/>
              </a:ext>
            </a:extLst>
          </p:cNvPr>
          <p:cNvSpPr txBox="1"/>
          <p:nvPr/>
        </p:nvSpPr>
        <p:spPr>
          <a:xfrm>
            <a:off x="6813282" y="461321"/>
            <a:ext cx="2233061" cy="3016210"/>
          </a:xfrm>
          <a:prstGeom prst="rect">
            <a:avLst/>
          </a:prstGeom>
          <a:noFill/>
        </p:spPr>
        <p:txBody>
          <a:bodyPr wrap="square" rtlCol="0">
            <a:spAutoFit/>
          </a:bodyPr>
          <a:lstStyle/>
          <a:p>
            <a:r>
              <a:rPr lang="en-GB" sz="2800" dirty="0">
                <a:solidFill>
                  <a:srgbClr val="00B050"/>
                </a:solidFill>
              </a:rPr>
              <a:t>S</a:t>
            </a:r>
            <a:r>
              <a:rPr lang="en-GB" dirty="0"/>
              <a:t>ocial-cultural factors:</a:t>
            </a:r>
          </a:p>
          <a:p>
            <a:r>
              <a:rPr lang="en-GB" dirty="0"/>
              <a:t>-depends on the destination chosen by the travellers</a:t>
            </a:r>
          </a:p>
          <a:p>
            <a:r>
              <a:rPr lang="en-GB" dirty="0"/>
              <a:t>-different classes and age groups</a:t>
            </a:r>
          </a:p>
          <a:p>
            <a:r>
              <a:rPr lang="en-GB" dirty="0"/>
              <a:t>-different preferences</a:t>
            </a:r>
          </a:p>
          <a:p>
            <a:r>
              <a:rPr lang="en-GB" dirty="0"/>
              <a:t>-local culture</a:t>
            </a:r>
          </a:p>
        </p:txBody>
      </p:sp>
      <p:sp>
        <p:nvSpPr>
          <p:cNvPr id="7" name="TextBox 6">
            <a:extLst>
              <a:ext uri="{FF2B5EF4-FFF2-40B4-BE49-F238E27FC236}">
                <a16:creationId xmlns:a16="http://schemas.microsoft.com/office/drawing/2014/main" id="{EEEBB7AC-5E37-CF22-6E9D-E3855CC2E6C2}"/>
              </a:ext>
            </a:extLst>
          </p:cNvPr>
          <p:cNvSpPr txBox="1"/>
          <p:nvPr/>
        </p:nvSpPr>
        <p:spPr>
          <a:xfrm>
            <a:off x="9753600" y="461321"/>
            <a:ext cx="2233061" cy="3570208"/>
          </a:xfrm>
          <a:prstGeom prst="rect">
            <a:avLst/>
          </a:prstGeom>
          <a:noFill/>
        </p:spPr>
        <p:txBody>
          <a:bodyPr wrap="square" rtlCol="0">
            <a:spAutoFit/>
          </a:bodyPr>
          <a:lstStyle/>
          <a:p>
            <a:r>
              <a:rPr lang="en-GB" sz="2800" dirty="0">
                <a:solidFill>
                  <a:srgbClr val="002060"/>
                </a:solidFill>
              </a:rPr>
              <a:t>T</a:t>
            </a:r>
            <a:r>
              <a:rPr lang="en-GB" dirty="0"/>
              <a:t>echnological factors:</a:t>
            </a:r>
          </a:p>
          <a:p>
            <a:r>
              <a:rPr lang="en-GB" dirty="0"/>
              <a:t>-have brought a new era to the hotels sector.</a:t>
            </a:r>
          </a:p>
          <a:p>
            <a:r>
              <a:rPr lang="en-GB" dirty="0"/>
              <a:t>-hotels are using their website for booking, payment, reviews, advertisement</a:t>
            </a:r>
          </a:p>
          <a:p>
            <a:r>
              <a:rPr lang="en-GB" dirty="0"/>
              <a:t>- CCTV and security alarms. </a:t>
            </a:r>
          </a:p>
        </p:txBody>
      </p:sp>
      <p:sp>
        <p:nvSpPr>
          <p:cNvPr id="8" name="TextBox 7">
            <a:extLst>
              <a:ext uri="{FF2B5EF4-FFF2-40B4-BE49-F238E27FC236}">
                <a16:creationId xmlns:a16="http://schemas.microsoft.com/office/drawing/2014/main" id="{CA8AB2BD-131F-3AE3-0896-151F95C36934}"/>
              </a:ext>
            </a:extLst>
          </p:cNvPr>
          <p:cNvSpPr txBox="1"/>
          <p:nvPr/>
        </p:nvSpPr>
        <p:spPr>
          <a:xfrm>
            <a:off x="425919" y="2770221"/>
            <a:ext cx="1963553" cy="3570208"/>
          </a:xfrm>
          <a:prstGeom prst="rect">
            <a:avLst/>
          </a:prstGeom>
          <a:noFill/>
        </p:spPr>
        <p:txBody>
          <a:bodyPr wrap="square" rtlCol="0">
            <a:spAutoFit/>
          </a:bodyPr>
          <a:lstStyle/>
          <a:p>
            <a:r>
              <a:rPr lang="en-GB" sz="2800" dirty="0">
                <a:solidFill>
                  <a:schemeClr val="accent6">
                    <a:lumMod val="50000"/>
                  </a:schemeClr>
                </a:solidFill>
              </a:rPr>
              <a:t>E</a:t>
            </a:r>
            <a:r>
              <a:rPr lang="en-GB" dirty="0"/>
              <a:t>nvironmental factors:</a:t>
            </a:r>
          </a:p>
          <a:p>
            <a:r>
              <a:rPr lang="en-GB" dirty="0"/>
              <a:t>-hotels most take some measures to reduce food, water, and energy wastage.</a:t>
            </a:r>
          </a:p>
          <a:p>
            <a:r>
              <a:rPr lang="en-GB" dirty="0"/>
              <a:t>-chemical agents have a big impact on the environmental.</a:t>
            </a:r>
          </a:p>
        </p:txBody>
      </p:sp>
      <p:sp>
        <p:nvSpPr>
          <p:cNvPr id="9" name="TextBox 8">
            <a:extLst>
              <a:ext uri="{FF2B5EF4-FFF2-40B4-BE49-F238E27FC236}">
                <a16:creationId xmlns:a16="http://schemas.microsoft.com/office/drawing/2014/main" id="{E54FD04A-7CA6-5A7E-F050-4E635CE404C6}"/>
              </a:ext>
            </a:extLst>
          </p:cNvPr>
          <p:cNvSpPr txBox="1"/>
          <p:nvPr/>
        </p:nvSpPr>
        <p:spPr>
          <a:xfrm>
            <a:off x="3896226" y="3670727"/>
            <a:ext cx="2233061" cy="1908215"/>
          </a:xfrm>
          <a:prstGeom prst="rect">
            <a:avLst/>
          </a:prstGeom>
          <a:noFill/>
        </p:spPr>
        <p:txBody>
          <a:bodyPr wrap="square" rtlCol="0">
            <a:spAutoFit/>
          </a:bodyPr>
          <a:lstStyle/>
          <a:p>
            <a:r>
              <a:rPr lang="en-GB" sz="2800" dirty="0">
                <a:solidFill>
                  <a:schemeClr val="accent1">
                    <a:lumMod val="50000"/>
                  </a:schemeClr>
                </a:solidFill>
              </a:rPr>
              <a:t>L</a:t>
            </a:r>
            <a:r>
              <a:rPr lang="en-GB" dirty="0"/>
              <a:t>egal factors</a:t>
            </a:r>
          </a:p>
          <a:p>
            <a:r>
              <a:rPr lang="en-GB" dirty="0"/>
              <a:t>-respect the low to protect customers and staff</a:t>
            </a:r>
          </a:p>
          <a:p>
            <a:r>
              <a:rPr lang="en-GB" dirty="0"/>
              <a:t>-heath and safety</a:t>
            </a:r>
          </a:p>
          <a:p>
            <a:r>
              <a:rPr lang="en-GB" dirty="0"/>
              <a:t>-data protection</a:t>
            </a:r>
          </a:p>
        </p:txBody>
      </p:sp>
      <p:sp>
        <p:nvSpPr>
          <p:cNvPr id="10" name="TextBox 9">
            <a:extLst>
              <a:ext uri="{FF2B5EF4-FFF2-40B4-BE49-F238E27FC236}">
                <a16:creationId xmlns:a16="http://schemas.microsoft.com/office/drawing/2014/main" id="{899987A1-FDFA-75CD-F142-A416C59C161A}"/>
              </a:ext>
            </a:extLst>
          </p:cNvPr>
          <p:cNvSpPr txBox="1"/>
          <p:nvPr/>
        </p:nvSpPr>
        <p:spPr>
          <a:xfrm>
            <a:off x="9499332" y="6340429"/>
            <a:ext cx="4533498" cy="369332"/>
          </a:xfrm>
          <a:prstGeom prst="rect">
            <a:avLst/>
          </a:prstGeom>
          <a:noFill/>
        </p:spPr>
        <p:txBody>
          <a:bodyPr wrap="square" rtlCol="0">
            <a:spAutoFit/>
          </a:bodyPr>
          <a:lstStyle/>
          <a:p>
            <a:r>
              <a:rPr lang="en-GB" dirty="0"/>
              <a:t>(edrawmax.com, 2023)</a:t>
            </a:r>
          </a:p>
        </p:txBody>
      </p:sp>
    </p:spTree>
    <p:extLst>
      <p:ext uri="{BB962C8B-B14F-4D97-AF65-F5344CB8AC3E}">
        <p14:creationId xmlns:p14="http://schemas.microsoft.com/office/powerpoint/2010/main" val="2170171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5"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picture containing colorful, set, several&#10;&#10;Description automatically generated">
            <a:extLst>
              <a:ext uri="{FF2B5EF4-FFF2-40B4-BE49-F238E27FC236}">
                <a16:creationId xmlns:a16="http://schemas.microsoft.com/office/drawing/2014/main" id="{E38A066F-349B-FE01-3AF6-908BCCBA09CF}"/>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23391"/>
          <a:stretch/>
        </p:blipFill>
        <p:spPr>
          <a:xfrm>
            <a:off x="1" y="10"/>
            <a:ext cx="12191999" cy="6857990"/>
          </a:xfrm>
          <a:prstGeom prst="rect">
            <a:avLst/>
          </a:prstGeom>
        </p:spPr>
      </p:pic>
      <p:sp>
        <p:nvSpPr>
          <p:cNvPr id="56" name="Isosceles Triangle 21">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Parallelogram 23">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8" name="Straight Connector 25">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27">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33">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D201B7-C094-0A04-4BB6-D789FC1A6B7C}"/>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lnSpc>
                <a:spcPct val="90000"/>
              </a:lnSpc>
            </a:pPr>
            <a:r>
              <a:rPr lang="en-US" sz="2200" dirty="0">
                <a:solidFill>
                  <a:schemeClr val="accent1"/>
                </a:solidFill>
              </a:rPr>
              <a:t>Objectives:</a:t>
            </a:r>
            <a:br>
              <a:rPr lang="en-US" sz="2200" dirty="0">
                <a:solidFill>
                  <a:schemeClr val="accent1"/>
                </a:solidFill>
              </a:rPr>
            </a:br>
            <a:r>
              <a:rPr lang="en-US" sz="2200" dirty="0">
                <a:solidFill>
                  <a:schemeClr val="accent1"/>
                </a:solidFill>
              </a:rPr>
              <a:t>-Moxy objectives  is to maintain at the same level the marketing platform, distribute buy majority of visitors all over the word.</a:t>
            </a:r>
            <a:br>
              <a:rPr lang="en-US" sz="2200" dirty="0">
                <a:solidFill>
                  <a:schemeClr val="accent1"/>
                </a:solidFill>
              </a:rPr>
            </a:br>
            <a:r>
              <a:rPr lang="en-US" sz="2200" dirty="0">
                <a:solidFill>
                  <a:schemeClr val="accent1"/>
                </a:solidFill>
              </a:rPr>
              <a:t>.</a:t>
            </a:r>
          </a:p>
        </p:txBody>
      </p:sp>
      <p:sp>
        <p:nvSpPr>
          <p:cNvPr id="3" name="Text Placeholder 2">
            <a:extLst>
              <a:ext uri="{FF2B5EF4-FFF2-40B4-BE49-F238E27FC236}">
                <a16:creationId xmlns:a16="http://schemas.microsoft.com/office/drawing/2014/main" id="{F6C19F22-B561-85BC-9695-DB0F8B56D0A1}"/>
              </a:ext>
            </a:extLst>
          </p:cNvPr>
          <p:cNvSpPr>
            <a:spLocks noGrp="1"/>
          </p:cNvSpPr>
          <p:nvPr>
            <p:ph type="body" idx="1"/>
          </p:nvPr>
        </p:nvSpPr>
        <p:spPr>
          <a:xfrm>
            <a:off x="4700964" y="4050832"/>
            <a:ext cx="4573037" cy="1096899"/>
          </a:xfrm>
        </p:spPr>
        <p:txBody>
          <a:bodyPr vert="horz" lIns="91440" tIns="45720" rIns="91440" bIns="45720" rtlCol="0" anchor="t">
            <a:normAutofit/>
          </a:bodyPr>
          <a:lstStyle/>
          <a:p>
            <a:pPr algn="r">
              <a:buClr>
                <a:schemeClr val="accent1"/>
              </a:buClr>
            </a:pPr>
            <a:r>
              <a:rPr lang="en-US" sz="1800" dirty="0">
                <a:solidFill>
                  <a:schemeClr val="accent1"/>
                </a:solidFill>
              </a:rPr>
              <a:t>- Open same more hotels in location lake Spain, Italy</a:t>
            </a:r>
            <a:endParaRPr lang="en-US" sz="1800" dirty="0">
              <a:solidFill>
                <a:schemeClr val="bg1"/>
              </a:solidFill>
            </a:endParaRPr>
          </a:p>
        </p:txBody>
      </p:sp>
      <p:sp>
        <p:nvSpPr>
          <p:cNvPr id="63"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41">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40154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8B90-3DEA-774D-F608-24BC12790042}"/>
              </a:ext>
            </a:extLst>
          </p:cNvPr>
          <p:cNvSpPr>
            <a:spLocks noGrp="1"/>
          </p:cNvSpPr>
          <p:nvPr>
            <p:ph type="title"/>
          </p:nvPr>
        </p:nvSpPr>
        <p:spPr>
          <a:xfrm>
            <a:off x="783170" y="152400"/>
            <a:ext cx="8596668" cy="2146300"/>
          </a:xfrm>
        </p:spPr>
        <p:txBody>
          <a:bodyPr>
            <a:noAutofit/>
          </a:bodyPr>
          <a:lstStyle/>
          <a:p>
            <a:r>
              <a:rPr lang="en-GB" sz="2800" dirty="0"/>
              <a:t>The 4Ps of Marketing Mix, for better understand how to utilize the marketing mix effectively it’s important to break down the consists.</a:t>
            </a:r>
            <a:br>
              <a:rPr lang="en-GB" sz="2800" dirty="0"/>
            </a:br>
            <a:r>
              <a:rPr lang="en-GB" sz="2800" dirty="0">
                <a:solidFill>
                  <a:srgbClr val="002060"/>
                </a:solidFill>
              </a:rPr>
              <a:t>1 Product- </a:t>
            </a:r>
            <a:r>
              <a:rPr lang="en-GB" sz="2800" dirty="0">
                <a:solidFill>
                  <a:schemeClr val="tx1"/>
                </a:solidFill>
              </a:rPr>
              <a:t>the core product is hospitality service</a:t>
            </a:r>
          </a:p>
        </p:txBody>
      </p:sp>
      <p:sp>
        <p:nvSpPr>
          <p:cNvPr id="3" name="Text Placeholder 2">
            <a:extLst>
              <a:ext uri="{FF2B5EF4-FFF2-40B4-BE49-F238E27FC236}">
                <a16:creationId xmlns:a16="http://schemas.microsoft.com/office/drawing/2014/main" id="{64BBCBD9-BAB4-BD8F-A942-485D8017D8E4}"/>
              </a:ext>
            </a:extLst>
          </p:cNvPr>
          <p:cNvSpPr>
            <a:spLocks noGrp="1"/>
          </p:cNvSpPr>
          <p:nvPr>
            <p:ph type="body" idx="1"/>
          </p:nvPr>
        </p:nvSpPr>
        <p:spPr>
          <a:xfrm>
            <a:off x="436034" y="2298700"/>
            <a:ext cx="11514665" cy="4648200"/>
          </a:xfrm>
        </p:spPr>
        <p:txBody>
          <a:bodyPr>
            <a:normAutofit/>
          </a:bodyPr>
          <a:lstStyle/>
          <a:p>
            <a:r>
              <a:rPr lang="en-GB" sz="2400" dirty="0">
                <a:solidFill>
                  <a:schemeClr val="tx1">
                    <a:lumMod val="95000"/>
                    <a:lumOff val="5000"/>
                  </a:schemeClr>
                </a:solidFill>
              </a:rPr>
              <a:t>Moxy Hotel defies all expectation in the room( all facility) and communal area, providing good space for work and play(</a:t>
            </a:r>
            <a:r>
              <a:rPr lang="en-GB" sz="2400" dirty="0" err="1">
                <a:solidFill>
                  <a:schemeClr val="tx1">
                    <a:lumMod val="95000"/>
                    <a:lumOff val="5000"/>
                  </a:schemeClr>
                </a:solidFill>
              </a:rPr>
              <a:t>WiFi</a:t>
            </a:r>
            <a:r>
              <a:rPr lang="en-GB" sz="2400" dirty="0">
                <a:solidFill>
                  <a:schemeClr val="tx1">
                    <a:lumMod val="95000"/>
                    <a:lumOff val="5000"/>
                  </a:schemeClr>
                </a:solidFill>
              </a:rPr>
              <a:t>).</a:t>
            </a:r>
          </a:p>
          <a:p>
            <a:r>
              <a:rPr lang="en-GB" sz="2800" dirty="0">
                <a:solidFill>
                  <a:srgbClr val="002060"/>
                </a:solidFill>
              </a:rPr>
              <a:t>2 Price</a:t>
            </a:r>
            <a:r>
              <a:rPr lang="en-GB" sz="2800" dirty="0">
                <a:solidFill>
                  <a:schemeClr val="tx1">
                    <a:lumMod val="95000"/>
                    <a:lumOff val="5000"/>
                  </a:schemeClr>
                </a:solidFill>
              </a:rPr>
              <a:t>-Moxy Hotel satisfy they millennials with they’re need, at the affordable price, compare with the competing prices.</a:t>
            </a:r>
          </a:p>
          <a:p>
            <a:r>
              <a:rPr lang="en-GB" sz="2800" dirty="0">
                <a:solidFill>
                  <a:srgbClr val="002060"/>
                </a:solidFill>
              </a:rPr>
              <a:t>3 Place- </a:t>
            </a:r>
            <a:r>
              <a:rPr lang="en-GB" sz="2800" dirty="0">
                <a:solidFill>
                  <a:schemeClr val="tx1">
                    <a:lumMod val="95000"/>
                    <a:lumOff val="5000"/>
                  </a:schemeClr>
                </a:solidFill>
              </a:rPr>
              <a:t>Moxy use free marketing platform that involve millennials and Gen Z consumers who are smartphone-friendly all over the planet  like social media Instagram, </a:t>
            </a:r>
            <a:r>
              <a:rPr lang="en-GB" sz="2800" dirty="0" err="1">
                <a:solidFill>
                  <a:schemeClr val="tx1">
                    <a:lumMod val="95000"/>
                    <a:lumOff val="5000"/>
                  </a:schemeClr>
                </a:solidFill>
              </a:rPr>
              <a:t>facebook,Twitter</a:t>
            </a:r>
            <a:r>
              <a:rPr lang="en-GB" sz="2800" dirty="0">
                <a:solidFill>
                  <a:schemeClr val="tx1">
                    <a:lumMod val="95000"/>
                    <a:lumOff val="5000"/>
                  </a:schemeClr>
                </a:solidFill>
              </a:rPr>
              <a:t>, Snapchat, Google.</a:t>
            </a:r>
          </a:p>
          <a:p>
            <a:r>
              <a:rPr lang="en-GB" sz="2800" dirty="0">
                <a:solidFill>
                  <a:srgbClr val="002060"/>
                </a:solidFill>
              </a:rPr>
              <a:t>4-Promotion</a:t>
            </a:r>
            <a:r>
              <a:rPr lang="en-GB" sz="2800" dirty="0">
                <a:solidFill>
                  <a:schemeClr val="tx1">
                    <a:lumMod val="95000"/>
                    <a:lumOff val="5000"/>
                  </a:schemeClr>
                </a:solidFill>
              </a:rPr>
              <a:t>-Moxy they do digital advertising and a special offers promotion on Moxy Hotel website, emails.</a:t>
            </a:r>
          </a:p>
          <a:p>
            <a:endParaRPr lang="en-GB" sz="2800" dirty="0">
              <a:solidFill>
                <a:schemeClr val="tx1">
                  <a:lumMod val="95000"/>
                  <a:lumOff val="5000"/>
                </a:schemeClr>
              </a:solidFill>
            </a:endParaRPr>
          </a:p>
          <a:p>
            <a:endParaRPr lang="en-GB" sz="2800" dirty="0">
              <a:solidFill>
                <a:schemeClr val="tx1">
                  <a:lumMod val="95000"/>
                  <a:lumOff val="5000"/>
                </a:schemeClr>
              </a:solidFill>
            </a:endParaRPr>
          </a:p>
        </p:txBody>
      </p:sp>
    </p:spTree>
    <p:extLst>
      <p:ext uri="{BB962C8B-B14F-4D97-AF65-F5344CB8AC3E}">
        <p14:creationId xmlns:p14="http://schemas.microsoft.com/office/powerpoint/2010/main" val="209773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cat sitting on a couch&#10;&#10;Description automatically generated with medium confidence">
            <a:extLst>
              <a:ext uri="{FF2B5EF4-FFF2-40B4-BE49-F238E27FC236}">
                <a16:creationId xmlns:a16="http://schemas.microsoft.com/office/drawing/2014/main" id="{0DBFF578-ED6B-3596-D4AD-103F2695CE46}"/>
              </a:ext>
            </a:extLst>
          </p:cNvPr>
          <p:cNvPicPr>
            <a:picLocks noChangeAspect="1"/>
          </p:cNvPicPr>
          <p:nvPr/>
        </p:nvPicPr>
        <p:blipFill rotWithShape="1">
          <a:blip r:embed="rId2">
            <a:extLst>
              <a:ext uri="{28A0092B-C50C-407E-A947-70E740481C1C}">
                <a14:useLocalDpi xmlns:a14="http://schemas.microsoft.com/office/drawing/2010/main" val="0"/>
              </a:ext>
            </a:extLst>
          </a:blip>
          <a:srcRect l="17763" r="8666" b="458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C8CA848-A62B-CF04-C98F-99ADD474329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3400" dirty="0">
                <a:solidFill>
                  <a:schemeClr val="tx1"/>
                </a:solidFill>
              </a:rPr>
              <a:t>A marketing plan is based on a company’s overall marketing strategy.</a:t>
            </a:r>
          </a:p>
        </p:txBody>
      </p:sp>
      <p:sp>
        <p:nvSpPr>
          <p:cNvPr id="3" name="Text Placeholder 2">
            <a:extLst>
              <a:ext uri="{FF2B5EF4-FFF2-40B4-BE49-F238E27FC236}">
                <a16:creationId xmlns:a16="http://schemas.microsoft.com/office/drawing/2014/main" id="{757119C7-61DF-646C-5142-E3AED2A447D6}"/>
              </a:ext>
            </a:extLst>
          </p:cNvPr>
          <p:cNvSpPr>
            <a:spLocks noGrp="1"/>
          </p:cNvSpPr>
          <p:nvPr>
            <p:ph type="body" idx="1"/>
          </p:nvPr>
        </p:nvSpPr>
        <p:spPr>
          <a:xfrm flipH="1" flipV="1">
            <a:off x="4757056" y="5147732"/>
            <a:ext cx="45719" cy="45719"/>
          </a:xfrm>
        </p:spPr>
        <p:txBody>
          <a:bodyPr vert="horz" lIns="91440" tIns="45720" rIns="91440" bIns="45720" rtlCol="0" anchor="t">
            <a:normAutofit fontScale="25000" lnSpcReduction="20000"/>
          </a:bodyPr>
          <a:lstStyle/>
          <a:p>
            <a:pPr algn="r">
              <a:buClr>
                <a:schemeClr val="accent1"/>
              </a:buClr>
            </a:pPr>
            <a:endParaRPr lang="en-US" sz="1600" dirty="0"/>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255352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3d197c0547e123fe24f43b5fd920d38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85770d499201402cbece85a391426d9"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5588B11-5F81-407F-8AC3-F4D7B7450F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46349E-FA80-4D87-83DB-350578B525F8}">
  <ds:schemaRefs>
    <ds:schemaRef ds:uri="http://schemas.microsoft.com/sharepoint/v3/contenttype/forms"/>
  </ds:schemaRefs>
</ds:datastoreItem>
</file>

<file path=customXml/itemProps3.xml><?xml version="1.0" encoding="utf-8"?>
<ds:datastoreItem xmlns:ds="http://schemas.openxmlformats.org/officeDocument/2006/customXml" ds:itemID="{402EF0F8-43F3-4D5F-9AD1-F8E3C01D4636}">
  <ds:schemaRefs>
    <ds:schemaRef ds:uri="d8e79d84-78fb-44a9-92e9-d04bdd8f0359"/>
    <ds:schemaRef ds:uri="http://purl.org/dc/elements/1.1/"/>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http://purl.org/dc/terms/"/>
    <ds:schemaRef ds:uri="http://schemas.openxmlformats.org/package/2006/metadata/core-properties"/>
    <ds:schemaRef ds:uri="04c7059f-bde8-4ce9-bb0f-e5288874095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2761</TotalTime>
  <Words>647</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Presentation Moxy Hotel Marketing Plan</vt:lpstr>
      <vt:lpstr>Moxy  is an animated vibrant and stylish hotel designed to offer the millennials ‘’only what they want and nothing they don’t(globetrender.com 2018).</vt:lpstr>
      <vt:lpstr>Costumers: Profilling has helped hundreds of brand across the global segment their clients, reach out to them in a more effective manner(Becker, 2023) Moxy Hotel majority costumers are millennials and they love the stylish of Moxy and Moxy love them for the common characteristics they have(Marriott.com, unknown date).</vt:lpstr>
      <vt:lpstr>Bowman’s strategy clock</vt:lpstr>
      <vt:lpstr>Collaborators: Moxy hotel is one of Marriot newest brand. -in partnership with the Swedish well-know furniture brand IKEA </vt:lpstr>
      <vt:lpstr>PowerPoint Presentation</vt:lpstr>
      <vt:lpstr>Objectives: -Moxy objectives  is to maintain at the same level the marketing platform, distribute buy majority of visitors all over the word. .</vt:lpstr>
      <vt:lpstr>The 4Ps of Marketing Mix, for better understand how to utilize the marketing mix effectively it’s important to break down the consists. 1 Product- the core product is hospitality service</vt:lpstr>
      <vt:lpstr>A marketing plan is based on a company’s overall marketing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Moxy Hotel Marketing Plan</dc:title>
  <dc:creator>Mihaela Tocila</dc:creator>
  <cp:lastModifiedBy>Robert Valovsky</cp:lastModifiedBy>
  <cp:revision>4</cp:revision>
  <dcterms:created xsi:type="dcterms:W3CDTF">2023-03-01T10:52:34Z</dcterms:created>
  <dcterms:modified xsi:type="dcterms:W3CDTF">2023-03-09T06:53:45Z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