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5" r:id="rId19"/>
    <p:sldId id="274" r:id="rId20"/>
    <p:sldId id="273"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C8D244-1AB4-A4A3-E6A7-43205FF3346E}" v="168" dt="2023-11-03T13:13:35.135"/>
    <p1510:client id="{518D5114-6F7A-4D6A-83E7-901E6E6DD193}" v="445" dt="2023-11-02T12:01:31.707"/>
    <p1510:client id="{9A09CB43-8D21-E8B3-078C-AEFBB37D8EB4}" v="10" dt="2023-11-07T14:05:22.267"/>
    <p1510:client id="{FA60BE19-31B2-5AA2-3162-C02197CF9B70}" v="12" dt="2023-11-02T12:03:32.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FFDC54-EDD2-48DE-B4BE-16982DA4CA16}" type="doc">
      <dgm:prSet loTypeId="urn:microsoft.com/office/officeart/2005/8/layout/vList5" loCatId="list" qsTypeId="urn:microsoft.com/office/officeart/2005/8/quickstyle/simple4" qsCatId="simple" csTypeId="urn:microsoft.com/office/officeart/2005/8/colors/accent3_2" csCatId="accent3"/>
      <dgm:spPr/>
      <dgm:t>
        <a:bodyPr/>
        <a:lstStyle/>
        <a:p>
          <a:endParaRPr lang="en-US"/>
        </a:p>
      </dgm:t>
    </dgm:pt>
    <dgm:pt modelId="{24239D1B-33B1-4CC5-873D-354807DFE760}">
      <dgm:prSet/>
      <dgm:spPr/>
      <dgm:t>
        <a:bodyPr/>
        <a:lstStyle/>
        <a:p>
          <a:r>
            <a:rPr lang="en-GB"/>
            <a:t>The value of using the powers appropriately is due to the problem of racism, discrimination and stereotyping. </a:t>
          </a:r>
          <a:endParaRPr lang="en-US"/>
        </a:p>
      </dgm:t>
    </dgm:pt>
    <dgm:pt modelId="{5D6FC639-9EB5-4C40-8361-8E68CA113DC9}" type="parTrans" cxnId="{FCDD0415-A705-4724-8DAE-1E963502DDE1}">
      <dgm:prSet/>
      <dgm:spPr/>
      <dgm:t>
        <a:bodyPr/>
        <a:lstStyle/>
        <a:p>
          <a:endParaRPr lang="en-US"/>
        </a:p>
      </dgm:t>
    </dgm:pt>
    <dgm:pt modelId="{3244D5E8-2CFF-45B9-B014-B7C01B1D5466}" type="sibTrans" cxnId="{FCDD0415-A705-4724-8DAE-1E963502DDE1}">
      <dgm:prSet/>
      <dgm:spPr/>
      <dgm:t>
        <a:bodyPr/>
        <a:lstStyle/>
        <a:p>
          <a:endParaRPr lang="en-US"/>
        </a:p>
      </dgm:t>
    </dgm:pt>
    <dgm:pt modelId="{E333FFC8-E056-4266-9F2A-3181694CF299}">
      <dgm:prSet/>
      <dgm:spPr/>
      <dgm:t>
        <a:bodyPr/>
        <a:lstStyle/>
        <a:p>
          <a:r>
            <a:rPr lang="en-GB"/>
            <a:t>From the UK Gov(2022) you can see the following trends;</a:t>
          </a:r>
          <a:endParaRPr lang="en-US"/>
        </a:p>
      </dgm:t>
    </dgm:pt>
    <dgm:pt modelId="{DD54042A-8E9A-4B52-BF00-F340778B32CB}" type="parTrans" cxnId="{F801F340-0C18-4E27-8194-016E24689BA0}">
      <dgm:prSet/>
      <dgm:spPr/>
      <dgm:t>
        <a:bodyPr/>
        <a:lstStyle/>
        <a:p>
          <a:endParaRPr lang="en-US"/>
        </a:p>
      </dgm:t>
    </dgm:pt>
    <dgm:pt modelId="{92A235AC-03B0-4C41-8AC4-5560AD2EAFEB}" type="sibTrans" cxnId="{F801F340-0C18-4E27-8194-016E24689BA0}">
      <dgm:prSet/>
      <dgm:spPr/>
      <dgm:t>
        <a:bodyPr/>
        <a:lstStyle/>
        <a:p>
          <a:endParaRPr lang="en-US"/>
        </a:p>
      </dgm:t>
    </dgm:pt>
    <dgm:pt modelId="{2BC6D6BB-E2E9-4393-BDCE-57A73C629FB9}">
      <dgm:prSet/>
      <dgm:spPr/>
      <dgm:t>
        <a:bodyPr/>
        <a:lstStyle/>
        <a:p>
          <a:r>
            <a:rPr lang="en-GB"/>
            <a:t>London had the highest stop and search rate in the uk for the black and asian ethnic group </a:t>
          </a:r>
          <a:endParaRPr lang="en-US"/>
        </a:p>
      </dgm:t>
    </dgm:pt>
    <dgm:pt modelId="{6D3D04EE-5886-47EA-B081-2683141A7D43}" type="parTrans" cxnId="{5ED95937-1214-4009-B36B-F256B74B5128}">
      <dgm:prSet/>
      <dgm:spPr/>
      <dgm:t>
        <a:bodyPr/>
        <a:lstStyle/>
        <a:p>
          <a:endParaRPr lang="en-US"/>
        </a:p>
      </dgm:t>
    </dgm:pt>
    <dgm:pt modelId="{2E5CA9B0-BF6B-403D-8564-E59D6E8F1D37}" type="sibTrans" cxnId="{5ED95937-1214-4009-B36B-F256B74B5128}">
      <dgm:prSet/>
      <dgm:spPr/>
      <dgm:t>
        <a:bodyPr/>
        <a:lstStyle/>
        <a:p>
          <a:endParaRPr lang="en-US"/>
        </a:p>
      </dgm:t>
    </dgm:pt>
    <dgm:pt modelId="{007B7B56-AE97-4925-8416-EE4B574F8574}">
      <dgm:prSet/>
      <dgm:spPr/>
      <dgm:t>
        <a:bodyPr/>
        <a:lstStyle/>
        <a:p>
          <a:r>
            <a:rPr lang="en-GB"/>
            <a:t>Merseyside had the highest percentage of stop and search for white, mixed, and ‘other’ ethnic groups </a:t>
          </a:r>
          <a:endParaRPr lang="en-US"/>
        </a:p>
      </dgm:t>
    </dgm:pt>
    <dgm:pt modelId="{126BE7EF-13AA-4CF3-9A73-43395DCF478B}" type="parTrans" cxnId="{49FA8860-67AD-4E96-8349-62D43AC7EAE5}">
      <dgm:prSet/>
      <dgm:spPr/>
      <dgm:t>
        <a:bodyPr/>
        <a:lstStyle/>
        <a:p>
          <a:endParaRPr lang="en-US"/>
        </a:p>
      </dgm:t>
    </dgm:pt>
    <dgm:pt modelId="{ED516A6B-266C-4EEB-96B3-067E727C5298}" type="sibTrans" cxnId="{49FA8860-67AD-4E96-8349-62D43AC7EAE5}">
      <dgm:prSet/>
      <dgm:spPr/>
      <dgm:t>
        <a:bodyPr/>
        <a:lstStyle/>
        <a:p>
          <a:endParaRPr lang="en-US"/>
        </a:p>
      </dgm:t>
    </dgm:pt>
    <dgm:pt modelId="{C804FDD0-E752-45E5-BF96-831211D0013F}" type="pres">
      <dgm:prSet presAssocID="{4AFFDC54-EDD2-48DE-B4BE-16982DA4CA16}" presName="Name0" presStyleCnt="0">
        <dgm:presLayoutVars>
          <dgm:dir/>
          <dgm:animLvl val="lvl"/>
          <dgm:resizeHandles val="exact"/>
        </dgm:presLayoutVars>
      </dgm:prSet>
      <dgm:spPr/>
    </dgm:pt>
    <dgm:pt modelId="{B6F58C84-972F-46F6-95BC-B49422528919}" type="pres">
      <dgm:prSet presAssocID="{24239D1B-33B1-4CC5-873D-354807DFE760}" presName="linNode" presStyleCnt="0"/>
      <dgm:spPr/>
    </dgm:pt>
    <dgm:pt modelId="{C7685BB5-102F-43CB-BAC5-BEB349A8DA90}" type="pres">
      <dgm:prSet presAssocID="{24239D1B-33B1-4CC5-873D-354807DFE760}" presName="parentText" presStyleLbl="node1" presStyleIdx="0" presStyleCnt="4">
        <dgm:presLayoutVars>
          <dgm:chMax val="1"/>
          <dgm:bulletEnabled val="1"/>
        </dgm:presLayoutVars>
      </dgm:prSet>
      <dgm:spPr/>
    </dgm:pt>
    <dgm:pt modelId="{3A9999B6-DE47-4A77-9FD5-A901EBA99FCE}" type="pres">
      <dgm:prSet presAssocID="{3244D5E8-2CFF-45B9-B014-B7C01B1D5466}" presName="sp" presStyleCnt="0"/>
      <dgm:spPr/>
    </dgm:pt>
    <dgm:pt modelId="{6CA7F524-A33A-4EED-87BE-13BB887F7F7D}" type="pres">
      <dgm:prSet presAssocID="{E333FFC8-E056-4266-9F2A-3181694CF299}" presName="linNode" presStyleCnt="0"/>
      <dgm:spPr/>
    </dgm:pt>
    <dgm:pt modelId="{9AC97CB4-0834-46B8-8FC5-81B132389CC9}" type="pres">
      <dgm:prSet presAssocID="{E333FFC8-E056-4266-9F2A-3181694CF299}" presName="parentText" presStyleLbl="node1" presStyleIdx="1" presStyleCnt="4">
        <dgm:presLayoutVars>
          <dgm:chMax val="1"/>
          <dgm:bulletEnabled val="1"/>
        </dgm:presLayoutVars>
      </dgm:prSet>
      <dgm:spPr/>
    </dgm:pt>
    <dgm:pt modelId="{160A9110-64BB-4E58-8744-6F720AADFDD4}" type="pres">
      <dgm:prSet presAssocID="{92A235AC-03B0-4C41-8AC4-5560AD2EAFEB}" presName="sp" presStyleCnt="0"/>
      <dgm:spPr/>
    </dgm:pt>
    <dgm:pt modelId="{73B75EB5-D913-46F2-A382-9BC8D379788F}" type="pres">
      <dgm:prSet presAssocID="{2BC6D6BB-E2E9-4393-BDCE-57A73C629FB9}" presName="linNode" presStyleCnt="0"/>
      <dgm:spPr/>
    </dgm:pt>
    <dgm:pt modelId="{27898DE0-D58E-41DB-A961-D4D8807910D9}" type="pres">
      <dgm:prSet presAssocID="{2BC6D6BB-E2E9-4393-BDCE-57A73C629FB9}" presName="parentText" presStyleLbl="node1" presStyleIdx="2" presStyleCnt="4">
        <dgm:presLayoutVars>
          <dgm:chMax val="1"/>
          <dgm:bulletEnabled val="1"/>
        </dgm:presLayoutVars>
      </dgm:prSet>
      <dgm:spPr/>
    </dgm:pt>
    <dgm:pt modelId="{6A4F07EB-9DCE-40A8-A9BA-1685B26CD180}" type="pres">
      <dgm:prSet presAssocID="{2E5CA9B0-BF6B-403D-8564-E59D6E8F1D37}" presName="sp" presStyleCnt="0"/>
      <dgm:spPr/>
    </dgm:pt>
    <dgm:pt modelId="{DC606E6B-11DD-48E5-BB11-22BA2EAA4686}" type="pres">
      <dgm:prSet presAssocID="{007B7B56-AE97-4925-8416-EE4B574F8574}" presName="linNode" presStyleCnt="0"/>
      <dgm:spPr/>
    </dgm:pt>
    <dgm:pt modelId="{CBB738DC-F258-45B9-9F1D-EAEDCFDA9342}" type="pres">
      <dgm:prSet presAssocID="{007B7B56-AE97-4925-8416-EE4B574F8574}" presName="parentText" presStyleLbl="node1" presStyleIdx="3" presStyleCnt="4">
        <dgm:presLayoutVars>
          <dgm:chMax val="1"/>
          <dgm:bulletEnabled val="1"/>
        </dgm:presLayoutVars>
      </dgm:prSet>
      <dgm:spPr/>
    </dgm:pt>
  </dgm:ptLst>
  <dgm:cxnLst>
    <dgm:cxn modelId="{FCDD0415-A705-4724-8DAE-1E963502DDE1}" srcId="{4AFFDC54-EDD2-48DE-B4BE-16982DA4CA16}" destId="{24239D1B-33B1-4CC5-873D-354807DFE760}" srcOrd="0" destOrd="0" parTransId="{5D6FC639-9EB5-4C40-8361-8E68CA113DC9}" sibTransId="{3244D5E8-2CFF-45B9-B014-B7C01B1D5466}"/>
    <dgm:cxn modelId="{96C62126-CE1B-4DA9-A37C-3E87A7F4F2C2}" type="presOf" srcId="{4AFFDC54-EDD2-48DE-B4BE-16982DA4CA16}" destId="{C804FDD0-E752-45E5-BF96-831211D0013F}" srcOrd="0" destOrd="0" presId="urn:microsoft.com/office/officeart/2005/8/layout/vList5"/>
    <dgm:cxn modelId="{7321D326-15F3-45A0-8BF5-79B77A65037D}" type="presOf" srcId="{007B7B56-AE97-4925-8416-EE4B574F8574}" destId="{CBB738DC-F258-45B9-9F1D-EAEDCFDA9342}" srcOrd="0" destOrd="0" presId="urn:microsoft.com/office/officeart/2005/8/layout/vList5"/>
    <dgm:cxn modelId="{5ED95937-1214-4009-B36B-F256B74B5128}" srcId="{4AFFDC54-EDD2-48DE-B4BE-16982DA4CA16}" destId="{2BC6D6BB-E2E9-4393-BDCE-57A73C629FB9}" srcOrd="2" destOrd="0" parTransId="{6D3D04EE-5886-47EA-B081-2683141A7D43}" sibTransId="{2E5CA9B0-BF6B-403D-8564-E59D6E8F1D37}"/>
    <dgm:cxn modelId="{F801F340-0C18-4E27-8194-016E24689BA0}" srcId="{4AFFDC54-EDD2-48DE-B4BE-16982DA4CA16}" destId="{E333FFC8-E056-4266-9F2A-3181694CF299}" srcOrd="1" destOrd="0" parTransId="{DD54042A-8E9A-4B52-BF00-F340778B32CB}" sibTransId="{92A235AC-03B0-4C41-8AC4-5560AD2EAFEB}"/>
    <dgm:cxn modelId="{49FA8860-67AD-4E96-8349-62D43AC7EAE5}" srcId="{4AFFDC54-EDD2-48DE-B4BE-16982DA4CA16}" destId="{007B7B56-AE97-4925-8416-EE4B574F8574}" srcOrd="3" destOrd="0" parTransId="{126BE7EF-13AA-4CF3-9A73-43395DCF478B}" sibTransId="{ED516A6B-266C-4EEB-96B3-067E727C5298}"/>
    <dgm:cxn modelId="{62F472B1-B432-4173-91C3-780CF68DC1F3}" type="presOf" srcId="{24239D1B-33B1-4CC5-873D-354807DFE760}" destId="{C7685BB5-102F-43CB-BAC5-BEB349A8DA90}" srcOrd="0" destOrd="0" presId="urn:microsoft.com/office/officeart/2005/8/layout/vList5"/>
    <dgm:cxn modelId="{3620A3EC-441D-4163-83FF-9BBEB7459227}" type="presOf" srcId="{2BC6D6BB-E2E9-4393-BDCE-57A73C629FB9}" destId="{27898DE0-D58E-41DB-A961-D4D8807910D9}" srcOrd="0" destOrd="0" presId="urn:microsoft.com/office/officeart/2005/8/layout/vList5"/>
    <dgm:cxn modelId="{EF49D5ED-0D72-4078-AD37-4ACFD688D841}" type="presOf" srcId="{E333FFC8-E056-4266-9F2A-3181694CF299}" destId="{9AC97CB4-0834-46B8-8FC5-81B132389CC9}" srcOrd="0" destOrd="0" presId="urn:microsoft.com/office/officeart/2005/8/layout/vList5"/>
    <dgm:cxn modelId="{2EED2114-394D-469E-BB62-EA822863B010}" type="presParOf" srcId="{C804FDD0-E752-45E5-BF96-831211D0013F}" destId="{B6F58C84-972F-46F6-95BC-B49422528919}" srcOrd="0" destOrd="0" presId="urn:microsoft.com/office/officeart/2005/8/layout/vList5"/>
    <dgm:cxn modelId="{541631F0-6E67-46C6-99CC-B43FA867D9BE}" type="presParOf" srcId="{B6F58C84-972F-46F6-95BC-B49422528919}" destId="{C7685BB5-102F-43CB-BAC5-BEB349A8DA90}" srcOrd="0" destOrd="0" presId="urn:microsoft.com/office/officeart/2005/8/layout/vList5"/>
    <dgm:cxn modelId="{B459CEFF-2A5A-431C-8A5C-79B4AB2ED938}" type="presParOf" srcId="{C804FDD0-E752-45E5-BF96-831211D0013F}" destId="{3A9999B6-DE47-4A77-9FD5-A901EBA99FCE}" srcOrd="1" destOrd="0" presId="urn:microsoft.com/office/officeart/2005/8/layout/vList5"/>
    <dgm:cxn modelId="{1DAD3DD5-7153-4B6A-9E87-C23D3BDE92AC}" type="presParOf" srcId="{C804FDD0-E752-45E5-BF96-831211D0013F}" destId="{6CA7F524-A33A-4EED-87BE-13BB887F7F7D}" srcOrd="2" destOrd="0" presId="urn:microsoft.com/office/officeart/2005/8/layout/vList5"/>
    <dgm:cxn modelId="{14E74350-85C8-4EDA-9B5F-82ECD149CB63}" type="presParOf" srcId="{6CA7F524-A33A-4EED-87BE-13BB887F7F7D}" destId="{9AC97CB4-0834-46B8-8FC5-81B132389CC9}" srcOrd="0" destOrd="0" presId="urn:microsoft.com/office/officeart/2005/8/layout/vList5"/>
    <dgm:cxn modelId="{4FAEBE5E-92DA-4B78-A681-30664A6D41B1}" type="presParOf" srcId="{C804FDD0-E752-45E5-BF96-831211D0013F}" destId="{160A9110-64BB-4E58-8744-6F720AADFDD4}" srcOrd="3" destOrd="0" presId="urn:microsoft.com/office/officeart/2005/8/layout/vList5"/>
    <dgm:cxn modelId="{27352DE6-B937-4737-A2CC-C4E716031771}" type="presParOf" srcId="{C804FDD0-E752-45E5-BF96-831211D0013F}" destId="{73B75EB5-D913-46F2-A382-9BC8D379788F}" srcOrd="4" destOrd="0" presId="urn:microsoft.com/office/officeart/2005/8/layout/vList5"/>
    <dgm:cxn modelId="{EE3B3E03-88DA-4A6B-B9A4-DFDF5E7D51A3}" type="presParOf" srcId="{73B75EB5-D913-46F2-A382-9BC8D379788F}" destId="{27898DE0-D58E-41DB-A961-D4D8807910D9}" srcOrd="0" destOrd="0" presId="urn:microsoft.com/office/officeart/2005/8/layout/vList5"/>
    <dgm:cxn modelId="{1D1E79D5-963A-46A0-BC91-685619625338}" type="presParOf" srcId="{C804FDD0-E752-45E5-BF96-831211D0013F}" destId="{6A4F07EB-9DCE-40A8-A9BA-1685B26CD180}" srcOrd="5" destOrd="0" presId="urn:microsoft.com/office/officeart/2005/8/layout/vList5"/>
    <dgm:cxn modelId="{E4526AB8-ACC0-4A8A-825D-A632A39C155C}" type="presParOf" srcId="{C804FDD0-E752-45E5-BF96-831211D0013F}" destId="{DC606E6B-11DD-48E5-BB11-22BA2EAA4686}" srcOrd="6" destOrd="0" presId="urn:microsoft.com/office/officeart/2005/8/layout/vList5"/>
    <dgm:cxn modelId="{672273A0-3375-46FF-B13E-8B5373EDA611}" type="presParOf" srcId="{DC606E6B-11DD-48E5-BB11-22BA2EAA4686}" destId="{CBB738DC-F258-45B9-9F1D-EAEDCFDA934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85BB5-102F-43CB-BAC5-BEB349A8DA90}">
      <dsp:nvSpPr>
        <dsp:cNvPr id="0" name=""/>
        <dsp:cNvSpPr/>
      </dsp:nvSpPr>
      <dsp:spPr>
        <a:xfrm>
          <a:off x="3364992" y="2177"/>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The value of using the powers appropriately is due to the problem of racism, discrimination and stereotyping. </a:t>
          </a:r>
          <a:endParaRPr lang="en-US" sz="1600" kern="1200"/>
        </a:p>
      </dsp:txBody>
      <dsp:txXfrm>
        <a:off x="3416125" y="53310"/>
        <a:ext cx="3683350" cy="945199"/>
      </dsp:txXfrm>
    </dsp:sp>
    <dsp:sp modelId="{9AC97CB4-0834-46B8-8FC5-81B132389CC9}">
      <dsp:nvSpPr>
        <dsp:cNvPr id="0" name=""/>
        <dsp:cNvSpPr/>
      </dsp:nvSpPr>
      <dsp:spPr>
        <a:xfrm>
          <a:off x="3364992" y="1102016"/>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From the UK Gov(2022) you can see the following trends;</a:t>
          </a:r>
          <a:endParaRPr lang="en-US" sz="1600" kern="1200"/>
        </a:p>
      </dsp:txBody>
      <dsp:txXfrm>
        <a:off x="3416125" y="1153149"/>
        <a:ext cx="3683350" cy="945199"/>
      </dsp:txXfrm>
    </dsp:sp>
    <dsp:sp modelId="{27898DE0-D58E-41DB-A961-D4D8807910D9}">
      <dsp:nvSpPr>
        <dsp:cNvPr id="0" name=""/>
        <dsp:cNvSpPr/>
      </dsp:nvSpPr>
      <dsp:spPr>
        <a:xfrm>
          <a:off x="3364992" y="2201855"/>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London had the highest stop and search rate in the uk for the black and asian ethnic group </a:t>
          </a:r>
          <a:endParaRPr lang="en-US" sz="1600" kern="1200"/>
        </a:p>
      </dsp:txBody>
      <dsp:txXfrm>
        <a:off x="3416125" y="2252988"/>
        <a:ext cx="3683350" cy="945199"/>
      </dsp:txXfrm>
    </dsp:sp>
    <dsp:sp modelId="{CBB738DC-F258-45B9-9F1D-EAEDCFDA9342}">
      <dsp:nvSpPr>
        <dsp:cNvPr id="0" name=""/>
        <dsp:cNvSpPr/>
      </dsp:nvSpPr>
      <dsp:spPr>
        <a:xfrm>
          <a:off x="3364992" y="3301694"/>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a:t>Merseyside had the highest percentage of stop and search for white, mixed, and ‘other’ ethnic groups </a:t>
          </a:r>
          <a:endParaRPr lang="en-US" sz="1600" kern="1200"/>
        </a:p>
      </dsp:txBody>
      <dsp:txXfrm>
        <a:off x="3416125" y="3352827"/>
        <a:ext cx="3683350" cy="945199"/>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aicpa-cima.com/resources/landing/code-of-ethics-at-a-glance#:~:text=It%20is%20divided%20into%20three" TargetMode="External"/><Relationship Id="rId2" Type="http://schemas.openxmlformats.org/officeDocument/2006/relationships/hyperlink" Target="https://www.college.police.uk/ethics/code-of-ethics" TargetMode="External"/><Relationship Id="rId1" Type="http://schemas.openxmlformats.org/officeDocument/2006/relationships/slideLayout" Target="../slideLayouts/slideLayout2.xml"/><Relationship Id="rId6" Type="http://schemas.openxmlformats.org/officeDocument/2006/relationships/hyperlink" Target="https://www.college.police.uk/research/crime-reduction-toolkit/body-worn-cameras" TargetMode="External"/><Relationship Id="rId5" Type="http://schemas.openxmlformats.org/officeDocument/2006/relationships/hyperlink" Target="https://www.college.police.uk/research/what-works-policing-reduce-crime/visible-police-patrol" TargetMode="External"/><Relationship Id="rId4" Type="http://schemas.openxmlformats.org/officeDocument/2006/relationships/hyperlink" Target="https://iaingould.co.uk/2021/11/26/police-abuse-of-stop-and-search-power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powerdms.com/policy-learning-center/following-policies-and-procedures-and-why-its-important#:~:text=Policies%20and%20procedures%20keep%20operations" TargetMode="External"/><Relationship Id="rId3" Type="http://schemas.openxmlformats.org/officeDocument/2006/relationships/hyperlink" Target="https://www.nidirect.gov.uk/articles/stop-and-search#:~:text=Stop%20and%20search%20explained" TargetMode="External"/><Relationship Id="rId7" Type="http://schemas.openxmlformats.org/officeDocument/2006/relationships/hyperlink" Target="https://www.ethnicity-facts-figures.service.gov.uk/crime-justice-and-the-law/policing/stop-and-search/latest" TargetMode="External"/><Relationship Id="rId2" Type="http://schemas.openxmlformats.org/officeDocument/2006/relationships/hyperlink" Target="https://www.college.police.uk/app/stop-and-search/stop-and-search#:~:text=The%20primary%20purpose%20of%20stop" TargetMode="External"/><Relationship Id="rId1" Type="http://schemas.openxmlformats.org/officeDocument/2006/relationships/slideLayout" Target="../slideLayouts/slideLayout2.xml"/><Relationship Id="rId6" Type="http://schemas.openxmlformats.org/officeDocument/2006/relationships/hyperlink" Target="https://www.libertyhumanrights.org.uk/advice_information/stop-and-search/#:~:text=What" TargetMode="External"/><Relationship Id="rId5" Type="http://schemas.openxmlformats.org/officeDocument/2006/relationships/hyperlink" Target="https://www.met.police.uk/advice/advice-and-information/st-s/stop-and-search/how-we-use-stop-and-search/" TargetMode="External"/><Relationship Id="rId4" Type="http://schemas.openxmlformats.org/officeDocument/2006/relationships/hyperlink" Target="https://www.college.police.uk/app/stop-and-search/stop-and-search" TargetMode="External"/><Relationship Id="rId9" Type="http://schemas.openxmlformats.org/officeDocument/2006/relationships/hyperlink" Target="https://www.legislation.gov.uk/ukpga/1984/60/section/1"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met.police.uk/SysSiteAssets/foi-media/metropolitan-police/policies/strategy-and-governance---stop-and-search-questions-and-answers#:~:text=to%20protect%20Londoners.-,What%20is%20the%20definition%20of%20Fair%20%26%20Effective%3F,%E2%80%A2" TargetMode="External"/><Relationship Id="rId2" Type="http://schemas.openxmlformats.org/officeDocument/2006/relationships/hyperlink" Target="https://www.thamesvalley.police.uk/advice/advice-and-information/st-s/stop-and-search/how-we-use-stop-and-searc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1500" b="1" dirty="0">
                <a:latin typeface="Arial"/>
                <a:cs typeface="Arial"/>
              </a:rPr>
              <a:t>'Demonstrate a systematic knowledge and understanding on why it is essential that the police use the stop search powers fairly and the impact upon modern society and policing when this is not done effectively.’ </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Zak </a:t>
            </a:r>
            <a:r>
              <a:rPr lang="en-GB" dirty="0" err="1">
                <a:cs typeface="Calibri"/>
              </a:rPr>
              <a:t>jenkins</a:t>
            </a:r>
          </a:p>
          <a:p>
            <a:r>
              <a:rPr lang="en-GB" dirty="0">
                <a:cs typeface="Calibri"/>
              </a:rPr>
              <a:t>2101500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5ADE6-086E-3594-5545-1E0395580C9A}"/>
              </a:ext>
            </a:extLst>
          </p:cNvPr>
          <p:cNvSpPr>
            <a:spLocks noGrp="1"/>
          </p:cNvSpPr>
          <p:nvPr>
            <p:ph type="title"/>
          </p:nvPr>
        </p:nvSpPr>
        <p:spPr>
          <a:xfrm>
            <a:off x="5297762" y="329184"/>
            <a:ext cx="6251110" cy="1783080"/>
          </a:xfrm>
        </p:spPr>
        <p:txBody>
          <a:bodyPr anchor="b">
            <a:normAutofit/>
          </a:bodyPr>
          <a:lstStyle/>
          <a:p>
            <a:r>
              <a:rPr lang="en-GB" sz="5400" dirty="0">
                <a:cs typeface="Calibri Light"/>
              </a:rPr>
              <a:t>What is stop and search </a:t>
            </a:r>
            <a:endParaRPr lang="en-GB" sz="5400" dirty="0"/>
          </a:p>
        </p:txBody>
      </p:sp>
      <p:pic>
        <p:nvPicPr>
          <p:cNvPr id="5" name="Picture 4" descr="Padlock on computer motherboard">
            <a:extLst>
              <a:ext uri="{FF2B5EF4-FFF2-40B4-BE49-F238E27FC236}">
                <a16:creationId xmlns:a16="http://schemas.microsoft.com/office/drawing/2014/main" id="{8C52B12A-8060-7F9E-5D2E-FDEFD45AD383}"/>
              </a:ext>
            </a:extLst>
          </p:cNvPr>
          <p:cNvPicPr>
            <a:picLocks noChangeAspect="1"/>
          </p:cNvPicPr>
          <p:nvPr/>
        </p:nvPicPr>
        <p:blipFill rotWithShape="1">
          <a:blip r:embed="rId2"/>
          <a:srcRect l="13281" r="41391"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6FEC3D-456F-ACCE-5A97-12BC6C00384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1900" dirty="0">
                <a:latin typeface="Arial"/>
                <a:cs typeface="Arial"/>
              </a:rPr>
              <a:t>The College of Policing (2023) states that stop and search is carried out for the police to allay or confirm suspicions about people without exercising their power of arrest. The reason for this is due to the fact that the police stop and speak to thousands of people per day. </a:t>
            </a:r>
            <a:endParaRPr lang="en-GB" sz="1900" dirty="0">
              <a:cs typeface="Calibri" panose="020F0502020204030204"/>
            </a:endParaRPr>
          </a:p>
          <a:p>
            <a:r>
              <a:rPr lang="en-GB" sz="1900" dirty="0">
                <a:latin typeface="Arial"/>
                <a:cs typeface="Arial"/>
              </a:rPr>
              <a:t>The police are allowed to stop and search you or your vehicle if they have reasonable grounds to do so. However, this has to be done in a respectful and fair way. </a:t>
            </a:r>
            <a:endParaRPr lang="en-GB" sz="1900" dirty="0"/>
          </a:p>
          <a:p>
            <a:r>
              <a:rPr lang="en-GB" sz="1900" dirty="0">
                <a:latin typeface="Arial"/>
                <a:cs typeface="Arial"/>
              </a:rPr>
              <a:t>Stop and search comes under section 1 of  the Police and Criminal Evidence act 1986.</a:t>
            </a:r>
            <a:endParaRPr lang="en-GB" sz="1900" dirty="0"/>
          </a:p>
          <a:p>
            <a:pPr marL="0" indent="0">
              <a:buNone/>
            </a:pPr>
            <a:endParaRPr lang="en-US" sz="1900">
              <a:cs typeface="Calibri" panose="020F0502020204030204"/>
            </a:endParaRPr>
          </a:p>
        </p:txBody>
      </p:sp>
    </p:spTree>
    <p:extLst>
      <p:ext uri="{BB962C8B-B14F-4D97-AF65-F5344CB8AC3E}">
        <p14:creationId xmlns:p14="http://schemas.microsoft.com/office/powerpoint/2010/main" val="1205644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A4BA44-092C-2A76-BD89-195ED1B7D048}"/>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cs typeface="Calibri Light"/>
              </a:rPr>
              <a:t>Section 1 PACE </a:t>
            </a:r>
            <a:endParaRPr lang="en-GB" sz="40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2286A1-901D-B1B3-125A-A1AD8636AA53}"/>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2000" dirty="0">
                <a:latin typeface="Arial"/>
                <a:cs typeface="Arial"/>
              </a:rPr>
              <a:t>A police officer may detain a person or a vehicle or anything which is in the vehicle, in any place the public have access</a:t>
            </a:r>
            <a:endParaRPr lang="en-GB" sz="2000" dirty="0">
              <a:cs typeface="Calibri" panose="020F0502020204030204"/>
            </a:endParaRPr>
          </a:p>
          <a:p>
            <a:pPr marL="0" indent="0">
              <a:buNone/>
            </a:pPr>
            <a:br>
              <a:rPr lang="en-US" sz="2000" dirty="0"/>
            </a:br>
            <a:endParaRPr lang="en-US" sz="2000">
              <a:ea typeface="Calibri" panose="020F0502020204030204"/>
              <a:cs typeface="Calibri" panose="020F0502020204030204"/>
            </a:endParaRPr>
          </a:p>
          <a:p>
            <a:r>
              <a:rPr lang="en-GB" sz="2000" dirty="0">
                <a:latin typeface="Arial"/>
                <a:cs typeface="Arial"/>
              </a:rPr>
              <a:t>If he or she has reasonable grounds for suspecting that stolen or prohibited articles, prohibited fireworks or bladed sharply pointed articles will be found </a:t>
            </a:r>
            <a:endParaRPr lang="en-GB" sz="2000" dirty="0"/>
          </a:p>
          <a:p>
            <a:pPr marL="0" indent="0">
              <a:buNone/>
            </a:pPr>
            <a:br>
              <a:rPr lang="en-US" sz="2000" dirty="0"/>
            </a:br>
            <a:endParaRPr lang="en-US" sz="2000">
              <a:ea typeface="Calibri" panose="020F0502020204030204"/>
              <a:cs typeface="Calibri" panose="020F0502020204030204"/>
            </a:endParaRPr>
          </a:p>
          <a:p>
            <a:r>
              <a:rPr lang="en-GB" sz="2000" dirty="0">
                <a:latin typeface="Arial"/>
                <a:cs typeface="Arial"/>
              </a:rPr>
              <a:t>Any such article found during a search may be seized (legislation.gov 2023)</a:t>
            </a:r>
            <a:endParaRPr lang="en-GB" sz="2000" dirty="0"/>
          </a:p>
          <a:p>
            <a:pPr marL="0" indent="0">
              <a:buNone/>
            </a:pPr>
            <a:br>
              <a:rPr lang="en-US" sz="2000" dirty="0"/>
            </a:br>
            <a:endParaRPr lang="en-US" sz="2000">
              <a:ea typeface="Calibri" panose="020F0502020204030204"/>
              <a:cs typeface="Calibri" panose="020F0502020204030204"/>
            </a:endParaRPr>
          </a:p>
        </p:txBody>
      </p:sp>
    </p:spTree>
    <p:extLst>
      <p:ext uri="{BB962C8B-B14F-4D97-AF65-F5344CB8AC3E}">
        <p14:creationId xmlns:p14="http://schemas.microsoft.com/office/powerpoint/2010/main" val="1143507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BD265C-54CC-3319-7595-3C00CD52B7F4}"/>
              </a:ext>
            </a:extLst>
          </p:cNvPr>
          <p:cNvSpPr>
            <a:spLocks noGrp="1"/>
          </p:cNvSpPr>
          <p:nvPr>
            <p:ph type="title"/>
          </p:nvPr>
        </p:nvSpPr>
        <p:spPr>
          <a:xfrm>
            <a:off x="838200" y="609600"/>
            <a:ext cx="3739341" cy="1330839"/>
          </a:xfrm>
        </p:spPr>
        <p:txBody>
          <a:bodyPr>
            <a:normAutofit/>
          </a:bodyPr>
          <a:lstStyle/>
          <a:p>
            <a:r>
              <a:rPr lang="en-GB" dirty="0">
                <a:cs typeface="Calibri Light"/>
              </a:rPr>
              <a:t>Code A PACE </a:t>
            </a:r>
            <a:endParaRPr lang="en-GB" dirty="0"/>
          </a:p>
        </p:txBody>
      </p:sp>
      <p:sp>
        <p:nvSpPr>
          <p:cNvPr id="3" name="Content Placeholder 2">
            <a:extLst>
              <a:ext uri="{FF2B5EF4-FFF2-40B4-BE49-F238E27FC236}">
                <a16:creationId xmlns:a16="http://schemas.microsoft.com/office/drawing/2014/main" id="{1D03B0DE-30A1-ABC9-691F-A2271AD1B8DF}"/>
              </a:ext>
            </a:extLst>
          </p:cNvPr>
          <p:cNvSpPr>
            <a:spLocks noGrp="1"/>
          </p:cNvSpPr>
          <p:nvPr>
            <p:ph idx="1"/>
          </p:nvPr>
        </p:nvSpPr>
        <p:spPr>
          <a:xfrm>
            <a:off x="862366" y="2194102"/>
            <a:ext cx="3427001" cy="3908586"/>
          </a:xfrm>
        </p:spPr>
        <p:txBody>
          <a:bodyPr vert="horz" lIns="91440" tIns="45720" rIns="91440" bIns="45720" rtlCol="0">
            <a:normAutofit/>
          </a:bodyPr>
          <a:lstStyle/>
          <a:p>
            <a:r>
              <a:rPr lang="en-GB" sz="2000">
                <a:latin typeface="Arial"/>
                <a:cs typeface="Arial"/>
              </a:rPr>
              <a:t>This is what you need to provide someone when searching them. ( Liberty rights, 2020)  </a:t>
            </a:r>
          </a:p>
          <a:p>
            <a:endParaRPr lang="en-GB" sz="2000">
              <a:latin typeface="Arial"/>
              <a:cs typeface="Arial"/>
            </a:endParaRPr>
          </a:p>
        </p:txBody>
      </p:sp>
      <p:pic>
        <p:nvPicPr>
          <p:cNvPr id="4" name="Picture 3" descr="A screenshot of a blue and white page&#10;&#10;Description automatically generated">
            <a:extLst>
              <a:ext uri="{FF2B5EF4-FFF2-40B4-BE49-F238E27FC236}">
                <a16:creationId xmlns:a16="http://schemas.microsoft.com/office/drawing/2014/main" id="{F58B0ECF-9F90-992C-0DD6-C92473DD06F4}"/>
              </a:ext>
            </a:extLst>
          </p:cNvPr>
          <p:cNvPicPr>
            <a:picLocks noChangeAspect="1"/>
          </p:cNvPicPr>
          <p:nvPr/>
        </p:nvPicPr>
        <p:blipFill>
          <a:blip r:embed="rId2"/>
          <a:stretch>
            <a:fillRect/>
          </a:stretch>
        </p:blipFill>
        <p:spPr>
          <a:xfrm>
            <a:off x="5445457" y="763384"/>
            <a:ext cx="6155141" cy="5354972"/>
          </a:xfrm>
          <a:prstGeom prst="rect">
            <a:avLst/>
          </a:prstGeom>
        </p:spPr>
      </p:pic>
    </p:spTree>
    <p:extLst>
      <p:ext uri="{BB962C8B-B14F-4D97-AF65-F5344CB8AC3E}">
        <p14:creationId xmlns:p14="http://schemas.microsoft.com/office/powerpoint/2010/main" val="2182554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2CCF72-0C8A-BF72-4013-A0D2F6139355}"/>
              </a:ext>
            </a:extLst>
          </p:cNvPr>
          <p:cNvSpPr>
            <a:spLocks noGrp="1"/>
          </p:cNvSpPr>
          <p:nvPr>
            <p:ph type="title"/>
          </p:nvPr>
        </p:nvSpPr>
        <p:spPr>
          <a:xfrm>
            <a:off x="371094" y="1161288"/>
            <a:ext cx="3438144" cy="1239012"/>
          </a:xfrm>
        </p:spPr>
        <p:txBody>
          <a:bodyPr anchor="ctr">
            <a:normAutofit/>
          </a:bodyPr>
          <a:lstStyle/>
          <a:p>
            <a:r>
              <a:rPr lang="en-GB" sz="2600">
                <a:latin typeface="Arial"/>
                <a:cs typeface="Arial"/>
              </a:rPr>
              <a:t>What are the most common powers used?</a:t>
            </a:r>
            <a:endParaRPr lang="en-US" sz="2600"/>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557509-8184-9F68-F52B-3DEB9C2FC49A}"/>
              </a:ext>
            </a:extLst>
          </p:cNvPr>
          <p:cNvSpPr>
            <a:spLocks noGrp="1"/>
          </p:cNvSpPr>
          <p:nvPr>
            <p:ph idx="1"/>
          </p:nvPr>
        </p:nvSpPr>
        <p:spPr>
          <a:xfrm>
            <a:off x="371094" y="2718054"/>
            <a:ext cx="3438906" cy="3207258"/>
          </a:xfrm>
        </p:spPr>
        <p:txBody>
          <a:bodyPr vert="horz" lIns="91440" tIns="45720" rIns="91440" bIns="45720" rtlCol="0" anchor="t">
            <a:normAutofit/>
          </a:bodyPr>
          <a:lstStyle/>
          <a:p>
            <a:pPr marL="0" indent="0">
              <a:buNone/>
            </a:pPr>
            <a:endParaRPr lang="en-US">
              <a:cs typeface="Calibri" panose="020F0502020204030204"/>
            </a:endParaRPr>
          </a:p>
          <a:p>
            <a:r>
              <a:rPr lang="en-GB" sz="1700" b="1" dirty="0">
                <a:latin typeface="Arial"/>
                <a:cs typeface="Arial"/>
              </a:rPr>
              <a:t>These are the commonly most used powers, that are enforced by the police (West Yorkshire police, 2023)</a:t>
            </a:r>
          </a:p>
          <a:p>
            <a:endParaRPr lang="en-GB" sz="1700" b="1">
              <a:latin typeface="Arial"/>
              <a:cs typeface="Arial"/>
            </a:endParaRPr>
          </a:p>
        </p:txBody>
      </p:sp>
      <p:pic>
        <p:nvPicPr>
          <p:cNvPr id="4" name="Picture 3" descr="A screenshot of a computer&#10;&#10;Description automatically generated">
            <a:extLst>
              <a:ext uri="{FF2B5EF4-FFF2-40B4-BE49-F238E27FC236}">
                <a16:creationId xmlns:a16="http://schemas.microsoft.com/office/drawing/2014/main" id="{B9304EE4-0BE4-8284-28AB-A63A6F40964C}"/>
              </a:ext>
            </a:extLst>
          </p:cNvPr>
          <p:cNvPicPr>
            <a:picLocks noChangeAspect="1"/>
          </p:cNvPicPr>
          <p:nvPr/>
        </p:nvPicPr>
        <p:blipFill rotWithShape="1">
          <a:blip r:embed="rId2"/>
          <a:srcRect l="42355" t="35531" r="20248" b="27839"/>
          <a:stretch/>
        </p:blipFill>
        <p:spPr>
          <a:xfrm>
            <a:off x="4901184" y="738519"/>
            <a:ext cx="6922008" cy="5265886"/>
          </a:xfrm>
          <a:prstGeom prst="rect">
            <a:avLst/>
          </a:prstGeom>
        </p:spPr>
      </p:pic>
    </p:spTree>
    <p:extLst>
      <p:ext uri="{BB962C8B-B14F-4D97-AF65-F5344CB8AC3E}">
        <p14:creationId xmlns:p14="http://schemas.microsoft.com/office/powerpoint/2010/main" val="828762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01531-DC01-5817-C3F2-515973390103}"/>
              </a:ext>
            </a:extLst>
          </p:cNvPr>
          <p:cNvSpPr>
            <a:spLocks noGrp="1"/>
          </p:cNvSpPr>
          <p:nvPr>
            <p:ph type="title"/>
          </p:nvPr>
        </p:nvSpPr>
        <p:spPr>
          <a:xfrm>
            <a:off x="640080" y="325369"/>
            <a:ext cx="4368602" cy="1956841"/>
          </a:xfrm>
        </p:spPr>
        <p:txBody>
          <a:bodyPr anchor="b">
            <a:normAutofit/>
          </a:bodyPr>
          <a:lstStyle/>
          <a:p>
            <a:r>
              <a:rPr lang="en-GB" sz="4200">
                <a:latin typeface="Arial"/>
                <a:cs typeface="Arial"/>
              </a:rPr>
              <a:t>What is a fair and effective stop and search</a:t>
            </a:r>
            <a:endParaRPr lang="en-US" sz="420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0C71C3-284F-5443-C0D8-66E59C1FDA88}"/>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1200" dirty="0">
                <a:latin typeface="Arial"/>
                <a:cs typeface="Arial"/>
              </a:rPr>
              <a:t>For a stop and search to remain ethical and effective the officer must have reasonable grounds to believe;</a:t>
            </a:r>
            <a:endParaRPr lang="en-GB" sz="1200" dirty="0">
              <a:cs typeface="Calibri" panose="020F0502020204030204"/>
            </a:endParaRPr>
          </a:p>
          <a:p>
            <a:r>
              <a:rPr lang="en-GB" sz="1200" dirty="0">
                <a:latin typeface="Arial"/>
                <a:cs typeface="Arial"/>
              </a:rPr>
              <a:t>Seen </a:t>
            </a:r>
            <a:endParaRPr lang="en-GB" sz="1200" dirty="0"/>
          </a:p>
          <a:p>
            <a:r>
              <a:rPr lang="en-GB" sz="1200" dirty="0">
                <a:latin typeface="Arial"/>
                <a:cs typeface="Arial"/>
              </a:rPr>
              <a:t>Heard </a:t>
            </a:r>
            <a:endParaRPr lang="en-GB" sz="1200" dirty="0"/>
          </a:p>
          <a:p>
            <a:r>
              <a:rPr lang="en-GB" sz="1200" dirty="0">
                <a:latin typeface="Arial"/>
                <a:cs typeface="Arial"/>
              </a:rPr>
              <a:t>Actions </a:t>
            </a:r>
            <a:endParaRPr lang="en-GB" sz="1200" dirty="0"/>
          </a:p>
          <a:p>
            <a:r>
              <a:rPr lang="en-GB" sz="1200" dirty="0">
                <a:latin typeface="Arial"/>
                <a:cs typeface="Arial"/>
              </a:rPr>
              <a:t>Conversation </a:t>
            </a:r>
            <a:endParaRPr lang="en-GB" sz="1200" dirty="0"/>
          </a:p>
          <a:p>
            <a:r>
              <a:rPr lang="en-GB" sz="1200" dirty="0">
                <a:latin typeface="Arial"/>
                <a:cs typeface="Arial"/>
              </a:rPr>
              <a:t>Knowledge </a:t>
            </a:r>
            <a:endParaRPr lang="en-GB" sz="1200" dirty="0"/>
          </a:p>
          <a:p>
            <a:r>
              <a:rPr lang="en-GB" sz="1200" dirty="0">
                <a:latin typeface="Arial"/>
                <a:cs typeface="Arial"/>
              </a:rPr>
              <a:t>Smell </a:t>
            </a:r>
            <a:endParaRPr lang="en-GB" sz="1200" dirty="0"/>
          </a:p>
          <a:p>
            <a:r>
              <a:rPr lang="en-GB" sz="1200" dirty="0">
                <a:latin typeface="Arial"/>
                <a:cs typeface="Arial"/>
              </a:rPr>
              <a:t>(Metropolitan police 2020)</a:t>
            </a:r>
            <a:endParaRPr lang="en-GB" sz="1200" dirty="0"/>
          </a:p>
          <a:p>
            <a:pPr marL="0" indent="0">
              <a:buNone/>
            </a:pPr>
            <a:br>
              <a:rPr lang="en-US" sz="1200" dirty="0"/>
            </a:br>
            <a:endParaRPr lang="en-US" sz="1200">
              <a:cs typeface="Calibri" panose="020F0502020204030204"/>
            </a:endParaRPr>
          </a:p>
        </p:txBody>
      </p:sp>
      <p:pic>
        <p:nvPicPr>
          <p:cNvPr id="5" name="Picture 4" descr="Magnifying glass on clear background">
            <a:extLst>
              <a:ext uri="{FF2B5EF4-FFF2-40B4-BE49-F238E27FC236}">
                <a16:creationId xmlns:a16="http://schemas.microsoft.com/office/drawing/2014/main" id="{0A4B157F-069C-6FD1-C5A7-37D6968C7123}"/>
              </a:ext>
            </a:extLst>
          </p:cNvPr>
          <p:cNvPicPr>
            <a:picLocks noChangeAspect="1"/>
          </p:cNvPicPr>
          <p:nvPr/>
        </p:nvPicPr>
        <p:blipFill rotWithShape="1">
          <a:blip r:embed="rId2"/>
          <a:srcRect l="29528" r="3524"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4296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EBDF3-573F-EB14-4577-6682632EBE02}"/>
              </a:ext>
            </a:extLst>
          </p:cNvPr>
          <p:cNvSpPr>
            <a:spLocks noGrp="1"/>
          </p:cNvSpPr>
          <p:nvPr>
            <p:ph type="title"/>
          </p:nvPr>
        </p:nvSpPr>
        <p:spPr>
          <a:xfrm>
            <a:off x="841248" y="548640"/>
            <a:ext cx="3600860" cy="5431536"/>
          </a:xfrm>
        </p:spPr>
        <p:txBody>
          <a:bodyPr>
            <a:normAutofit/>
          </a:bodyPr>
          <a:lstStyle/>
          <a:p>
            <a:r>
              <a:rPr lang="en-GB" sz="5400">
                <a:cs typeface="Calibri Light"/>
              </a:rPr>
              <a:t>Code of Ethics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E3B877-94A2-C383-796A-B2965E1577A6}"/>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latin typeface="Arial"/>
                <a:cs typeface="Arial"/>
              </a:rPr>
              <a:t>The code of ethics is what the police follow to make sure they are accountable for their actions and treat everyone as equals. (College of Policing, 2023)</a:t>
            </a:r>
            <a:endParaRPr lang="en-GB" sz="2200">
              <a:cs typeface="Calibri" panose="020F0502020204030204"/>
            </a:endParaRPr>
          </a:p>
          <a:p>
            <a:r>
              <a:rPr lang="en-GB" sz="2200">
                <a:latin typeface="Arial"/>
                <a:cs typeface="Arial"/>
              </a:rPr>
              <a:t>Integrity,</a:t>
            </a:r>
            <a:endParaRPr lang="en-GB" sz="2200"/>
          </a:p>
          <a:p>
            <a:r>
              <a:rPr lang="en-GB" sz="2200">
                <a:latin typeface="Arial"/>
                <a:cs typeface="Arial"/>
              </a:rPr>
              <a:t>Objectivity</a:t>
            </a:r>
            <a:endParaRPr lang="en-GB" sz="2200"/>
          </a:p>
          <a:p>
            <a:r>
              <a:rPr lang="en-GB" sz="2200">
                <a:latin typeface="Arial"/>
                <a:cs typeface="Arial"/>
              </a:rPr>
              <a:t>Professional competence and due care</a:t>
            </a:r>
            <a:endParaRPr lang="en-GB" sz="2200"/>
          </a:p>
          <a:p>
            <a:r>
              <a:rPr lang="en-GB" sz="2200">
                <a:latin typeface="Arial"/>
                <a:cs typeface="Arial"/>
              </a:rPr>
              <a:t>Confidentiality</a:t>
            </a:r>
            <a:endParaRPr lang="en-GB" sz="2200"/>
          </a:p>
          <a:p>
            <a:r>
              <a:rPr lang="en-GB" sz="2200">
                <a:latin typeface="Arial"/>
                <a:cs typeface="Arial"/>
              </a:rPr>
              <a:t>Professional behaviour</a:t>
            </a:r>
            <a:endParaRPr lang="en-GB" sz="2200"/>
          </a:p>
          <a:p>
            <a:r>
              <a:rPr lang="en-GB" sz="2200">
                <a:latin typeface="Arial"/>
                <a:cs typeface="Arial"/>
              </a:rPr>
              <a:t>(Cima,2020)</a:t>
            </a:r>
            <a:endParaRPr lang="en-GB" sz="2200"/>
          </a:p>
          <a:p>
            <a:endParaRPr lang="en-US" sz="2200"/>
          </a:p>
          <a:p>
            <a:pPr marL="0" indent="0">
              <a:buNone/>
            </a:pPr>
            <a:br>
              <a:rPr lang="en-US" sz="2200"/>
            </a:br>
            <a:endParaRPr lang="en-US" sz="2200">
              <a:cs typeface="Calibri"/>
            </a:endParaRPr>
          </a:p>
        </p:txBody>
      </p:sp>
    </p:spTree>
    <p:extLst>
      <p:ext uri="{BB962C8B-B14F-4D97-AF65-F5344CB8AC3E}">
        <p14:creationId xmlns:p14="http://schemas.microsoft.com/office/powerpoint/2010/main" val="2364073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4735C-7186-6865-6CCF-ECC09BF6323B}"/>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cs typeface="Calibri Light"/>
              </a:rPr>
              <a:t>When is stop and search used </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E5F337-53A9-A023-8385-9AB560D09EFD}"/>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2200" dirty="0">
                <a:latin typeface="Arial"/>
                <a:cs typeface="Arial"/>
              </a:rPr>
              <a:t>Stop and search is used when the police have reasonable grounds to search someone</a:t>
            </a:r>
            <a:endParaRPr lang="en-GB" sz="2200" dirty="0">
              <a:cs typeface="Calibri" panose="020F0502020204030204"/>
            </a:endParaRPr>
          </a:p>
          <a:p>
            <a:r>
              <a:rPr lang="en-GB" sz="2200" dirty="0">
                <a:latin typeface="Arial"/>
                <a:cs typeface="Arial"/>
              </a:rPr>
              <a:t>Stop and searched will be used in public and has to be done in the public eye to remain ethical, and the power can be used to search a vehicle as well.</a:t>
            </a:r>
            <a:endParaRPr lang="en-GB" sz="2200" dirty="0">
              <a:cs typeface="Calibri"/>
            </a:endParaRPr>
          </a:p>
          <a:p>
            <a:r>
              <a:rPr lang="en-GB" sz="2200" dirty="0">
                <a:latin typeface="Arial"/>
                <a:cs typeface="Arial"/>
              </a:rPr>
              <a:t>This will be used to stop people and make sure they cause no more harm to themselves or anyone else, the police can search for things like, drugs,  bladed weapons and stolen articles. </a:t>
            </a:r>
            <a:endParaRPr lang="en-GB" sz="2200" dirty="0">
              <a:cs typeface="Calibri"/>
            </a:endParaRPr>
          </a:p>
          <a:p>
            <a:r>
              <a:rPr lang="en-GB" sz="2200" dirty="0">
                <a:latin typeface="Arial"/>
                <a:cs typeface="Arial"/>
              </a:rPr>
              <a:t>(College of policing 2023)</a:t>
            </a:r>
            <a:endParaRPr lang="en-GB" sz="2200" dirty="0"/>
          </a:p>
          <a:p>
            <a:pPr marL="0" indent="0">
              <a:buNone/>
            </a:pPr>
            <a:br>
              <a:rPr lang="en-US" sz="2200" dirty="0"/>
            </a:br>
            <a:endParaRPr lang="en-US" sz="2200">
              <a:cs typeface="Calibri" panose="020F0502020204030204"/>
            </a:endParaRPr>
          </a:p>
        </p:txBody>
      </p:sp>
    </p:spTree>
    <p:extLst>
      <p:ext uri="{BB962C8B-B14F-4D97-AF65-F5344CB8AC3E}">
        <p14:creationId xmlns:p14="http://schemas.microsoft.com/office/powerpoint/2010/main" val="3045945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F2367-C3E5-96E2-3382-BBAD5C3D28D4}"/>
              </a:ext>
            </a:extLst>
          </p:cNvPr>
          <p:cNvSpPr>
            <a:spLocks noGrp="1"/>
          </p:cNvSpPr>
          <p:nvPr>
            <p:ph type="title"/>
          </p:nvPr>
        </p:nvSpPr>
        <p:spPr>
          <a:xfrm>
            <a:off x="1156851" y="637762"/>
            <a:ext cx="9888496" cy="900131"/>
          </a:xfrm>
        </p:spPr>
        <p:txBody>
          <a:bodyPr anchor="t">
            <a:normAutofit/>
          </a:bodyPr>
          <a:lstStyle/>
          <a:p>
            <a:r>
              <a:rPr lang="en-GB" sz="3400">
                <a:solidFill>
                  <a:schemeClr val="bg1"/>
                </a:solidFill>
                <a:cs typeface="Calibri Light"/>
              </a:rPr>
              <a:t>Why does It matter how the police use their powers. </a:t>
            </a:r>
            <a:endParaRPr lang="en-GB" sz="34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B2161B-1E61-D7B8-BFE6-213DA0AE974F}"/>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2200">
                <a:latin typeface="Arial"/>
                <a:cs typeface="Arial"/>
              </a:rPr>
              <a:t>The power of stop and search for a police officer can sometimes scare the public however the power is used mainly for protecting the public, tackling crime and overall keeping the streets safe. </a:t>
            </a:r>
            <a:endParaRPr lang="en-GB" sz="2200">
              <a:cs typeface="Calibri" panose="020F0502020204030204"/>
            </a:endParaRPr>
          </a:p>
          <a:p>
            <a:r>
              <a:rPr lang="en-GB" sz="2200">
                <a:latin typeface="Arial"/>
                <a:cs typeface="Arial"/>
              </a:rPr>
              <a:t>If the power is abused or used in a negative manner the public confidence and relationship with the police will drop and become very unproductive. </a:t>
            </a:r>
            <a:endParaRPr lang="en-GB" sz="2200">
              <a:cs typeface="Calibri"/>
            </a:endParaRPr>
          </a:p>
          <a:p>
            <a:r>
              <a:rPr lang="en-GB" sz="2200">
                <a:latin typeface="Arial"/>
                <a:cs typeface="Arial"/>
              </a:rPr>
              <a:t>In order to maintain the support of local communities the police must ensure the power of stop and search is used professionally and effectively. </a:t>
            </a:r>
            <a:endParaRPr lang="en-GB" sz="2200">
              <a:cs typeface="Calibri"/>
            </a:endParaRPr>
          </a:p>
          <a:p>
            <a:r>
              <a:rPr lang="en-GB" sz="2200">
                <a:latin typeface="Arial"/>
                <a:cs typeface="Arial"/>
              </a:rPr>
              <a:t>(Met police 2023)</a:t>
            </a:r>
            <a:endParaRPr lang="en-GB" sz="2200"/>
          </a:p>
          <a:p>
            <a:pPr marL="0" indent="0">
              <a:buNone/>
            </a:pPr>
            <a:br>
              <a:rPr lang="en-US" sz="2200"/>
            </a:br>
            <a:endParaRPr lang="en-US" sz="2200">
              <a:cs typeface="Calibri" panose="020F0502020204030204"/>
            </a:endParaRPr>
          </a:p>
        </p:txBody>
      </p:sp>
    </p:spTree>
    <p:extLst>
      <p:ext uri="{BB962C8B-B14F-4D97-AF65-F5344CB8AC3E}">
        <p14:creationId xmlns:p14="http://schemas.microsoft.com/office/powerpoint/2010/main" val="1750421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5A60F3-8890-EFB3-43F0-67614D76C482}"/>
              </a:ext>
            </a:extLst>
          </p:cNvPr>
          <p:cNvPicPr>
            <a:picLocks noChangeAspect="1"/>
          </p:cNvPicPr>
          <p:nvPr/>
        </p:nvPicPr>
        <p:blipFill rotWithShape="1">
          <a:blip r:embed="rId2">
            <a:duotone>
              <a:schemeClr val="bg2">
                <a:shade val="45000"/>
                <a:satMod val="135000"/>
              </a:schemeClr>
              <a:prstClr val="white"/>
            </a:duotone>
          </a:blip>
          <a:srcRect t="28205" r="9085" b="3609"/>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07CF3-6CA6-0E3D-9836-5E3A9737B2DA}"/>
              </a:ext>
            </a:extLst>
          </p:cNvPr>
          <p:cNvSpPr>
            <a:spLocks noGrp="1"/>
          </p:cNvSpPr>
          <p:nvPr>
            <p:ph type="title"/>
          </p:nvPr>
        </p:nvSpPr>
        <p:spPr>
          <a:xfrm>
            <a:off x="838200" y="365125"/>
            <a:ext cx="10515600" cy="1325563"/>
          </a:xfrm>
        </p:spPr>
        <p:txBody>
          <a:bodyPr>
            <a:normAutofit/>
          </a:bodyPr>
          <a:lstStyle/>
          <a:p>
            <a:r>
              <a:rPr lang="en-GB" dirty="0">
                <a:cs typeface="Calibri Light"/>
              </a:rPr>
              <a:t>The value of using powers correctly</a:t>
            </a:r>
            <a:endParaRPr lang="en-GB" dirty="0"/>
          </a:p>
        </p:txBody>
      </p:sp>
      <p:graphicFrame>
        <p:nvGraphicFramePr>
          <p:cNvPr id="5" name="Content Placeholder 2">
            <a:extLst>
              <a:ext uri="{FF2B5EF4-FFF2-40B4-BE49-F238E27FC236}">
                <a16:creationId xmlns:a16="http://schemas.microsoft.com/office/drawing/2014/main" id="{0EF2DEA6-DDDA-0380-3F5D-66FC3AF99235}"/>
              </a:ext>
            </a:extLst>
          </p:cNvPr>
          <p:cNvGraphicFramePr>
            <a:graphicFrameLocks noGrp="1"/>
          </p:cNvGraphicFramePr>
          <p:nvPr>
            <p:ph idx="1"/>
            <p:extLst>
              <p:ext uri="{D42A27DB-BD31-4B8C-83A1-F6EECF244321}">
                <p14:modId xmlns:p14="http://schemas.microsoft.com/office/powerpoint/2010/main" val="3803154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5298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B9206-44BA-EEE9-BDA4-EB448A9447FD}"/>
              </a:ext>
            </a:extLst>
          </p:cNvPr>
          <p:cNvSpPr>
            <a:spLocks noGrp="1"/>
          </p:cNvSpPr>
          <p:nvPr>
            <p:ph type="title"/>
          </p:nvPr>
        </p:nvSpPr>
        <p:spPr>
          <a:xfrm>
            <a:off x="1156851" y="637762"/>
            <a:ext cx="9888496" cy="900131"/>
          </a:xfrm>
        </p:spPr>
        <p:txBody>
          <a:bodyPr anchor="t">
            <a:normAutofit/>
          </a:bodyPr>
          <a:lstStyle/>
          <a:p>
            <a:r>
              <a:rPr lang="en-GB" sz="2800">
                <a:solidFill>
                  <a:schemeClr val="bg1"/>
                </a:solidFill>
                <a:latin typeface="Arial"/>
                <a:cs typeface="Arial"/>
              </a:rPr>
              <a:t>The importance of following correct and proper processes</a:t>
            </a:r>
            <a:endParaRPr lang="en-US" sz="28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5BCA02-2FDA-5D37-63A6-5A6550DB8B77}"/>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2400" dirty="0">
                <a:latin typeface="Arial"/>
                <a:cs typeface="Arial"/>
              </a:rPr>
              <a:t>The main importance of following correct and proper processes is due to the fact that it keeps organisations moving smoothly, any hiccups can be identified quickly and addressed, any helps the organisation from delving into deep chaos. (</a:t>
            </a:r>
            <a:r>
              <a:rPr lang="en-GB" sz="2400" dirty="0" err="1">
                <a:latin typeface="Arial"/>
                <a:cs typeface="Arial"/>
              </a:rPr>
              <a:t>Neogov</a:t>
            </a:r>
            <a:r>
              <a:rPr lang="en-GB" sz="2400" dirty="0">
                <a:latin typeface="Arial"/>
                <a:cs typeface="Arial"/>
              </a:rPr>
              <a:t>, 2022)</a:t>
            </a:r>
            <a:endParaRPr lang="en-GB" sz="2400" dirty="0">
              <a:cs typeface="Calibri" panose="020F0502020204030204"/>
            </a:endParaRPr>
          </a:p>
          <a:p>
            <a:r>
              <a:rPr lang="en-GB" sz="2400" dirty="0">
                <a:latin typeface="Arial"/>
                <a:cs typeface="Arial"/>
              </a:rPr>
              <a:t>However, in policing terms this keeps the team ethical. </a:t>
            </a:r>
            <a:endParaRPr lang="en-GB" sz="2400" dirty="0"/>
          </a:p>
          <a:p>
            <a:pPr marL="0" indent="0">
              <a:buNone/>
            </a:pPr>
            <a:br>
              <a:rPr lang="en-US" sz="2400" dirty="0"/>
            </a:br>
            <a:endParaRPr lang="en-US" sz="2400">
              <a:cs typeface="Calibri" panose="020F0502020204030204"/>
            </a:endParaRPr>
          </a:p>
        </p:txBody>
      </p:sp>
    </p:spTree>
    <p:extLst>
      <p:ext uri="{BB962C8B-B14F-4D97-AF65-F5344CB8AC3E}">
        <p14:creationId xmlns:p14="http://schemas.microsoft.com/office/powerpoint/2010/main" val="2475415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ACA4E-4ABC-C89B-EAE2-C6AF6EF0B1CF}"/>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cs typeface="Calibri Light"/>
              </a:rPr>
              <a:t>Racism profiling in London </a:t>
            </a:r>
            <a:endParaRPr lang="en-GB" sz="40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EA817D-8F9C-2D14-D40C-9A01379391BA}"/>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1500">
                <a:latin typeface="Arial"/>
                <a:cs typeface="Arial"/>
              </a:rPr>
              <a:t>Tyrone and steven,  two black men living in london were wrongly followed to tyrone's house in london and was ultimately arrested, .PC burns one of the officers said phrases like “you've been nicked before,i've arrested you before” </a:t>
            </a:r>
            <a:endParaRPr lang="en-GB" sz="1500">
              <a:cs typeface="Calibri" panose="020F0502020204030204"/>
            </a:endParaRPr>
          </a:p>
          <a:p>
            <a:r>
              <a:rPr lang="en-GB" sz="1500">
                <a:latin typeface="Arial"/>
                <a:cs typeface="Arial"/>
              </a:rPr>
              <a:t>PC burns did not give the reasons for the grounds of the search nor did he say what the object of the search was. </a:t>
            </a:r>
            <a:endParaRPr lang="en-GB" sz="1500">
              <a:cs typeface="Calibri"/>
            </a:endParaRPr>
          </a:p>
          <a:p>
            <a:r>
              <a:rPr lang="en-GB" sz="1500">
                <a:latin typeface="Arial"/>
                <a:cs typeface="Arial"/>
              </a:rPr>
              <a:t>After searching tyrone and finding nothing pc burns decided to search the car again without grounds or reasoning. After all of this tyrone was left feeling “ worthless, frustrated, angry and disappointed”</a:t>
            </a:r>
            <a:endParaRPr lang="en-GB" sz="1500">
              <a:cs typeface="Calibri"/>
            </a:endParaRPr>
          </a:p>
          <a:p>
            <a:r>
              <a:rPr lang="en-GB" sz="1500">
                <a:latin typeface="Arial"/>
                <a:cs typeface="Arial"/>
              </a:rPr>
              <a:t>Can you blame him ?</a:t>
            </a:r>
            <a:endParaRPr lang="en-GB" sz="1500">
              <a:cs typeface="Calibri"/>
            </a:endParaRPr>
          </a:p>
          <a:p>
            <a:r>
              <a:rPr lang="en-GB" sz="1500">
                <a:latin typeface="Arial"/>
                <a:cs typeface="Arial"/>
              </a:rPr>
              <a:t>How would you feel ? </a:t>
            </a:r>
            <a:endParaRPr lang="en-GB" sz="1500">
              <a:cs typeface="Calibri"/>
            </a:endParaRPr>
          </a:p>
          <a:p>
            <a:r>
              <a:rPr lang="en-GB" sz="1500">
                <a:latin typeface="Arial"/>
                <a:cs typeface="Arial"/>
              </a:rPr>
              <a:t>(Iain gould 2019)</a:t>
            </a:r>
            <a:endParaRPr lang="en-GB" sz="1500"/>
          </a:p>
          <a:p>
            <a:endParaRPr lang="en-US" sz="1500"/>
          </a:p>
          <a:p>
            <a:pPr marL="0" indent="0">
              <a:buNone/>
            </a:pPr>
            <a:br>
              <a:rPr lang="en-US" sz="1500"/>
            </a:br>
            <a:endParaRPr lang="en-US" sz="1500">
              <a:cs typeface="Calibri"/>
            </a:endParaRPr>
          </a:p>
        </p:txBody>
      </p:sp>
    </p:spTree>
    <p:extLst>
      <p:ext uri="{BB962C8B-B14F-4D97-AF65-F5344CB8AC3E}">
        <p14:creationId xmlns:p14="http://schemas.microsoft.com/office/powerpoint/2010/main" val="41785522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0A1FA0-DEC6-60FC-F48B-9383F775A622}"/>
              </a:ext>
            </a:extLst>
          </p:cNvPr>
          <p:cNvSpPr>
            <a:spLocks noGrp="1"/>
          </p:cNvSpPr>
          <p:nvPr>
            <p:ph type="title"/>
          </p:nvPr>
        </p:nvSpPr>
        <p:spPr>
          <a:xfrm>
            <a:off x="1156851" y="637762"/>
            <a:ext cx="9888496" cy="900131"/>
          </a:xfrm>
        </p:spPr>
        <p:txBody>
          <a:bodyPr anchor="t">
            <a:normAutofit/>
          </a:bodyPr>
          <a:lstStyle/>
          <a:p>
            <a:r>
              <a:rPr lang="en-GB" sz="2800" dirty="0">
                <a:solidFill>
                  <a:schemeClr val="bg1"/>
                </a:solidFill>
                <a:latin typeface="Arial"/>
                <a:cs typeface="Arial"/>
              </a:rPr>
              <a:t>Potential consequences of using the powers incorrectly</a:t>
            </a:r>
            <a:endParaRPr lang="en-US"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8EFF23-DE5D-659A-9712-D5F608282EC8}"/>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1800" dirty="0">
                <a:latin typeface="Arial"/>
                <a:cs typeface="Arial"/>
              </a:rPr>
              <a:t>The consequences of using your powers incorrectly can not only have an impact on the police force but also on the relationship with the public. </a:t>
            </a:r>
            <a:endParaRPr lang="en-GB" sz="2400" dirty="0">
              <a:cs typeface="Calibri" panose="020F0502020204030204"/>
            </a:endParaRPr>
          </a:p>
          <a:p>
            <a:r>
              <a:rPr lang="en-GB" sz="1800" dirty="0">
                <a:latin typeface="Arial"/>
                <a:cs typeface="Arial"/>
              </a:rPr>
              <a:t>Police officer that abuse their powers can be sacked or even jailed. </a:t>
            </a:r>
            <a:endParaRPr lang="en-GB" dirty="0">
              <a:cs typeface="Calibri"/>
            </a:endParaRPr>
          </a:p>
          <a:p>
            <a:r>
              <a:rPr lang="en-GB" sz="1800" dirty="0">
                <a:latin typeface="Arial"/>
                <a:cs typeface="Arial"/>
              </a:rPr>
              <a:t>Rhett Wilson, 27 jailed for 34 months (cps,2023)</a:t>
            </a:r>
            <a:endParaRPr lang="en-GB" dirty="0">
              <a:cs typeface="Calibri"/>
            </a:endParaRPr>
          </a:p>
          <a:p>
            <a:r>
              <a:rPr lang="en-GB" sz="1800" dirty="0">
                <a:latin typeface="Arial"/>
                <a:cs typeface="Arial"/>
              </a:rPr>
              <a:t>Wayne Cousins, a police officer who raped and killed a women when he abused his power. (sky news,2022)</a:t>
            </a:r>
            <a:endParaRPr lang="en-GB" dirty="0">
              <a:cs typeface="Calibri"/>
            </a:endParaRPr>
          </a:p>
          <a:p>
            <a:r>
              <a:rPr lang="en-GB" sz="1800" dirty="0">
                <a:latin typeface="Arial"/>
                <a:cs typeface="Arial"/>
              </a:rPr>
              <a:t>After this the metropolitan police had to start a reform and it was found that out of 150 cases there were 31 cases where officers used their power for sexual gain. </a:t>
            </a:r>
            <a:endParaRPr lang="en-GB"/>
          </a:p>
          <a:p>
            <a:pPr marL="0" indent="0">
              <a:buNone/>
            </a:pPr>
            <a:br>
              <a:rPr lang="en-US" dirty="0"/>
            </a:br>
            <a:endParaRPr lang="en-US" dirty="0">
              <a:cs typeface="Calibri" panose="020F0502020204030204"/>
            </a:endParaRPr>
          </a:p>
        </p:txBody>
      </p:sp>
    </p:spTree>
    <p:extLst>
      <p:ext uri="{BB962C8B-B14F-4D97-AF65-F5344CB8AC3E}">
        <p14:creationId xmlns:p14="http://schemas.microsoft.com/office/powerpoint/2010/main" val="3586046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02FDD8-8D6C-2850-1C24-A801894D8B70}"/>
              </a:ext>
            </a:extLst>
          </p:cNvPr>
          <p:cNvSpPr>
            <a:spLocks noGrp="1"/>
          </p:cNvSpPr>
          <p:nvPr>
            <p:ph type="title"/>
          </p:nvPr>
        </p:nvSpPr>
        <p:spPr>
          <a:xfrm>
            <a:off x="1156851" y="637762"/>
            <a:ext cx="9888496" cy="900131"/>
          </a:xfrm>
        </p:spPr>
        <p:txBody>
          <a:bodyPr anchor="t">
            <a:normAutofit/>
          </a:bodyPr>
          <a:lstStyle/>
          <a:p>
            <a:r>
              <a:rPr lang="en-GB" sz="2800" dirty="0">
                <a:solidFill>
                  <a:schemeClr val="bg1"/>
                </a:solidFill>
                <a:latin typeface="Arial"/>
                <a:cs typeface="Arial"/>
              </a:rPr>
              <a:t>Relationships with the public due to abuse of powers</a:t>
            </a:r>
            <a:endParaRPr lang="en-US"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2717E4-E7E7-868B-7651-C100D9EA25FB}"/>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1800" dirty="0">
                <a:latin typeface="Arial"/>
                <a:cs typeface="Arial"/>
              </a:rPr>
              <a:t>The police in the United kingdom police via consent and the relationship with the community is always severely affected.</a:t>
            </a:r>
            <a:endParaRPr lang="en-GB" sz="2400" dirty="0">
              <a:cs typeface="Calibri" panose="020F0502020204030204"/>
            </a:endParaRPr>
          </a:p>
          <a:p>
            <a:r>
              <a:rPr lang="en-GB" sz="1800" dirty="0">
                <a:latin typeface="Arial"/>
                <a:cs typeface="Arial"/>
              </a:rPr>
              <a:t>Lack of trust- this causes the most trouble in today's policing, the public will not call the police or help the police when they need them because there is no trust there.</a:t>
            </a:r>
            <a:endParaRPr lang="en-GB" dirty="0">
              <a:cs typeface="Calibri"/>
            </a:endParaRPr>
          </a:p>
          <a:p>
            <a:r>
              <a:rPr lang="en-GB" sz="1800" dirty="0">
                <a:latin typeface="Arial"/>
                <a:cs typeface="Arial"/>
              </a:rPr>
              <a:t>Police cooperation- cooperation with the police will not be effective as people will not want to help out (psychology today, 2023)</a:t>
            </a:r>
            <a:endParaRPr lang="en-GB" dirty="0">
              <a:cs typeface="Calibri"/>
            </a:endParaRPr>
          </a:p>
          <a:p>
            <a:r>
              <a:rPr lang="en-GB" sz="1800" dirty="0">
                <a:latin typeface="Arial"/>
                <a:cs typeface="Arial"/>
              </a:rPr>
              <a:t>Crime rates- crime rates are more likely to increase due to the lack of respect between the community and the police, however (College of Policing,2023) disagree with that statement and states that the visibility of the police in the community has no effect on crime rates. </a:t>
            </a:r>
            <a:endParaRPr lang="en-GB"/>
          </a:p>
          <a:p>
            <a:pPr marL="0" indent="0">
              <a:buNone/>
            </a:pPr>
            <a:br>
              <a:rPr lang="en-US" dirty="0"/>
            </a:br>
            <a:endParaRPr lang="en-US" dirty="0">
              <a:cs typeface="Calibri" panose="020F0502020204030204"/>
            </a:endParaRPr>
          </a:p>
        </p:txBody>
      </p:sp>
    </p:spTree>
    <p:extLst>
      <p:ext uri="{BB962C8B-B14F-4D97-AF65-F5344CB8AC3E}">
        <p14:creationId xmlns:p14="http://schemas.microsoft.com/office/powerpoint/2010/main" val="3238954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4E65F23-789E-4CB9-B34F-46A85E25D6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5" name="Oval 24">
              <a:extLst>
                <a:ext uri="{FF2B5EF4-FFF2-40B4-BE49-F238E27FC236}">
                  <a16:creationId xmlns:a16="http://schemas.microsoft.com/office/drawing/2014/main" id="{1CA207F7-3B67-4EA2-8EC5-1260B55A07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AD4CC450-51C3-4A41-B2B1-68A15D57C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ED62506D-F8E8-4C55-B160-D4FE898504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6004793-0083-43B9-81A2-20F71D2C7D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53D192AA-AFCB-470F-B66A-18815C352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9079B0CF-0B4C-42A9-9769-3AC0A34FA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55B3518-BC43-DAA9-9494-811CD883B582}"/>
              </a:ext>
            </a:extLst>
          </p:cNvPr>
          <p:cNvSpPr>
            <a:spLocks noGrp="1"/>
          </p:cNvSpPr>
          <p:nvPr>
            <p:ph type="title"/>
          </p:nvPr>
        </p:nvSpPr>
        <p:spPr>
          <a:xfrm>
            <a:off x="630936" y="630936"/>
            <a:ext cx="5260992" cy="2096756"/>
          </a:xfrm>
          <a:noFill/>
        </p:spPr>
        <p:txBody>
          <a:bodyPr anchor="t">
            <a:normAutofit/>
          </a:bodyPr>
          <a:lstStyle/>
          <a:p>
            <a:r>
              <a:rPr lang="en-GB" sz="4800" dirty="0">
                <a:solidFill>
                  <a:schemeClr val="bg1"/>
                </a:solidFill>
                <a:cs typeface="Calibri Light"/>
              </a:rPr>
              <a:t>Is stop and search in the UK Effective. </a:t>
            </a:r>
          </a:p>
        </p:txBody>
      </p:sp>
      <p:sp>
        <p:nvSpPr>
          <p:cNvPr id="8" name="Content Placeholder 7">
            <a:extLst>
              <a:ext uri="{FF2B5EF4-FFF2-40B4-BE49-F238E27FC236}">
                <a16:creationId xmlns:a16="http://schemas.microsoft.com/office/drawing/2014/main" id="{E8FB1AC9-D399-6A2B-8F69-A6B10D637F40}"/>
              </a:ext>
            </a:extLst>
          </p:cNvPr>
          <p:cNvSpPr>
            <a:spLocks noGrp="1"/>
          </p:cNvSpPr>
          <p:nvPr>
            <p:ph idx="1"/>
          </p:nvPr>
        </p:nvSpPr>
        <p:spPr>
          <a:xfrm>
            <a:off x="6095996" y="630936"/>
            <a:ext cx="5064191" cy="2096769"/>
          </a:xfrm>
          <a:noFill/>
        </p:spPr>
        <p:txBody>
          <a:bodyPr anchor="t">
            <a:normAutofit/>
          </a:bodyPr>
          <a:lstStyle/>
          <a:p>
            <a:r>
              <a:rPr lang="en-US" sz="1800" dirty="0">
                <a:solidFill>
                  <a:schemeClr val="bg1"/>
                </a:solidFill>
                <a:cs typeface="Calibri"/>
              </a:rPr>
              <a:t>This table has been made through looking at statistics and showing its findings in the effectiveness of stop and search. </a:t>
            </a:r>
            <a:endParaRPr lang="en-US" sz="1800" dirty="0">
              <a:solidFill>
                <a:schemeClr val="bg1"/>
              </a:solidFill>
            </a:endParaRPr>
          </a:p>
        </p:txBody>
      </p:sp>
      <p:sp>
        <p:nvSpPr>
          <p:cNvPr id="32" name="Rectangle 3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5" name="Straight Connector 3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0" name="Rectangle 39">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3" name="Straight Connector 42">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Content Placeholder 3" descr="A blue and white box with white text&#10;&#10;Description automatically generated">
            <a:extLst>
              <a:ext uri="{FF2B5EF4-FFF2-40B4-BE49-F238E27FC236}">
                <a16:creationId xmlns:a16="http://schemas.microsoft.com/office/drawing/2014/main" id="{2B8EB893-B4D0-21D9-5E31-0A3E870702D5}"/>
              </a:ext>
            </a:extLst>
          </p:cNvPr>
          <p:cNvPicPr>
            <a:picLocks noChangeAspect="1"/>
          </p:cNvPicPr>
          <p:nvPr/>
        </p:nvPicPr>
        <p:blipFill>
          <a:blip r:embed="rId2"/>
          <a:stretch>
            <a:fillRect/>
          </a:stretch>
        </p:blipFill>
        <p:spPr>
          <a:xfrm>
            <a:off x="631359" y="3081828"/>
            <a:ext cx="10843065" cy="2873412"/>
          </a:xfrm>
          <a:prstGeom prst="rect">
            <a:avLst/>
          </a:prstGeom>
        </p:spPr>
      </p:pic>
      <p:grpSp>
        <p:nvGrpSpPr>
          <p:cNvPr id="48" name="Group 47">
            <a:extLst>
              <a:ext uri="{FF2B5EF4-FFF2-40B4-BE49-F238E27FC236}">
                <a16:creationId xmlns:a16="http://schemas.microsoft.com/office/drawing/2014/main" id="{4043ADFC-DC2E-40D2-954D-4A13B908DA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5716" y="3029889"/>
            <a:ext cx="304800" cy="429768"/>
            <a:chOff x="215328" y="-46937"/>
            <a:chExt cx="304800" cy="2773841"/>
          </a:xfrm>
        </p:grpSpPr>
        <p:cxnSp>
          <p:nvCxnSpPr>
            <p:cNvPr id="49" name="Straight Connector 48">
              <a:extLst>
                <a:ext uri="{FF2B5EF4-FFF2-40B4-BE49-F238E27FC236}">
                  <a16:creationId xmlns:a16="http://schemas.microsoft.com/office/drawing/2014/main" id="{C975E7D3-10F5-4E53-902F-9E79C98C22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DC51AAB-5A3B-4730-B8AC-46C96AC0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3A6F2D9-1476-4E35-988D-D4CCB15C8D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E17F678-D5C6-49BF-933D-1E65F69B32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832739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CEFF9-003E-DC4D-2444-F8D148FE35DE}"/>
              </a:ext>
            </a:extLst>
          </p:cNvPr>
          <p:cNvSpPr>
            <a:spLocks noGrp="1"/>
          </p:cNvSpPr>
          <p:nvPr>
            <p:ph type="title"/>
          </p:nvPr>
        </p:nvSpPr>
        <p:spPr>
          <a:xfrm>
            <a:off x="1156851" y="637762"/>
            <a:ext cx="9888496" cy="900131"/>
          </a:xfrm>
        </p:spPr>
        <p:txBody>
          <a:bodyPr anchor="t">
            <a:normAutofit fontScale="90000"/>
          </a:bodyPr>
          <a:lstStyle/>
          <a:p>
            <a:r>
              <a:rPr lang="en-GB" sz="4000" dirty="0">
                <a:solidFill>
                  <a:schemeClr val="bg1"/>
                </a:solidFill>
                <a:cs typeface="Calibri Light"/>
              </a:rPr>
              <a:t>What us being done to help police with stop and search </a:t>
            </a:r>
            <a:endParaRPr lang="en-GB" sz="4000" dirty="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301CA2-DD60-EA65-D186-214A29B002AC}"/>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1700">
                <a:latin typeface="Arial"/>
                <a:cs typeface="Arial"/>
              </a:rPr>
              <a:t>What is it? </a:t>
            </a:r>
            <a:endParaRPr lang="en-GB" sz="1700">
              <a:cs typeface="Calibri" panose="020F0502020204030204"/>
            </a:endParaRPr>
          </a:p>
          <a:p>
            <a:r>
              <a:rPr lang="en-GB" sz="1700">
                <a:latin typeface="Arial"/>
                <a:cs typeface="Arial"/>
              </a:rPr>
              <a:t>“Body Worn Video (BWV) cameras are small, visible devices worn attached to the officers' uniform (usually on the chest)” (met police 2022)</a:t>
            </a:r>
            <a:endParaRPr lang="en-GB" sz="1700"/>
          </a:p>
          <a:p>
            <a:r>
              <a:rPr lang="en-GB" sz="1700">
                <a:latin typeface="Arial"/>
                <a:cs typeface="Arial"/>
              </a:rPr>
              <a:t>What does it do? </a:t>
            </a:r>
            <a:endParaRPr lang="en-GB" sz="1700"/>
          </a:p>
          <a:p>
            <a:r>
              <a:rPr lang="en-GB" sz="1700">
                <a:latin typeface="Arial"/>
                <a:cs typeface="Arial"/>
              </a:rPr>
              <a:t>The police use a BWV to protect themselves and the public, everything they go to or whatever they do is recorded on camera. This is to protect the police and also the public. ( West Yorkshire Police, 2023)</a:t>
            </a:r>
            <a:endParaRPr lang="en-GB" sz="1700"/>
          </a:p>
          <a:p>
            <a:r>
              <a:rPr lang="en-GB" sz="1700">
                <a:latin typeface="Arial"/>
                <a:cs typeface="Arial"/>
              </a:rPr>
              <a:t>Why is it effective?</a:t>
            </a:r>
            <a:endParaRPr lang="en-GB" sz="1700"/>
          </a:p>
          <a:p>
            <a:r>
              <a:rPr lang="en-GB" sz="1700" dirty="0">
                <a:latin typeface="Arial"/>
                <a:cs typeface="Arial"/>
              </a:rPr>
              <a:t>The cameras are effective as they provide something for the police to fall back on if they get </a:t>
            </a:r>
            <a:r>
              <a:rPr lang="en-GB" sz="1700" dirty="0" err="1">
                <a:latin typeface="Arial"/>
                <a:cs typeface="Arial"/>
              </a:rPr>
              <a:t>accuesed</a:t>
            </a:r>
            <a:r>
              <a:rPr lang="en-GB" sz="1700" dirty="0">
                <a:latin typeface="Arial"/>
                <a:cs typeface="Arial"/>
              </a:rPr>
              <a:t> of something but also gives the public some reassurance that they are being treated fairly. (Thames Police, 2022)</a:t>
            </a:r>
            <a:endParaRPr lang="en-GB" sz="1700" dirty="0"/>
          </a:p>
          <a:p>
            <a:pPr marL="0" indent="0">
              <a:buNone/>
            </a:pPr>
            <a:br>
              <a:rPr lang="en-US" sz="1700"/>
            </a:br>
            <a:endParaRPr lang="en-US" sz="1700">
              <a:cs typeface="Calibri" panose="020F0502020204030204"/>
            </a:endParaRPr>
          </a:p>
        </p:txBody>
      </p:sp>
    </p:spTree>
    <p:extLst>
      <p:ext uri="{BB962C8B-B14F-4D97-AF65-F5344CB8AC3E}">
        <p14:creationId xmlns:p14="http://schemas.microsoft.com/office/powerpoint/2010/main" val="2668048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62A0F-C930-2298-5B92-D1305D48322C}"/>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Thank you for listening </a:t>
            </a:r>
          </a:p>
        </p:txBody>
      </p:sp>
      <p:sp>
        <p:nvSpPr>
          <p:cNvPr id="3" name="Content Placeholder 2">
            <a:extLst>
              <a:ext uri="{FF2B5EF4-FFF2-40B4-BE49-F238E27FC236}">
                <a16:creationId xmlns:a16="http://schemas.microsoft.com/office/drawing/2014/main" id="{C9AD3AF5-81C8-8D6A-DBDC-35038B7D554E}"/>
              </a:ext>
            </a:extLst>
          </p:cNvPr>
          <p:cNvSpPr>
            <a:spLocks noGrp="1"/>
          </p:cNvSpPr>
          <p:nvPr>
            <p:ph idx="1"/>
          </p:nvPr>
        </p:nvSpPr>
        <p:spPr>
          <a:xfrm>
            <a:off x="638881" y="1809541"/>
            <a:ext cx="10909643" cy="687406"/>
          </a:xfrm>
        </p:spPr>
        <p:txBody>
          <a:bodyPr vert="horz" lIns="91440" tIns="45720" rIns="91440" bIns="45720" rtlCol="0" anchor="ctr">
            <a:normAutofit/>
          </a:bodyPr>
          <a:lstStyle/>
          <a:p>
            <a:pPr marL="0" indent="0" algn="ctr">
              <a:buNone/>
            </a:pPr>
            <a:r>
              <a:rPr lang="en-US" sz="2400" kern="1200">
                <a:solidFill>
                  <a:schemeClr val="tx1"/>
                </a:solidFill>
                <a:latin typeface="+mn-lt"/>
                <a:ea typeface="+mn-ea"/>
                <a:cs typeface="+mn-cs"/>
              </a:rPr>
              <a:t>Any questions </a:t>
            </a: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lp">
            <a:extLst>
              <a:ext uri="{FF2B5EF4-FFF2-40B4-BE49-F238E27FC236}">
                <a16:creationId xmlns:a16="http://schemas.microsoft.com/office/drawing/2014/main" id="{03473F9A-9B34-EE24-C6C7-E5EA0B80AE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01299" y="2633472"/>
            <a:ext cx="3586353" cy="3586353"/>
          </a:xfrm>
          <a:prstGeom prst="rect">
            <a:avLst/>
          </a:prstGeom>
        </p:spPr>
      </p:pic>
    </p:spTree>
    <p:extLst>
      <p:ext uri="{BB962C8B-B14F-4D97-AF65-F5344CB8AC3E}">
        <p14:creationId xmlns:p14="http://schemas.microsoft.com/office/powerpoint/2010/main" val="397909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C100E-25B0-55F7-C52E-8038653BC140}"/>
              </a:ext>
            </a:extLst>
          </p:cNvPr>
          <p:cNvSpPr>
            <a:spLocks noGrp="1"/>
          </p:cNvSpPr>
          <p:nvPr>
            <p:ph type="title"/>
          </p:nvPr>
        </p:nvSpPr>
        <p:spPr/>
        <p:txBody>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30C2FCC6-721F-722B-1FC3-96601CB1DAA6}"/>
              </a:ext>
            </a:extLst>
          </p:cNvPr>
          <p:cNvSpPr>
            <a:spLocks noGrp="1"/>
          </p:cNvSpPr>
          <p:nvPr>
            <p:ph idx="1"/>
          </p:nvPr>
        </p:nvSpPr>
        <p:spPr/>
        <p:txBody>
          <a:bodyPr vert="horz" lIns="91440" tIns="45720" rIns="91440" bIns="45720" rtlCol="0" anchor="t">
            <a:normAutofit/>
          </a:bodyPr>
          <a:lstStyle/>
          <a:p>
            <a:r>
              <a:rPr lang="en-GB" sz="1400" dirty="0">
                <a:cs typeface="Calibri"/>
              </a:rPr>
              <a:t>College of Policing (2014). </a:t>
            </a:r>
            <a:r>
              <a:rPr lang="en-GB" sz="1400" i="1" dirty="0">
                <a:cs typeface="Calibri"/>
              </a:rPr>
              <a:t>Code of Ethics</a:t>
            </a:r>
            <a:r>
              <a:rPr lang="en-GB" sz="1400" dirty="0">
                <a:cs typeface="Calibri"/>
              </a:rPr>
              <a:t>. [online] College of Policing. Available at: </a:t>
            </a:r>
            <a:r>
              <a:rPr lang="en-GB" sz="1400" dirty="0">
                <a:cs typeface="Calibri"/>
                <a:hlinkClick r:id="rId2">
                  <a:extLst>
                    <a:ext uri="{A12FA001-AC4F-418D-AE19-62706E023703}">
                      <ahyp:hlinkClr xmlns:ahyp="http://schemas.microsoft.com/office/drawing/2018/hyperlinkcolor" val="tx"/>
                    </a:ext>
                  </a:extLst>
                </a:hlinkClick>
              </a:rPr>
              <a:t>https://www.college.police.uk/ethics/code-of-ethics</a:t>
            </a:r>
            <a:r>
              <a:rPr lang="en-GB" sz="1400" dirty="0">
                <a:cs typeface="Calibri"/>
              </a:rPr>
              <a:t> </a:t>
            </a:r>
          </a:p>
          <a:p>
            <a:r>
              <a:rPr lang="en-GB" sz="1400" dirty="0">
                <a:cs typeface="Calibri"/>
              </a:rPr>
              <a:t>www.aicpa-cima.com. (n.d.). </a:t>
            </a:r>
            <a:r>
              <a:rPr lang="en-GB" sz="1400" i="1" dirty="0">
                <a:cs typeface="Calibri"/>
              </a:rPr>
              <a:t>Code of Ethics at a glance</a:t>
            </a:r>
            <a:r>
              <a:rPr lang="en-GB" sz="1400" dirty="0">
                <a:cs typeface="Calibri"/>
              </a:rPr>
              <a:t>. [online] Available at: </a:t>
            </a:r>
            <a:r>
              <a:rPr lang="en-GB" sz="1400" dirty="0">
                <a:cs typeface="Calibri"/>
                <a:hlinkClick r:id="rId3">
                  <a:extLst>
                    <a:ext uri="{A12FA001-AC4F-418D-AE19-62706E023703}">
                      <ahyp:hlinkClr xmlns:ahyp="http://schemas.microsoft.com/office/drawing/2018/hyperlinkcolor" val="tx"/>
                    </a:ext>
                  </a:extLst>
                </a:hlinkClick>
              </a:rPr>
              <a:t>https://www.aicpa-cima.com/resources/landing/code-of-ethics-at-a-glance#:~:text=It%20is%20divided%20into%20three</a:t>
            </a:r>
            <a:r>
              <a:rPr lang="en-GB" sz="1400" dirty="0">
                <a:cs typeface="Calibri"/>
              </a:rPr>
              <a:t>. </a:t>
            </a:r>
          </a:p>
          <a:p>
            <a:r>
              <a:rPr lang="en-GB" sz="1400" err="1">
                <a:cs typeface="Calibri"/>
              </a:rPr>
              <a:t>iaingould</a:t>
            </a:r>
            <a:r>
              <a:rPr lang="en-GB" sz="1400" dirty="0">
                <a:cs typeface="Calibri"/>
              </a:rPr>
              <a:t>, A. (2021). </a:t>
            </a:r>
            <a:r>
              <a:rPr lang="en-GB" sz="1400" i="1" dirty="0">
                <a:cs typeface="Calibri"/>
              </a:rPr>
              <a:t>Police abuse of stop and search powers</a:t>
            </a:r>
            <a:r>
              <a:rPr lang="en-GB" sz="1400" dirty="0">
                <a:cs typeface="Calibri"/>
              </a:rPr>
              <a:t>. [online] Iain Gould- Actions Against the Police Solicitor. Available at: </a:t>
            </a:r>
            <a:r>
              <a:rPr lang="en-GB" sz="1400" dirty="0">
                <a:cs typeface="Calibri"/>
                <a:hlinkClick r:id="rId4">
                  <a:extLst>
                    <a:ext uri="{A12FA001-AC4F-418D-AE19-62706E023703}">
                      <ahyp:hlinkClr xmlns:ahyp="http://schemas.microsoft.com/office/drawing/2018/hyperlinkcolor" val="tx"/>
                    </a:ext>
                  </a:extLst>
                </a:hlinkClick>
              </a:rPr>
              <a:t>https://iaingould.co.uk/2021/11/26/police-abuse-of-stop-and-search-powers</a:t>
            </a:r>
            <a:r>
              <a:rPr lang="en-GB" sz="1400" dirty="0">
                <a:cs typeface="Calibri"/>
              </a:rPr>
              <a:t> </a:t>
            </a:r>
          </a:p>
          <a:p>
            <a:r>
              <a:rPr lang="en-GB" sz="1400" dirty="0">
                <a:cs typeface="Calibri"/>
              </a:rPr>
              <a:t>www.psychologytoday.com. (n.d.). </a:t>
            </a:r>
            <a:r>
              <a:rPr lang="en-GB" sz="1400" i="1" dirty="0">
                <a:cs typeface="Calibri"/>
              </a:rPr>
              <a:t>What Happens When We Don’t Trust Law Enforcement? | Psychology Today United Kingdom</a:t>
            </a:r>
            <a:r>
              <a:rPr lang="en-GB" sz="1400" dirty="0">
                <a:cs typeface="Calibri"/>
              </a:rPr>
              <a:t>. [online] Available at: https://www.psychologytoday.com/gb/blog/brick-brick/201409/what-happens-when-we-dont-trust-law-enforcement#:~:text=In%20the%20most%20extreme%20cases [Accessed 3 Nov. 2023] </a:t>
            </a:r>
          </a:p>
          <a:p>
            <a:r>
              <a:rPr lang="en-GB" sz="1400" dirty="0">
                <a:cs typeface="Calibri"/>
              </a:rPr>
              <a:t>College of Policing (2021). </a:t>
            </a:r>
            <a:r>
              <a:rPr lang="en-GB" sz="1400" i="1" dirty="0">
                <a:cs typeface="Calibri"/>
              </a:rPr>
              <a:t>The effectiveness of visible police patrol</a:t>
            </a:r>
            <a:r>
              <a:rPr lang="en-GB" sz="1400" dirty="0">
                <a:cs typeface="Calibri"/>
              </a:rPr>
              <a:t>. [online] College of Policing. Available at: </a:t>
            </a:r>
            <a:r>
              <a:rPr lang="en-GB" sz="1400" dirty="0">
                <a:cs typeface="Calibri"/>
                <a:hlinkClick r:id="rId5">
                  <a:extLst>
                    <a:ext uri="{A12FA001-AC4F-418D-AE19-62706E023703}">
                      <ahyp:hlinkClr xmlns:ahyp="http://schemas.microsoft.com/office/drawing/2018/hyperlinkcolor" val="tx"/>
                    </a:ext>
                  </a:extLst>
                </a:hlinkClick>
              </a:rPr>
              <a:t>https://www.college.police.uk/research/what-works-policing-reduce-crime/visible-police-patrol</a:t>
            </a:r>
            <a:r>
              <a:rPr lang="en-GB" sz="1400" dirty="0">
                <a:cs typeface="Calibri"/>
              </a:rPr>
              <a:t> </a:t>
            </a:r>
          </a:p>
          <a:p>
            <a:r>
              <a:rPr lang="en-GB" sz="1400" dirty="0">
                <a:cs typeface="Calibri"/>
              </a:rPr>
              <a:t>College of Policing (2021). </a:t>
            </a:r>
            <a:r>
              <a:rPr lang="en-GB" sz="1400" i="1" dirty="0">
                <a:cs typeface="Calibri"/>
              </a:rPr>
              <a:t>Body-worn cameras</a:t>
            </a:r>
            <a:r>
              <a:rPr lang="en-GB" sz="1400" dirty="0">
                <a:cs typeface="Calibri"/>
              </a:rPr>
              <a:t>. [online] College of Policing. Available at: </a:t>
            </a:r>
            <a:r>
              <a:rPr lang="en-GB" sz="1400" dirty="0">
                <a:cs typeface="Calibri"/>
                <a:hlinkClick r:id="rId6">
                  <a:extLst>
                    <a:ext uri="{A12FA001-AC4F-418D-AE19-62706E023703}">
                      <ahyp:hlinkClr xmlns:ahyp="http://schemas.microsoft.com/office/drawing/2018/hyperlinkcolor" val="tx"/>
                    </a:ext>
                  </a:extLst>
                </a:hlinkClick>
              </a:rPr>
              <a:t>https://www.college.police.uk/research/crime-reduction-toolkit/body-worn-cameras</a:t>
            </a:r>
            <a:r>
              <a:rPr lang="en-GB" sz="1400" dirty="0">
                <a:cs typeface="Calibri"/>
              </a:rPr>
              <a:t> </a:t>
            </a:r>
          </a:p>
          <a:p>
            <a:r>
              <a:rPr lang="en-GB" sz="1400" dirty="0">
                <a:cs typeface="Calibri"/>
              </a:rPr>
              <a:t>accounts.google.com. (n.d.). </a:t>
            </a:r>
            <a:r>
              <a:rPr lang="en-GB" sz="1400" i="1" dirty="0">
                <a:cs typeface="Calibri"/>
              </a:rPr>
              <a:t>Google Slides: Sign-in</a:t>
            </a:r>
            <a:r>
              <a:rPr lang="en-GB" sz="1400" dirty="0">
                <a:cs typeface="Calibri"/>
              </a:rPr>
              <a:t>. [online] Available at: https://docs.google.com/presentation/d/1GW24hP5gsU2tYHXKhhzWxw4tYrCrgidpn_jobbITQ_A/edit#slide=id.g28b5ea3f7c4_0_102 [Accessed 3 Nov. 2023] </a:t>
            </a:r>
          </a:p>
        </p:txBody>
      </p:sp>
    </p:spTree>
    <p:extLst>
      <p:ext uri="{BB962C8B-B14F-4D97-AF65-F5344CB8AC3E}">
        <p14:creationId xmlns:p14="http://schemas.microsoft.com/office/powerpoint/2010/main" val="21118835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B2447-1E86-299D-CAD9-B2A23236E0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9D977A8-4C24-7715-2889-B8566A2AD2BA}"/>
              </a:ext>
            </a:extLst>
          </p:cNvPr>
          <p:cNvSpPr>
            <a:spLocks noGrp="1"/>
          </p:cNvSpPr>
          <p:nvPr>
            <p:ph idx="1"/>
          </p:nvPr>
        </p:nvSpPr>
        <p:spPr/>
        <p:txBody>
          <a:bodyPr vert="horz" lIns="91440" tIns="45720" rIns="91440" bIns="45720" rtlCol="0" anchor="t">
            <a:normAutofit/>
          </a:bodyPr>
          <a:lstStyle/>
          <a:p>
            <a:r>
              <a:rPr lang="en-GB" sz="1400" dirty="0">
                <a:cs typeface="Calibri"/>
              </a:rPr>
              <a:t>College of Policing. (n.d.). </a:t>
            </a:r>
            <a:r>
              <a:rPr lang="en-GB" sz="1400" i="1" dirty="0">
                <a:cs typeface="Calibri"/>
              </a:rPr>
              <a:t>Stop and search</a:t>
            </a:r>
            <a:r>
              <a:rPr lang="en-GB" sz="1400" dirty="0">
                <a:cs typeface="Calibri"/>
              </a:rPr>
              <a:t>. [online] Available at: </a:t>
            </a:r>
            <a:r>
              <a:rPr lang="en-GB" sz="1400" dirty="0">
                <a:cs typeface="Calibri"/>
                <a:hlinkClick r:id="rId2">
                  <a:extLst>
                    <a:ext uri="{A12FA001-AC4F-418D-AE19-62706E023703}">
                      <ahyp:hlinkClr xmlns:ahyp="http://schemas.microsoft.com/office/drawing/2018/hyperlinkcolor" val="tx"/>
                    </a:ext>
                  </a:extLst>
                </a:hlinkClick>
              </a:rPr>
              <a:t>https://www.college.police.uk/app/stop-and-search/stop-and-search#:~:text=The%20primary%20purpose%20of%20stop</a:t>
            </a:r>
            <a:r>
              <a:rPr lang="en-GB" sz="1400" dirty="0">
                <a:cs typeface="Calibri"/>
              </a:rPr>
              <a:t> </a:t>
            </a:r>
            <a:endParaRPr lang="en-GB">
              <a:cs typeface="Calibri"/>
            </a:endParaRPr>
          </a:p>
          <a:p>
            <a:r>
              <a:rPr lang="en-GB" sz="1400" dirty="0">
                <a:cs typeface="Calibri"/>
              </a:rPr>
              <a:t>www.nidirect.gov.uk. (2015). </a:t>
            </a:r>
            <a:r>
              <a:rPr lang="en-GB" sz="1400" i="1" dirty="0">
                <a:cs typeface="Calibri"/>
              </a:rPr>
              <a:t>Stop and search | </a:t>
            </a:r>
            <a:r>
              <a:rPr lang="en-GB" sz="1400" i="1" err="1">
                <a:cs typeface="Calibri"/>
              </a:rPr>
              <a:t>nidirect</a:t>
            </a:r>
            <a:r>
              <a:rPr lang="en-GB" sz="1400" dirty="0">
                <a:cs typeface="Calibri"/>
              </a:rPr>
              <a:t>. [online] Available at: </a:t>
            </a:r>
            <a:r>
              <a:rPr lang="en-GB" sz="1400" dirty="0">
                <a:cs typeface="Calibri"/>
                <a:hlinkClick r:id="rId3">
                  <a:extLst>
                    <a:ext uri="{A12FA001-AC4F-418D-AE19-62706E023703}">
                      <ahyp:hlinkClr xmlns:ahyp="http://schemas.microsoft.com/office/drawing/2018/hyperlinkcolor" val="tx"/>
                    </a:ext>
                  </a:extLst>
                </a:hlinkClick>
              </a:rPr>
              <a:t>https://www.nidirect.gov.uk/articles/stop-and-search#:~:text=Stop%20and%20search%20explained</a:t>
            </a:r>
            <a:r>
              <a:rPr lang="en-GB" sz="1400" dirty="0">
                <a:cs typeface="Calibri"/>
              </a:rPr>
              <a:t>. </a:t>
            </a:r>
          </a:p>
          <a:p>
            <a:r>
              <a:rPr lang="en-GB" sz="1400" dirty="0">
                <a:cs typeface="Calibri"/>
              </a:rPr>
              <a:t>College of Policing (2017). </a:t>
            </a:r>
            <a:r>
              <a:rPr lang="en-GB" sz="1400" i="1" dirty="0">
                <a:cs typeface="Calibri"/>
              </a:rPr>
              <a:t>Stop and search</a:t>
            </a:r>
            <a:r>
              <a:rPr lang="en-GB" sz="1400" dirty="0">
                <a:cs typeface="Calibri"/>
              </a:rPr>
              <a:t>. [online] College of Policing. Available at: </a:t>
            </a:r>
            <a:r>
              <a:rPr lang="en-GB" sz="1400" dirty="0">
                <a:cs typeface="Calibri"/>
                <a:hlinkClick r:id="rId4">
                  <a:extLst>
                    <a:ext uri="{A12FA001-AC4F-418D-AE19-62706E023703}">
                      <ahyp:hlinkClr xmlns:ahyp="http://schemas.microsoft.com/office/drawing/2018/hyperlinkcolor" val="tx"/>
                    </a:ext>
                  </a:extLst>
                </a:hlinkClick>
              </a:rPr>
              <a:t>https://www.college.police.uk/app/stop-and-search/stop-and-search</a:t>
            </a:r>
            <a:r>
              <a:rPr lang="en-GB" sz="1400" dirty="0">
                <a:cs typeface="Calibri"/>
              </a:rPr>
              <a:t> </a:t>
            </a:r>
          </a:p>
          <a:p>
            <a:r>
              <a:rPr lang="en-GB" sz="1400" dirty="0">
                <a:cs typeface="Calibri"/>
              </a:rPr>
              <a:t>Metropolitan Police (2022). </a:t>
            </a:r>
            <a:r>
              <a:rPr lang="en-GB" sz="1400" i="1" dirty="0">
                <a:cs typeface="Calibri"/>
              </a:rPr>
              <a:t>How we use stop and search | The Met</a:t>
            </a:r>
            <a:r>
              <a:rPr lang="en-GB" sz="1400" dirty="0">
                <a:cs typeface="Calibri"/>
              </a:rPr>
              <a:t>. [online] met.police.uk. Available at: </a:t>
            </a:r>
            <a:r>
              <a:rPr lang="en-GB" sz="1400" dirty="0">
                <a:cs typeface="Calibri"/>
                <a:hlinkClick r:id="rId5">
                  <a:extLst>
                    <a:ext uri="{A12FA001-AC4F-418D-AE19-62706E023703}">
                      <ahyp:hlinkClr xmlns:ahyp="http://schemas.microsoft.com/office/drawing/2018/hyperlinkcolor" val="tx"/>
                    </a:ext>
                  </a:extLst>
                </a:hlinkClick>
              </a:rPr>
              <a:t>https://www.met.police.uk/advice/advice-and-information/st-s/stop-and-search/how-we-use-stop-and-search/</a:t>
            </a:r>
            <a:r>
              <a:rPr lang="en-GB" sz="1400" dirty="0">
                <a:cs typeface="Calibri"/>
              </a:rPr>
              <a:t>. </a:t>
            </a:r>
          </a:p>
          <a:p>
            <a:r>
              <a:rPr lang="en-GB" sz="1400" dirty="0">
                <a:cs typeface="Calibri"/>
              </a:rPr>
              <a:t>Liberty. (n.d.). </a:t>
            </a:r>
            <a:r>
              <a:rPr lang="en-GB" sz="1400" i="1" dirty="0">
                <a:cs typeface="Calibri"/>
              </a:rPr>
              <a:t>Stop and Search</a:t>
            </a:r>
            <a:r>
              <a:rPr lang="en-GB" sz="1400" dirty="0">
                <a:cs typeface="Calibri"/>
              </a:rPr>
              <a:t>. [online] Available at: </a:t>
            </a:r>
            <a:r>
              <a:rPr lang="en-GB" sz="1400" dirty="0">
                <a:cs typeface="Calibri"/>
                <a:hlinkClick r:id="rId6">
                  <a:extLst>
                    <a:ext uri="{A12FA001-AC4F-418D-AE19-62706E023703}">
                      <ahyp:hlinkClr xmlns:ahyp="http://schemas.microsoft.com/office/drawing/2018/hyperlinkcolor" val="tx"/>
                    </a:ext>
                  </a:extLst>
                </a:hlinkClick>
              </a:rPr>
              <a:t>https://www.libertyhumanrights.org.uk/advice_information/stop-and-search/#:~:text=What</a:t>
            </a:r>
            <a:r>
              <a:rPr lang="en-GB" sz="1400" dirty="0">
                <a:cs typeface="Calibri"/>
              </a:rPr>
              <a:t> </a:t>
            </a:r>
          </a:p>
          <a:p>
            <a:r>
              <a:rPr lang="en-GB" sz="1400" dirty="0">
                <a:cs typeface="Calibri"/>
              </a:rPr>
              <a:t>Home Office (2022). </a:t>
            </a:r>
            <a:r>
              <a:rPr lang="en-GB" sz="1400" i="1" dirty="0">
                <a:cs typeface="Calibri"/>
              </a:rPr>
              <a:t>Stop and Search</a:t>
            </a:r>
            <a:r>
              <a:rPr lang="en-GB" sz="1400" dirty="0">
                <a:cs typeface="Calibri"/>
              </a:rPr>
              <a:t>. [online] Gov.uk. Available at: </a:t>
            </a:r>
            <a:r>
              <a:rPr lang="en-GB" sz="1400" dirty="0">
                <a:cs typeface="Calibri"/>
                <a:hlinkClick r:id="rId7">
                  <a:extLst>
                    <a:ext uri="{A12FA001-AC4F-418D-AE19-62706E023703}">
                      <ahyp:hlinkClr xmlns:ahyp="http://schemas.microsoft.com/office/drawing/2018/hyperlinkcolor" val="tx"/>
                    </a:ext>
                  </a:extLst>
                </a:hlinkClick>
              </a:rPr>
              <a:t>https://www.ethnicity-facts-figures.service.gov.uk/crime-justice-and-the-law/policing/stop-and-search/latest</a:t>
            </a:r>
            <a:r>
              <a:rPr lang="en-GB" sz="1400" dirty="0">
                <a:cs typeface="Calibri"/>
              </a:rPr>
              <a:t> </a:t>
            </a:r>
          </a:p>
          <a:p>
            <a:r>
              <a:rPr lang="en-GB" sz="1400" dirty="0">
                <a:cs typeface="Calibri"/>
              </a:rPr>
              <a:t>www.powerdms.com. (n.d.). </a:t>
            </a:r>
            <a:r>
              <a:rPr lang="en-GB" sz="1400" i="1" dirty="0">
                <a:cs typeface="Calibri"/>
              </a:rPr>
              <a:t>Following policies and procedures, and why it’s important</a:t>
            </a:r>
            <a:r>
              <a:rPr lang="en-GB" sz="1400" dirty="0">
                <a:cs typeface="Calibri"/>
              </a:rPr>
              <a:t>. [online] Available at: </a:t>
            </a:r>
            <a:r>
              <a:rPr lang="en-GB" sz="1400" dirty="0">
                <a:cs typeface="Calibri"/>
                <a:hlinkClick r:id="rId8">
                  <a:extLst>
                    <a:ext uri="{A12FA001-AC4F-418D-AE19-62706E023703}">
                      <ahyp:hlinkClr xmlns:ahyp="http://schemas.microsoft.com/office/drawing/2018/hyperlinkcolor" val="tx"/>
                    </a:ext>
                  </a:extLst>
                </a:hlinkClick>
              </a:rPr>
              <a:t>https://www.powerdms.com/policy-learning-center/following-policies-and-procedures-and-why-its-important#:~:text=Policies%20and%20procedures%20keep%20operations</a:t>
            </a:r>
            <a:r>
              <a:rPr lang="en-GB" sz="1400" dirty="0">
                <a:cs typeface="Calibri"/>
              </a:rPr>
              <a:t> </a:t>
            </a:r>
          </a:p>
          <a:p>
            <a:r>
              <a:rPr lang="en-GB" sz="1400" dirty="0">
                <a:cs typeface="Calibri"/>
              </a:rPr>
              <a:t>legislation.gov.uk (1984). </a:t>
            </a:r>
            <a:r>
              <a:rPr lang="en-GB" sz="1400" i="1" dirty="0">
                <a:cs typeface="Calibri"/>
              </a:rPr>
              <a:t>Police and Criminal Evidence Act 1984</a:t>
            </a:r>
            <a:r>
              <a:rPr lang="en-GB" sz="1400" dirty="0">
                <a:cs typeface="Calibri"/>
              </a:rPr>
              <a:t>. [online] Legislation.gov.uk. Available at: </a:t>
            </a:r>
            <a:r>
              <a:rPr lang="en-GB" sz="1400" dirty="0">
                <a:cs typeface="Calibri"/>
                <a:hlinkClick r:id="rId9">
                  <a:extLst>
                    <a:ext uri="{A12FA001-AC4F-418D-AE19-62706E023703}">
                      <ahyp:hlinkClr xmlns:ahyp="http://schemas.microsoft.com/office/drawing/2018/hyperlinkcolor" val="tx"/>
                    </a:ext>
                  </a:extLst>
                </a:hlinkClick>
              </a:rPr>
              <a:t>https://www.legislation.gov.uk/ukpga/1984/60/section/1</a:t>
            </a:r>
            <a:r>
              <a:rPr lang="en-GB" sz="1400" dirty="0">
                <a:cs typeface="Calibri"/>
              </a:rPr>
              <a:t> </a:t>
            </a:r>
          </a:p>
        </p:txBody>
      </p:sp>
    </p:spTree>
    <p:extLst>
      <p:ext uri="{BB962C8B-B14F-4D97-AF65-F5344CB8AC3E}">
        <p14:creationId xmlns:p14="http://schemas.microsoft.com/office/powerpoint/2010/main" val="611810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61ABF-CE23-162B-B951-2558785D8AB6}"/>
              </a:ext>
            </a:extLst>
          </p:cNvPr>
          <p:cNvSpPr>
            <a:spLocks noGrp="1"/>
          </p:cNvSpPr>
          <p:nvPr>
            <p:ph type="title"/>
          </p:nvPr>
        </p:nvSpPr>
        <p:spPr>
          <a:xfrm>
            <a:off x="838200" y="365125"/>
            <a:ext cx="9782355" cy="218507"/>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29CC6BBB-0711-20C4-AAA8-950921FD1BD3}"/>
              </a:ext>
            </a:extLst>
          </p:cNvPr>
          <p:cNvSpPr>
            <a:spLocks noGrp="1"/>
          </p:cNvSpPr>
          <p:nvPr>
            <p:ph idx="1"/>
          </p:nvPr>
        </p:nvSpPr>
        <p:spPr>
          <a:xfrm>
            <a:off x="565031" y="905475"/>
            <a:ext cx="10788769" cy="5271488"/>
          </a:xfrm>
        </p:spPr>
        <p:txBody>
          <a:bodyPr vert="horz" lIns="91440" tIns="45720" rIns="91440" bIns="45720" rtlCol="0" anchor="t">
            <a:noAutofit/>
          </a:bodyPr>
          <a:lstStyle/>
          <a:p>
            <a:endParaRPr lang="en-GB" sz="1100" dirty="0">
              <a:solidFill>
                <a:srgbClr val="ADADAD"/>
              </a:solidFill>
              <a:latin typeface="Arial"/>
              <a:cs typeface="Arial"/>
            </a:endParaRPr>
          </a:p>
          <a:p>
            <a:pPr marL="0" indent="0">
              <a:buNone/>
            </a:pPr>
            <a:endParaRPr lang="en-GB" sz="1100" b="1" dirty="0">
              <a:latin typeface="Arial"/>
              <a:cs typeface="Arial"/>
            </a:endParaRPr>
          </a:p>
          <a:p>
            <a:r>
              <a:rPr lang="en-GB" sz="1400" dirty="0">
                <a:latin typeface="Calibri"/>
                <a:cs typeface="Calibri"/>
              </a:rPr>
              <a:t>Metropolitan Police (2021). </a:t>
            </a:r>
            <a:r>
              <a:rPr lang="en-GB" sz="1400" i="1" dirty="0">
                <a:latin typeface="Calibri"/>
                <a:cs typeface="Calibri"/>
              </a:rPr>
              <a:t>How and when BWV cameras are used</a:t>
            </a:r>
            <a:r>
              <a:rPr lang="en-GB" sz="1400" dirty="0">
                <a:latin typeface="Calibri"/>
                <a:cs typeface="Calibri"/>
              </a:rPr>
              <a:t>. [online] www.met.police.uk. Available at: https://www.met.police.uk/advice/advice-and-information/bwv/body-worn-video-bwv/how-and-when-bwv-cameras-are-used/</a:t>
            </a:r>
            <a:endParaRPr lang="en-GB" sz="1100" b="1" dirty="0">
              <a:latin typeface="Arial"/>
              <a:cs typeface="Arial"/>
            </a:endParaRPr>
          </a:p>
          <a:p>
            <a:r>
              <a:rPr lang="en-GB" sz="1400" dirty="0">
                <a:latin typeface="Calibri"/>
                <a:cs typeface="Calibri"/>
              </a:rPr>
              <a:t>www.thamesvalley.police.uk. (n.d.). </a:t>
            </a:r>
            <a:r>
              <a:rPr lang="en-GB" sz="1400" i="1" dirty="0">
                <a:latin typeface="Calibri"/>
                <a:cs typeface="Calibri"/>
              </a:rPr>
              <a:t>How we use stop and search</a:t>
            </a:r>
            <a:r>
              <a:rPr lang="en-GB" sz="1400" dirty="0">
                <a:latin typeface="Calibri"/>
                <a:cs typeface="Calibri"/>
              </a:rPr>
              <a:t>. [online] Available at: </a:t>
            </a:r>
            <a:r>
              <a:rPr lang="en-GB" sz="1400" dirty="0">
                <a:latin typeface="Calibri"/>
                <a:cs typeface="Calibri"/>
                <a:hlinkClick r:id="rId2">
                  <a:extLst>
                    <a:ext uri="{A12FA001-AC4F-418D-AE19-62706E023703}">
                      <ahyp:hlinkClr xmlns:ahyp="http://schemas.microsoft.com/office/drawing/2018/hyperlinkcolor" val="tx"/>
                    </a:ext>
                  </a:extLst>
                </a:hlinkClick>
              </a:rPr>
              <a:t>https://www.thamesvalley.police.uk/advice/advice-and-information/st-s/stop-and-search/how-we-use-stop-and-search/</a:t>
            </a:r>
            <a:r>
              <a:rPr lang="en-GB" sz="1400" dirty="0">
                <a:latin typeface="Calibri"/>
                <a:cs typeface="Calibri"/>
              </a:rPr>
              <a:t> </a:t>
            </a:r>
          </a:p>
          <a:p>
            <a:r>
              <a:rPr lang="en-GB" sz="1100" u="sng" dirty="0">
                <a:latin typeface="Arial"/>
                <a:cs typeface="Arial"/>
                <a:hlinkClick r:id="rId3">
                  <a:extLst>
                    <a:ext uri="{A12FA001-AC4F-418D-AE19-62706E023703}">
                      <ahyp:hlinkClr xmlns:ahyp="http://schemas.microsoft.com/office/drawing/2018/hyperlinkcolor" val="tx"/>
                    </a:ext>
                  </a:extLst>
                </a:hlinkClick>
              </a:rPr>
              <a:t>the met police(2022) what is a fair and effective stop and search </a:t>
            </a:r>
            <a:endParaRPr lang="en-GB" sz="1400">
              <a:latin typeface="Calibri"/>
              <a:cs typeface="Calibri"/>
            </a:endParaRPr>
          </a:p>
          <a:p>
            <a:r>
              <a:rPr lang="en-GB" sz="1400">
                <a:latin typeface="Calibri"/>
                <a:cs typeface="Calibri"/>
              </a:rPr>
              <a:t>Stop and Search. (n.d.). Available at: https://www.southyorkshire.police.uk/media/9100/poap.pdf</a:t>
            </a:r>
            <a:endParaRPr lang="en-GB" sz="1100" u="sng" dirty="0">
              <a:latin typeface="Arial"/>
              <a:cs typeface="Arial"/>
            </a:endParaRPr>
          </a:p>
          <a:p>
            <a:r>
              <a:rPr lang="en-GB" sz="1100" b="1" u="sng" dirty="0">
                <a:latin typeface="Arial"/>
                <a:cs typeface="Arial"/>
                <a:hlinkClick r:id="rId3">
                  <a:extLst>
                    <a:ext uri="{A12FA001-AC4F-418D-AE19-62706E023703}">
                      <ahyp:hlinkClr xmlns:ahyp="http://schemas.microsoft.com/office/drawing/2018/hyperlinkcolor" val="tx"/>
                    </a:ext>
                  </a:extLst>
                </a:hlinkClick>
              </a:rPr>
              <a:t>https://www.met.police.uk/SysSiteAssets/foi-media/metropolitan-police/policies/strategy</a:t>
            </a:r>
            <a:r>
              <a:rPr lang="en-GB" sz="1100" b="1" u="sng" dirty="0">
                <a:latin typeface="Arial"/>
                <a:cs typeface="Arial"/>
              </a:rPr>
              <a:t>-anddd-</a:t>
            </a:r>
            <a:r>
              <a:rPr lang="en-GB" sz="1100" b="1" u="sng" dirty="0">
                <a:latin typeface="Arial"/>
                <a:cs typeface="Arial"/>
                <a:hlinkClick r:id="rId3">
                  <a:extLst>
                    <a:ext uri="{A12FA001-AC4F-418D-AE19-62706E023703}">
                      <ahyp:hlinkClr xmlns:ahyp="http://schemas.microsoft.com/office/drawing/2018/hyperlinkcolor" val="tx"/>
                    </a:ext>
                  </a:extLst>
                </a:hlinkClick>
              </a:rPr>
              <a:t>governanc</a:t>
            </a:r>
            <a:r>
              <a:rPr lang="en-GB" sz="1100" b="1" u="sng" dirty="0">
                <a:latin typeface="Arial"/>
                <a:cs typeface="Arial"/>
              </a:rPr>
              <a:t>e---stop-</a:t>
            </a:r>
            <a:r>
              <a:rPr lang="en-GB" sz="1100" b="1" u="sng" dirty="0">
                <a:latin typeface="Arial"/>
                <a:cs typeface="Arial"/>
                <a:hlinkClick r:id="rId3">
                  <a:extLst>
                    <a:ext uri="{A12FA001-AC4F-418D-AE19-62706E023703}">
                      <ahyp:hlinkClr xmlns:ahyp="http://schemas.microsoft.com/office/drawing/2018/hyperlinkcolor" val="tx"/>
                    </a:ext>
                  </a:extLst>
                </a:hlinkClick>
              </a:rPr>
              <a:t>and-searc</a:t>
            </a:r>
            <a:r>
              <a:rPr lang="en-GB" sz="1100" b="1" u="sng" dirty="0">
                <a:latin typeface="Arial"/>
                <a:cs typeface="Arial"/>
              </a:rPr>
              <a:t>h-</a:t>
            </a:r>
            <a:r>
              <a:rPr lang="en-GB" sz="1100" b="1" u="sng" dirty="0">
                <a:latin typeface="Arial"/>
                <a:cs typeface="Arial"/>
                <a:hlinkClick r:id="rId3">
                  <a:extLst>
                    <a:ext uri="{A12FA001-AC4F-418D-AE19-62706E023703}">
                      <ahyp:hlinkClr xmlns:ahyp="http://schemas.microsoft.com/office/drawing/2018/hyperlinkcolor" val="tx"/>
                    </a:ext>
                  </a:extLst>
                </a:hlinkClick>
              </a:rPr>
              <a:t>q</a:t>
            </a:r>
            <a:r>
              <a:rPr lang="en-GB" sz="1100" b="1" u="sng" dirty="0">
                <a:latin typeface="Arial"/>
                <a:cs typeface="Arial"/>
              </a:rPr>
              <a:t>uestions-anddd-</a:t>
            </a:r>
            <a:r>
              <a:rPr lang="en-GB" sz="1100" b="1" u="sng" dirty="0">
                <a:latin typeface="Arial"/>
                <a:cs typeface="Arial"/>
                <a:hlinkClick r:id="rId3">
                  <a:extLst>
                    <a:ext uri="{A12FA001-AC4F-418D-AE19-62706E023703}">
                      <ahyp:hlinkClr xmlns:ahyp="http://schemas.microsoft.com/office/drawing/2018/hyperlinkcolor" val="tx"/>
                    </a:ext>
                  </a:extLst>
                </a:hlinkClick>
              </a:rPr>
              <a:t>answers#:~:text=to%20protect%20Londoners.-,What%20is%20the%20definition%20of%20Fair%20%26%20Effective%3F,%E2%80%A2</a:t>
            </a:r>
            <a:r>
              <a:rPr lang="en-GB" sz="1100" b="1" dirty="0">
                <a:latin typeface="Arial"/>
                <a:cs typeface="Arial"/>
              </a:rPr>
              <a:t> </a:t>
            </a:r>
            <a:endParaRPr lang="en-GB" sz="1400">
              <a:latin typeface="Calibri"/>
              <a:cs typeface="Calibri"/>
            </a:endParaRPr>
          </a:p>
        </p:txBody>
      </p:sp>
    </p:spTree>
    <p:extLst>
      <p:ext uri="{BB962C8B-B14F-4D97-AF65-F5344CB8AC3E}">
        <p14:creationId xmlns:p14="http://schemas.microsoft.com/office/powerpoint/2010/main" val="27735588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'Demonstrate a systematic knowledge and understanding on why it is essential that the police use the stop search powers fairly and the impact upon modern society and policing when this is not done effectively.’ </vt:lpstr>
      <vt:lpstr>What is stop and search </vt:lpstr>
      <vt:lpstr>Section 1 PACE </vt:lpstr>
      <vt:lpstr>Code A PACE </vt:lpstr>
      <vt:lpstr>What are the most common powers used?</vt:lpstr>
      <vt:lpstr>What is a fair and effective stop and search</vt:lpstr>
      <vt:lpstr>Code of Ethics </vt:lpstr>
      <vt:lpstr>When is stop and search used </vt:lpstr>
      <vt:lpstr>Why does It matter how the police use their powers. </vt:lpstr>
      <vt:lpstr>The value of using powers correctly</vt:lpstr>
      <vt:lpstr>The importance of following correct and proper processes</vt:lpstr>
      <vt:lpstr>Racism profiling in London </vt:lpstr>
      <vt:lpstr>Potential consequences of using the powers incorrectly</vt:lpstr>
      <vt:lpstr>Relationships with the public due to abuse of powers</vt:lpstr>
      <vt:lpstr>Is stop and search in the UK Effective. </vt:lpstr>
      <vt:lpstr>What us being done to help police with stop and search </vt:lpstr>
      <vt:lpstr>Thank you for listening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240</cp:revision>
  <dcterms:created xsi:type="dcterms:W3CDTF">2023-11-02T11:27:57Z</dcterms:created>
  <dcterms:modified xsi:type="dcterms:W3CDTF">2023-11-08T13:09:18Z</dcterms:modified>
</cp:coreProperties>
</file>