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8" r:id="rId6"/>
    <p:sldId id="298" r:id="rId7"/>
    <p:sldId id="299" r:id="rId8"/>
    <p:sldId id="304" r:id="rId9"/>
    <p:sldId id="300" r:id="rId10"/>
    <p:sldId id="305" r:id="rId11"/>
    <p:sldId id="301" r:id="rId12"/>
    <p:sldId id="302" r:id="rId13"/>
    <p:sldId id="307" r:id="rId14"/>
    <p:sldId id="306" r:id="rId15"/>
    <p:sldId id="297" r:id="rId16"/>
    <p:sldId id="289" r:id="rId17"/>
    <p:sldId id="26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8" d="100"/>
          <a:sy n="88" d="100"/>
        </p:scale>
        <p:origin x="105" y="1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16D84-6BE9-486E-8594-736B3D9641A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0C606F-6F13-4681-B13E-B7DC1E055C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0C7DC59-56FD-425B-834C-D2604C386A7B}"/>
              </a:ext>
            </a:extLst>
          </p:cNvPr>
          <p:cNvSpPr>
            <a:spLocks noGrp="1"/>
          </p:cNvSpPr>
          <p:nvPr>
            <p:ph type="dt" sz="half" idx="10"/>
          </p:nvPr>
        </p:nvSpPr>
        <p:spPr/>
        <p:txBody>
          <a:bodyPr/>
          <a:lstStyle/>
          <a:p>
            <a:fld id="{AF3EA617-3AFA-49A0-8FAE-688329BB272B}" type="datetimeFigureOut">
              <a:rPr lang="en-GB" smtClean="0"/>
              <a:t>08/03/2026</a:t>
            </a:fld>
            <a:endParaRPr lang="en-GB"/>
          </a:p>
        </p:txBody>
      </p:sp>
      <p:sp>
        <p:nvSpPr>
          <p:cNvPr id="5" name="Footer Placeholder 4">
            <a:extLst>
              <a:ext uri="{FF2B5EF4-FFF2-40B4-BE49-F238E27FC236}">
                <a16:creationId xmlns:a16="http://schemas.microsoft.com/office/drawing/2014/main" id="{9BA2A01C-8AC7-4CBC-A8AB-8D76801D8E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67F094-09AF-41CF-AE61-E21A73B31EB0}"/>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2662076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C08F9-D950-42ED-BFD9-9451FDA865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ADD470-D002-447E-9E8B-134E22844C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FCC63A-2902-4358-9839-BDC677819590}"/>
              </a:ext>
            </a:extLst>
          </p:cNvPr>
          <p:cNvSpPr>
            <a:spLocks noGrp="1"/>
          </p:cNvSpPr>
          <p:nvPr>
            <p:ph type="dt" sz="half" idx="10"/>
          </p:nvPr>
        </p:nvSpPr>
        <p:spPr/>
        <p:txBody>
          <a:bodyPr/>
          <a:lstStyle/>
          <a:p>
            <a:fld id="{AF3EA617-3AFA-49A0-8FAE-688329BB272B}" type="datetimeFigureOut">
              <a:rPr lang="en-GB" smtClean="0"/>
              <a:t>08/03/2026</a:t>
            </a:fld>
            <a:endParaRPr lang="en-GB"/>
          </a:p>
        </p:txBody>
      </p:sp>
      <p:sp>
        <p:nvSpPr>
          <p:cNvPr id="5" name="Footer Placeholder 4">
            <a:extLst>
              <a:ext uri="{FF2B5EF4-FFF2-40B4-BE49-F238E27FC236}">
                <a16:creationId xmlns:a16="http://schemas.microsoft.com/office/drawing/2014/main" id="{A5A641D3-B043-4F56-87C9-3A741AA2A4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C1BDC2-F9F5-405D-8DFC-548FE4B8171F}"/>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38904144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9D94D-5BC0-4B91-9A98-F1CA3107B1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1D78C6B-2BE5-4688-BBB1-0C8C7A92074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686E412-E5FD-401A-83F4-67C63A7FB5C8}"/>
              </a:ext>
            </a:extLst>
          </p:cNvPr>
          <p:cNvSpPr>
            <a:spLocks noGrp="1"/>
          </p:cNvSpPr>
          <p:nvPr>
            <p:ph type="dt" sz="half" idx="10"/>
          </p:nvPr>
        </p:nvSpPr>
        <p:spPr/>
        <p:txBody>
          <a:bodyPr/>
          <a:lstStyle/>
          <a:p>
            <a:fld id="{AF3EA617-3AFA-49A0-8FAE-688329BB272B}" type="datetimeFigureOut">
              <a:rPr lang="en-GB" smtClean="0"/>
              <a:t>08/03/2026</a:t>
            </a:fld>
            <a:endParaRPr lang="en-GB"/>
          </a:p>
        </p:txBody>
      </p:sp>
      <p:sp>
        <p:nvSpPr>
          <p:cNvPr id="5" name="Footer Placeholder 4">
            <a:extLst>
              <a:ext uri="{FF2B5EF4-FFF2-40B4-BE49-F238E27FC236}">
                <a16:creationId xmlns:a16="http://schemas.microsoft.com/office/drawing/2014/main" id="{56BF2604-272D-442B-BF7D-E7F84BF480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9F19BE-4161-43C2-BB44-26358DB78B6E}"/>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4043029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694E9-64F2-4533-9D68-D56FFC271E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84357B-D04A-48B4-9E67-7EDB546F2E5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7DDDE86-70FA-4049-9A34-3CC65D0939F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CFBBDC8-DAB5-483E-ABAF-9785A1A487D8}"/>
              </a:ext>
            </a:extLst>
          </p:cNvPr>
          <p:cNvSpPr>
            <a:spLocks noGrp="1"/>
          </p:cNvSpPr>
          <p:nvPr>
            <p:ph type="dt" sz="half" idx="10"/>
          </p:nvPr>
        </p:nvSpPr>
        <p:spPr/>
        <p:txBody>
          <a:bodyPr/>
          <a:lstStyle/>
          <a:p>
            <a:fld id="{AF3EA617-3AFA-49A0-8FAE-688329BB272B}" type="datetimeFigureOut">
              <a:rPr lang="en-GB" smtClean="0"/>
              <a:t>08/03/2026</a:t>
            </a:fld>
            <a:endParaRPr lang="en-GB"/>
          </a:p>
        </p:txBody>
      </p:sp>
      <p:sp>
        <p:nvSpPr>
          <p:cNvPr id="6" name="Footer Placeholder 5">
            <a:extLst>
              <a:ext uri="{FF2B5EF4-FFF2-40B4-BE49-F238E27FC236}">
                <a16:creationId xmlns:a16="http://schemas.microsoft.com/office/drawing/2014/main" id="{14310943-1D48-4C20-B39B-E017C6E3B9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9EF879-716B-4051-9FC7-7E57F74DB17E}"/>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2956147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8526E-5162-4175-A9F5-353BB1A718F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0772A6-092C-4215-B2C6-55CE68ECFA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8F2946C-2BB3-460F-B737-36B17EFF6CC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B3C8C72-2DFF-417C-A7C0-7C7F465C96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57372B2-B39F-4296-9750-E61F80AD9E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25276DA-1A0A-4F39-9D24-61C6199F5800}"/>
              </a:ext>
            </a:extLst>
          </p:cNvPr>
          <p:cNvSpPr>
            <a:spLocks noGrp="1"/>
          </p:cNvSpPr>
          <p:nvPr>
            <p:ph type="dt" sz="half" idx="10"/>
          </p:nvPr>
        </p:nvSpPr>
        <p:spPr/>
        <p:txBody>
          <a:bodyPr/>
          <a:lstStyle/>
          <a:p>
            <a:fld id="{AF3EA617-3AFA-49A0-8FAE-688329BB272B}" type="datetimeFigureOut">
              <a:rPr lang="en-GB" smtClean="0"/>
              <a:t>08/03/2026</a:t>
            </a:fld>
            <a:endParaRPr lang="en-GB"/>
          </a:p>
        </p:txBody>
      </p:sp>
      <p:sp>
        <p:nvSpPr>
          <p:cNvPr id="8" name="Footer Placeholder 7">
            <a:extLst>
              <a:ext uri="{FF2B5EF4-FFF2-40B4-BE49-F238E27FC236}">
                <a16:creationId xmlns:a16="http://schemas.microsoft.com/office/drawing/2014/main" id="{B280D814-D62B-498C-BA2C-C5DB78CED5E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7630DAD-DF19-4640-AACE-29E5D6D3DCA3}"/>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220483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CC948-919F-4E90-9A94-886AD47E39E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E7AEABF-56F7-4A1D-8631-988283367BA2}"/>
              </a:ext>
            </a:extLst>
          </p:cNvPr>
          <p:cNvSpPr>
            <a:spLocks noGrp="1"/>
          </p:cNvSpPr>
          <p:nvPr>
            <p:ph type="dt" sz="half" idx="10"/>
          </p:nvPr>
        </p:nvSpPr>
        <p:spPr/>
        <p:txBody>
          <a:bodyPr/>
          <a:lstStyle/>
          <a:p>
            <a:fld id="{AF3EA617-3AFA-49A0-8FAE-688329BB272B}" type="datetimeFigureOut">
              <a:rPr lang="en-GB" smtClean="0"/>
              <a:t>08/03/2026</a:t>
            </a:fld>
            <a:endParaRPr lang="en-GB"/>
          </a:p>
        </p:txBody>
      </p:sp>
      <p:sp>
        <p:nvSpPr>
          <p:cNvPr id="4" name="Footer Placeholder 3">
            <a:extLst>
              <a:ext uri="{FF2B5EF4-FFF2-40B4-BE49-F238E27FC236}">
                <a16:creationId xmlns:a16="http://schemas.microsoft.com/office/drawing/2014/main" id="{32229242-2236-4705-8F61-6D5CF6F187D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D96F38F-BC99-4DC8-8F9B-2A5DE9766BAE}"/>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1822168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C36C69-7F52-4084-B293-D6E01F6D70B0}"/>
              </a:ext>
            </a:extLst>
          </p:cNvPr>
          <p:cNvSpPr>
            <a:spLocks noGrp="1"/>
          </p:cNvSpPr>
          <p:nvPr>
            <p:ph type="dt" sz="half" idx="10"/>
          </p:nvPr>
        </p:nvSpPr>
        <p:spPr/>
        <p:txBody>
          <a:bodyPr/>
          <a:lstStyle/>
          <a:p>
            <a:fld id="{AF3EA617-3AFA-49A0-8FAE-688329BB272B}" type="datetimeFigureOut">
              <a:rPr lang="en-GB" smtClean="0"/>
              <a:t>08/03/2026</a:t>
            </a:fld>
            <a:endParaRPr lang="en-GB"/>
          </a:p>
        </p:txBody>
      </p:sp>
      <p:sp>
        <p:nvSpPr>
          <p:cNvPr id="3" name="Footer Placeholder 2">
            <a:extLst>
              <a:ext uri="{FF2B5EF4-FFF2-40B4-BE49-F238E27FC236}">
                <a16:creationId xmlns:a16="http://schemas.microsoft.com/office/drawing/2014/main" id="{3760713A-E0C0-4070-BBB5-63133F114A8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6A9C055-4395-48FF-9762-49374F2C2EF7}"/>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34870008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C826-B324-4CF2-A027-525CE667CB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F6B0B76-307C-42E1-82B4-518034C089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006FBD7-F91B-4286-B3EA-DC85F278F5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5D1D90-1BE7-42DC-AA35-691F131AD7CF}"/>
              </a:ext>
            </a:extLst>
          </p:cNvPr>
          <p:cNvSpPr>
            <a:spLocks noGrp="1"/>
          </p:cNvSpPr>
          <p:nvPr>
            <p:ph type="dt" sz="half" idx="10"/>
          </p:nvPr>
        </p:nvSpPr>
        <p:spPr/>
        <p:txBody>
          <a:bodyPr/>
          <a:lstStyle/>
          <a:p>
            <a:fld id="{AF3EA617-3AFA-49A0-8FAE-688329BB272B}" type="datetimeFigureOut">
              <a:rPr lang="en-GB" smtClean="0"/>
              <a:t>08/03/2026</a:t>
            </a:fld>
            <a:endParaRPr lang="en-GB"/>
          </a:p>
        </p:txBody>
      </p:sp>
      <p:sp>
        <p:nvSpPr>
          <p:cNvPr id="6" name="Footer Placeholder 5">
            <a:extLst>
              <a:ext uri="{FF2B5EF4-FFF2-40B4-BE49-F238E27FC236}">
                <a16:creationId xmlns:a16="http://schemas.microsoft.com/office/drawing/2014/main" id="{D334CA63-83C9-4469-B13F-1F51C5B56E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211CD8-B129-4947-B711-0F65A1971D59}"/>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5130556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AF8DF-8E3C-4CCE-9B2D-B6D8851055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9604CD-68E6-41A7-BBBB-577A37B79D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5C1B144-7850-4FA7-BD97-7DAC0DB838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3395CE-79B7-4ADD-91B5-73F727442CBF}"/>
              </a:ext>
            </a:extLst>
          </p:cNvPr>
          <p:cNvSpPr>
            <a:spLocks noGrp="1"/>
          </p:cNvSpPr>
          <p:nvPr>
            <p:ph type="dt" sz="half" idx="10"/>
          </p:nvPr>
        </p:nvSpPr>
        <p:spPr/>
        <p:txBody>
          <a:bodyPr/>
          <a:lstStyle/>
          <a:p>
            <a:fld id="{AF3EA617-3AFA-49A0-8FAE-688329BB272B}" type="datetimeFigureOut">
              <a:rPr lang="en-GB" smtClean="0"/>
              <a:t>08/03/2026</a:t>
            </a:fld>
            <a:endParaRPr lang="en-GB"/>
          </a:p>
        </p:txBody>
      </p:sp>
      <p:sp>
        <p:nvSpPr>
          <p:cNvPr id="6" name="Footer Placeholder 5">
            <a:extLst>
              <a:ext uri="{FF2B5EF4-FFF2-40B4-BE49-F238E27FC236}">
                <a16:creationId xmlns:a16="http://schemas.microsoft.com/office/drawing/2014/main" id="{F466A324-2DCB-435B-A73D-24CD9E0402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35E5B0-E5F3-4039-8E99-BEBEBBAF18C3}"/>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3597296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620D7-C44A-4194-AB2C-E50B46347F2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057E91-F33B-47C7-9DF9-C1630EE7E4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1899A2-C69F-4E85-BEBE-4A1AE8D761C1}"/>
              </a:ext>
            </a:extLst>
          </p:cNvPr>
          <p:cNvSpPr>
            <a:spLocks noGrp="1"/>
          </p:cNvSpPr>
          <p:nvPr>
            <p:ph type="dt" sz="half" idx="10"/>
          </p:nvPr>
        </p:nvSpPr>
        <p:spPr/>
        <p:txBody>
          <a:bodyPr/>
          <a:lstStyle/>
          <a:p>
            <a:fld id="{AF3EA617-3AFA-49A0-8FAE-688329BB272B}" type="datetimeFigureOut">
              <a:rPr lang="en-GB" smtClean="0"/>
              <a:t>08/03/2026</a:t>
            </a:fld>
            <a:endParaRPr lang="en-GB"/>
          </a:p>
        </p:txBody>
      </p:sp>
      <p:sp>
        <p:nvSpPr>
          <p:cNvPr id="5" name="Footer Placeholder 4">
            <a:extLst>
              <a:ext uri="{FF2B5EF4-FFF2-40B4-BE49-F238E27FC236}">
                <a16:creationId xmlns:a16="http://schemas.microsoft.com/office/drawing/2014/main" id="{39442448-E18A-4C75-B4AF-266D1D2448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A84F0C-EC15-4B28-A69D-94876D77CE32}"/>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3580595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51D66C-00E2-4E67-ADD2-45381897E1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04EB8D-D597-499F-9642-C03B404D2A1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39F8A9-7C73-48F6-9DEF-E3D3B72775BE}"/>
              </a:ext>
            </a:extLst>
          </p:cNvPr>
          <p:cNvSpPr>
            <a:spLocks noGrp="1"/>
          </p:cNvSpPr>
          <p:nvPr>
            <p:ph type="dt" sz="half" idx="10"/>
          </p:nvPr>
        </p:nvSpPr>
        <p:spPr/>
        <p:txBody>
          <a:bodyPr/>
          <a:lstStyle/>
          <a:p>
            <a:fld id="{AF3EA617-3AFA-49A0-8FAE-688329BB272B}" type="datetimeFigureOut">
              <a:rPr lang="en-GB" smtClean="0"/>
              <a:t>08/03/2026</a:t>
            </a:fld>
            <a:endParaRPr lang="en-GB"/>
          </a:p>
        </p:txBody>
      </p:sp>
      <p:sp>
        <p:nvSpPr>
          <p:cNvPr id="5" name="Footer Placeholder 4">
            <a:extLst>
              <a:ext uri="{FF2B5EF4-FFF2-40B4-BE49-F238E27FC236}">
                <a16:creationId xmlns:a16="http://schemas.microsoft.com/office/drawing/2014/main" id="{1A82C08B-D38F-490D-8056-61AF04FD0B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250F6E-956D-485A-863B-42D8E1784075}"/>
              </a:ext>
            </a:extLst>
          </p:cNvPr>
          <p:cNvSpPr>
            <a:spLocks noGrp="1"/>
          </p:cNvSpPr>
          <p:nvPr>
            <p:ph type="sldNum" sz="quarter" idx="12"/>
          </p:nvPr>
        </p:nvSpPr>
        <p:spPr/>
        <p:txBody>
          <a:bodyPr/>
          <a:lstStyle/>
          <a:p>
            <a:fld id="{A7D58430-631B-4BAE-A742-1BA2A70E3AE8}" type="slidenum">
              <a:rPr lang="en-GB" smtClean="0"/>
              <a:t>‹#›</a:t>
            </a:fld>
            <a:endParaRPr lang="en-GB"/>
          </a:p>
        </p:txBody>
      </p:sp>
    </p:spTree>
    <p:extLst>
      <p:ext uri="{BB962C8B-B14F-4D97-AF65-F5344CB8AC3E}">
        <p14:creationId xmlns:p14="http://schemas.microsoft.com/office/powerpoint/2010/main" val="37207793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64BB0A-F2CE-47CE-8BEA-B74D16A12E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07DD92-C6F6-4DF2-93F5-8C761AA4D8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51A318-CEE7-4F98-8654-2AFE2D634D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3EA617-3AFA-49A0-8FAE-688329BB272B}" type="datetimeFigureOut">
              <a:rPr lang="en-GB" smtClean="0"/>
              <a:t>08/03/2026</a:t>
            </a:fld>
            <a:endParaRPr lang="en-GB"/>
          </a:p>
        </p:txBody>
      </p:sp>
      <p:sp>
        <p:nvSpPr>
          <p:cNvPr id="5" name="Footer Placeholder 4">
            <a:extLst>
              <a:ext uri="{FF2B5EF4-FFF2-40B4-BE49-F238E27FC236}">
                <a16:creationId xmlns:a16="http://schemas.microsoft.com/office/drawing/2014/main" id="{2F979597-3B25-4956-BACC-12A28CDB04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075BF4-34C6-4374-A95F-CDF6E3D098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D58430-631B-4BAE-A742-1BA2A70E3AE8}" type="slidenum">
              <a:rPr lang="en-GB" smtClean="0"/>
              <a:t>‹#›</a:t>
            </a:fld>
            <a:endParaRPr lang="en-GB"/>
          </a:p>
        </p:txBody>
      </p:sp>
    </p:spTree>
    <p:extLst>
      <p:ext uri="{BB962C8B-B14F-4D97-AF65-F5344CB8AC3E}">
        <p14:creationId xmlns:p14="http://schemas.microsoft.com/office/powerpoint/2010/main" val="39230395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winstonswish.org/bereavement-training-courses-schools/"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onlinelibrary.wiley.com/doi/full/10.1002/wps.20293" TargetMode="External"/><Relationship Id="rId2" Type="http://schemas.openxmlformats.org/officeDocument/2006/relationships/hyperlink" Target="https://bmjgroup.com/consequences-of-premature-parental-death-seemingly-greater-for-boys-than-for-girls/" TargetMode="External"/><Relationship Id="rId1" Type="http://schemas.openxmlformats.org/officeDocument/2006/relationships/slideLayout" Target="../slideLayouts/slideLayout2.xml"/><Relationship Id="rId6" Type="http://schemas.openxmlformats.org/officeDocument/2006/relationships/hyperlink" Target="https://thelossfoundation.org/navigating-bereavement-leave-a-guide-for-uk-employers/?gad_source=1&amp;gad_campaignid=21090489583&amp;gclid=Cj0KCQiAnJHMBhDAARIsABr7b86VEZUDtzx270mhcYd46aFUf6qMxku3N_m7eJyi3GOWSZqaCb-heEwaAp-3EALw_wcB&amp;v=7885444af42e" TargetMode="External"/><Relationship Id="rId5" Type="http://schemas.openxmlformats.org/officeDocument/2006/relationships/hyperlink" Target="https://pmc.ncbi.nlm.nih.gov/articles/PMC4698293/" TargetMode="External"/><Relationship Id="rId4" Type="http://schemas.openxmlformats.org/officeDocument/2006/relationships/hyperlink" Target="https://www.katielear.com/child-therapy-blog/2022/2/28/a-childs-stages-of-grie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0E06B7-C10A-44C4-BC9C-55F2E976C74A}"/>
              </a:ext>
            </a:extLst>
          </p:cNvPr>
          <p:cNvSpPr>
            <a:spLocks noGrp="1"/>
          </p:cNvSpPr>
          <p:nvPr>
            <p:ph type="ctrTitle"/>
          </p:nvPr>
        </p:nvSpPr>
        <p:spPr>
          <a:xfrm>
            <a:off x="638882" y="639193"/>
            <a:ext cx="3571810" cy="3573516"/>
          </a:xfrm>
        </p:spPr>
        <p:txBody>
          <a:bodyPr>
            <a:normAutofit/>
          </a:bodyPr>
          <a:lstStyle/>
          <a:p>
            <a:pPr algn="l"/>
            <a:r>
              <a:rPr lang="en-GB" sz="4100" dirty="0"/>
              <a:t>Therapeutic Work with</a:t>
            </a:r>
            <a:br>
              <a:rPr lang="en-GB" sz="4100" dirty="0"/>
            </a:br>
            <a:r>
              <a:rPr lang="en-GB" sz="4100" dirty="0"/>
              <a:t>Individuals</a:t>
            </a:r>
            <a:br>
              <a:rPr lang="en-GB" sz="4100" dirty="0"/>
            </a:br>
            <a:br>
              <a:rPr lang="en-GB" sz="4100" dirty="0"/>
            </a:br>
            <a:br>
              <a:rPr lang="en-GB" sz="4100" dirty="0"/>
            </a:br>
            <a:r>
              <a:rPr lang="en-GB" sz="2400" dirty="0"/>
              <a:t>Session 7            </a:t>
            </a:r>
            <a:r>
              <a:rPr lang="en-GB" sz="2400" dirty="0">
                <a:cs typeface="Calibri"/>
              </a:rPr>
              <a:t>11.03.2026</a:t>
            </a:r>
            <a:endParaRPr lang="en-GB" sz="2400" dirty="0"/>
          </a:p>
        </p:txBody>
      </p:sp>
      <p:sp>
        <p:nvSpPr>
          <p:cNvPr id="3" name="Subtitle 2">
            <a:extLst>
              <a:ext uri="{FF2B5EF4-FFF2-40B4-BE49-F238E27FC236}">
                <a16:creationId xmlns:a16="http://schemas.microsoft.com/office/drawing/2014/main" id="{D5614EA1-E9DC-422E-A914-F4DDD434FAB6}"/>
              </a:ext>
            </a:extLst>
          </p:cNvPr>
          <p:cNvSpPr>
            <a:spLocks noGrp="1"/>
          </p:cNvSpPr>
          <p:nvPr>
            <p:ph type="subTitle" idx="1"/>
          </p:nvPr>
        </p:nvSpPr>
        <p:spPr>
          <a:xfrm>
            <a:off x="638882" y="4631161"/>
            <a:ext cx="3571810" cy="1559327"/>
          </a:xfrm>
        </p:spPr>
        <p:txBody>
          <a:bodyPr vert="horz" lIns="91440" tIns="45720" rIns="91440" bIns="45720" rtlCol="0" anchor="t">
            <a:normAutofit/>
          </a:bodyPr>
          <a:lstStyle/>
          <a:p>
            <a:pPr algn="l"/>
            <a:r>
              <a:rPr lang="en-GB">
                <a:cs typeface="Calibri"/>
              </a:rPr>
              <a:t>Theories </a:t>
            </a:r>
            <a:r>
              <a:rPr lang="en-GB" dirty="0">
                <a:cs typeface="Calibri"/>
              </a:rPr>
              <a:t>of Grief</a:t>
            </a:r>
          </a:p>
        </p:txBody>
      </p:sp>
      <p:sp>
        <p:nvSpPr>
          <p:cNvPr id="1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9946D82E-9805-4D4D-A7CC-C40A3A20368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4654296" y="1391936"/>
            <a:ext cx="7214616" cy="4046696"/>
          </a:xfrm>
          <a:prstGeom prst="rect">
            <a:avLst/>
          </a:prstGeom>
        </p:spPr>
      </p:pic>
    </p:spTree>
    <p:extLst>
      <p:ext uri="{BB962C8B-B14F-4D97-AF65-F5344CB8AC3E}">
        <p14:creationId xmlns:p14="http://schemas.microsoft.com/office/powerpoint/2010/main" val="3179183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08DB670-5948-4C96-A3B9-545A354137CF}"/>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The grieving process</a:t>
            </a:r>
          </a:p>
        </p:txBody>
      </p:sp>
      <p:sp>
        <p:nvSpPr>
          <p:cNvPr id="3" name="Content Placeholder 2">
            <a:extLst>
              <a:ext uri="{FF2B5EF4-FFF2-40B4-BE49-F238E27FC236}">
                <a16:creationId xmlns:a16="http://schemas.microsoft.com/office/drawing/2014/main" id="{38CBF915-C950-4708-A16C-C7123134D0E0}"/>
              </a:ext>
            </a:extLst>
          </p:cNvPr>
          <p:cNvSpPr>
            <a:spLocks noGrp="1"/>
          </p:cNvSpPr>
          <p:nvPr>
            <p:ph idx="1"/>
          </p:nvPr>
        </p:nvSpPr>
        <p:spPr>
          <a:xfrm>
            <a:off x="1179226" y="3092970"/>
            <a:ext cx="9833548" cy="2693976"/>
          </a:xfrm>
        </p:spPr>
        <p:txBody>
          <a:bodyPr>
            <a:normAutofit fontScale="47500" lnSpcReduction="20000"/>
          </a:bodyPr>
          <a:lstStyle/>
          <a:p>
            <a:r>
              <a:rPr lang="en-GB" sz="3800" dirty="0"/>
              <a:t>Many people who have lost a parent at a young age can frequently return to the grieving process</a:t>
            </a:r>
          </a:p>
          <a:p>
            <a:r>
              <a:rPr lang="en-GB" sz="3800" dirty="0"/>
              <a:t>Important life events can trigger sadness and a need to share these memories with loved ones </a:t>
            </a:r>
          </a:p>
          <a:p>
            <a:r>
              <a:rPr lang="en-GB" sz="3800" dirty="0"/>
              <a:t>A family bereavement can significantly impact a household’s financial stability, often resulting in a decrease or a complete loss of income. The financial strain may trigger numerous negative life events such as a need to move home, change schools, which can further result in a loss of social connections and friendships, all of which can add to the emotional weight of grief. </a:t>
            </a:r>
          </a:p>
          <a:p>
            <a:r>
              <a:rPr lang="en-GB" sz="3800" dirty="0"/>
              <a:t>These disruptions can contribute to parenting difficulties, as caregivers may struggle to provide stability and emotional support during a time of emotional hardship </a:t>
            </a:r>
          </a:p>
          <a:p>
            <a:pPr marL="0" indent="0" algn="r">
              <a:buNone/>
            </a:pPr>
            <a:r>
              <a:rPr lang="en-GB" sz="2200" dirty="0"/>
              <a:t>(</a:t>
            </a:r>
            <a:r>
              <a:rPr lang="en-GB" sz="2200" dirty="0" err="1"/>
              <a:t>Stikkelbroek</a:t>
            </a:r>
            <a:r>
              <a:rPr lang="en-GB" sz="2200" dirty="0"/>
              <a:t>, 2015 </a:t>
            </a:r>
            <a:r>
              <a:rPr lang="en-GB" sz="2200" i="1" dirty="0"/>
              <a:t>cited in </a:t>
            </a:r>
            <a:r>
              <a:rPr lang="en-GB" sz="2200" dirty="0"/>
              <a:t>Williams, 2025)</a:t>
            </a:r>
          </a:p>
          <a:p>
            <a:pPr marL="0" indent="0">
              <a:buNone/>
            </a:pPr>
            <a:endParaRPr lang="en-GB" sz="1800" b="0" i="0" dirty="0">
              <a:solidFill>
                <a:srgbClr val="111111"/>
              </a:solidFill>
              <a:effectLst/>
            </a:endParaRPr>
          </a:p>
          <a:p>
            <a:pPr marL="0" indent="0" algn="r">
              <a:buNone/>
            </a:pPr>
            <a:r>
              <a:rPr lang="en-GB" sz="1200" dirty="0">
                <a:solidFill>
                  <a:srgbClr val="111111"/>
                </a:solidFill>
              </a:rPr>
              <a:t>)</a:t>
            </a:r>
            <a:endParaRPr lang="en-GB" sz="1200" dirty="0">
              <a:solidFill>
                <a:srgbClr val="000000"/>
              </a:solidFill>
            </a:endParaRPr>
          </a:p>
        </p:txBody>
      </p:sp>
    </p:spTree>
    <p:extLst>
      <p:ext uri="{BB962C8B-B14F-4D97-AF65-F5344CB8AC3E}">
        <p14:creationId xmlns:p14="http://schemas.microsoft.com/office/powerpoint/2010/main" val="1637372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C5DA8EB-366D-BB3F-BCFE-3CB2B76DA3E4}"/>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DD1CCAEF-5E40-80B5-9869-14CF4261C6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540B848B-39F5-FC83-BE40-9966252711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8E045DB-EEBD-45A5-CD56-772B957C67B9}"/>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Research</a:t>
            </a:r>
          </a:p>
        </p:txBody>
      </p:sp>
      <p:sp>
        <p:nvSpPr>
          <p:cNvPr id="3" name="Content Placeholder 2">
            <a:extLst>
              <a:ext uri="{FF2B5EF4-FFF2-40B4-BE49-F238E27FC236}">
                <a16:creationId xmlns:a16="http://schemas.microsoft.com/office/drawing/2014/main" id="{6D8755EF-07D7-E23C-DF79-F75806646B9A}"/>
              </a:ext>
            </a:extLst>
          </p:cNvPr>
          <p:cNvSpPr>
            <a:spLocks noGrp="1"/>
          </p:cNvSpPr>
          <p:nvPr>
            <p:ph idx="1"/>
          </p:nvPr>
        </p:nvSpPr>
        <p:spPr>
          <a:xfrm>
            <a:off x="1179226" y="3092970"/>
            <a:ext cx="9833548" cy="2693976"/>
          </a:xfrm>
        </p:spPr>
        <p:txBody>
          <a:bodyPr>
            <a:normAutofit fontScale="47500" lnSpcReduction="20000"/>
          </a:bodyPr>
          <a:lstStyle/>
          <a:p>
            <a:r>
              <a:rPr lang="en-GB" dirty="0"/>
              <a:t>The death of a parent before the age of twenty-one, is strongly linked to both sexes experiencing poor mental health in adulthood. </a:t>
            </a:r>
          </a:p>
          <a:p>
            <a:r>
              <a:rPr lang="en-GB" dirty="0"/>
              <a:t>Compared to those who lost their mothers in their thirties, boys and young men who experienced the premature loss of their mother were two and a half times more likely to be admitted to hospital for purposeful self-harm. </a:t>
            </a:r>
          </a:p>
          <a:p>
            <a:r>
              <a:rPr lang="en-GB" dirty="0"/>
              <a:t>Young women and girls who had prematurely lost their father were twice as likely to suffer from substance abuse disorders than those who had not lost their father at a young age. </a:t>
            </a:r>
          </a:p>
          <a:p>
            <a:r>
              <a:rPr lang="en-GB" dirty="0"/>
              <a:t>The study showed that between 18-33% of people, both male and female, took medicine for mental health conditions after losing a parent at a young age </a:t>
            </a:r>
          </a:p>
          <a:p>
            <a:pPr marL="0" indent="0" algn="r">
              <a:buNone/>
            </a:pPr>
            <a:r>
              <a:rPr lang="en-GB" sz="2100" dirty="0"/>
              <a:t>(BMJ Group, 2024)</a:t>
            </a:r>
          </a:p>
          <a:p>
            <a:r>
              <a:rPr lang="en-GB" dirty="0"/>
              <a:t>Children who lost a sibling were at a significantly higher risk of developing mental health disorders, especially depression and anxiety, compared to non-bereaved peers. The research highlights the often-overlooked psychological impact of losing a sibling            </a:t>
            </a:r>
            <a:r>
              <a:rPr lang="en-GB" sz="2100" dirty="0"/>
              <a:t>(Bolton et al, 2016)</a:t>
            </a:r>
          </a:p>
          <a:p>
            <a:pPr marL="0" indent="0">
              <a:buNone/>
            </a:pPr>
            <a:endParaRPr lang="en-GB" sz="1800" b="0" i="0" dirty="0">
              <a:solidFill>
                <a:srgbClr val="111111"/>
              </a:solidFill>
              <a:effectLst/>
            </a:endParaRPr>
          </a:p>
          <a:p>
            <a:pPr marL="0" indent="0" algn="r">
              <a:buNone/>
            </a:pPr>
            <a:r>
              <a:rPr lang="en-GB" sz="1200" dirty="0">
                <a:solidFill>
                  <a:srgbClr val="111111"/>
                </a:solidFill>
              </a:rPr>
              <a:t>)</a:t>
            </a:r>
            <a:endParaRPr lang="en-GB" sz="1200" dirty="0">
              <a:solidFill>
                <a:srgbClr val="000000"/>
              </a:solidFill>
            </a:endParaRPr>
          </a:p>
        </p:txBody>
      </p:sp>
    </p:spTree>
    <p:extLst>
      <p:ext uri="{BB962C8B-B14F-4D97-AF65-F5344CB8AC3E}">
        <p14:creationId xmlns:p14="http://schemas.microsoft.com/office/powerpoint/2010/main" val="10942413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25EC116-E4A2-C969-F5B4-608993054720}"/>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A3155297-C585-0228-C6EE-40AF6C7797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CA372D3D-ADAB-8D70-5FEF-94871F5825C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3FD17E9-5611-5CB6-7498-B26A74BCFA99}"/>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rPr>
              <a:t>The Five Stages of Grief (Kubler-Ross, 1969)</a:t>
            </a:r>
            <a:endParaRPr lang="en-GB" sz="4000" dirty="0">
              <a:solidFill>
                <a:srgbClr val="FFFFFF"/>
              </a:solidFill>
            </a:endParaRPr>
          </a:p>
        </p:txBody>
      </p:sp>
      <p:sp>
        <p:nvSpPr>
          <p:cNvPr id="3" name="Content Placeholder 2">
            <a:extLst>
              <a:ext uri="{FF2B5EF4-FFF2-40B4-BE49-F238E27FC236}">
                <a16:creationId xmlns:a16="http://schemas.microsoft.com/office/drawing/2014/main" id="{F40C2909-8508-3BAB-A6F5-76260BA25406}"/>
              </a:ext>
            </a:extLst>
          </p:cNvPr>
          <p:cNvSpPr>
            <a:spLocks noGrp="1"/>
          </p:cNvSpPr>
          <p:nvPr>
            <p:ph idx="1"/>
          </p:nvPr>
        </p:nvSpPr>
        <p:spPr>
          <a:xfrm>
            <a:off x="1179226" y="3092970"/>
            <a:ext cx="9833548" cy="2693976"/>
          </a:xfrm>
        </p:spPr>
        <p:txBody>
          <a:bodyPr>
            <a:normAutofit/>
          </a:bodyPr>
          <a:lstStyle/>
          <a:p>
            <a:pPr marL="0" indent="0" algn="r">
              <a:buNone/>
            </a:pPr>
            <a:r>
              <a:rPr lang="en-GB" sz="1200">
                <a:solidFill>
                  <a:srgbClr val="111111"/>
                </a:solidFill>
              </a:rPr>
              <a:t>)</a:t>
            </a:r>
            <a:endParaRPr lang="en-GB" sz="1200" dirty="0">
              <a:solidFill>
                <a:srgbClr val="000000"/>
              </a:solidFill>
            </a:endParaRPr>
          </a:p>
        </p:txBody>
      </p:sp>
      <p:sp>
        <p:nvSpPr>
          <p:cNvPr id="5" name="TextBox 4">
            <a:extLst>
              <a:ext uri="{FF2B5EF4-FFF2-40B4-BE49-F238E27FC236}">
                <a16:creationId xmlns:a16="http://schemas.microsoft.com/office/drawing/2014/main" id="{64C0A35F-956B-3FA6-860C-778618F62506}"/>
              </a:ext>
            </a:extLst>
          </p:cNvPr>
          <p:cNvSpPr txBox="1"/>
          <p:nvPr/>
        </p:nvSpPr>
        <p:spPr>
          <a:xfrm>
            <a:off x="2458387" y="-12132668"/>
            <a:ext cx="6096000" cy="5982728"/>
          </a:xfrm>
          <a:prstGeom prst="rect">
            <a:avLst/>
          </a:prstGeom>
          <a:noFill/>
        </p:spPr>
        <p:txBody>
          <a:bodyPr wrap="square">
            <a:spAutoFit/>
          </a:bodyPr>
          <a:lstStyle/>
          <a:p>
            <a:pPr algn="just">
              <a:lnSpc>
                <a:spcPct val="150000"/>
              </a:lnSpc>
              <a:spcAft>
                <a:spcPts val="800"/>
              </a:spcAft>
              <a:buNone/>
            </a:pPr>
            <a:r>
              <a:rPr lang="en-GB" sz="800" kern="100" dirty="0">
                <a:effectLst/>
                <a:latin typeface="Arial" panose="020B0604020202020204" pitchFamily="34" charset="0"/>
                <a:ea typeface="DengXian" panose="02010600030101010101" pitchFamily="2" charset="-122"/>
                <a:cs typeface="Arial" panose="020B0604020202020204" pitchFamily="34" charset="0"/>
              </a:rPr>
              <a:t>Five Stages of Grief model introduced by Kübler-Ross (1969) outlines the emotional journey many individuals face in response to a terminal illness or significant loss. Initially, Kübler-Ross proposed that these stages occur in a fixed, direct order. However, over time, it has become clear that this model is not a rigid framework, as not everyone experiences all the stages, and some do not necessarily progress through them in a specific sequence (Tomasic, 2022). The first stage, denial, often serves as a protective mechanism, allowing individuals to cope with the overwhelming reality of loss or terminal illness. In this stage, a person may refuse to accept the truth of the situation, rejecting the news as a mistake. This denial helps individuals survive initial shock by providing a temporary emotional numbness. This stage can help individuals slowly process the magnitude of their grief without becoming completely overwhelmed. Following denial, many individuals often move onto the anger stage. As the shock begins to fade, anger may emerge in response to the harsh reality of the situation. The person may feel abandoned, confused and powerless, and may direct that anger toward others. While anger may seem counterproductive, it is a natural and necessary part of the grieving process. The third stage, bargaining, typically occurs as individuals attempt to reverse or avoid the pain of loss. During this stage, people make promises to themselves, others or a higher power, hoping that these actions will change the outcome. For example, someone may vow to become a better person in exchange for a loved one’s recovery. This bargaining is an attempt to regain control over an uncontrollable situation, often accompanied by false hopes that the grief can be avoided. As the reality of the loss deepens, many individuals enter the depression stage. In this phase, sadness and a sense of emptiness take control. For some, this stage can seem particularly difficult, with emotional pain becoming overwhelming. It is important to note, while depression is painful, it is part of the healing process, as it allows the person to confront the reality of their grief. The final stage, acceptance, is marked by a gradual adjustment to the reality of the loss. Acceptance does not imply that the person is “okay” with the death and that they no longer feel grief, but rather that they have come to terms with it and are able to learn to move forward and live with the loss. This stage is a time of emotional healing, when the person acknowledges their grief, but no longer feels defined by it (Tyrell, </a:t>
            </a:r>
            <a:r>
              <a:rPr lang="en-GB" sz="800" kern="100" dirty="0" err="1">
                <a:effectLst/>
                <a:latin typeface="Arial" panose="020B0604020202020204" pitchFamily="34" charset="0"/>
                <a:ea typeface="DengXian" panose="02010600030101010101" pitchFamily="2" charset="-122"/>
                <a:cs typeface="Arial" panose="020B0604020202020204" pitchFamily="34" charset="0"/>
              </a:rPr>
              <a:t>Harberger</a:t>
            </a:r>
            <a:r>
              <a:rPr lang="en-GB" sz="800" kern="100" dirty="0">
                <a:effectLst/>
                <a:latin typeface="Arial" panose="020B0604020202020204" pitchFamily="34" charset="0"/>
                <a:ea typeface="DengXian" panose="02010600030101010101" pitchFamily="2" charset="-122"/>
                <a:cs typeface="Arial" panose="020B0604020202020204" pitchFamily="34" charset="0"/>
              </a:rPr>
              <a:t>, School, Siddiqui, 2023). Viewing how this theory applies to children and young people, research suggests that children experience the grief stages differently to adults. Even though their grief may be just as intense as an adult’s, they may express it differently. Children may not linger in their sadness for as long since they have a limited capacity to handle strong emotions. It is more common to see children alternating between periods of intense emotion and periods where they are not affected by the loss. It is not necessary for children to go through the grief stages in order, and it is suggested that they most likely will not. A child may go through several of the stages simultaneously or skip certain stages completely. A child may experience one of the stages one day, and another stage a different day. Some children may spend an extensive period in one stage and eventually progress through it. They may also return to a certain stage or revisit some of these feelings at a later time, this could be as they grow older or even in adulthood (Help for Grief, 2022). This research suggests that experiencing a loss as a child may have detrimental effects on a person's health and their life outcomes. Although this may be true for some, there is evidence that many successful adults such as politicians, actors, corporate executives and sporting celebrities experienced bereavement in their childhood and that their success can be related to the resilience and independence they acquired during that time (Child Bereavement UK, N.D.).</a:t>
            </a:r>
            <a:endParaRPr lang="en-GB" sz="800" kern="100" dirty="0">
              <a:effectLst/>
              <a:latin typeface="Aptos" panose="020B0004020202020204" pitchFamily="34" charset="0"/>
              <a:ea typeface="Aptos" panose="020B00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E7FEF811-D5A4-D79D-0FFD-5F24A8AF2456}"/>
              </a:ext>
            </a:extLst>
          </p:cNvPr>
          <p:cNvGraphicFramePr>
            <a:graphicFrameLocks noGrp="1"/>
          </p:cNvGraphicFramePr>
          <p:nvPr>
            <p:extLst>
              <p:ext uri="{D42A27DB-BD31-4B8C-83A1-F6EECF244321}">
                <p14:modId xmlns:p14="http://schemas.microsoft.com/office/powerpoint/2010/main" val="2496942606"/>
              </p:ext>
            </p:extLst>
          </p:nvPr>
        </p:nvGraphicFramePr>
        <p:xfrm>
          <a:off x="838200" y="2628900"/>
          <a:ext cx="10515600" cy="5173821"/>
        </p:xfrm>
        <a:graphic>
          <a:graphicData uri="http://schemas.openxmlformats.org/drawingml/2006/table">
            <a:tbl>
              <a:tblPr/>
              <a:tblGrid>
                <a:gridCol w="10515600">
                  <a:extLst>
                    <a:ext uri="{9D8B030D-6E8A-4147-A177-3AD203B41FA5}">
                      <a16:colId xmlns:a16="http://schemas.microsoft.com/office/drawing/2014/main" val="1533041683"/>
                    </a:ext>
                  </a:extLst>
                </a:gridCol>
              </a:tblGrid>
              <a:tr h="4754853">
                <a:tc>
                  <a:txBody>
                    <a:bodyPr/>
                    <a:lstStyle/>
                    <a:p>
                      <a:pPr fontAlgn="t">
                        <a:lnSpc>
                          <a:spcPts val="1500"/>
                        </a:lnSpc>
                        <a:buNone/>
                      </a:pPr>
                      <a:r>
                        <a:rPr lang="en-GB" sz="2000" b="1" i="0" dirty="0">
                          <a:effectLst/>
                          <a:latin typeface="+mn-lt"/>
                        </a:rPr>
                        <a:t>Denial</a:t>
                      </a:r>
                      <a:r>
                        <a:rPr lang="en-GB" sz="2000" b="0" i="0" dirty="0">
                          <a:effectLst/>
                          <a:latin typeface="+mn-lt"/>
                        </a:rPr>
                        <a:t> </a:t>
                      </a:r>
                    </a:p>
                    <a:p>
                      <a:pPr fontAlgn="t">
                        <a:lnSpc>
                          <a:spcPts val="1500"/>
                        </a:lnSpc>
                        <a:buNone/>
                      </a:pPr>
                      <a:endParaRPr lang="en-GB" sz="2000" b="0" i="0" dirty="0">
                        <a:effectLst/>
                        <a:latin typeface="+mn-lt"/>
                      </a:endParaRPr>
                    </a:p>
                    <a:p>
                      <a:pPr fontAlgn="t">
                        <a:lnSpc>
                          <a:spcPts val="1500"/>
                        </a:lnSpc>
                        <a:buNone/>
                      </a:pPr>
                      <a:r>
                        <a:rPr lang="en-GB" sz="2000" b="0" i="0" dirty="0">
                          <a:effectLst/>
                          <a:latin typeface="+mn-lt"/>
                        </a:rPr>
                        <a:t>A refusal or inability to accept the reality of the loss. </a:t>
                      </a:r>
                    </a:p>
                    <a:p>
                      <a:pPr fontAlgn="t">
                        <a:lnSpc>
                          <a:spcPts val="1500"/>
                        </a:lnSpc>
                        <a:buNone/>
                      </a:pPr>
                      <a:endParaRPr lang="en-GB" sz="2000" b="0" i="0" dirty="0">
                        <a:effectLst/>
                        <a:latin typeface="+mn-lt"/>
                      </a:endParaRPr>
                    </a:p>
                    <a:p>
                      <a:pPr fontAlgn="t">
                        <a:lnSpc>
                          <a:spcPts val="1500"/>
                        </a:lnSpc>
                        <a:buNone/>
                      </a:pPr>
                      <a:r>
                        <a:rPr lang="en-GB" sz="2000" b="1" i="0" dirty="0">
                          <a:effectLst/>
                          <a:latin typeface="+mn-lt"/>
                        </a:rPr>
                        <a:t>Anger</a:t>
                      </a:r>
                    </a:p>
                    <a:p>
                      <a:pPr fontAlgn="t">
                        <a:lnSpc>
                          <a:spcPts val="1500"/>
                        </a:lnSpc>
                        <a:buNone/>
                      </a:pPr>
                      <a:endParaRPr lang="en-GB" sz="2000" b="1" i="0" dirty="0">
                        <a:effectLst/>
                        <a:latin typeface="+mn-lt"/>
                      </a:endParaRPr>
                    </a:p>
                    <a:p>
                      <a:pPr fontAlgn="t">
                        <a:lnSpc>
                          <a:spcPts val="1500"/>
                        </a:lnSpc>
                        <a:buNone/>
                      </a:pPr>
                      <a:r>
                        <a:rPr lang="en-GB" sz="2000" b="0" i="0" dirty="0">
                          <a:effectLst/>
                          <a:latin typeface="+mn-lt"/>
                        </a:rPr>
                        <a:t>Feelings of frustration, resentment or outrage about the situation. </a:t>
                      </a:r>
                    </a:p>
                    <a:p>
                      <a:pPr fontAlgn="t">
                        <a:lnSpc>
                          <a:spcPts val="1500"/>
                        </a:lnSpc>
                        <a:buNone/>
                      </a:pPr>
                      <a:endParaRPr lang="en-GB" sz="2000" b="0" i="0" dirty="0">
                        <a:effectLst/>
                        <a:latin typeface="+mn-lt"/>
                      </a:endParaRPr>
                    </a:p>
                    <a:p>
                      <a:pPr fontAlgn="t">
                        <a:lnSpc>
                          <a:spcPts val="1500"/>
                        </a:lnSpc>
                        <a:buNone/>
                      </a:pPr>
                      <a:r>
                        <a:rPr lang="en-GB" sz="2000" b="1" i="0" dirty="0">
                          <a:effectLst/>
                          <a:latin typeface="+mn-lt"/>
                        </a:rPr>
                        <a:t>Bargaining</a:t>
                      </a:r>
                      <a:r>
                        <a:rPr lang="en-GB" sz="2000" b="0" i="0" dirty="0">
                          <a:effectLst/>
                          <a:latin typeface="+mn-lt"/>
                        </a:rPr>
                        <a:t> </a:t>
                      </a:r>
                    </a:p>
                    <a:p>
                      <a:pPr fontAlgn="t">
                        <a:lnSpc>
                          <a:spcPts val="1500"/>
                        </a:lnSpc>
                        <a:buNone/>
                      </a:pPr>
                      <a:endParaRPr lang="en-GB" sz="2000" b="0" i="0" dirty="0">
                        <a:effectLst/>
                        <a:latin typeface="+mn-lt"/>
                      </a:endParaRPr>
                    </a:p>
                    <a:p>
                      <a:pPr fontAlgn="t">
                        <a:lnSpc>
                          <a:spcPts val="1500"/>
                        </a:lnSpc>
                        <a:buNone/>
                      </a:pPr>
                      <a:r>
                        <a:rPr lang="en-GB" sz="2000" b="0" i="0" dirty="0">
                          <a:effectLst/>
                          <a:latin typeface="+mn-lt"/>
                        </a:rPr>
                        <a:t>Attempts to negotiate or make deals (often internally) in the hope of reversing or minimising the loss. </a:t>
                      </a:r>
                    </a:p>
                    <a:p>
                      <a:pPr fontAlgn="t">
                        <a:lnSpc>
                          <a:spcPts val="1500"/>
                        </a:lnSpc>
                        <a:buNone/>
                      </a:pPr>
                      <a:endParaRPr lang="en-GB" sz="2000" b="0" i="0" dirty="0">
                        <a:effectLst/>
                        <a:latin typeface="+mn-lt"/>
                      </a:endParaRPr>
                    </a:p>
                    <a:p>
                      <a:pPr fontAlgn="t">
                        <a:lnSpc>
                          <a:spcPts val="1500"/>
                        </a:lnSpc>
                        <a:buNone/>
                      </a:pPr>
                      <a:r>
                        <a:rPr lang="en-GB" sz="2000" b="1" i="0" dirty="0">
                          <a:effectLst/>
                          <a:latin typeface="+mn-lt"/>
                        </a:rPr>
                        <a:t>Depression</a:t>
                      </a:r>
                      <a:r>
                        <a:rPr lang="en-GB" sz="2000" b="0" i="0" dirty="0">
                          <a:effectLst/>
                          <a:latin typeface="+mn-lt"/>
                        </a:rPr>
                        <a:t> </a:t>
                      </a:r>
                    </a:p>
                    <a:p>
                      <a:pPr fontAlgn="t">
                        <a:lnSpc>
                          <a:spcPts val="1500"/>
                        </a:lnSpc>
                        <a:buNone/>
                      </a:pPr>
                      <a:endParaRPr lang="en-GB" sz="2000" b="0" i="0" dirty="0">
                        <a:effectLst/>
                        <a:latin typeface="+mn-lt"/>
                      </a:endParaRPr>
                    </a:p>
                    <a:p>
                      <a:pPr fontAlgn="t">
                        <a:lnSpc>
                          <a:spcPts val="1500"/>
                        </a:lnSpc>
                        <a:buNone/>
                      </a:pPr>
                      <a:r>
                        <a:rPr lang="en-GB" sz="2000" b="0" i="0" dirty="0">
                          <a:effectLst/>
                          <a:latin typeface="+mn-lt"/>
                        </a:rPr>
                        <a:t>Deep sadness, withdrawal and reflection on the impact of the loss. </a:t>
                      </a:r>
                    </a:p>
                    <a:p>
                      <a:pPr fontAlgn="t">
                        <a:lnSpc>
                          <a:spcPts val="1500"/>
                        </a:lnSpc>
                        <a:buNone/>
                      </a:pPr>
                      <a:endParaRPr lang="en-GB" sz="2000" b="0" i="0" dirty="0">
                        <a:effectLst/>
                        <a:latin typeface="+mn-lt"/>
                      </a:endParaRPr>
                    </a:p>
                    <a:p>
                      <a:pPr fontAlgn="t">
                        <a:lnSpc>
                          <a:spcPts val="1500"/>
                        </a:lnSpc>
                        <a:buNone/>
                      </a:pPr>
                      <a:r>
                        <a:rPr lang="en-GB" sz="2000" b="1" i="0" dirty="0">
                          <a:effectLst/>
                          <a:latin typeface="+mn-lt"/>
                        </a:rPr>
                        <a:t>Acceptance</a:t>
                      </a:r>
                      <a:r>
                        <a:rPr lang="en-GB" sz="2000" b="0" i="0" dirty="0">
                          <a:effectLst/>
                          <a:latin typeface="+mn-lt"/>
                        </a:rPr>
                        <a:t> </a:t>
                      </a:r>
                    </a:p>
                    <a:p>
                      <a:pPr fontAlgn="t">
                        <a:lnSpc>
                          <a:spcPts val="1500"/>
                        </a:lnSpc>
                        <a:buNone/>
                      </a:pPr>
                      <a:endParaRPr lang="en-GB" sz="2000" b="0" i="0" dirty="0">
                        <a:effectLst/>
                        <a:latin typeface="+mn-lt"/>
                      </a:endParaRPr>
                    </a:p>
                    <a:p>
                      <a:pPr fontAlgn="t">
                        <a:lnSpc>
                          <a:spcPts val="1500"/>
                        </a:lnSpc>
                        <a:buNone/>
                      </a:pPr>
                      <a:r>
                        <a:rPr lang="en-GB" sz="2000" b="0" i="0" dirty="0">
                          <a:effectLst/>
                          <a:latin typeface="+mn-lt"/>
                        </a:rPr>
                        <a:t>Coming to terms with the loss and beginning to adjust to life in its new form.</a:t>
                      </a:r>
                    </a:p>
                  </a:txBody>
                  <a:tcP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4160077460"/>
                  </a:ext>
                </a:extLst>
              </a:tr>
              <a:tr h="418968">
                <a:tc>
                  <a:txBody>
                    <a:bodyPr/>
                    <a:lstStyle/>
                    <a:p>
                      <a:endParaRPr lang="en-GB" dirty="0"/>
                    </a:p>
                  </a:txBody>
                  <a:tcPr>
                    <a:lnT w="4763"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2632785304"/>
                  </a:ext>
                </a:extLst>
              </a:tr>
            </a:tbl>
          </a:graphicData>
        </a:graphic>
      </p:graphicFrame>
    </p:spTree>
    <p:extLst>
      <p:ext uri="{BB962C8B-B14F-4D97-AF65-F5344CB8AC3E}">
        <p14:creationId xmlns:p14="http://schemas.microsoft.com/office/powerpoint/2010/main" val="3070987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5D40D11-4C2A-39F0-7AC1-EAC8EED374C7}"/>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44862D89-E7D5-6249-E3F1-4C55034D32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A25AECF9-EA85-297A-EFA3-24EE9DF69B2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581CC63-18D3-5C5A-75CF-DC1BA1A8ABA2}"/>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rPr>
              <a:t>The Five Stages of Grief (Kubler-Ross, 1969)</a:t>
            </a:r>
            <a:endParaRPr lang="en-GB" sz="4000" dirty="0">
              <a:solidFill>
                <a:srgbClr val="FFFFFF"/>
              </a:solidFill>
            </a:endParaRPr>
          </a:p>
        </p:txBody>
      </p:sp>
      <p:sp>
        <p:nvSpPr>
          <p:cNvPr id="3" name="Content Placeholder 2">
            <a:extLst>
              <a:ext uri="{FF2B5EF4-FFF2-40B4-BE49-F238E27FC236}">
                <a16:creationId xmlns:a16="http://schemas.microsoft.com/office/drawing/2014/main" id="{11D72380-BDE2-C9BA-D17E-6F1E1D1DB341}"/>
              </a:ext>
            </a:extLst>
          </p:cNvPr>
          <p:cNvSpPr>
            <a:spLocks noGrp="1"/>
          </p:cNvSpPr>
          <p:nvPr>
            <p:ph idx="1"/>
          </p:nvPr>
        </p:nvSpPr>
        <p:spPr>
          <a:xfrm>
            <a:off x="1179226" y="3092970"/>
            <a:ext cx="9833548" cy="2693976"/>
          </a:xfrm>
        </p:spPr>
        <p:txBody>
          <a:bodyPr>
            <a:normAutofit/>
          </a:bodyPr>
          <a:lstStyle/>
          <a:p>
            <a:pPr marL="0" indent="0" algn="r">
              <a:buNone/>
            </a:pPr>
            <a:r>
              <a:rPr lang="en-GB" sz="1200">
                <a:solidFill>
                  <a:srgbClr val="111111"/>
                </a:solidFill>
              </a:rPr>
              <a:t>)</a:t>
            </a:r>
            <a:endParaRPr lang="en-GB" sz="1200" dirty="0">
              <a:solidFill>
                <a:srgbClr val="000000"/>
              </a:solidFill>
            </a:endParaRPr>
          </a:p>
        </p:txBody>
      </p:sp>
      <p:sp>
        <p:nvSpPr>
          <p:cNvPr id="5" name="TextBox 4">
            <a:extLst>
              <a:ext uri="{FF2B5EF4-FFF2-40B4-BE49-F238E27FC236}">
                <a16:creationId xmlns:a16="http://schemas.microsoft.com/office/drawing/2014/main" id="{43724353-A439-2766-65C4-B58367A2E828}"/>
              </a:ext>
            </a:extLst>
          </p:cNvPr>
          <p:cNvSpPr txBox="1"/>
          <p:nvPr/>
        </p:nvSpPr>
        <p:spPr>
          <a:xfrm>
            <a:off x="2458387" y="-12132668"/>
            <a:ext cx="6096000" cy="5982728"/>
          </a:xfrm>
          <a:prstGeom prst="rect">
            <a:avLst/>
          </a:prstGeom>
          <a:noFill/>
        </p:spPr>
        <p:txBody>
          <a:bodyPr wrap="square">
            <a:spAutoFit/>
          </a:bodyPr>
          <a:lstStyle/>
          <a:p>
            <a:pPr algn="just">
              <a:lnSpc>
                <a:spcPct val="150000"/>
              </a:lnSpc>
              <a:spcAft>
                <a:spcPts val="800"/>
              </a:spcAft>
              <a:buNone/>
            </a:pPr>
            <a:r>
              <a:rPr lang="en-GB" sz="800" kern="100" dirty="0">
                <a:effectLst/>
                <a:latin typeface="Arial" panose="020B0604020202020204" pitchFamily="34" charset="0"/>
                <a:ea typeface="DengXian" panose="02010600030101010101" pitchFamily="2" charset="-122"/>
                <a:cs typeface="Arial" panose="020B0604020202020204" pitchFamily="34" charset="0"/>
              </a:rPr>
              <a:t>Five Stages of Grief model introduced by Kübler-Ross (1969) outlines the emotional journey many individuals face in response to a terminal illness or significant loss. Initially, Kübler-Ross proposed that these stages occur in a fixed, direct order. However, over time, it has become clear that this model is not a rigid framework, as not everyone experiences all the stages, and some do not necessarily progress through them in a specific sequence (Tomasic, 2022). The first stage, denial, often serves as a protective mechanism, allowing individuals to cope with the overwhelming reality of loss or terminal illness. In this stage, a person may refuse to accept the truth of the situation, rejecting the news as a mistake. This denial helps individuals survive initial shock by providing a temporary emotional numbness. This stage can help individuals slowly process the magnitude of their grief without becoming completely overwhelmed. Following denial, many individuals often move onto the anger stage. As the shock begins to fade, anger may emerge in response to the harsh reality of the situation. The person may feel abandoned, confused and powerless, and may direct that anger toward others. While anger may seem counterproductive, it is a natural and necessary part of the grieving process. The third stage, bargaining, typically occurs as individuals attempt to reverse or avoid the pain of loss. During this stage, people make promises to themselves, others or a higher power, hoping that these actions will change the outcome. For example, someone may vow to become a better person in exchange for a loved one’s recovery. This bargaining is an attempt to regain control over an uncontrollable situation, often accompanied by false hopes that the grief can be avoided. As the reality of the loss deepens, many individuals enter the depression stage. In this phase, sadness and a sense of emptiness take control. For some, this stage can seem particularly difficult, with emotional pain becoming overwhelming. It is important to note, while depression is painful, it is part of the healing process, as it allows the person to confront the reality of their grief. The final stage, acceptance, is marked by a gradual adjustment to the reality of the loss. Acceptance does not imply that the person is “okay” with the death and that they no longer feel grief, but rather that they have come to terms with it and are able to learn to move forward and live with the loss. This stage is a time of emotional healing, when the person acknowledges their grief, but no longer feels defined by it (Tyrell, </a:t>
            </a:r>
            <a:r>
              <a:rPr lang="en-GB" sz="800" kern="100" dirty="0" err="1">
                <a:effectLst/>
                <a:latin typeface="Arial" panose="020B0604020202020204" pitchFamily="34" charset="0"/>
                <a:ea typeface="DengXian" panose="02010600030101010101" pitchFamily="2" charset="-122"/>
                <a:cs typeface="Arial" panose="020B0604020202020204" pitchFamily="34" charset="0"/>
              </a:rPr>
              <a:t>Harberger</a:t>
            </a:r>
            <a:r>
              <a:rPr lang="en-GB" sz="800" kern="100" dirty="0">
                <a:effectLst/>
                <a:latin typeface="Arial" panose="020B0604020202020204" pitchFamily="34" charset="0"/>
                <a:ea typeface="DengXian" panose="02010600030101010101" pitchFamily="2" charset="-122"/>
                <a:cs typeface="Arial" panose="020B0604020202020204" pitchFamily="34" charset="0"/>
              </a:rPr>
              <a:t>, School, Siddiqui, 2023). Viewing how this theory applies to children and young people, research suggests that children experience the grief stages differently to adults. Even though their grief may be just as intense as an adult’s, they may express it differently. Children may not linger in their sadness for as long since they have a limited capacity to handle strong emotions. It is more common to see children alternating between periods of intense emotion and periods where they are not affected by the loss. It is not necessary for children to go through the grief stages in order, and it is suggested that they most likely will not. A child may go through several of the stages simultaneously or skip certain stages completely. A child may experience one of the stages one day, and another stage a different day. Some children may spend an extensive period in one stage and eventually progress through it. They may also return to a certain stage or revisit some of these feelings at a later time, this could be as they grow older or even in adulthood (Help for Grief, 2022). This research suggests that experiencing a loss as a child may have detrimental effects on a person's health and their life outcomes. Although this may be true for some, there is evidence that many successful adults such as politicians, actors, corporate executives and sporting celebrities experienced bereavement in their childhood and that their success can be related to the resilience and independence they acquired during that time (Child Bereavement UK, N.D.).</a:t>
            </a:r>
            <a:endParaRPr lang="en-GB" sz="800" kern="100" dirty="0">
              <a:effectLst/>
              <a:latin typeface="Aptos" panose="020B0004020202020204" pitchFamily="34" charset="0"/>
              <a:ea typeface="Aptos" panose="020B00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4BE4A677-DF37-A0DA-56AA-DDF562EE285D}"/>
              </a:ext>
            </a:extLst>
          </p:cNvPr>
          <p:cNvGraphicFramePr>
            <a:graphicFrameLocks noGrp="1"/>
          </p:cNvGraphicFramePr>
          <p:nvPr>
            <p:extLst>
              <p:ext uri="{D42A27DB-BD31-4B8C-83A1-F6EECF244321}">
                <p14:modId xmlns:p14="http://schemas.microsoft.com/office/powerpoint/2010/main" val="1479606396"/>
              </p:ext>
            </p:extLst>
          </p:nvPr>
        </p:nvGraphicFramePr>
        <p:xfrm>
          <a:off x="800100" y="2628900"/>
          <a:ext cx="10553700" cy="5173821"/>
        </p:xfrm>
        <a:graphic>
          <a:graphicData uri="http://schemas.openxmlformats.org/drawingml/2006/table">
            <a:tbl>
              <a:tblPr/>
              <a:tblGrid>
                <a:gridCol w="10553700">
                  <a:extLst>
                    <a:ext uri="{9D8B030D-6E8A-4147-A177-3AD203B41FA5}">
                      <a16:colId xmlns:a16="http://schemas.microsoft.com/office/drawing/2014/main" val="1533041683"/>
                    </a:ext>
                  </a:extLst>
                </a:gridCol>
              </a:tblGrid>
              <a:tr h="4754853">
                <a:tc>
                  <a:txBody>
                    <a:bodyPr/>
                    <a:lstStyle/>
                    <a:p>
                      <a:pPr fontAlgn="t">
                        <a:lnSpc>
                          <a:spcPts val="1500"/>
                        </a:lnSpc>
                        <a:buNone/>
                      </a:pPr>
                      <a:endParaRPr lang="en-GB" sz="2800" kern="1200" dirty="0">
                        <a:solidFill>
                          <a:schemeClr val="tx1"/>
                        </a:solidFill>
                        <a:effectLst/>
                        <a:latin typeface="+mn-lt"/>
                        <a:ea typeface="+mn-ea"/>
                        <a:cs typeface="+mn-cs"/>
                      </a:endParaRPr>
                    </a:p>
                    <a:p>
                      <a:pPr marL="457200" indent="-457200" fontAlgn="t">
                        <a:lnSpc>
                          <a:spcPts val="1500"/>
                        </a:lnSpc>
                        <a:buFont typeface="Arial" panose="020B0604020202020204" pitchFamily="34" charset="0"/>
                        <a:buChar char="•"/>
                      </a:pPr>
                      <a:r>
                        <a:rPr lang="en-GB" sz="2800" kern="1200" dirty="0">
                          <a:solidFill>
                            <a:schemeClr val="tx1"/>
                          </a:solidFill>
                          <a:effectLst/>
                          <a:latin typeface="+mn-lt"/>
                          <a:ea typeface="+mn-ea"/>
                          <a:cs typeface="+mn-cs"/>
                        </a:rPr>
                        <a:t>A person may experience one of the stages one day and another </a:t>
                      </a:r>
                    </a:p>
                    <a:p>
                      <a:pPr marL="0" indent="0" fontAlgn="t">
                        <a:lnSpc>
                          <a:spcPts val="1500"/>
                        </a:lnSpc>
                        <a:buFont typeface="Arial" panose="020B0604020202020204" pitchFamily="34" charset="0"/>
                        <a:buNone/>
                      </a:pPr>
                      <a:endParaRPr lang="en-GB" sz="2800" kern="1200" dirty="0">
                        <a:solidFill>
                          <a:schemeClr val="tx1"/>
                        </a:solidFill>
                        <a:effectLst/>
                        <a:latin typeface="+mn-lt"/>
                        <a:ea typeface="+mn-ea"/>
                        <a:cs typeface="+mn-cs"/>
                      </a:endParaRPr>
                    </a:p>
                    <a:p>
                      <a:pPr marL="0" indent="0" fontAlgn="t">
                        <a:lnSpc>
                          <a:spcPts val="1500"/>
                        </a:lnSpc>
                        <a:buFont typeface="Arial" panose="020B0604020202020204" pitchFamily="34" charset="0"/>
                        <a:buNone/>
                      </a:pPr>
                      <a:r>
                        <a:rPr lang="en-GB" sz="2800" kern="1200" dirty="0">
                          <a:solidFill>
                            <a:schemeClr val="tx1"/>
                          </a:solidFill>
                          <a:effectLst/>
                          <a:latin typeface="+mn-lt"/>
                          <a:ea typeface="+mn-ea"/>
                          <a:cs typeface="+mn-cs"/>
                        </a:rPr>
                        <a:t>stage a different day. </a:t>
                      </a:r>
                    </a:p>
                    <a:p>
                      <a:pPr fontAlgn="t">
                        <a:lnSpc>
                          <a:spcPts val="1500"/>
                        </a:lnSpc>
                        <a:buNone/>
                      </a:pPr>
                      <a:endParaRPr lang="en-GB" sz="2800" kern="1200" dirty="0">
                        <a:solidFill>
                          <a:schemeClr val="tx1"/>
                        </a:solidFill>
                        <a:effectLst/>
                        <a:latin typeface="+mn-lt"/>
                        <a:ea typeface="+mn-ea"/>
                        <a:cs typeface="+mn-cs"/>
                      </a:endParaRPr>
                    </a:p>
                    <a:p>
                      <a:pPr marL="457200" indent="-457200" fontAlgn="t">
                        <a:lnSpc>
                          <a:spcPts val="1500"/>
                        </a:lnSpc>
                        <a:buFont typeface="Arial" panose="020B0604020202020204" pitchFamily="34" charset="0"/>
                        <a:buChar char="•"/>
                      </a:pPr>
                      <a:r>
                        <a:rPr lang="en-GB" sz="2800" kern="1200" dirty="0">
                          <a:solidFill>
                            <a:schemeClr val="tx1"/>
                          </a:solidFill>
                          <a:effectLst/>
                          <a:latin typeface="+mn-lt"/>
                          <a:ea typeface="+mn-ea"/>
                          <a:cs typeface="+mn-cs"/>
                        </a:rPr>
                        <a:t>Some may spend an extensive period in one stage and </a:t>
                      </a:r>
                    </a:p>
                    <a:p>
                      <a:pPr marL="0" indent="0" fontAlgn="t">
                        <a:lnSpc>
                          <a:spcPts val="1500"/>
                        </a:lnSpc>
                        <a:buFont typeface="Arial" panose="020B0604020202020204" pitchFamily="34" charset="0"/>
                        <a:buNone/>
                      </a:pPr>
                      <a:endParaRPr lang="en-GB" sz="2800" kern="1200" dirty="0">
                        <a:solidFill>
                          <a:schemeClr val="tx1"/>
                        </a:solidFill>
                        <a:effectLst/>
                        <a:latin typeface="+mn-lt"/>
                        <a:ea typeface="+mn-ea"/>
                        <a:cs typeface="+mn-cs"/>
                      </a:endParaRPr>
                    </a:p>
                    <a:p>
                      <a:pPr marL="0" indent="0" fontAlgn="t">
                        <a:lnSpc>
                          <a:spcPts val="1500"/>
                        </a:lnSpc>
                        <a:buFont typeface="Arial" panose="020B0604020202020204" pitchFamily="34" charset="0"/>
                        <a:buNone/>
                      </a:pPr>
                      <a:r>
                        <a:rPr lang="en-GB" sz="2800" kern="1200" dirty="0">
                          <a:solidFill>
                            <a:schemeClr val="tx1"/>
                          </a:solidFill>
                          <a:effectLst/>
                          <a:latin typeface="+mn-lt"/>
                          <a:ea typeface="+mn-ea"/>
                          <a:cs typeface="+mn-cs"/>
                        </a:rPr>
                        <a:t>eventually progress through it. </a:t>
                      </a:r>
                    </a:p>
                    <a:p>
                      <a:pPr fontAlgn="t">
                        <a:lnSpc>
                          <a:spcPts val="1500"/>
                        </a:lnSpc>
                        <a:buNone/>
                      </a:pPr>
                      <a:endParaRPr lang="en-GB" sz="2800" kern="1200" dirty="0">
                        <a:solidFill>
                          <a:schemeClr val="tx1"/>
                        </a:solidFill>
                        <a:effectLst/>
                        <a:latin typeface="+mn-lt"/>
                        <a:ea typeface="+mn-ea"/>
                        <a:cs typeface="+mn-cs"/>
                      </a:endParaRPr>
                    </a:p>
                    <a:p>
                      <a:pPr marL="457200" indent="-457200" fontAlgn="t">
                        <a:lnSpc>
                          <a:spcPts val="1500"/>
                        </a:lnSpc>
                        <a:buFont typeface="Arial" panose="020B0604020202020204" pitchFamily="34" charset="0"/>
                        <a:buChar char="•"/>
                      </a:pPr>
                      <a:r>
                        <a:rPr lang="en-GB" sz="2800" kern="1200" dirty="0">
                          <a:solidFill>
                            <a:schemeClr val="tx1"/>
                          </a:solidFill>
                          <a:effectLst/>
                          <a:latin typeface="+mn-lt"/>
                          <a:ea typeface="+mn-ea"/>
                          <a:cs typeface="+mn-cs"/>
                        </a:rPr>
                        <a:t>They may also return to a certain stage or revisit some of these </a:t>
                      </a:r>
                    </a:p>
                    <a:p>
                      <a:pPr marL="0" indent="0" fontAlgn="t">
                        <a:lnSpc>
                          <a:spcPts val="1500"/>
                        </a:lnSpc>
                        <a:buFont typeface="Arial" panose="020B0604020202020204" pitchFamily="34" charset="0"/>
                        <a:buNone/>
                      </a:pPr>
                      <a:endParaRPr lang="en-GB" sz="2800" kern="1200" dirty="0">
                        <a:solidFill>
                          <a:schemeClr val="tx1"/>
                        </a:solidFill>
                        <a:effectLst/>
                        <a:latin typeface="+mn-lt"/>
                        <a:ea typeface="+mn-ea"/>
                        <a:cs typeface="+mn-cs"/>
                      </a:endParaRPr>
                    </a:p>
                    <a:p>
                      <a:pPr marL="0" indent="0" fontAlgn="t">
                        <a:lnSpc>
                          <a:spcPts val="1500"/>
                        </a:lnSpc>
                        <a:buFont typeface="Arial" panose="020B0604020202020204" pitchFamily="34" charset="0"/>
                        <a:buNone/>
                      </a:pPr>
                      <a:r>
                        <a:rPr lang="en-GB" sz="2800" kern="1200" dirty="0">
                          <a:solidFill>
                            <a:schemeClr val="tx1"/>
                          </a:solidFill>
                          <a:effectLst/>
                          <a:latin typeface="+mn-lt"/>
                          <a:ea typeface="+mn-ea"/>
                          <a:cs typeface="+mn-cs"/>
                        </a:rPr>
                        <a:t>feelings at a later time, this could be as they grow older or in </a:t>
                      </a:r>
                    </a:p>
                    <a:p>
                      <a:pPr marL="0" indent="0" fontAlgn="t">
                        <a:lnSpc>
                          <a:spcPts val="1500"/>
                        </a:lnSpc>
                        <a:buFont typeface="Arial" panose="020B0604020202020204" pitchFamily="34" charset="0"/>
                        <a:buNone/>
                      </a:pPr>
                      <a:endParaRPr lang="en-GB" sz="2800" kern="1200" dirty="0">
                        <a:solidFill>
                          <a:schemeClr val="tx1"/>
                        </a:solidFill>
                        <a:effectLst/>
                        <a:latin typeface="+mn-lt"/>
                        <a:ea typeface="+mn-ea"/>
                        <a:cs typeface="+mn-cs"/>
                      </a:endParaRPr>
                    </a:p>
                    <a:p>
                      <a:pPr marL="0" indent="0" fontAlgn="t">
                        <a:lnSpc>
                          <a:spcPts val="1500"/>
                        </a:lnSpc>
                        <a:buFont typeface="Arial" panose="020B0604020202020204" pitchFamily="34" charset="0"/>
                        <a:buNone/>
                      </a:pPr>
                      <a:r>
                        <a:rPr lang="en-GB" sz="2800" kern="1200" dirty="0">
                          <a:solidFill>
                            <a:schemeClr val="tx1"/>
                          </a:solidFill>
                          <a:effectLst/>
                          <a:latin typeface="+mn-lt"/>
                          <a:ea typeface="+mn-ea"/>
                          <a:cs typeface="+mn-cs"/>
                        </a:rPr>
                        <a:t>adulthood</a:t>
                      </a:r>
                    </a:p>
                    <a:p>
                      <a:pPr marL="0" indent="0" algn="ctr" fontAlgn="t">
                        <a:lnSpc>
                          <a:spcPts val="1500"/>
                        </a:lnSpc>
                        <a:buFont typeface="Arial" panose="020B0604020202020204" pitchFamily="34" charset="0"/>
                        <a:buNone/>
                      </a:pPr>
                      <a:endParaRPr lang="en-GB" sz="2800" b="1" kern="1200" dirty="0">
                        <a:solidFill>
                          <a:schemeClr val="tx1"/>
                        </a:solidFill>
                        <a:effectLst/>
                        <a:latin typeface="+mn-lt"/>
                        <a:ea typeface="+mn-ea"/>
                        <a:cs typeface="+mn-cs"/>
                      </a:endParaRPr>
                    </a:p>
                    <a:p>
                      <a:pPr marL="0" indent="0" algn="ctr" fontAlgn="t">
                        <a:lnSpc>
                          <a:spcPts val="1500"/>
                        </a:lnSpc>
                        <a:buFont typeface="Arial" panose="020B0604020202020204" pitchFamily="34" charset="0"/>
                        <a:buNone/>
                      </a:pPr>
                      <a:r>
                        <a:rPr lang="en-GB" sz="2800" b="1" kern="1200" dirty="0">
                          <a:solidFill>
                            <a:schemeClr val="tx1"/>
                          </a:solidFill>
                          <a:effectLst/>
                          <a:latin typeface="+mn-lt"/>
                          <a:ea typeface="+mn-ea"/>
                          <a:cs typeface="+mn-cs"/>
                        </a:rPr>
                        <a:t>This research suggests that experiencing a loss as a child may have </a:t>
                      </a:r>
                    </a:p>
                    <a:p>
                      <a:pPr marL="0" indent="0" algn="ctr" fontAlgn="t">
                        <a:lnSpc>
                          <a:spcPts val="1500"/>
                        </a:lnSpc>
                        <a:buFont typeface="Arial" panose="020B0604020202020204" pitchFamily="34" charset="0"/>
                        <a:buNone/>
                      </a:pPr>
                      <a:endParaRPr lang="en-GB" sz="2800" b="1" kern="1200" dirty="0">
                        <a:solidFill>
                          <a:schemeClr val="tx1"/>
                        </a:solidFill>
                        <a:effectLst/>
                        <a:latin typeface="+mn-lt"/>
                        <a:ea typeface="+mn-ea"/>
                        <a:cs typeface="+mn-cs"/>
                      </a:endParaRPr>
                    </a:p>
                    <a:p>
                      <a:pPr marL="0" indent="0" algn="ctr" fontAlgn="t">
                        <a:lnSpc>
                          <a:spcPts val="1500"/>
                        </a:lnSpc>
                        <a:buFont typeface="Arial" panose="020B0604020202020204" pitchFamily="34" charset="0"/>
                        <a:buNone/>
                      </a:pPr>
                      <a:r>
                        <a:rPr lang="en-GB" sz="2800" b="1" kern="1200" dirty="0">
                          <a:solidFill>
                            <a:schemeClr val="tx1"/>
                          </a:solidFill>
                          <a:effectLst/>
                          <a:latin typeface="+mn-lt"/>
                          <a:ea typeface="+mn-ea"/>
                          <a:cs typeface="+mn-cs"/>
                        </a:rPr>
                        <a:t>detrimental effects on a person’s long-term health and their life </a:t>
                      </a:r>
                    </a:p>
                    <a:p>
                      <a:pPr marL="0" indent="0" algn="ctr" fontAlgn="t">
                        <a:lnSpc>
                          <a:spcPts val="1500"/>
                        </a:lnSpc>
                        <a:buFont typeface="Arial" panose="020B0604020202020204" pitchFamily="34" charset="0"/>
                        <a:buNone/>
                      </a:pPr>
                      <a:endParaRPr lang="en-GB" sz="2800" b="1" kern="1200" dirty="0">
                        <a:solidFill>
                          <a:schemeClr val="tx1"/>
                        </a:solidFill>
                        <a:effectLst/>
                        <a:latin typeface="+mn-lt"/>
                        <a:ea typeface="+mn-ea"/>
                        <a:cs typeface="+mn-cs"/>
                      </a:endParaRPr>
                    </a:p>
                    <a:p>
                      <a:pPr marL="0" indent="0" algn="ctr" fontAlgn="t">
                        <a:lnSpc>
                          <a:spcPts val="1500"/>
                        </a:lnSpc>
                        <a:buFont typeface="Arial" panose="020B0604020202020204" pitchFamily="34" charset="0"/>
                        <a:buNone/>
                      </a:pPr>
                      <a:r>
                        <a:rPr lang="en-GB" sz="2800" b="1" kern="1200" dirty="0">
                          <a:solidFill>
                            <a:schemeClr val="tx1"/>
                          </a:solidFill>
                          <a:effectLst/>
                          <a:latin typeface="+mn-lt"/>
                          <a:ea typeface="+mn-ea"/>
                          <a:cs typeface="+mn-cs"/>
                        </a:rPr>
                        <a:t>outcomes. </a:t>
                      </a:r>
                    </a:p>
                    <a:p>
                      <a:pPr marL="0" indent="0" fontAlgn="t">
                        <a:lnSpc>
                          <a:spcPts val="1500"/>
                        </a:lnSpc>
                        <a:buFont typeface="Arial" panose="020B0604020202020204" pitchFamily="34" charset="0"/>
                        <a:buNone/>
                      </a:pPr>
                      <a:endParaRPr lang="en-GB" sz="2800" b="0" i="0" kern="1200" dirty="0">
                        <a:solidFill>
                          <a:schemeClr val="tx1"/>
                        </a:solidFill>
                        <a:effectLst/>
                        <a:latin typeface="+mn-lt"/>
                        <a:ea typeface="+mn-ea"/>
                        <a:cs typeface="+mn-cs"/>
                      </a:endParaRPr>
                    </a:p>
                    <a:p>
                      <a:pPr marL="0" indent="0" algn="r" fontAlgn="t">
                        <a:lnSpc>
                          <a:spcPts val="1500"/>
                        </a:lnSpc>
                        <a:buFont typeface="Arial" panose="020B0604020202020204" pitchFamily="34" charset="0"/>
                        <a:buNone/>
                      </a:pPr>
                      <a:r>
                        <a:rPr lang="en-GB" sz="1000" b="0" i="0" kern="1200" dirty="0">
                          <a:solidFill>
                            <a:schemeClr val="tx1"/>
                          </a:solidFill>
                          <a:effectLst/>
                          <a:latin typeface="+mn-lt"/>
                          <a:ea typeface="+mn-ea"/>
                          <a:cs typeface="+mn-cs"/>
                        </a:rPr>
                        <a:t>(Help for Grief, 2022)</a:t>
                      </a:r>
                      <a:endParaRPr lang="en-GB" sz="1000" b="0" i="0" dirty="0">
                        <a:effectLst/>
                        <a:latin typeface="+mn-lt"/>
                      </a:endParaRPr>
                    </a:p>
                  </a:txBody>
                  <a:tcP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4160077460"/>
                  </a:ext>
                </a:extLst>
              </a:tr>
              <a:tr h="418968">
                <a:tc>
                  <a:txBody>
                    <a:bodyPr/>
                    <a:lstStyle/>
                    <a:p>
                      <a:endParaRPr lang="en-GB" dirty="0"/>
                    </a:p>
                  </a:txBody>
                  <a:tcPr>
                    <a:lnT w="4763"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2632785304"/>
                  </a:ext>
                </a:extLst>
              </a:tr>
            </a:tbl>
          </a:graphicData>
        </a:graphic>
      </p:graphicFrame>
    </p:spTree>
    <p:extLst>
      <p:ext uri="{BB962C8B-B14F-4D97-AF65-F5344CB8AC3E}">
        <p14:creationId xmlns:p14="http://schemas.microsoft.com/office/powerpoint/2010/main" val="37465937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6305444-24ED-00A0-0050-1D215D94C7B4}"/>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F287D75C-97B0-48F1-ABBF-04805D576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0CCA1C07-F2AA-7C67-C518-81E458E975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8836776-EA43-33D1-CBA2-6E651789A34A}"/>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 Four Tasks of Mourning (Worden, 2009)</a:t>
            </a:r>
          </a:p>
        </p:txBody>
      </p:sp>
      <p:sp>
        <p:nvSpPr>
          <p:cNvPr id="3" name="Content Placeholder 2">
            <a:extLst>
              <a:ext uri="{FF2B5EF4-FFF2-40B4-BE49-F238E27FC236}">
                <a16:creationId xmlns:a16="http://schemas.microsoft.com/office/drawing/2014/main" id="{9CB9CE43-BA71-5C31-CA2E-869856C599A5}"/>
              </a:ext>
            </a:extLst>
          </p:cNvPr>
          <p:cNvSpPr>
            <a:spLocks noGrp="1"/>
          </p:cNvSpPr>
          <p:nvPr>
            <p:ph idx="1"/>
          </p:nvPr>
        </p:nvSpPr>
        <p:spPr>
          <a:xfrm>
            <a:off x="1179226" y="3092970"/>
            <a:ext cx="9833548" cy="3106444"/>
          </a:xfrm>
        </p:spPr>
        <p:txBody>
          <a:bodyPr>
            <a:noAutofit/>
          </a:bodyPr>
          <a:lstStyle/>
          <a:p>
            <a:pPr marL="0" indent="0">
              <a:buNone/>
            </a:pPr>
            <a:r>
              <a:rPr lang="en-GB" sz="2000" dirty="0">
                <a:solidFill>
                  <a:srgbClr val="111111"/>
                </a:solidFill>
              </a:rPr>
              <a:t>Task 1: Accept the reality of the loss. Recognising that the person is gone and acknowledging the permanence of the loss.</a:t>
            </a:r>
          </a:p>
          <a:p>
            <a:pPr marL="0" indent="0">
              <a:buNone/>
            </a:pPr>
            <a:r>
              <a:rPr lang="en-GB" sz="2000" dirty="0">
                <a:solidFill>
                  <a:srgbClr val="111111"/>
                </a:solidFill>
              </a:rPr>
              <a:t>Task 2: Process the pain of grief. Allowing oneself to feel, express, and work through the emotional and physical pain associated with the loss.</a:t>
            </a:r>
          </a:p>
          <a:p>
            <a:pPr marL="0" indent="0">
              <a:buNone/>
            </a:pPr>
            <a:r>
              <a:rPr lang="en-GB" sz="2000" dirty="0">
                <a:solidFill>
                  <a:srgbClr val="111111"/>
                </a:solidFill>
              </a:rPr>
              <a:t>Task 3: Adjust to a world without the deceased. Making external, internal and spiritual adjustments to life without the person who has died.</a:t>
            </a:r>
          </a:p>
          <a:p>
            <a:pPr marL="0" indent="0">
              <a:buNone/>
            </a:pPr>
            <a:r>
              <a:rPr lang="en-GB" sz="2000" dirty="0">
                <a:solidFill>
                  <a:srgbClr val="111111"/>
                </a:solidFill>
              </a:rPr>
              <a:t>Task 4: Find an enduring connection with the deceased while embarking on a new life. Maintaining an ongoing, meaningful connection while continuing to live and move forward.</a:t>
            </a:r>
            <a:endParaRPr lang="en-GB" sz="2000" dirty="0">
              <a:solidFill>
                <a:srgbClr val="000000"/>
              </a:solidFill>
            </a:endParaRPr>
          </a:p>
        </p:txBody>
      </p:sp>
    </p:spTree>
    <p:extLst>
      <p:ext uri="{BB962C8B-B14F-4D97-AF65-F5344CB8AC3E}">
        <p14:creationId xmlns:p14="http://schemas.microsoft.com/office/powerpoint/2010/main" val="3585013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0583A63-9486-EDEF-3CC3-64BB8B153505}"/>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70E8ED86-B40E-9E23-452B-B4FDB5CC91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A164DBE3-17E3-DFC0-6E9F-21CB028EA6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EBD0CE0-549A-F844-03D7-86B383579CB6}"/>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 Four Tasks of Mourning (Worden, 2009)</a:t>
            </a:r>
          </a:p>
        </p:txBody>
      </p:sp>
      <p:sp>
        <p:nvSpPr>
          <p:cNvPr id="3" name="Content Placeholder 2">
            <a:extLst>
              <a:ext uri="{FF2B5EF4-FFF2-40B4-BE49-F238E27FC236}">
                <a16:creationId xmlns:a16="http://schemas.microsoft.com/office/drawing/2014/main" id="{B5DBBA26-1717-9EAB-D7DD-93C44C1F05FD}"/>
              </a:ext>
            </a:extLst>
          </p:cNvPr>
          <p:cNvSpPr>
            <a:spLocks noGrp="1"/>
          </p:cNvSpPr>
          <p:nvPr>
            <p:ph idx="1"/>
          </p:nvPr>
        </p:nvSpPr>
        <p:spPr>
          <a:xfrm>
            <a:off x="1179226" y="3092970"/>
            <a:ext cx="9833548" cy="3106444"/>
          </a:xfrm>
        </p:spPr>
        <p:txBody>
          <a:bodyPr>
            <a:noAutofit/>
          </a:bodyPr>
          <a:lstStyle/>
          <a:p>
            <a:r>
              <a:rPr lang="en-GB" sz="1200" dirty="0">
                <a:solidFill>
                  <a:srgbClr val="000000"/>
                </a:solidFill>
              </a:rPr>
              <a:t>Views grief as a necessary component of coping with loss. Grieving is a normal emotion that needs to be accepted and understood by an individual, not something that needs to be fixed (</a:t>
            </a:r>
            <a:r>
              <a:rPr lang="en-GB" sz="1200" dirty="0" err="1">
                <a:solidFill>
                  <a:srgbClr val="000000"/>
                </a:solidFill>
              </a:rPr>
              <a:t>Flarey</a:t>
            </a:r>
            <a:r>
              <a:rPr lang="en-GB" sz="1200" dirty="0">
                <a:solidFill>
                  <a:srgbClr val="000000"/>
                </a:solidFill>
              </a:rPr>
              <a:t>, 2023)</a:t>
            </a:r>
          </a:p>
          <a:p>
            <a:r>
              <a:rPr lang="en-GB" sz="1200" dirty="0">
                <a:solidFill>
                  <a:srgbClr val="000000"/>
                </a:solidFill>
              </a:rPr>
              <a:t>Educators should teach this theory as an alternative framework, as its emphasis on active engagement and flexibility makes it a useful tool for many individuals coping with loss (Corr, 2021).</a:t>
            </a:r>
          </a:p>
          <a:p>
            <a:r>
              <a:rPr lang="en-GB" sz="1200" dirty="0">
                <a:solidFill>
                  <a:srgbClr val="000000"/>
                </a:solidFill>
              </a:rPr>
              <a:t> By encouraging bereaved individuals to work through specific tasks, Worden provides a structured approach many say is empowering. </a:t>
            </a:r>
          </a:p>
          <a:p>
            <a:r>
              <a:rPr lang="en-GB" sz="1200" dirty="0">
                <a:solidFill>
                  <a:srgbClr val="000000"/>
                </a:solidFill>
              </a:rPr>
              <a:t>However, Heydon (2023) states that one of the model’s limitations is the oversimplification of the grieving process. Grief is often chaotic, non-linear and deeply personal., and Heydon (2023) believes that not every person will progress through these tasks in the same way, they may not progress at all.</a:t>
            </a:r>
          </a:p>
          <a:p>
            <a:r>
              <a:rPr lang="en-GB" sz="1200" dirty="0">
                <a:solidFill>
                  <a:srgbClr val="000000"/>
                </a:solidFill>
              </a:rPr>
              <a:t>The model may not adequately account for the cultural variations in how people experience and process grief. </a:t>
            </a:r>
          </a:p>
          <a:p>
            <a:r>
              <a:rPr lang="en-GB" sz="1200" dirty="0">
                <a:solidFill>
                  <a:srgbClr val="000000"/>
                </a:solidFill>
              </a:rPr>
              <a:t>Religious beliefs play a significant role in shaping how individual people and communities experience and express a bereavement (O’Brien, 2021). </a:t>
            </a:r>
          </a:p>
          <a:p>
            <a:r>
              <a:rPr lang="en-GB" sz="1200" dirty="0">
                <a:solidFill>
                  <a:srgbClr val="000000"/>
                </a:solidFill>
              </a:rPr>
              <a:t>Grief is not universal.  Heydon (2023) believes that this theory should be used alongside other grief theories and adapted to each person’s cultural background and emotional needs for a more inclusive, supportive understanding of bereavement. </a:t>
            </a:r>
          </a:p>
          <a:p>
            <a:r>
              <a:rPr lang="en-GB" sz="1200" dirty="0">
                <a:solidFill>
                  <a:srgbClr val="000000"/>
                </a:solidFill>
              </a:rPr>
              <a:t>Worden and Kübler-Ross’s theories of grief are often discussed as processes with a definitive end, a set of stages or tasks that one must move through until the pain fades and normality returns. </a:t>
            </a:r>
          </a:p>
        </p:txBody>
      </p:sp>
    </p:spTree>
    <p:extLst>
      <p:ext uri="{BB962C8B-B14F-4D97-AF65-F5344CB8AC3E}">
        <p14:creationId xmlns:p14="http://schemas.microsoft.com/office/powerpoint/2010/main" val="4256344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9E4473D-E348-147F-E399-B4BF001BC8B1}"/>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91B3E443-F5D7-8FB5-3055-0AC634D9B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C3CDE181-D94D-6DDF-A64A-D82B056A36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D005D8E-58DE-49B8-BB80-D325D6D6E562}"/>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Growing Around Grief (Tonkin, 1996) </a:t>
            </a:r>
          </a:p>
        </p:txBody>
      </p:sp>
      <p:sp>
        <p:nvSpPr>
          <p:cNvPr id="3" name="Content Placeholder 2">
            <a:extLst>
              <a:ext uri="{FF2B5EF4-FFF2-40B4-BE49-F238E27FC236}">
                <a16:creationId xmlns:a16="http://schemas.microsoft.com/office/drawing/2014/main" id="{695A82CC-BDCB-BD32-8F3B-5B242D61BB8F}"/>
              </a:ext>
            </a:extLst>
          </p:cNvPr>
          <p:cNvSpPr>
            <a:spLocks noGrp="1"/>
          </p:cNvSpPr>
          <p:nvPr>
            <p:ph idx="1"/>
          </p:nvPr>
        </p:nvSpPr>
        <p:spPr>
          <a:xfrm>
            <a:off x="1179226" y="3092968"/>
            <a:ext cx="9833548" cy="3460231"/>
          </a:xfrm>
        </p:spPr>
        <p:txBody>
          <a:bodyPr>
            <a:normAutofit fontScale="32500" lnSpcReduction="20000"/>
          </a:bodyPr>
          <a:lstStyle/>
          <a:p>
            <a:pPr algn="just">
              <a:lnSpc>
                <a:spcPct val="150000"/>
              </a:lnSpc>
              <a:spcAft>
                <a:spcPts val="800"/>
              </a:spcAft>
            </a:pPr>
            <a:r>
              <a:rPr lang="en-GB" sz="3000" kern="100" dirty="0">
                <a:effectLst/>
                <a:ea typeface="DengXian" panose="02010600030101010101" pitchFamily="2" charset="-122"/>
                <a:cs typeface="Arial" panose="020B0604020202020204" pitchFamily="34" charset="0"/>
              </a:rPr>
              <a:t>A model that suggests that grief may remain the same size, but life itself can grow around it. </a:t>
            </a:r>
            <a:endParaRPr lang="en-GB" sz="3000" kern="100" dirty="0">
              <a:ea typeface="DengXian" panose="02010600030101010101" pitchFamily="2" charset="-122"/>
              <a:cs typeface="Arial" panose="020B0604020202020204" pitchFamily="34" charset="0"/>
            </a:endParaRPr>
          </a:p>
          <a:p>
            <a:pPr algn="just">
              <a:lnSpc>
                <a:spcPct val="150000"/>
              </a:lnSpc>
              <a:spcAft>
                <a:spcPts val="800"/>
              </a:spcAft>
            </a:pPr>
            <a:r>
              <a:rPr lang="en-GB" sz="3000" kern="100" dirty="0">
                <a:effectLst/>
                <a:ea typeface="DengXian" panose="02010600030101010101" pitchFamily="2" charset="-122"/>
                <a:cs typeface="Arial" panose="020B0604020202020204" pitchFamily="34" charset="0"/>
              </a:rPr>
              <a:t>Provides a realistic perspective for those navigating life after loss. Many individuals connect with this approach as it does not emphasise the need for closure. </a:t>
            </a:r>
            <a:endParaRPr lang="en-GB" sz="3000" kern="100" dirty="0">
              <a:ea typeface="DengXian" panose="02010600030101010101" pitchFamily="2" charset="-122"/>
              <a:cs typeface="Arial" panose="020B0604020202020204" pitchFamily="34" charset="0"/>
            </a:endParaRPr>
          </a:p>
          <a:p>
            <a:pPr algn="just">
              <a:lnSpc>
                <a:spcPct val="150000"/>
              </a:lnSpc>
              <a:spcAft>
                <a:spcPts val="800"/>
              </a:spcAft>
            </a:pPr>
            <a:r>
              <a:rPr lang="en-GB" sz="3000" kern="100" dirty="0">
                <a:effectLst/>
                <a:ea typeface="DengXian" panose="02010600030101010101" pitchFamily="2" charset="-122"/>
                <a:cs typeface="Arial" panose="020B0604020202020204" pitchFamily="34" charset="0"/>
              </a:rPr>
              <a:t>Encourages them to move forward with their grief as a companion, not an obstacle </a:t>
            </a:r>
          </a:p>
          <a:p>
            <a:pPr algn="just">
              <a:lnSpc>
                <a:spcPct val="150000"/>
              </a:lnSpc>
              <a:spcAft>
                <a:spcPts val="800"/>
              </a:spcAft>
            </a:pPr>
            <a:r>
              <a:rPr lang="en-GB" sz="3000" kern="100" dirty="0">
                <a:effectLst/>
                <a:ea typeface="DengXian" panose="02010600030101010101" pitchFamily="2" charset="-122"/>
                <a:cs typeface="Arial" panose="020B0604020202020204" pitchFamily="34" charset="0"/>
              </a:rPr>
              <a:t>This model of grief does not suggest that the pain of the bereavement will fade with time or that one will ever be completely healed. It acknowledges that the grief may remain as a lasting presence, and there will be moments in the individual’s life, even years after the death, when their grief resurfaces with the same intensity as when the loss first occurred. </a:t>
            </a:r>
          </a:p>
          <a:p>
            <a:pPr algn="just">
              <a:lnSpc>
                <a:spcPct val="150000"/>
              </a:lnSpc>
              <a:spcAft>
                <a:spcPts val="800"/>
              </a:spcAft>
            </a:pPr>
            <a:r>
              <a:rPr lang="en-GB" sz="3000" kern="100" dirty="0">
                <a:effectLst/>
                <a:ea typeface="DengXian" panose="02010600030101010101" pitchFamily="2" charset="-122"/>
                <a:cs typeface="Arial" panose="020B0604020202020204" pitchFamily="34" charset="0"/>
              </a:rPr>
              <a:t>At the same time, there will also be periods when life moves forward which many individuals feel guilt about, fearing moving on is a betrayal of the person they have lost. Eases this conflict by showing that it is possible to continue grieving whilst also building a new and meaningful life. It emphasises that the loss becomes a part of one's life story, not something that must be left behind                                                                                                                                                                                                                               </a:t>
            </a:r>
          </a:p>
          <a:p>
            <a:pPr marL="0" indent="0" algn="r">
              <a:lnSpc>
                <a:spcPct val="150000"/>
              </a:lnSpc>
              <a:spcAft>
                <a:spcPts val="800"/>
              </a:spcAft>
              <a:buNone/>
            </a:pPr>
            <a:r>
              <a:rPr lang="en-GB" sz="2000" kern="100" dirty="0">
                <a:effectLst/>
                <a:ea typeface="DengXian" panose="02010600030101010101" pitchFamily="2" charset="-122"/>
                <a:cs typeface="Arial" panose="020B0604020202020204" pitchFamily="34" charset="0"/>
              </a:rPr>
              <a:t>        </a:t>
            </a:r>
            <a:r>
              <a:rPr lang="en-GB" sz="2000" kern="100" dirty="0">
                <a:effectLst/>
                <a:latin typeface="Arial" panose="020B0604020202020204" pitchFamily="34" charset="0"/>
                <a:ea typeface="DengXian" panose="02010600030101010101" pitchFamily="2" charset="-122"/>
                <a:cs typeface="Arial" panose="020B0604020202020204" pitchFamily="34" charset="0"/>
              </a:rPr>
              <a:t>(Cruse, 2021 </a:t>
            </a:r>
            <a:r>
              <a:rPr lang="en-GB" sz="2000" i="1" kern="100" dirty="0">
                <a:effectLst/>
                <a:latin typeface="Arial" panose="020B0604020202020204" pitchFamily="34" charset="0"/>
                <a:ea typeface="DengXian" panose="02010600030101010101" pitchFamily="2" charset="-122"/>
                <a:cs typeface="Arial" panose="020B0604020202020204" pitchFamily="34" charset="0"/>
              </a:rPr>
              <a:t>cited by Williams, 2025</a:t>
            </a:r>
            <a:r>
              <a:rPr lang="en-GB" sz="2000" kern="100" dirty="0">
                <a:effectLst/>
                <a:latin typeface="Arial" panose="020B0604020202020204" pitchFamily="34" charset="0"/>
                <a:ea typeface="DengXian" panose="02010600030101010101" pitchFamily="2" charset="-122"/>
                <a:cs typeface="Arial" panose="020B0604020202020204" pitchFamily="34" charset="0"/>
              </a:rPr>
              <a:t>).</a:t>
            </a:r>
            <a:endParaRPr lang="en-GB" sz="2000" kern="100" dirty="0">
              <a:effectLst/>
              <a:latin typeface="Aptos" panose="020B00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19139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124DBC-C594-3F56-8687-9F50C4357861}"/>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BBA3456B-3856-7D9B-4947-2FBE9A22C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620DCF03-B308-6931-43BF-1F2DA3C9B78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FE01669-027D-BB8D-11B5-150356BD11EB}"/>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Key takeaways</a:t>
            </a:r>
          </a:p>
        </p:txBody>
      </p:sp>
      <p:sp>
        <p:nvSpPr>
          <p:cNvPr id="3" name="Content Placeholder 2">
            <a:extLst>
              <a:ext uri="{FF2B5EF4-FFF2-40B4-BE49-F238E27FC236}">
                <a16:creationId xmlns:a16="http://schemas.microsoft.com/office/drawing/2014/main" id="{9218F60D-CA00-4FF0-68CD-2F140B8DE2EF}"/>
              </a:ext>
            </a:extLst>
          </p:cNvPr>
          <p:cNvSpPr>
            <a:spLocks noGrp="1"/>
          </p:cNvSpPr>
          <p:nvPr>
            <p:ph idx="1"/>
          </p:nvPr>
        </p:nvSpPr>
        <p:spPr>
          <a:xfrm>
            <a:off x="1179226" y="3092970"/>
            <a:ext cx="9833548" cy="2693976"/>
          </a:xfrm>
        </p:spPr>
        <p:txBody>
          <a:bodyPr>
            <a:normAutofit lnSpcReduction="10000"/>
          </a:bodyPr>
          <a:lstStyle/>
          <a:p>
            <a:r>
              <a:rPr lang="en-GB" sz="2400" dirty="0">
                <a:solidFill>
                  <a:srgbClr val="111111"/>
                </a:solidFill>
              </a:rPr>
              <a:t>Five Stages of Grief  (Kubler-Ross, 1969) </a:t>
            </a:r>
          </a:p>
          <a:p>
            <a:pPr marL="0" indent="0">
              <a:buNone/>
            </a:pPr>
            <a:r>
              <a:rPr lang="en-GB" sz="2400" dirty="0">
                <a:solidFill>
                  <a:srgbClr val="111111"/>
                </a:solidFill>
              </a:rPr>
              <a:t>Grief isn’t a straight line — people may move back and forth between stages</a:t>
            </a:r>
          </a:p>
          <a:p>
            <a:r>
              <a:rPr lang="en-GB" sz="2400" dirty="0">
                <a:solidFill>
                  <a:srgbClr val="111111"/>
                </a:solidFill>
              </a:rPr>
              <a:t>Four Tasks of Mourning (Worden, 2009)</a:t>
            </a:r>
          </a:p>
          <a:p>
            <a:pPr marL="0" indent="0">
              <a:buNone/>
            </a:pPr>
            <a:r>
              <a:rPr lang="en-GB" sz="2400" dirty="0">
                <a:solidFill>
                  <a:srgbClr val="111111"/>
                </a:solidFill>
              </a:rPr>
              <a:t>Grief involves working through challenges rather than passing through stages </a:t>
            </a:r>
          </a:p>
          <a:p>
            <a:r>
              <a:rPr lang="en-GB" sz="2400" dirty="0">
                <a:solidFill>
                  <a:srgbClr val="111111"/>
                </a:solidFill>
              </a:rPr>
              <a:t>Growing Around Grief (Tonkins, 1996)</a:t>
            </a:r>
          </a:p>
          <a:p>
            <a:pPr marL="0" indent="0">
              <a:buNone/>
            </a:pPr>
            <a:r>
              <a:rPr lang="en-GB" sz="2400" dirty="0">
                <a:solidFill>
                  <a:srgbClr val="000000"/>
                </a:solidFill>
              </a:rPr>
              <a:t>We don’t “get over” grief — we grow around it.</a:t>
            </a:r>
          </a:p>
        </p:txBody>
      </p:sp>
    </p:spTree>
    <p:extLst>
      <p:ext uri="{BB962C8B-B14F-4D97-AF65-F5344CB8AC3E}">
        <p14:creationId xmlns:p14="http://schemas.microsoft.com/office/powerpoint/2010/main" val="14667680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7C0D2E8-2C3A-A621-07FD-3339BE4F89AB}"/>
              </a:ext>
            </a:extLst>
          </p:cNvPr>
          <p:cNvPicPr>
            <a:picLocks noChangeAspect="1"/>
          </p:cNvPicPr>
          <p:nvPr/>
        </p:nvPicPr>
        <p:blipFill>
          <a:blip r:embed="rId2"/>
          <a:stretch>
            <a:fillRect/>
          </a:stretch>
        </p:blipFill>
        <p:spPr>
          <a:xfrm>
            <a:off x="2982686" y="643467"/>
            <a:ext cx="5317671" cy="5571065"/>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B286738-B21F-2E3B-3876-4B6B5DA3CC1A}"/>
              </a:ext>
            </a:extLst>
          </p:cNvPr>
          <p:cNvSpPr txBox="1"/>
          <p:nvPr/>
        </p:nvSpPr>
        <p:spPr>
          <a:xfrm>
            <a:off x="8953500" y="5595257"/>
            <a:ext cx="1511952" cy="215444"/>
          </a:xfrm>
          <a:prstGeom prst="rect">
            <a:avLst/>
          </a:prstGeom>
          <a:noFill/>
        </p:spPr>
        <p:txBody>
          <a:bodyPr wrap="none" rtlCol="0">
            <a:spAutoFit/>
          </a:bodyPr>
          <a:lstStyle/>
          <a:p>
            <a:r>
              <a:rPr lang="en-GB" sz="800" dirty="0"/>
              <a:t>AI generated image 08/03/2026</a:t>
            </a:r>
          </a:p>
        </p:txBody>
      </p:sp>
    </p:spTree>
    <p:extLst>
      <p:ext uri="{BB962C8B-B14F-4D97-AF65-F5344CB8AC3E}">
        <p14:creationId xmlns:p14="http://schemas.microsoft.com/office/powerpoint/2010/main" val="18172698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7754BCF-71F4-A968-ED4C-F1E68F9E900B}"/>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24327BFC-EB38-3436-E9A6-A46E76161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9436674F-B8AE-4E6E-B089-4EB1923F90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4A0B499-5752-9457-E43A-789E3EFC985E}"/>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Bereavement: Statutory Rights in the U.K.</a:t>
            </a:r>
          </a:p>
        </p:txBody>
      </p:sp>
      <p:sp>
        <p:nvSpPr>
          <p:cNvPr id="3" name="Content Placeholder 2">
            <a:extLst>
              <a:ext uri="{FF2B5EF4-FFF2-40B4-BE49-F238E27FC236}">
                <a16:creationId xmlns:a16="http://schemas.microsoft.com/office/drawing/2014/main" id="{D1D75DE5-5C46-A523-4D2F-74CA9FF87572}"/>
              </a:ext>
            </a:extLst>
          </p:cNvPr>
          <p:cNvSpPr>
            <a:spLocks noGrp="1"/>
          </p:cNvSpPr>
          <p:nvPr>
            <p:ph idx="1"/>
          </p:nvPr>
        </p:nvSpPr>
        <p:spPr>
          <a:xfrm>
            <a:off x="1179226" y="3092970"/>
            <a:ext cx="9833548" cy="2693976"/>
          </a:xfrm>
        </p:spPr>
        <p:txBody>
          <a:bodyPr>
            <a:normAutofit/>
          </a:bodyPr>
          <a:lstStyle/>
          <a:p>
            <a:pPr marL="0" indent="0" algn="r">
              <a:buNone/>
            </a:pPr>
            <a:r>
              <a:rPr lang="en-GB" sz="1200" dirty="0">
                <a:solidFill>
                  <a:srgbClr val="111111"/>
                </a:solidFill>
              </a:rPr>
              <a:t>)</a:t>
            </a:r>
            <a:endParaRPr lang="en-GB" sz="1200" dirty="0">
              <a:solidFill>
                <a:srgbClr val="000000"/>
              </a:solidFill>
            </a:endParaRPr>
          </a:p>
        </p:txBody>
      </p:sp>
      <p:sp>
        <p:nvSpPr>
          <p:cNvPr id="5" name="TextBox 4">
            <a:extLst>
              <a:ext uri="{FF2B5EF4-FFF2-40B4-BE49-F238E27FC236}">
                <a16:creationId xmlns:a16="http://schemas.microsoft.com/office/drawing/2014/main" id="{CF532CC1-8DF7-68A8-08FE-A466738BA40F}"/>
              </a:ext>
            </a:extLst>
          </p:cNvPr>
          <p:cNvSpPr txBox="1"/>
          <p:nvPr/>
        </p:nvSpPr>
        <p:spPr>
          <a:xfrm>
            <a:off x="1431471" y="2967335"/>
            <a:ext cx="9182100" cy="3139321"/>
          </a:xfrm>
          <a:prstGeom prst="rect">
            <a:avLst/>
          </a:prstGeom>
          <a:noFill/>
        </p:spPr>
        <p:txBody>
          <a:bodyPr wrap="square">
            <a:spAutoFit/>
          </a:bodyPr>
          <a:lstStyle/>
          <a:p>
            <a:pPr marL="285750" indent="-285750">
              <a:buFont typeface="Arial" panose="020B0604020202020204" pitchFamily="34" charset="0"/>
              <a:buChar char="•"/>
            </a:pPr>
            <a:r>
              <a:rPr lang="en-GB" dirty="0"/>
              <a:t>No Statutory General Right: Most employees are not legally entitled to paid leave for a death in the family, though many employers offer 3-5 days of paid compassionate leave.</a:t>
            </a:r>
          </a:p>
          <a:p>
            <a:pPr marL="285750" indent="-285750">
              <a:buFont typeface="Arial" panose="020B0604020202020204" pitchFamily="34" charset="0"/>
              <a:buChar char="•"/>
            </a:pPr>
            <a:r>
              <a:rPr lang="en-GB" dirty="0"/>
              <a:t>Parental Bereavement Leave (‘Jack's Law’): Employed parents losing a child under 18, or a stillbirth after 24 weeks, are entitled to 2 weeks of statutory leave. It can be taken as 2 weeks, or two separate 1-week blocks, within 56 weeks of the death.</a:t>
            </a:r>
          </a:p>
          <a:p>
            <a:pPr marL="285750" indent="-285750">
              <a:buFont typeface="Arial" panose="020B0604020202020204" pitchFamily="34" charset="0"/>
              <a:buChar char="•"/>
            </a:pPr>
            <a:r>
              <a:rPr lang="en-GB" dirty="0"/>
              <a:t>Parental Bereavement Pay: Eligible parents receive the lower of £187.18 a week or 90% of average weekly earnings (for 2 weeks).</a:t>
            </a:r>
          </a:p>
          <a:p>
            <a:pPr marL="285750" indent="-285750">
              <a:buFont typeface="Arial" panose="020B0604020202020204" pitchFamily="34" charset="0"/>
              <a:buChar char="•"/>
            </a:pPr>
            <a:r>
              <a:rPr lang="en-GB" dirty="0"/>
              <a:t>Time Off for Dependents: Employees can take reasonable unpaid time off to deal with emergencies, including arranging a funeral or dealing with a dependent's death.</a:t>
            </a:r>
          </a:p>
          <a:p>
            <a:pPr marL="285750" indent="-285750">
              <a:buFont typeface="Arial" panose="020B0604020202020204" pitchFamily="34" charset="0"/>
              <a:buChar char="•"/>
            </a:pPr>
            <a:r>
              <a:rPr lang="en-GB" dirty="0"/>
              <a:t>Employer Discretion: Many companies have specific policies in the employee handbook or contract outlining paid or unpaid leave.                                                                   </a:t>
            </a:r>
            <a:r>
              <a:rPr lang="en-GB" sz="1000" dirty="0"/>
              <a:t>(The Loss Foundation, 2026)</a:t>
            </a:r>
            <a:endParaRPr lang="en-GB" dirty="0"/>
          </a:p>
        </p:txBody>
      </p:sp>
    </p:spTree>
    <p:extLst>
      <p:ext uri="{BB962C8B-B14F-4D97-AF65-F5344CB8AC3E}">
        <p14:creationId xmlns:p14="http://schemas.microsoft.com/office/powerpoint/2010/main" val="22605096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11036D5-EBCB-401F-8012-E93428CEB67B}"/>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Week 2</a:t>
            </a:r>
            <a:br>
              <a:rPr lang="en-GB" dirty="0">
                <a:solidFill>
                  <a:srgbClr val="FFFFFF"/>
                </a:solidFill>
              </a:rPr>
            </a:br>
            <a:r>
              <a:rPr lang="en-GB" dirty="0">
                <a:solidFill>
                  <a:srgbClr val="FFFFFF"/>
                </a:solidFill>
              </a:rPr>
              <a:t>Asynchronous task</a:t>
            </a:r>
          </a:p>
        </p:txBody>
      </p:sp>
      <p:sp>
        <p:nvSpPr>
          <p:cNvPr id="3" name="Content Placeholder 2">
            <a:extLst>
              <a:ext uri="{FF2B5EF4-FFF2-40B4-BE49-F238E27FC236}">
                <a16:creationId xmlns:a16="http://schemas.microsoft.com/office/drawing/2014/main" id="{EF7CB942-5D18-42D5-8138-3FD014370771}"/>
              </a:ext>
            </a:extLst>
          </p:cNvPr>
          <p:cNvSpPr>
            <a:spLocks noGrp="1"/>
          </p:cNvSpPr>
          <p:nvPr>
            <p:ph idx="1"/>
          </p:nvPr>
        </p:nvSpPr>
        <p:spPr>
          <a:xfrm>
            <a:off x="6090574" y="801866"/>
            <a:ext cx="5306084" cy="5230634"/>
          </a:xfrm>
        </p:spPr>
        <p:txBody>
          <a:bodyPr anchor="ctr">
            <a:normAutofit/>
          </a:bodyPr>
          <a:lstStyle/>
          <a:p>
            <a:pPr marL="0" indent="0">
              <a:buNone/>
            </a:pPr>
            <a:r>
              <a:rPr lang="en-GB" sz="2400" b="1" dirty="0">
                <a:solidFill>
                  <a:srgbClr val="000000"/>
                </a:solidFill>
              </a:rPr>
              <a:t>Task</a:t>
            </a:r>
          </a:p>
          <a:p>
            <a:pPr marL="0" indent="0" hangingPunct="0">
              <a:spcBef>
                <a:spcPts val="1200"/>
              </a:spcBef>
              <a:spcAft>
                <a:spcPts val="600"/>
              </a:spcAft>
              <a:buNone/>
              <a:tabLst>
                <a:tab pos="457200" algn="l"/>
                <a:tab pos="914400" algn="l"/>
                <a:tab pos="1371600" algn="l"/>
                <a:tab pos="1828800" algn="l"/>
              </a:tabLst>
            </a:pPr>
            <a:r>
              <a:rPr lang="en-GB" sz="2400" b="0" dirty="0">
                <a:effectLst/>
                <a:ea typeface="Times New Roman" panose="02020603050405020304" pitchFamily="18" charset="0"/>
              </a:rPr>
              <a:t>Winston’s Wish Bereavement training</a:t>
            </a:r>
            <a:endParaRPr lang="en-GB" sz="2400" b="1" dirty="0">
              <a:effectLst/>
              <a:ea typeface="Times New Roman" panose="02020603050405020304" pitchFamily="18" charset="0"/>
            </a:endParaRPr>
          </a:p>
          <a:p>
            <a:r>
              <a:rPr lang="en-US" sz="2400" u="sng" dirty="0">
                <a:solidFill>
                  <a:srgbClr val="0563C1"/>
                </a:solidFill>
                <a:effectLst/>
                <a:ea typeface="Calibri" panose="020F0502020204030204" pitchFamily="34" charset="0"/>
                <a:cs typeface="Calibri" panose="020F0502020204030204" pitchFamily="34" charset="0"/>
                <a:hlinkClick r:id="rId3"/>
              </a:rPr>
              <a:t>https://www.winstonswish.org/bereavement-training-courses-schools/</a:t>
            </a:r>
            <a:endParaRPr lang="en-GB" sz="2400" dirty="0">
              <a:solidFill>
                <a:srgbClr val="000000"/>
              </a:solidFill>
            </a:endParaRPr>
          </a:p>
        </p:txBody>
      </p:sp>
    </p:spTree>
    <p:extLst>
      <p:ext uri="{BB962C8B-B14F-4D97-AF65-F5344CB8AC3E}">
        <p14:creationId xmlns:p14="http://schemas.microsoft.com/office/powerpoint/2010/main" val="37982096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11036D5-EBCB-401F-8012-E93428CEB67B}"/>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Next week</a:t>
            </a:r>
          </a:p>
        </p:txBody>
      </p:sp>
      <p:sp>
        <p:nvSpPr>
          <p:cNvPr id="3" name="Content Placeholder 2">
            <a:extLst>
              <a:ext uri="{FF2B5EF4-FFF2-40B4-BE49-F238E27FC236}">
                <a16:creationId xmlns:a16="http://schemas.microsoft.com/office/drawing/2014/main" id="{EF7CB942-5D18-42D5-8138-3FD014370771}"/>
              </a:ext>
            </a:extLst>
          </p:cNvPr>
          <p:cNvSpPr>
            <a:spLocks noGrp="1"/>
          </p:cNvSpPr>
          <p:nvPr>
            <p:ph idx="1"/>
          </p:nvPr>
        </p:nvSpPr>
        <p:spPr>
          <a:xfrm>
            <a:off x="6090574" y="801866"/>
            <a:ext cx="5306084" cy="5230634"/>
          </a:xfrm>
        </p:spPr>
        <p:txBody>
          <a:bodyPr anchor="ctr">
            <a:normAutofit/>
          </a:bodyPr>
          <a:lstStyle/>
          <a:p>
            <a:pPr hangingPunct="0"/>
            <a:r>
              <a:rPr lang="en-GB" dirty="0"/>
              <a:t>Contemporary therapeutic approaches</a:t>
            </a:r>
            <a:endParaRPr lang="en-GB" b="1" dirty="0"/>
          </a:p>
          <a:p>
            <a:r>
              <a:rPr lang="en-US" dirty="0"/>
              <a:t>Analysis of the interventions and support available</a:t>
            </a:r>
          </a:p>
          <a:p>
            <a:r>
              <a:rPr lang="en-US" dirty="0">
                <a:effectLst/>
                <a:ea typeface="Times New Roman" panose="02020603050405020304" pitchFamily="18" charset="0"/>
              </a:rPr>
              <a:t>Tutorials</a:t>
            </a:r>
            <a:endParaRPr lang="en-GB" dirty="0">
              <a:effectLst/>
              <a:ea typeface="Times New Roman" panose="02020603050405020304" pitchFamily="18" charset="0"/>
            </a:endParaRPr>
          </a:p>
        </p:txBody>
      </p:sp>
    </p:spTree>
    <p:extLst>
      <p:ext uri="{BB962C8B-B14F-4D97-AF65-F5344CB8AC3E}">
        <p14:creationId xmlns:p14="http://schemas.microsoft.com/office/powerpoint/2010/main" val="21519170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821FD7-F4D8-4524-A2AE-5AE4B2D17F09}"/>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Reference list</a:t>
            </a:r>
          </a:p>
        </p:txBody>
      </p:sp>
      <p:sp>
        <p:nvSpPr>
          <p:cNvPr id="3" name="Content Placeholder 2">
            <a:extLst>
              <a:ext uri="{FF2B5EF4-FFF2-40B4-BE49-F238E27FC236}">
                <a16:creationId xmlns:a16="http://schemas.microsoft.com/office/drawing/2014/main" id="{72F0FB22-1CCE-4FA9-9C6E-107104C7FCD5}"/>
              </a:ext>
            </a:extLst>
          </p:cNvPr>
          <p:cNvSpPr>
            <a:spLocks noGrp="1"/>
          </p:cNvSpPr>
          <p:nvPr>
            <p:ph idx="1"/>
          </p:nvPr>
        </p:nvSpPr>
        <p:spPr>
          <a:xfrm>
            <a:off x="4810259" y="649480"/>
            <a:ext cx="6555347" cy="5546047"/>
          </a:xfrm>
        </p:spPr>
        <p:txBody>
          <a:bodyPr anchor="ctr">
            <a:normAutofit fontScale="77500" lnSpcReduction="20000"/>
          </a:bodyPr>
          <a:lstStyle/>
          <a:p>
            <a:pPr algn="just">
              <a:lnSpc>
                <a:spcPct val="115000"/>
              </a:lnSpc>
              <a:spcAft>
                <a:spcPts val="800"/>
              </a:spcAft>
              <a:buNone/>
            </a:pPr>
            <a:r>
              <a:rPr lang="en-GB" sz="1400" kern="100" dirty="0">
                <a:effectLst/>
                <a:ea typeface="Calibri" panose="020F0502020204030204" pitchFamily="34" charset="0"/>
                <a:cs typeface="Arial" panose="020B0604020202020204" pitchFamily="34" charset="0"/>
              </a:rPr>
              <a:t>BMJ Group, (2024) </a:t>
            </a:r>
            <a:r>
              <a:rPr lang="en-GB" sz="1400" i="1" kern="100" dirty="0">
                <a:effectLst/>
                <a:ea typeface="Calibri" panose="020F0502020204030204" pitchFamily="34" charset="0"/>
                <a:cs typeface="Arial" panose="020B0604020202020204" pitchFamily="34" charset="0"/>
              </a:rPr>
              <a:t>Consequences of premature parental death seemingly greater for boys than girls</a:t>
            </a:r>
            <a:r>
              <a:rPr lang="en-GB" sz="1400" kern="100" dirty="0">
                <a:effectLst/>
                <a:ea typeface="Calibri" panose="020F0502020204030204" pitchFamily="34" charset="0"/>
                <a:cs typeface="Arial" panose="020B0604020202020204" pitchFamily="34" charset="0"/>
              </a:rPr>
              <a:t>, ‘BMJ Group’ [Website] Available at: </a:t>
            </a:r>
            <a:r>
              <a:rPr lang="en-GB" sz="1400" u="sng" kern="100" dirty="0">
                <a:solidFill>
                  <a:srgbClr val="467886"/>
                </a:solidFill>
                <a:effectLst/>
                <a:ea typeface="Calibri" panose="020F0502020204030204" pitchFamily="34" charset="0"/>
                <a:cs typeface="Arial" panose="020B0604020202020204" pitchFamily="34" charset="0"/>
                <a:hlinkClick r:id="rId2"/>
              </a:rPr>
              <a:t>https://bmjgroup.com/consequences-of-premature-parental-death-seemingly-greater-for-boys-than-for-girls/</a:t>
            </a:r>
            <a:r>
              <a:rPr lang="en-GB" sz="1400" kern="100" dirty="0">
                <a:effectLst/>
                <a:ea typeface="Calibri" panose="020F0502020204030204" pitchFamily="34" charset="0"/>
                <a:cs typeface="Arial" panose="020B0604020202020204" pitchFamily="34" charset="0"/>
              </a:rPr>
              <a:t> (Accessed: 12/03/2025). </a:t>
            </a:r>
            <a:endParaRPr lang="en-GB" sz="1600" kern="100" dirty="0">
              <a:effectLst/>
              <a:ea typeface="Aptos" panose="020B0004020202020204" pitchFamily="34" charset="0"/>
              <a:cs typeface="Arial" panose="020B0604020202020204" pitchFamily="34" charset="0"/>
            </a:endParaRPr>
          </a:p>
          <a:p>
            <a:pPr algn="just">
              <a:lnSpc>
                <a:spcPct val="115000"/>
              </a:lnSpc>
              <a:spcAft>
                <a:spcPts val="800"/>
              </a:spcAft>
              <a:buNone/>
            </a:pPr>
            <a:r>
              <a:rPr lang="en-GB" sz="1400" kern="100" dirty="0" err="1">
                <a:effectLst/>
                <a:ea typeface="Calibri" panose="020F0502020204030204" pitchFamily="34" charset="0"/>
                <a:cs typeface="Arial" panose="020B0604020202020204" pitchFamily="34" charset="0"/>
              </a:rPr>
              <a:t>Bolton,J</a:t>
            </a:r>
            <a:r>
              <a:rPr lang="en-GB" sz="1400" kern="100" dirty="0">
                <a:effectLst/>
                <a:ea typeface="Calibri" panose="020F0502020204030204" pitchFamily="34" charset="0"/>
                <a:cs typeface="Arial" panose="020B0604020202020204" pitchFamily="34" charset="0"/>
              </a:rPr>
              <a:t>. &amp; Au, W. et al (2016) </a:t>
            </a:r>
            <a:r>
              <a:rPr lang="en-GB" sz="1400" i="1" kern="100" dirty="0">
                <a:effectLst/>
                <a:ea typeface="Calibri" panose="020F0502020204030204" pitchFamily="34" charset="0"/>
                <a:cs typeface="Arial" panose="020B0604020202020204" pitchFamily="34" charset="0"/>
              </a:rPr>
              <a:t>Bereavement after sibling death: a population-base longitudinal case-control study</a:t>
            </a:r>
            <a:r>
              <a:rPr lang="en-GB" sz="1400" kern="100" dirty="0">
                <a:effectLst/>
                <a:ea typeface="Calibri" panose="020F0502020204030204" pitchFamily="34" charset="0"/>
                <a:cs typeface="Arial" panose="020B0604020202020204" pitchFamily="34" charset="0"/>
              </a:rPr>
              <a:t>, ‘Wiley Online Library’ [Website] Available at: </a:t>
            </a:r>
            <a:r>
              <a:rPr lang="en-GB" sz="1400" u="sng" kern="100" dirty="0">
                <a:solidFill>
                  <a:srgbClr val="467886"/>
                </a:solidFill>
                <a:effectLst/>
                <a:ea typeface="Calibri" panose="020F0502020204030204" pitchFamily="34" charset="0"/>
                <a:cs typeface="Arial" panose="020B0604020202020204" pitchFamily="34" charset="0"/>
                <a:hlinkClick r:id="rId3"/>
              </a:rPr>
              <a:t>https://onlinelibrary.wiley.com/doi/full/10.1002/wps.20293</a:t>
            </a:r>
            <a:r>
              <a:rPr lang="en-GB" sz="1400" kern="100" dirty="0">
                <a:effectLst/>
                <a:ea typeface="Calibri" panose="020F0502020204030204" pitchFamily="34" charset="0"/>
                <a:cs typeface="Arial" panose="020B0604020202020204" pitchFamily="34" charset="0"/>
              </a:rPr>
              <a:t> (Accessed: 27/04/2025) </a:t>
            </a:r>
            <a:endParaRPr lang="nb-NO" sz="1400" dirty="0"/>
          </a:p>
          <a:p>
            <a:pPr marL="0" indent="0">
              <a:buNone/>
            </a:pPr>
            <a:r>
              <a:rPr lang="en-GB" sz="1400" dirty="0"/>
              <a:t>Corr, C.A. (2021) ‘Should We Incorporate the Work of Elisabeth Kübler-Ross in Our Current Teaching and Practice and, If So, How?’, Omega: Journal of Death &amp; Dying, 83 (4), pp. 706–728 (Accessed: 10/02/2025)</a:t>
            </a:r>
          </a:p>
          <a:p>
            <a:pPr marL="0" indent="0">
              <a:buNone/>
            </a:pPr>
            <a:r>
              <a:rPr lang="en-GB" sz="1400" dirty="0" err="1"/>
              <a:t>Flarey</a:t>
            </a:r>
            <a:r>
              <a:rPr lang="en-GB" sz="1400" dirty="0"/>
              <a:t>, D. (2023) Grief Counselling Certification Article on Worden’s Four Tasks of Grieving, ‘AIHCP’ [Website] Available at: https://aihcp.net/2020/07/10/grief-counseling-certification-article-on-wordens-four-tasks-of-grieving/ (Accessed: 12/03/2025). </a:t>
            </a:r>
          </a:p>
          <a:p>
            <a:pPr marL="0" indent="0">
              <a:buNone/>
            </a:pPr>
            <a:r>
              <a:rPr lang="en-GB" sz="1400" dirty="0"/>
              <a:t>Help for Grief, (2022) </a:t>
            </a:r>
            <a:r>
              <a:rPr lang="en-GB" sz="1400" i="1" dirty="0"/>
              <a:t>Do Children Go Through the 5 Stages of Grief?</a:t>
            </a:r>
            <a:r>
              <a:rPr lang="en-GB" sz="1400" dirty="0"/>
              <a:t>, ‘Child Anxiety Counselling in Davidson, NC’ [Website] Available at: </a:t>
            </a:r>
            <a:r>
              <a:rPr lang="en-GB" sz="1400" u="sng" dirty="0">
                <a:hlinkClick r:id="rId4"/>
              </a:rPr>
              <a:t>https://www.katielear.com/child-therapy-blog/2022/2/28/a-childs-stages-of-grief</a:t>
            </a:r>
            <a:r>
              <a:rPr lang="en-GB" sz="1400" dirty="0"/>
              <a:t> (Accessed: 06/02/2026). </a:t>
            </a:r>
          </a:p>
          <a:p>
            <a:pPr marL="0" indent="0">
              <a:buNone/>
            </a:pPr>
            <a:r>
              <a:rPr lang="en-GB" sz="1400" dirty="0"/>
              <a:t>Heydon, S. (2021), Analysis of Worden’s Task Model and the Duel-Process Model as it relates to children and adults, ‘SaskiaHeydon.com’ [Website] Available at: Analysis of Worden’s Task Model and the Dual-Process Model as it relates to children and adults — Saskia Heydon 0432 217 837 (Accessed: 23/04/2025) </a:t>
            </a:r>
            <a:endParaRPr lang="nb-NO" sz="1400" dirty="0"/>
          </a:p>
          <a:p>
            <a:pPr marL="0" indent="0">
              <a:buNone/>
            </a:pPr>
            <a:r>
              <a:rPr lang="nb-NO" sz="1400" dirty="0" err="1"/>
              <a:t>Stikkelbroek,Y</a:t>
            </a:r>
            <a:r>
              <a:rPr lang="nb-NO" sz="1400" dirty="0"/>
              <a:t>., </a:t>
            </a:r>
            <a:r>
              <a:rPr lang="nb-NO" sz="1400" dirty="0" err="1"/>
              <a:t>Bodden</a:t>
            </a:r>
            <a:r>
              <a:rPr lang="nb-NO" sz="1400" dirty="0"/>
              <a:t>, D., </a:t>
            </a:r>
            <a:r>
              <a:rPr lang="nb-NO" sz="1400" dirty="0" err="1"/>
              <a:t>Reitz</a:t>
            </a:r>
            <a:r>
              <a:rPr lang="nb-NO" sz="1400" dirty="0"/>
              <a:t>, E.</a:t>
            </a:r>
            <a:r>
              <a:rPr lang="en-GB" sz="1400" dirty="0"/>
              <a:t>, </a:t>
            </a:r>
            <a:r>
              <a:rPr lang="en-GB" sz="1400" dirty="0" err="1"/>
              <a:t>Vollebergh</a:t>
            </a:r>
            <a:r>
              <a:rPr lang="en-GB" sz="1400" dirty="0"/>
              <a:t>, </a:t>
            </a:r>
            <a:r>
              <a:rPr lang="en-GB" sz="1400" dirty="0" err="1"/>
              <a:t>W.,Barr</a:t>
            </a:r>
            <a:r>
              <a:rPr lang="en-GB" sz="1400" dirty="0"/>
              <a:t>, A. (2015) </a:t>
            </a:r>
            <a:r>
              <a:rPr lang="en-GB" sz="1400" i="1" dirty="0"/>
              <a:t>Mental health of adolescents before and after the death of a parent or sibling</a:t>
            </a:r>
            <a:r>
              <a:rPr lang="en-GB" sz="1400" dirty="0"/>
              <a:t>, ‘National Library of Medicine’ [Website] Available at: </a:t>
            </a:r>
            <a:r>
              <a:rPr lang="en-GB" sz="1400" u="sng" dirty="0">
                <a:hlinkClick r:id="rId5"/>
              </a:rPr>
              <a:t>https://pmc.ncbi.nlm.nih.gov/articles/PMC4698293/</a:t>
            </a:r>
            <a:r>
              <a:rPr lang="en-GB" sz="1400" dirty="0"/>
              <a:t> (Accessed: 06/02/2026)</a:t>
            </a:r>
          </a:p>
          <a:p>
            <a:pPr marL="0" indent="0">
              <a:buNone/>
            </a:pPr>
            <a:r>
              <a:rPr lang="en-GB" sz="1400" dirty="0"/>
              <a:t>The Loss Foundation (2026) </a:t>
            </a:r>
            <a:r>
              <a:rPr lang="en-GB" sz="1400" i="1" dirty="0"/>
              <a:t>Bereavement Leave. </a:t>
            </a:r>
            <a:r>
              <a:rPr lang="en-GB" sz="1400" dirty="0"/>
              <a:t>Available at  </a:t>
            </a:r>
            <a:r>
              <a:rPr lang="en-GB" sz="1400" dirty="0">
                <a:hlinkClick r:id="rId6"/>
              </a:rPr>
              <a:t>Navigating Bereavement Leave: A Guide for UK Employers - The Loss Foundation</a:t>
            </a:r>
            <a:r>
              <a:rPr lang="en-GB" sz="1400" dirty="0"/>
              <a:t> (Accessed 06/02/2026)</a:t>
            </a:r>
          </a:p>
          <a:p>
            <a:pPr marL="0" indent="0">
              <a:buNone/>
            </a:pPr>
            <a:r>
              <a:rPr lang="en-GB" sz="1400" dirty="0"/>
              <a:t>Tonkin, L. (1996) ‘Growing around grief—another way of looking at grief and recovery’, </a:t>
            </a:r>
            <a:r>
              <a:rPr lang="en-GB" sz="1400" i="1" dirty="0"/>
              <a:t>Bereavement Care</a:t>
            </a:r>
            <a:r>
              <a:rPr lang="en-GB" sz="1400" dirty="0"/>
              <a:t>, 15(1), pp. 10–14.</a:t>
            </a:r>
          </a:p>
          <a:p>
            <a:pPr marL="0" indent="0">
              <a:buNone/>
            </a:pPr>
            <a:r>
              <a:rPr lang="en-GB" sz="1400" dirty="0"/>
              <a:t>Williams, J. (2025) </a:t>
            </a:r>
            <a:r>
              <a:rPr lang="en-GB" sz="1400" i="1" dirty="0"/>
              <a:t>Grieving Young Minds: An Examination of Childhood Bereavement and the Role of Education and Policy in Wales. </a:t>
            </a:r>
            <a:r>
              <a:rPr lang="en-GB" sz="1400" dirty="0"/>
              <a:t>Unpublished undergraduate dissertation, University of Wales Trinity Saint David</a:t>
            </a:r>
          </a:p>
          <a:p>
            <a:pPr marL="0" indent="0">
              <a:buNone/>
            </a:pPr>
            <a:r>
              <a:rPr lang="en-GB" sz="1400" dirty="0"/>
              <a:t>Worden, J. (2009) </a:t>
            </a:r>
            <a:r>
              <a:rPr lang="en-GB" sz="1400" i="1" dirty="0"/>
              <a:t>Grief Counselling and Grief Therapy: A Handbook for the Mental Health Practitioner. </a:t>
            </a:r>
            <a:r>
              <a:rPr lang="en-GB" sz="1400" dirty="0"/>
              <a:t>4</a:t>
            </a:r>
            <a:r>
              <a:rPr lang="en-GB" sz="1400" baseline="30000" dirty="0"/>
              <a:t>th</a:t>
            </a:r>
            <a:r>
              <a:rPr lang="en-GB" sz="1400" dirty="0"/>
              <a:t> </a:t>
            </a:r>
            <a:r>
              <a:rPr lang="en-GB" sz="1400" dirty="0" err="1"/>
              <a:t>Edn</a:t>
            </a:r>
            <a:r>
              <a:rPr lang="en-GB" sz="1400" dirty="0"/>
              <a:t>. New York: Springer Publishing Company.</a:t>
            </a:r>
            <a:endParaRPr lang="en-GB" sz="1400" i="1" dirty="0"/>
          </a:p>
        </p:txBody>
      </p:sp>
    </p:spTree>
    <p:extLst>
      <p:ext uri="{BB962C8B-B14F-4D97-AF65-F5344CB8AC3E}">
        <p14:creationId xmlns:p14="http://schemas.microsoft.com/office/powerpoint/2010/main" val="19646162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20C1F77195DB540A9C14CABE1FB4069" ma:contentTypeVersion="4" ma:contentTypeDescription="Create a new document." ma:contentTypeScope="" ma:versionID="e58e283192c98965d1a41391b0808a46">
  <xsd:schema xmlns:xsd="http://www.w3.org/2001/XMLSchema" xmlns:xs="http://www.w3.org/2001/XMLSchema" xmlns:p="http://schemas.microsoft.com/office/2006/metadata/properties" xmlns:ns2="c3080eb9-d5dd-4dac-98d5-7e8dbfadbeab" targetNamespace="http://schemas.microsoft.com/office/2006/metadata/properties" ma:root="true" ma:fieldsID="251bfc209c8a62bf4768105581658264" ns2:_="">
    <xsd:import namespace="c3080eb9-d5dd-4dac-98d5-7e8dbfadbea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3080eb9-d5dd-4dac-98d5-7e8dbfadbe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C7C9724-5E20-4884-AFB5-AC1238CFCDCB}">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4B6352C0-6FFF-491D-9318-652208D81E6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3080eb9-d5dd-4dac-98d5-7e8dbfadbe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F0A538C-F92A-4D9C-A479-DD82A184B25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3488</Words>
  <Application>Microsoft Office PowerPoint</Application>
  <PresentationFormat>Widescreen</PresentationFormat>
  <Paragraphs>122</Paragraphs>
  <Slides>14</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DengXian</vt:lpstr>
      <vt:lpstr>Aptos</vt:lpstr>
      <vt:lpstr>Arial</vt:lpstr>
      <vt:lpstr>Calibri</vt:lpstr>
      <vt:lpstr>Calibri Light</vt:lpstr>
      <vt:lpstr>Times New Roman</vt:lpstr>
      <vt:lpstr>Office Theme</vt:lpstr>
      <vt:lpstr>Therapeutic Work with Individuals   Session 7            11.03.2026</vt:lpstr>
      <vt:lpstr>The grieving process</vt:lpstr>
      <vt:lpstr>Research</vt:lpstr>
      <vt:lpstr>The Five Stages of Grief (Kubler-Ross, 1969)</vt:lpstr>
      <vt:lpstr>The Five Stages of Grief (Kubler-Ross, 1969)</vt:lpstr>
      <vt:lpstr> Four Tasks of Mourning (Worden, 2009)</vt:lpstr>
      <vt:lpstr> Four Tasks of Mourning (Worden, 2009)</vt:lpstr>
      <vt:lpstr>Growing Around Grief (Tonkin, 1996) </vt:lpstr>
      <vt:lpstr>Key takeaways</vt:lpstr>
      <vt:lpstr>PowerPoint Presentation</vt:lpstr>
      <vt:lpstr>Bereavement: Statutory Rights in the U.K.</vt:lpstr>
      <vt:lpstr>Week 2 Asynchronous task</vt:lpstr>
      <vt:lpstr>Next week</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Knight</dc:creator>
  <cp:lastModifiedBy>Sue Ainsworth</cp:lastModifiedBy>
  <cp:revision>38</cp:revision>
  <dcterms:created xsi:type="dcterms:W3CDTF">2021-02-23T10:22:27Z</dcterms:created>
  <dcterms:modified xsi:type="dcterms:W3CDTF">2026-03-08T08:54:26Z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0x010100D20C1F77195DB540A9C14CABE1FB4069</vt:lpwstr>
  </property>
</Properties>
</file>