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notesMasterIdLst>
    <p:notesMasterId r:id="rId38"/>
  </p:notesMasterIdLst>
  <p:sldIdLst>
    <p:sldId id="257" r:id="rId10"/>
    <p:sldId id="258" r:id="rId11"/>
    <p:sldId id="276" r:id="rId12"/>
    <p:sldId id="259" r:id="rId13"/>
    <p:sldId id="325" r:id="rId14"/>
    <p:sldId id="326" r:id="rId15"/>
    <p:sldId id="329" r:id="rId16"/>
    <p:sldId id="332" r:id="rId17"/>
    <p:sldId id="266" r:id="rId18"/>
    <p:sldId id="280" r:id="rId19"/>
    <p:sldId id="306" r:id="rId20"/>
    <p:sldId id="307" r:id="rId21"/>
    <p:sldId id="334" r:id="rId22"/>
    <p:sldId id="281" r:id="rId23"/>
    <p:sldId id="283" r:id="rId24"/>
    <p:sldId id="309" r:id="rId25"/>
    <p:sldId id="310" r:id="rId26"/>
    <p:sldId id="268" r:id="rId27"/>
    <p:sldId id="311" r:id="rId28"/>
    <p:sldId id="269" r:id="rId29"/>
    <p:sldId id="313" r:id="rId30"/>
    <p:sldId id="285" r:id="rId31"/>
    <p:sldId id="287" r:id="rId32"/>
    <p:sldId id="270" r:id="rId33"/>
    <p:sldId id="286" r:id="rId34"/>
    <p:sldId id="272" r:id="rId35"/>
    <p:sldId id="343" r:id="rId36"/>
    <p:sldId id="34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7424AF-E8C3-09E4-1608-E254DF9FA184}" v="28" dt="2026-01-28T11:34:00.042"/>
    <p1510:client id="{6EEDABD5-6FAE-43E8-84C1-33E0472020F1}" v="1" dt="2026-01-28T11:44:34.725"/>
    <p1510:client id="{BF90C37B-5BF1-4CA5-9924-E418A25985DD}" v="2" dt="2026-01-28T11:28:31.7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45" autoAdjust="0"/>
    <p:restoredTop sz="84504" autoAdjust="0"/>
  </p:normalViewPr>
  <p:slideViewPr>
    <p:cSldViewPr snapToGrid="0" snapToObjects="1">
      <p:cViewPr varScale="1">
        <p:scale>
          <a:sx n="136" d="100"/>
          <a:sy n="136" d="100"/>
        </p:scale>
        <p:origin x="162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presProps" Target="presProps.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viewProps" Target="viewProps.xml"/><Relationship Id="rId45"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mela Styles" userId="S::p.styles@uwtsd.ac.uk::22438aba-5f44-4002-87fd-31583fb8976b" providerId="AD" clId="Web-{4A7424AF-E8C3-09E4-1608-E254DF9FA184}"/>
    <pc:docChg chg="delSld">
      <pc:chgData name="Pamela Styles" userId="S::p.styles@uwtsd.ac.uk::22438aba-5f44-4002-87fd-31583fb8976b" providerId="AD" clId="Web-{4A7424AF-E8C3-09E4-1608-E254DF9FA184}" dt="2026-01-28T11:34:00.042" v="27"/>
      <pc:docMkLst>
        <pc:docMk/>
      </pc:docMkLst>
      <pc:sldChg chg="del">
        <pc:chgData name="Pamela Styles" userId="S::p.styles@uwtsd.ac.uk::22438aba-5f44-4002-87fd-31583fb8976b" providerId="AD" clId="Web-{4A7424AF-E8C3-09E4-1608-E254DF9FA184}" dt="2026-01-28T11:34:00.026" v="23"/>
        <pc:sldMkLst>
          <pc:docMk/>
          <pc:sldMk cId="1003760254" sldId="263"/>
        </pc:sldMkLst>
      </pc:sldChg>
      <pc:sldChg chg="del">
        <pc:chgData name="Pamela Styles" userId="S::p.styles@uwtsd.ac.uk::22438aba-5f44-4002-87fd-31583fb8976b" providerId="AD" clId="Web-{4A7424AF-E8C3-09E4-1608-E254DF9FA184}" dt="2026-01-28T11:34:00.011" v="16"/>
        <pc:sldMkLst>
          <pc:docMk/>
          <pc:sldMk cId="3627324520" sldId="264"/>
        </pc:sldMkLst>
      </pc:sldChg>
      <pc:sldChg chg="del">
        <pc:chgData name="Pamela Styles" userId="S::p.styles@uwtsd.ac.uk::22438aba-5f44-4002-87fd-31583fb8976b" providerId="AD" clId="Web-{4A7424AF-E8C3-09E4-1608-E254DF9FA184}" dt="2026-01-28T11:34:00.011" v="14"/>
        <pc:sldMkLst>
          <pc:docMk/>
          <pc:sldMk cId="1315173016" sldId="265"/>
        </pc:sldMkLst>
      </pc:sldChg>
      <pc:sldChg chg="del">
        <pc:chgData name="Pamela Styles" userId="S::p.styles@uwtsd.ac.uk::22438aba-5f44-4002-87fd-31583fb8976b" providerId="AD" clId="Web-{4A7424AF-E8C3-09E4-1608-E254DF9FA184}" dt="2026-01-28T11:34:00.011" v="13"/>
        <pc:sldMkLst>
          <pc:docMk/>
          <pc:sldMk cId="2253574143" sldId="273"/>
        </pc:sldMkLst>
      </pc:sldChg>
      <pc:sldChg chg="del">
        <pc:chgData name="Pamela Styles" userId="S::p.styles@uwtsd.ac.uk::22438aba-5f44-4002-87fd-31583fb8976b" providerId="AD" clId="Web-{4A7424AF-E8C3-09E4-1608-E254DF9FA184}" dt="2026-01-28T11:33:59.995" v="5"/>
        <pc:sldMkLst>
          <pc:docMk/>
          <pc:sldMk cId="1868060393" sldId="274"/>
        </pc:sldMkLst>
      </pc:sldChg>
      <pc:sldChg chg="del">
        <pc:chgData name="Pamela Styles" userId="S::p.styles@uwtsd.ac.uk::22438aba-5f44-4002-87fd-31583fb8976b" providerId="AD" clId="Web-{4A7424AF-E8C3-09E4-1608-E254DF9FA184}" dt="2026-01-28T11:33:59.980" v="1"/>
        <pc:sldMkLst>
          <pc:docMk/>
          <pc:sldMk cId="113179565" sldId="275"/>
        </pc:sldMkLst>
      </pc:sldChg>
      <pc:sldChg chg="del">
        <pc:chgData name="Pamela Styles" userId="S::p.styles@uwtsd.ac.uk::22438aba-5f44-4002-87fd-31583fb8976b" providerId="AD" clId="Web-{4A7424AF-E8C3-09E4-1608-E254DF9FA184}" dt="2026-01-28T11:34:00.042" v="27"/>
        <pc:sldMkLst>
          <pc:docMk/>
          <pc:sldMk cId="3099786400" sldId="277"/>
        </pc:sldMkLst>
      </pc:sldChg>
      <pc:sldChg chg="del">
        <pc:chgData name="Pamela Styles" userId="S::p.styles@uwtsd.ac.uk::22438aba-5f44-4002-87fd-31583fb8976b" providerId="AD" clId="Web-{4A7424AF-E8C3-09E4-1608-E254DF9FA184}" dt="2026-01-28T11:34:00.042" v="26"/>
        <pc:sldMkLst>
          <pc:docMk/>
          <pc:sldMk cId="1836236110" sldId="278"/>
        </pc:sldMkLst>
      </pc:sldChg>
      <pc:sldChg chg="del">
        <pc:chgData name="Pamela Styles" userId="S::p.styles@uwtsd.ac.uk::22438aba-5f44-4002-87fd-31583fb8976b" providerId="AD" clId="Web-{4A7424AF-E8C3-09E4-1608-E254DF9FA184}" dt="2026-01-28T11:33:59.980" v="3"/>
        <pc:sldMkLst>
          <pc:docMk/>
          <pc:sldMk cId="316231091" sldId="288"/>
        </pc:sldMkLst>
      </pc:sldChg>
      <pc:sldChg chg="del">
        <pc:chgData name="Pamela Styles" userId="S::p.styles@uwtsd.ac.uk::22438aba-5f44-4002-87fd-31583fb8976b" providerId="AD" clId="Web-{4A7424AF-E8C3-09E4-1608-E254DF9FA184}" dt="2026-01-28T11:33:59.995" v="4"/>
        <pc:sldMkLst>
          <pc:docMk/>
          <pc:sldMk cId="4094507129" sldId="289"/>
        </pc:sldMkLst>
      </pc:sldChg>
      <pc:sldChg chg="del">
        <pc:chgData name="Pamela Styles" userId="S::p.styles@uwtsd.ac.uk::22438aba-5f44-4002-87fd-31583fb8976b" providerId="AD" clId="Web-{4A7424AF-E8C3-09E4-1608-E254DF9FA184}" dt="2026-01-28T11:33:59.980" v="2"/>
        <pc:sldMkLst>
          <pc:docMk/>
          <pc:sldMk cId="902232929" sldId="297"/>
        </pc:sldMkLst>
      </pc:sldChg>
      <pc:sldChg chg="del">
        <pc:chgData name="Pamela Styles" userId="S::p.styles@uwtsd.ac.uk::22438aba-5f44-4002-87fd-31583fb8976b" providerId="AD" clId="Web-{4A7424AF-E8C3-09E4-1608-E254DF9FA184}" dt="2026-01-28T11:34:00.011" v="11"/>
        <pc:sldMkLst>
          <pc:docMk/>
          <pc:sldMk cId="272667987" sldId="298"/>
        </pc:sldMkLst>
      </pc:sldChg>
      <pc:sldChg chg="del">
        <pc:chgData name="Pamela Styles" userId="S::p.styles@uwtsd.ac.uk::22438aba-5f44-4002-87fd-31583fb8976b" providerId="AD" clId="Web-{4A7424AF-E8C3-09E4-1608-E254DF9FA184}" dt="2026-01-28T11:33:59.995" v="9"/>
        <pc:sldMkLst>
          <pc:docMk/>
          <pc:sldMk cId="3107686568" sldId="299"/>
        </pc:sldMkLst>
      </pc:sldChg>
      <pc:sldChg chg="del">
        <pc:chgData name="Pamela Styles" userId="S::p.styles@uwtsd.ac.uk::22438aba-5f44-4002-87fd-31583fb8976b" providerId="AD" clId="Web-{4A7424AF-E8C3-09E4-1608-E254DF9FA184}" dt="2026-01-28T11:33:59.995" v="7"/>
        <pc:sldMkLst>
          <pc:docMk/>
          <pc:sldMk cId="2885644599" sldId="300"/>
        </pc:sldMkLst>
      </pc:sldChg>
      <pc:sldChg chg="del">
        <pc:chgData name="Pamela Styles" userId="S::p.styles@uwtsd.ac.uk::22438aba-5f44-4002-87fd-31583fb8976b" providerId="AD" clId="Web-{4A7424AF-E8C3-09E4-1608-E254DF9FA184}" dt="2026-01-28T11:34:00.026" v="20"/>
        <pc:sldMkLst>
          <pc:docMk/>
          <pc:sldMk cId="1085219088" sldId="301"/>
        </pc:sldMkLst>
      </pc:sldChg>
      <pc:sldChg chg="del">
        <pc:chgData name="Pamela Styles" userId="S::p.styles@uwtsd.ac.uk::22438aba-5f44-4002-87fd-31583fb8976b" providerId="AD" clId="Web-{4A7424AF-E8C3-09E4-1608-E254DF9FA184}" dt="2026-01-28T11:34:00.026" v="19"/>
        <pc:sldMkLst>
          <pc:docMk/>
          <pc:sldMk cId="493399676" sldId="302"/>
        </pc:sldMkLst>
      </pc:sldChg>
      <pc:sldChg chg="del">
        <pc:chgData name="Pamela Styles" userId="S::p.styles@uwtsd.ac.uk::22438aba-5f44-4002-87fd-31583fb8976b" providerId="AD" clId="Web-{4A7424AF-E8C3-09E4-1608-E254DF9FA184}" dt="2026-01-28T11:34:00.011" v="17"/>
        <pc:sldMkLst>
          <pc:docMk/>
          <pc:sldMk cId="3924251889" sldId="303"/>
        </pc:sldMkLst>
      </pc:sldChg>
      <pc:sldChg chg="del">
        <pc:chgData name="Pamela Styles" userId="S::p.styles@uwtsd.ac.uk::22438aba-5f44-4002-87fd-31583fb8976b" providerId="AD" clId="Web-{4A7424AF-E8C3-09E4-1608-E254DF9FA184}" dt="2026-01-28T11:34:00.026" v="18"/>
        <pc:sldMkLst>
          <pc:docMk/>
          <pc:sldMk cId="3325327195" sldId="304"/>
        </pc:sldMkLst>
      </pc:sldChg>
      <pc:sldChg chg="del">
        <pc:chgData name="Pamela Styles" userId="S::p.styles@uwtsd.ac.uk::22438aba-5f44-4002-87fd-31583fb8976b" providerId="AD" clId="Web-{4A7424AF-E8C3-09E4-1608-E254DF9FA184}" dt="2026-01-28T11:34:00.042" v="25"/>
        <pc:sldMkLst>
          <pc:docMk/>
          <pc:sldMk cId="718367787" sldId="315"/>
        </pc:sldMkLst>
      </pc:sldChg>
      <pc:sldChg chg="del">
        <pc:chgData name="Pamela Styles" userId="S::p.styles@uwtsd.ac.uk::22438aba-5f44-4002-87fd-31583fb8976b" providerId="AD" clId="Web-{4A7424AF-E8C3-09E4-1608-E254DF9FA184}" dt="2026-01-28T11:34:00.026" v="24"/>
        <pc:sldMkLst>
          <pc:docMk/>
          <pc:sldMk cId="2264303484" sldId="316"/>
        </pc:sldMkLst>
      </pc:sldChg>
      <pc:sldChg chg="del">
        <pc:chgData name="Pamela Styles" userId="S::p.styles@uwtsd.ac.uk::22438aba-5f44-4002-87fd-31583fb8976b" providerId="AD" clId="Web-{4A7424AF-E8C3-09E4-1608-E254DF9FA184}" dt="2026-01-28T11:34:00.026" v="22"/>
        <pc:sldMkLst>
          <pc:docMk/>
          <pc:sldMk cId="3897808517" sldId="317"/>
        </pc:sldMkLst>
      </pc:sldChg>
      <pc:sldChg chg="del">
        <pc:chgData name="Pamela Styles" userId="S::p.styles@uwtsd.ac.uk::22438aba-5f44-4002-87fd-31583fb8976b" providerId="AD" clId="Web-{4A7424AF-E8C3-09E4-1608-E254DF9FA184}" dt="2026-01-28T11:34:00.026" v="21"/>
        <pc:sldMkLst>
          <pc:docMk/>
          <pc:sldMk cId="2220381278" sldId="324"/>
        </pc:sldMkLst>
      </pc:sldChg>
      <pc:sldChg chg="del">
        <pc:chgData name="Pamela Styles" userId="S::p.styles@uwtsd.ac.uk::22438aba-5f44-4002-87fd-31583fb8976b" providerId="AD" clId="Web-{4A7424AF-E8C3-09E4-1608-E254DF9FA184}" dt="2026-01-28T11:33:59.980" v="0"/>
        <pc:sldMkLst>
          <pc:docMk/>
          <pc:sldMk cId="2139726327" sldId="336"/>
        </pc:sldMkLst>
      </pc:sldChg>
      <pc:sldChg chg="del">
        <pc:chgData name="Pamela Styles" userId="S::p.styles@uwtsd.ac.uk::22438aba-5f44-4002-87fd-31583fb8976b" providerId="AD" clId="Web-{4A7424AF-E8C3-09E4-1608-E254DF9FA184}" dt="2026-01-28T11:34:00.011" v="15"/>
        <pc:sldMkLst>
          <pc:docMk/>
          <pc:sldMk cId="3634142370" sldId="337"/>
        </pc:sldMkLst>
      </pc:sldChg>
      <pc:sldChg chg="del">
        <pc:chgData name="Pamela Styles" userId="S::p.styles@uwtsd.ac.uk::22438aba-5f44-4002-87fd-31583fb8976b" providerId="AD" clId="Web-{4A7424AF-E8C3-09E4-1608-E254DF9FA184}" dt="2026-01-28T11:34:00.011" v="12"/>
        <pc:sldMkLst>
          <pc:docMk/>
          <pc:sldMk cId="1271956065" sldId="338"/>
        </pc:sldMkLst>
      </pc:sldChg>
      <pc:sldChg chg="del">
        <pc:chgData name="Pamela Styles" userId="S::p.styles@uwtsd.ac.uk::22438aba-5f44-4002-87fd-31583fb8976b" providerId="AD" clId="Web-{4A7424AF-E8C3-09E4-1608-E254DF9FA184}" dt="2026-01-28T11:33:59.995" v="10"/>
        <pc:sldMkLst>
          <pc:docMk/>
          <pc:sldMk cId="697162730" sldId="339"/>
        </pc:sldMkLst>
      </pc:sldChg>
      <pc:sldChg chg="del">
        <pc:chgData name="Pamela Styles" userId="S::p.styles@uwtsd.ac.uk::22438aba-5f44-4002-87fd-31583fb8976b" providerId="AD" clId="Web-{4A7424AF-E8C3-09E4-1608-E254DF9FA184}" dt="2026-01-28T11:33:59.995" v="8"/>
        <pc:sldMkLst>
          <pc:docMk/>
          <pc:sldMk cId="570693273" sldId="340"/>
        </pc:sldMkLst>
      </pc:sldChg>
      <pc:sldChg chg="del">
        <pc:chgData name="Pamela Styles" userId="S::p.styles@uwtsd.ac.uk::22438aba-5f44-4002-87fd-31583fb8976b" providerId="AD" clId="Web-{4A7424AF-E8C3-09E4-1608-E254DF9FA184}" dt="2026-01-28T11:33:59.995" v="6"/>
        <pc:sldMkLst>
          <pc:docMk/>
          <pc:sldMk cId="1675393926" sldId="341"/>
        </pc:sldMkLst>
      </pc:sldChg>
    </pc:docChg>
  </pc:docChgLst>
  <pc:docChgLst>
    <pc:chgData name="Pamela Styles" userId="22438aba-5f44-4002-87fd-31583fb8976b" providerId="ADAL" clId="{E31537CA-D312-44C3-8B89-31BB82C20C9A}"/>
    <pc:docChg chg="undo custSel modSld">
      <pc:chgData name="Pamela Styles" userId="22438aba-5f44-4002-87fd-31583fb8976b" providerId="ADAL" clId="{E31537CA-D312-44C3-8B89-31BB82C20C9A}" dt="2026-01-28T11:49:34.220" v="564" actId="1076"/>
      <pc:docMkLst>
        <pc:docMk/>
      </pc:docMkLst>
      <pc:sldChg chg="modNotesTx">
        <pc:chgData name="Pamela Styles" userId="22438aba-5f44-4002-87fd-31583fb8976b" providerId="ADAL" clId="{E31537CA-D312-44C3-8B89-31BB82C20C9A}" dt="2026-01-28T11:38:44.680" v="62" actId="20577"/>
        <pc:sldMkLst>
          <pc:docMk/>
          <pc:sldMk cId="3620147923" sldId="257"/>
        </pc:sldMkLst>
      </pc:sldChg>
      <pc:sldChg chg="addSp modSp mod modNotesTx">
        <pc:chgData name="Pamela Styles" userId="22438aba-5f44-4002-87fd-31583fb8976b" providerId="ADAL" clId="{E31537CA-D312-44C3-8B89-31BB82C20C9A}" dt="2026-01-28T11:46:22.845" v="556" actId="1076"/>
        <pc:sldMkLst>
          <pc:docMk/>
          <pc:sldMk cId="3666648366" sldId="285"/>
        </pc:sldMkLst>
        <pc:spChg chg="mod">
          <ac:chgData name="Pamela Styles" userId="22438aba-5f44-4002-87fd-31583fb8976b" providerId="ADAL" clId="{E31537CA-D312-44C3-8B89-31BB82C20C9A}" dt="2026-01-28T11:45:25.029" v="509" actId="1038"/>
          <ac:spMkLst>
            <pc:docMk/>
            <pc:sldMk cId="3666648366" sldId="285"/>
            <ac:spMk id="3" creationId="{155EDFBB-5456-7E02-1CBD-79B759C97118}"/>
          </ac:spMkLst>
        </pc:spChg>
        <pc:spChg chg="mod">
          <ac:chgData name="Pamela Styles" userId="22438aba-5f44-4002-87fd-31583fb8976b" providerId="ADAL" clId="{E31537CA-D312-44C3-8B89-31BB82C20C9A}" dt="2026-01-28T11:45:25.029" v="509" actId="1038"/>
          <ac:spMkLst>
            <pc:docMk/>
            <pc:sldMk cId="3666648366" sldId="285"/>
            <ac:spMk id="4" creationId="{EEF945CD-1AEB-49C2-5636-D70C37BFD1A1}"/>
          </ac:spMkLst>
        </pc:spChg>
        <pc:spChg chg="add mod">
          <ac:chgData name="Pamela Styles" userId="22438aba-5f44-4002-87fd-31583fb8976b" providerId="ADAL" clId="{E31537CA-D312-44C3-8B89-31BB82C20C9A}" dt="2026-01-28T11:46:22.845" v="556" actId="1076"/>
          <ac:spMkLst>
            <pc:docMk/>
            <pc:sldMk cId="3666648366" sldId="285"/>
            <ac:spMk id="7" creationId="{77DF6D6D-5730-1BE7-24E8-4D4AD04F7532}"/>
          </ac:spMkLst>
        </pc:spChg>
        <pc:graphicFrameChg chg="add mod modGraphic">
          <ac:chgData name="Pamela Styles" userId="22438aba-5f44-4002-87fd-31583fb8976b" providerId="ADAL" clId="{E31537CA-D312-44C3-8B89-31BB82C20C9A}" dt="2026-01-28T11:46:20.477" v="555" actId="1076"/>
          <ac:graphicFrameMkLst>
            <pc:docMk/>
            <pc:sldMk cId="3666648366" sldId="285"/>
            <ac:graphicFrameMk id="5" creationId="{A316F535-D852-8E53-3624-BBC87BC085D1}"/>
          </ac:graphicFrameMkLst>
        </pc:graphicFrameChg>
        <pc:picChg chg="mod">
          <ac:chgData name="Pamela Styles" userId="22438aba-5f44-4002-87fd-31583fb8976b" providerId="ADAL" clId="{E31537CA-D312-44C3-8B89-31BB82C20C9A}" dt="2026-01-28T11:45:25.029" v="509" actId="1038"/>
          <ac:picMkLst>
            <pc:docMk/>
            <pc:sldMk cId="3666648366" sldId="285"/>
            <ac:picMk id="6" creationId="{DDCAFB53-3419-6A44-F1A3-EEAB2C2C623F}"/>
          </ac:picMkLst>
        </pc:picChg>
        <pc:picChg chg="mod">
          <ac:chgData name="Pamela Styles" userId="22438aba-5f44-4002-87fd-31583fb8976b" providerId="ADAL" clId="{E31537CA-D312-44C3-8B89-31BB82C20C9A}" dt="2026-01-28T11:45:25.029" v="509" actId="1038"/>
          <ac:picMkLst>
            <pc:docMk/>
            <pc:sldMk cId="3666648366" sldId="285"/>
            <ac:picMk id="8" creationId="{0D86EA4B-5312-CBD1-4AC0-2B28670796C9}"/>
          </ac:picMkLst>
        </pc:picChg>
      </pc:sldChg>
      <pc:sldChg chg="modSp mod modNotesTx">
        <pc:chgData name="Pamela Styles" userId="22438aba-5f44-4002-87fd-31583fb8976b" providerId="ADAL" clId="{E31537CA-D312-44C3-8B89-31BB82C20C9A}" dt="2026-01-28T11:47:35.112" v="562" actId="1076"/>
        <pc:sldMkLst>
          <pc:docMk/>
          <pc:sldMk cId="3127493157" sldId="286"/>
        </pc:sldMkLst>
        <pc:picChg chg="mod">
          <ac:chgData name="Pamela Styles" userId="22438aba-5f44-4002-87fd-31583fb8976b" providerId="ADAL" clId="{E31537CA-D312-44C3-8B89-31BB82C20C9A}" dt="2026-01-28T11:47:35.112" v="562" actId="1076"/>
          <ac:picMkLst>
            <pc:docMk/>
            <pc:sldMk cId="3127493157" sldId="286"/>
            <ac:picMk id="5" creationId="{C6A99D5F-9FF3-AFAF-8D7A-5A2755F2CFB1}"/>
          </ac:picMkLst>
        </pc:picChg>
      </pc:sldChg>
      <pc:sldChg chg="modNotesTx">
        <pc:chgData name="Pamela Styles" userId="22438aba-5f44-4002-87fd-31583fb8976b" providerId="ADAL" clId="{E31537CA-D312-44C3-8B89-31BB82C20C9A}" dt="2026-01-28T11:46:51.647" v="560" actId="20577"/>
        <pc:sldMkLst>
          <pc:docMk/>
          <pc:sldMk cId="2150964738" sldId="287"/>
        </pc:sldMkLst>
      </pc:sldChg>
      <pc:sldChg chg="modNotesTx">
        <pc:chgData name="Pamela Styles" userId="22438aba-5f44-4002-87fd-31583fb8976b" providerId="ADAL" clId="{E31537CA-D312-44C3-8B89-31BB82C20C9A}" dt="2026-01-28T11:41:25.885" v="101" actId="20577"/>
        <pc:sldMkLst>
          <pc:docMk/>
          <pc:sldMk cId="1462020920" sldId="309"/>
        </pc:sldMkLst>
      </pc:sldChg>
      <pc:sldChg chg="modSp mod modNotesTx">
        <pc:chgData name="Pamela Styles" userId="22438aba-5f44-4002-87fd-31583fb8976b" providerId="ADAL" clId="{E31537CA-D312-44C3-8B89-31BB82C20C9A}" dt="2026-01-28T11:43:35.547" v="371" actId="20577"/>
        <pc:sldMkLst>
          <pc:docMk/>
          <pc:sldMk cId="2139471485" sldId="313"/>
        </pc:sldMkLst>
        <pc:spChg chg="mod">
          <ac:chgData name="Pamela Styles" userId="22438aba-5f44-4002-87fd-31583fb8976b" providerId="ADAL" clId="{E31537CA-D312-44C3-8B89-31BB82C20C9A}" dt="2026-01-28T11:42:05.653" v="102" actId="1076"/>
          <ac:spMkLst>
            <pc:docMk/>
            <pc:sldMk cId="2139471485" sldId="313"/>
            <ac:spMk id="4" creationId="{2809A07E-6733-2D72-0405-A0FAA24FFBE9}"/>
          </ac:spMkLst>
        </pc:spChg>
      </pc:sldChg>
      <pc:sldChg chg="modNotesTx">
        <pc:chgData name="Pamela Styles" userId="22438aba-5f44-4002-87fd-31583fb8976b" providerId="ADAL" clId="{E31537CA-D312-44C3-8B89-31BB82C20C9A}" dt="2026-01-28T11:37:19.696" v="33" actId="20577"/>
        <pc:sldMkLst>
          <pc:docMk/>
          <pc:sldMk cId="415646523" sldId="325"/>
        </pc:sldMkLst>
      </pc:sldChg>
      <pc:sldChg chg="modSp mod">
        <pc:chgData name="Pamela Styles" userId="22438aba-5f44-4002-87fd-31583fb8976b" providerId="ADAL" clId="{E31537CA-D312-44C3-8B89-31BB82C20C9A}" dt="2026-01-28T11:37:47.827" v="34" actId="1076"/>
        <pc:sldMkLst>
          <pc:docMk/>
          <pc:sldMk cId="3409297974" sldId="329"/>
        </pc:sldMkLst>
        <pc:spChg chg="mod">
          <ac:chgData name="Pamela Styles" userId="22438aba-5f44-4002-87fd-31583fb8976b" providerId="ADAL" clId="{E31537CA-D312-44C3-8B89-31BB82C20C9A}" dt="2026-01-28T11:37:47.827" v="34" actId="1076"/>
          <ac:spMkLst>
            <pc:docMk/>
            <pc:sldMk cId="3409297974" sldId="329"/>
            <ac:spMk id="3" creationId="{C35FF1B4-7C0C-0D05-CEA1-ED175CFC0964}"/>
          </ac:spMkLst>
        </pc:spChg>
      </pc:sldChg>
      <pc:sldChg chg="modNotesTx">
        <pc:chgData name="Pamela Styles" userId="22438aba-5f44-4002-87fd-31583fb8976b" providerId="ADAL" clId="{E31537CA-D312-44C3-8B89-31BB82C20C9A}" dt="2026-01-28T11:40:59.889" v="84" actId="20577"/>
        <pc:sldMkLst>
          <pc:docMk/>
          <pc:sldMk cId="89464250" sldId="334"/>
        </pc:sldMkLst>
      </pc:sldChg>
      <pc:sldChg chg="modSp mod">
        <pc:chgData name="Pamela Styles" userId="22438aba-5f44-4002-87fd-31583fb8976b" providerId="ADAL" clId="{E31537CA-D312-44C3-8B89-31BB82C20C9A}" dt="2026-01-28T11:49:34.220" v="564" actId="1076"/>
        <pc:sldMkLst>
          <pc:docMk/>
          <pc:sldMk cId="2521821514" sldId="342"/>
        </pc:sldMkLst>
        <pc:spChg chg="mod">
          <ac:chgData name="Pamela Styles" userId="22438aba-5f44-4002-87fd-31583fb8976b" providerId="ADAL" clId="{E31537CA-D312-44C3-8B89-31BB82C20C9A}" dt="2026-01-28T11:49:34.220" v="564" actId="1076"/>
          <ac:spMkLst>
            <pc:docMk/>
            <pc:sldMk cId="2521821514" sldId="342"/>
            <ac:spMk id="9" creationId="{4FC0FC21-D48E-31FF-74D0-53A273101CA3}"/>
          </ac:spMkLst>
        </pc:spChg>
        <pc:spChg chg="mod">
          <ac:chgData name="Pamela Styles" userId="22438aba-5f44-4002-87fd-31583fb8976b" providerId="ADAL" clId="{E31537CA-D312-44C3-8B89-31BB82C20C9A}" dt="2026-01-28T11:49:31.633" v="563" actId="1076"/>
          <ac:spMkLst>
            <pc:docMk/>
            <pc:sldMk cId="2521821514" sldId="342"/>
            <ac:spMk id="10" creationId="{34FB2FA4-61DA-4D75-2421-8F6534AD06A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78EB4F-7205-4A21-BBCA-7DBF83D23921}" type="datetimeFigureOut">
              <a:rPr lang="en-GB" smtClean="0"/>
              <a:t>28/01/2026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682E7B-3B81-4D7C-9741-11B7A82A7ED7}" type="slidenum">
              <a:rPr lang="en-GB" smtClean="0"/>
              <a:t>‹#›</a:t>
            </a:fld>
            <a:endParaRPr lang="en-GB"/>
          </a:p>
        </p:txBody>
      </p:sp>
    </p:spTree>
    <p:extLst>
      <p:ext uri="{BB962C8B-B14F-4D97-AF65-F5344CB8AC3E}">
        <p14:creationId xmlns:p14="http://schemas.microsoft.com/office/powerpoint/2010/main" val="1484260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F682E7B-3B81-4D7C-9741-11B7A82A7ED7}" type="slidenum">
              <a:rPr lang="en-GB" smtClean="0"/>
              <a:t>1</a:t>
            </a:fld>
            <a:endParaRPr lang="en-GB"/>
          </a:p>
        </p:txBody>
      </p:sp>
    </p:spTree>
    <p:extLst>
      <p:ext uri="{BB962C8B-B14F-4D97-AF65-F5344CB8AC3E}">
        <p14:creationId xmlns:p14="http://schemas.microsoft.com/office/powerpoint/2010/main" val="1052452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a gradual increase in overall student numbers and new starters over the past four years. Data for the current academic year were taken after the winter intake for Birmingham but before the winter intake for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2</a:t>
            </a:fld>
            <a:endParaRPr lang="en-GB"/>
          </a:p>
        </p:txBody>
      </p:sp>
    </p:spTree>
    <p:extLst>
      <p:ext uri="{BB962C8B-B14F-4D97-AF65-F5344CB8AC3E}">
        <p14:creationId xmlns:p14="http://schemas.microsoft.com/office/powerpoint/2010/main" val="2102818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pattern of increasing numbers year-on-year is observed at Birmingham, whereas London experienced small declines year-on-year between AY21/22 and AY23/24, followed by a spike in new enrolments in AY24/25.</a:t>
            </a:r>
          </a:p>
        </p:txBody>
      </p:sp>
      <p:sp>
        <p:nvSpPr>
          <p:cNvPr id="4" name="Slide Number Placeholder 3"/>
          <p:cNvSpPr>
            <a:spLocks noGrp="1"/>
          </p:cNvSpPr>
          <p:nvPr>
            <p:ph type="sldNum" sz="quarter" idx="5"/>
          </p:nvPr>
        </p:nvSpPr>
        <p:spPr/>
        <p:txBody>
          <a:bodyPr/>
          <a:lstStyle/>
          <a:p>
            <a:fld id="{0F682E7B-3B81-4D7C-9741-11B7A82A7ED7}" type="slidenum">
              <a:rPr lang="en-GB" smtClean="0"/>
              <a:t>3</a:t>
            </a:fld>
            <a:endParaRPr lang="en-GB"/>
          </a:p>
        </p:txBody>
      </p:sp>
    </p:spTree>
    <p:extLst>
      <p:ext uri="{BB962C8B-B14F-4D97-AF65-F5344CB8AC3E}">
        <p14:creationId xmlns:p14="http://schemas.microsoft.com/office/powerpoint/2010/main" val="25295682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broadly been an increase in the number of students across all levels of study. The peak in Level 7 numbers in AY24/25 was due to an increase in the number of new enrolments on the International Business programme (overseas students based in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4</a:t>
            </a:fld>
            <a:endParaRPr lang="en-GB"/>
          </a:p>
        </p:txBody>
      </p:sp>
    </p:spTree>
    <p:extLst>
      <p:ext uri="{BB962C8B-B14F-4D97-AF65-F5344CB8AC3E}">
        <p14:creationId xmlns:p14="http://schemas.microsoft.com/office/powerpoint/2010/main" val="1759784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Throughout this presentation, ‘Undergraduate non-degree’ refers to </a:t>
            </a:r>
            <a:r>
              <a:rPr lang="en-GB" dirty="0" err="1"/>
              <a:t>CertHE</a:t>
            </a:r>
            <a:r>
              <a:rPr lang="en-GB" dirty="0"/>
              <a:t> students. There has been a decline in new starters on the BA programmes in London, which is primarily responsible for the drop in numbers of students at levels 5 and 6 seen on the previous slide. There was an increase in new enrolments for the </a:t>
            </a:r>
            <a:r>
              <a:rPr lang="en-GB" dirty="0" err="1"/>
              <a:t>CertHE</a:t>
            </a:r>
            <a:r>
              <a:rPr lang="en-GB" dirty="0"/>
              <a:t> Business Skills for the Workplace in AY24/25, especially in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5</a:t>
            </a:fld>
            <a:endParaRPr lang="en-GB"/>
          </a:p>
        </p:txBody>
      </p:sp>
    </p:spTree>
    <p:extLst>
      <p:ext uri="{BB962C8B-B14F-4D97-AF65-F5344CB8AC3E}">
        <p14:creationId xmlns:p14="http://schemas.microsoft.com/office/powerpoint/2010/main" val="3367807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number of PGT students has been increasing in Birmingham. As already mentioned, PGT numbers in London increased last year, particularly on the International Business programme. The number of PGR students in Birmingham is very small. </a:t>
            </a:r>
          </a:p>
        </p:txBody>
      </p:sp>
      <p:sp>
        <p:nvSpPr>
          <p:cNvPr id="4" name="Slide Number Placeholder 3"/>
          <p:cNvSpPr>
            <a:spLocks noGrp="1"/>
          </p:cNvSpPr>
          <p:nvPr>
            <p:ph type="sldNum" sz="quarter" idx="5"/>
          </p:nvPr>
        </p:nvSpPr>
        <p:spPr/>
        <p:txBody>
          <a:bodyPr/>
          <a:lstStyle/>
          <a:p>
            <a:fld id="{0F682E7B-3B81-4D7C-9741-11B7A82A7ED7}" type="slidenum">
              <a:rPr lang="en-GB" smtClean="0"/>
              <a:t>6</a:t>
            </a:fld>
            <a:endParaRPr lang="en-GB"/>
          </a:p>
        </p:txBody>
      </p:sp>
    </p:spTree>
    <p:extLst>
      <p:ext uri="{BB962C8B-B14F-4D97-AF65-F5344CB8AC3E}">
        <p14:creationId xmlns:p14="http://schemas.microsoft.com/office/powerpoint/2010/main" val="3682682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42E86-CD3E-33DE-D8A8-53F4730B33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7F7302-525B-B8F8-0691-0812E337C8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101422-55EB-4CE1-698D-BF5763FD4328}"/>
              </a:ext>
            </a:extLst>
          </p:cNvPr>
          <p:cNvSpPr>
            <a:spLocks noGrp="1"/>
          </p:cNvSpPr>
          <p:nvPr>
            <p:ph type="body" idx="1"/>
          </p:nvPr>
        </p:nvSpPr>
        <p:spPr/>
        <p:txBody>
          <a:bodyPr/>
          <a:lstStyle/>
          <a:p>
            <a:r>
              <a:rPr lang="en-GB" dirty="0"/>
              <a:t>Last year, the autumn intake was the largest on both campuses, with the summer intake generally the smallest.</a:t>
            </a:r>
          </a:p>
        </p:txBody>
      </p:sp>
      <p:sp>
        <p:nvSpPr>
          <p:cNvPr id="4" name="Slide Number Placeholder 3">
            <a:extLst>
              <a:ext uri="{FF2B5EF4-FFF2-40B4-BE49-F238E27FC236}">
                <a16:creationId xmlns:a16="http://schemas.microsoft.com/office/drawing/2014/main" id="{64866768-70FD-C2CB-34FD-639D62C53800}"/>
              </a:ext>
            </a:extLst>
          </p:cNvPr>
          <p:cNvSpPr>
            <a:spLocks noGrp="1"/>
          </p:cNvSpPr>
          <p:nvPr>
            <p:ph type="sldNum" sz="quarter" idx="5"/>
          </p:nvPr>
        </p:nvSpPr>
        <p:spPr/>
        <p:txBody>
          <a:bodyPr/>
          <a:lstStyle/>
          <a:p>
            <a:fld id="{0F682E7B-3B81-4D7C-9741-11B7A82A7ED7}" type="slidenum">
              <a:rPr lang="en-GB" smtClean="0"/>
              <a:t>7</a:t>
            </a:fld>
            <a:endParaRPr lang="en-GB"/>
          </a:p>
        </p:txBody>
      </p:sp>
    </p:spTree>
    <p:extLst>
      <p:ext uri="{BB962C8B-B14F-4D97-AF65-F5344CB8AC3E}">
        <p14:creationId xmlns:p14="http://schemas.microsoft.com/office/powerpoint/2010/main" val="2275669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8CD2F1-2CB4-327B-D46C-60F9023F55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91F501-0416-22AD-68AF-BC5A7A85A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0BAC9D-52B7-9876-CBF7-A62B168AE6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these graphs, ‘on campus’ refers to students who attend standard weekday course delivery and ‘flexi’ refers to those attending at weekends.</a:t>
            </a:r>
          </a:p>
          <a:p>
            <a:r>
              <a:rPr lang="en-GB" dirty="0"/>
              <a:t>Weekend study is available for undergraduates only. Currently, 40% of undergraduate non-degree and 52% of first degree students are studying on weekend programmes. Last year, 60% of the weekend students were based in London.</a:t>
            </a:r>
          </a:p>
        </p:txBody>
      </p:sp>
      <p:sp>
        <p:nvSpPr>
          <p:cNvPr id="4" name="Slide Number Placeholder 3">
            <a:extLst>
              <a:ext uri="{FF2B5EF4-FFF2-40B4-BE49-F238E27FC236}">
                <a16:creationId xmlns:a16="http://schemas.microsoft.com/office/drawing/2014/main" id="{2181F9FF-45B4-CEB5-9593-1524A4CB8996}"/>
              </a:ext>
            </a:extLst>
          </p:cNvPr>
          <p:cNvSpPr>
            <a:spLocks noGrp="1"/>
          </p:cNvSpPr>
          <p:nvPr>
            <p:ph type="sldNum" sz="quarter" idx="5"/>
          </p:nvPr>
        </p:nvSpPr>
        <p:spPr/>
        <p:txBody>
          <a:bodyPr/>
          <a:lstStyle/>
          <a:p>
            <a:fld id="{0F682E7B-3B81-4D7C-9741-11B7A82A7ED7}" type="slidenum">
              <a:rPr lang="en-GB" smtClean="0"/>
              <a:t>8</a:t>
            </a:fld>
            <a:endParaRPr lang="en-GB"/>
          </a:p>
        </p:txBody>
      </p:sp>
    </p:spTree>
    <p:extLst>
      <p:ext uri="{BB962C8B-B14F-4D97-AF65-F5344CB8AC3E}">
        <p14:creationId xmlns:p14="http://schemas.microsoft.com/office/powerpoint/2010/main" val="2442125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84% of students last academic year were Home students.</a:t>
            </a:r>
          </a:p>
        </p:txBody>
      </p:sp>
      <p:sp>
        <p:nvSpPr>
          <p:cNvPr id="4" name="Slide Number Placeholder 3"/>
          <p:cNvSpPr>
            <a:spLocks noGrp="1"/>
          </p:cNvSpPr>
          <p:nvPr>
            <p:ph type="sldNum" sz="quarter" idx="5"/>
          </p:nvPr>
        </p:nvSpPr>
        <p:spPr/>
        <p:txBody>
          <a:bodyPr/>
          <a:lstStyle/>
          <a:p>
            <a:fld id="{0F682E7B-3B81-4D7C-9741-11B7A82A7ED7}" type="slidenum">
              <a:rPr lang="en-GB" smtClean="0"/>
              <a:t>9</a:t>
            </a:fld>
            <a:endParaRPr lang="en-GB"/>
          </a:p>
        </p:txBody>
      </p:sp>
    </p:spTree>
    <p:extLst>
      <p:ext uri="{BB962C8B-B14F-4D97-AF65-F5344CB8AC3E}">
        <p14:creationId xmlns:p14="http://schemas.microsoft.com/office/powerpoint/2010/main" val="25656502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London has a higher proportion of overseas students. Last year, only 5% of students at Birmingham were from overseas, compared with 23% in London – this is due to the higher number of postgraduate students in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10</a:t>
            </a:fld>
            <a:endParaRPr lang="en-GB"/>
          </a:p>
        </p:txBody>
      </p:sp>
    </p:spTree>
    <p:extLst>
      <p:ext uri="{BB962C8B-B14F-4D97-AF65-F5344CB8AC3E}">
        <p14:creationId xmlns:p14="http://schemas.microsoft.com/office/powerpoint/2010/main" val="2048725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no overseas students on undergraduate non-degree programmes. The number of overseas students on first degree programmes has been small and gradually falling, with a negligible number currently.</a:t>
            </a:r>
          </a:p>
        </p:txBody>
      </p:sp>
      <p:sp>
        <p:nvSpPr>
          <p:cNvPr id="4" name="Slide Number Placeholder 3"/>
          <p:cNvSpPr>
            <a:spLocks noGrp="1"/>
          </p:cNvSpPr>
          <p:nvPr>
            <p:ph type="sldNum" sz="quarter" idx="5"/>
          </p:nvPr>
        </p:nvSpPr>
        <p:spPr/>
        <p:txBody>
          <a:bodyPr/>
          <a:lstStyle/>
          <a:p>
            <a:fld id="{0F682E7B-3B81-4D7C-9741-11B7A82A7ED7}" type="slidenum">
              <a:rPr lang="en-GB" smtClean="0"/>
              <a:t>11</a:t>
            </a:fld>
            <a:endParaRPr lang="en-GB"/>
          </a:p>
        </p:txBody>
      </p:sp>
    </p:spTree>
    <p:extLst>
      <p:ext uri="{BB962C8B-B14F-4D97-AF65-F5344CB8AC3E}">
        <p14:creationId xmlns:p14="http://schemas.microsoft.com/office/powerpoint/2010/main" val="16280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majority of postgraduate students are from overseas (and overseas students are almost entirely postgraduate).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London has a higher proportion of overseas students because it has a higher proportion of postgraduates. 12% of students in Birmingham last year were PG compared with 21% in London.</a:t>
            </a:r>
          </a:p>
          <a:p>
            <a:endParaRPr lang="en-GB" dirty="0"/>
          </a:p>
        </p:txBody>
      </p:sp>
      <p:sp>
        <p:nvSpPr>
          <p:cNvPr id="4" name="Slide Number Placeholder 3"/>
          <p:cNvSpPr>
            <a:spLocks noGrp="1"/>
          </p:cNvSpPr>
          <p:nvPr>
            <p:ph type="sldNum" sz="quarter" idx="5"/>
          </p:nvPr>
        </p:nvSpPr>
        <p:spPr/>
        <p:txBody>
          <a:bodyPr/>
          <a:lstStyle/>
          <a:p>
            <a:fld id="{0F682E7B-3B81-4D7C-9741-11B7A82A7ED7}" type="slidenum">
              <a:rPr lang="en-GB" smtClean="0"/>
              <a:t>12</a:t>
            </a:fld>
            <a:endParaRPr lang="en-GB"/>
          </a:p>
        </p:txBody>
      </p:sp>
    </p:spTree>
    <p:extLst>
      <p:ext uri="{BB962C8B-B14F-4D97-AF65-F5344CB8AC3E}">
        <p14:creationId xmlns:p14="http://schemas.microsoft.com/office/powerpoint/2010/main" val="29040604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BC9B7-06EA-868A-F538-B788E0CB12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6E7341-B867-9366-D7E7-64B66170DB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72750C-063E-CD98-94EA-483F218C03B5}"/>
              </a:ext>
            </a:extLst>
          </p:cNvPr>
          <p:cNvSpPr>
            <a:spLocks noGrp="1"/>
          </p:cNvSpPr>
          <p:nvPr>
            <p:ph type="body" idx="1"/>
          </p:nvPr>
        </p:nvSpPr>
        <p:spPr/>
        <p:txBody>
          <a:bodyPr/>
          <a:lstStyle/>
          <a:p>
            <a:r>
              <a:rPr lang="en-GB" dirty="0"/>
              <a:t>These data relate to students who are from backgrounds less likely to participate in higher education, including those from areas of multiple deprivation, with low socio-economic status and whose parents did not attend university. Overall, 48% of undergraduates last academic year were from low participation backgrounds. This proportion has been increasing since AY21/22. The proportion of students from low participation backgrounds is broadly the same across the different age groups, but this metric is only particularly informative for younger students, for example we have disadvantaged mature students studying at both London and Birmingham who are not living in areas of low participation.</a:t>
            </a:r>
          </a:p>
        </p:txBody>
      </p:sp>
      <p:sp>
        <p:nvSpPr>
          <p:cNvPr id="4" name="Slide Number Placeholder 3">
            <a:extLst>
              <a:ext uri="{FF2B5EF4-FFF2-40B4-BE49-F238E27FC236}">
                <a16:creationId xmlns:a16="http://schemas.microsoft.com/office/drawing/2014/main" id="{1BF97C80-202A-5A20-DF68-04EDA66C358D}"/>
              </a:ext>
            </a:extLst>
          </p:cNvPr>
          <p:cNvSpPr>
            <a:spLocks noGrp="1"/>
          </p:cNvSpPr>
          <p:nvPr>
            <p:ph type="sldNum" sz="quarter" idx="5"/>
          </p:nvPr>
        </p:nvSpPr>
        <p:spPr/>
        <p:txBody>
          <a:bodyPr/>
          <a:lstStyle/>
          <a:p>
            <a:fld id="{0F682E7B-3B81-4D7C-9741-11B7A82A7ED7}" type="slidenum">
              <a:rPr lang="en-GB" smtClean="0"/>
              <a:t>13</a:t>
            </a:fld>
            <a:endParaRPr lang="en-GB"/>
          </a:p>
        </p:txBody>
      </p:sp>
    </p:spTree>
    <p:extLst>
      <p:ext uri="{BB962C8B-B14F-4D97-AF65-F5344CB8AC3E}">
        <p14:creationId xmlns:p14="http://schemas.microsoft.com/office/powerpoint/2010/main" val="27682859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Birmingham has a much higher proportion of students from low participation backgrounds. Last academic year, 72% of undergraduates at Birmingham were from low participation backgrounds, compared with 25% in London.</a:t>
            </a:r>
          </a:p>
        </p:txBody>
      </p:sp>
      <p:sp>
        <p:nvSpPr>
          <p:cNvPr id="4" name="Slide Number Placeholder 3"/>
          <p:cNvSpPr>
            <a:spLocks noGrp="1"/>
          </p:cNvSpPr>
          <p:nvPr>
            <p:ph type="sldNum" sz="quarter" idx="5"/>
          </p:nvPr>
        </p:nvSpPr>
        <p:spPr/>
        <p:txBody>
          <a:bodyPr/>
          <a:lstStyle/>
          <a:p>
            <a:fld id="{0F682E7B-3B81-4D7C-9741-11B7A82A7ED7}" type="slidenum">
              <a:rPr lang="en-GB" smtClean="0"/>
              <a:t>14</a:t>
            </a:fld>
            <a:endParaRPr lang="en-GB"/>
          </a:p>
        </p:txBody>
      </p:sp>
    </p:spTree>
    <p:extLst>
      <p:ext uri="{BB962C8B-B14F-4D97-AF65-F5344CB8AC3E}">
        <p14:creationId xmlns:p14="http://schemas.microsoft.com/office/powerpoint/2010/main" val="9284514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the most common age group is 30 years and over. This is the case on both campuses. </a:t>
            </a:r>
          </a:p>
        </p:txBody>
      </p:sp>
      <p:sp>
        <p:nvSpPr>
          <p:cNvPr id="4" name="Slide Number Placeholder 3"/>
          <p:cNvSpPr>
            <a:spLocks noGrp="1"/>
          </p:cNvSpPr>
          <p:nvPr>
            <p:ph type="sldNum" sz="quarter" idx="5"/>
          </p:nvPr>
        </p:nvSpPr>
        <p:spPr/>
        <p:txBody>
          <a:bodyPr/>
          <a:lstStyle/>
          <a:p>
            <a:fld id="{0F682E7B-3B81-4D7C-9741-11B7A82A7ED7}" type="slidenum">
              <a:rPr lang="en-GB" smtClean="0"/>
              <a:t>15</a:t>
            </a:fld>
            <a:endParaRPr lang="en-GB"/>
          </a:p>
        </p:txBody>
      </p:sp>
    </p:spTree>
    <p:extLst>
      <p:ext uri="{BB962C8B-B14F-4D97-AF65-F5344CB8AC3E}">
        <p14:creationId xmlns:p14="http://schemas.microsoft.com/office/powerpoint/2010/main" val="38025429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very few students under the age of 21 beyond level 4. Over half of PGT students are under 25. These are primarily overseas students. The age distribution across levels follows the same pattern at both campuses.</a:t>
            </a:r>
          </a:p>
        </p:txBody>
      </p:sp>
      <p:sp>
        <p:nvSpPr>
          <p:cNvPr id="4" name="Slide Number Placeholder 3"/>
          <p:cNvSpPr>
            <a:spLocks noGrp="1"/>
          </p:cNvSpPr>
          <p:nvPr>
            <p:ph type="sldNum" sz="quarter" idx="5"/>
          </p:nvPr>
        </p:nvSpPr>
        <p:spPr/>
        <p:txBody>
          <a:bodyPr/>
          <a:lstStyle/>
          <a:p>
            <a:fld id="{0F682E7B-3B81-4D7C-9741-11B7A82A7ED7}" type="slidenum">
              <a:rPr lang="en-GB" smtClean="0"/>
              <a:t>16</a:t>
            </a:fld>
            <a:endParaRPr lang="en-GB"/>
          </a:p>
        </p:txBody>
      </p:sp>
    </p:spTree>
    <p:extLst>
      <p:ext uri="{BB962C8B-B14F-4D97-AF65-F5344CB8AC3E}">
        <p14:creationId xmlns:p14="http://schemas.microsoft.com/office/powerpoint/2010/main" val="32372140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Overseas students, in general, tend to be younger, with 64% aged 24 or under when they start their postgraduate degree, compared with only 5% of Home students. This pattern is observed across both campuses.</a:t>
            </a:r>
          </a:p>
        </p:txBody>
      </p:sp>
      <p:sp>
        <p:nvSpPr>
          <p:cNvPr id="4" name="Slide Number Placeholder 3"/>
          <p:cNvSpPr>
            <a:spLocks noGrp="1"/>
          </p:cNvSpPr>
          <p:nvPr>
            <p:ph type="sldNum" sz="quarter" idx="5"/>
          </p:nvPr>
        </p:nvSpPr>
        <p:spPr/>
        <p:txBody>
          <a:bodyPr/>
          <a:lstStyle/>
          <a:p>
            <a:fld id="{0F682E7B-3B81-4D7C-9741-11B7A82A7ED7}" type="slidenum">
              <a:rPr lang="en-GB" smtClean="0"/>
              <a:t>17</a:t>
            </a:fld>
            <a:endParaRPr lang="en-GB"/>
          </a:p>
        </p:txBody>
      </p:sp>
    </p:spTree>
    <p:extLst>
      <p:ext uri="{BB962C8B-B14F-4D97-AF65-F5344CB8AC3E}">
        <p14:creationId xmlns:p14="http://schemas.microsoft.com/office/powerpoint/2010/main" val="35687526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higher proportion of male students on Business programmes, with men making up 58% of the cohort last year. The proportion of male students has been increasing over time. The proportion of male students is slightly higher in London than Birmingham, with men making up 63% of the cohort last year.</a:t>
            </a:r>
          </a:p>
        </p:txBody>
      </p:sp>
      <p:sp>
        <p:nvSpPr>
          <p:cNvPr id="4" name="Slide Number Placeholder 3"/>
          <p:cNvSpPr>
            <a:spLocks noGrp="1"/>
          </p:cNvSpPr>
          <p:nvPr>
            <p:ph type="sldNum" sz="quarter" idx="5"/>
          </p:nvPr>
        </p:nvSpPr>
        <p:spPr/>
        <p:txBody>
          <a:bodyPr/>
          <a:lstStyle/>
          <a:p>
            <a:fld id="{0F682E7B-3B81-4D7C-9741-11B7A82A7ED7}" type="slidenum">
              <a:rPr lang="en-GB" smtClean="0"/>
              <a:t>18</a:t>
            </a:fld>
            <a:endParaRPr lang="en-GB"/>
          </a:p>
        </p:txBody>
      </p:sp>
    </p:spTree>
    <p:extLst>
      <p:ext uri="{BB962C8B-B14F-4D97-AF65-F5344CB8AC3E}">
        <p14:creationId xmlns:p14="http://schemas.microsoft.com/office/powerpoint/2010/main" val="16587434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Undergraduate first degree programmes are more balanced in terms of gender, with women forming a slight majority, which might indicate that we are successfully progressing more female students than male students from the </a:t>
            </a:r>
            <a:r>
              <a:rPr lang="en-GB" dirty="0" err="1"/>
              <a:t>CertHE</a:t>
            </a:r>
            <a:r>
              <a:rPr lang="en-GB" dirty="0"/>
              <a:t> to the BA. </a:t>
            </a:r>
          </a:p>
          <a:p>
            <a:endParaRPr lang="en-GB" dirty="0"/>
          </a:p>
          <a:p>
            <a:r>
              <a:rPr lang="en-GB" dirty="0"/>
              <a:t>71% of students currently on the DBA are female, but overall numbers are very small. The most notable observation is that currently, around three quarters of the PGT cohort is male, with the proportion of male students increasing steadily over time.</a:t>
            </a:r>
          </a:p>
        </p:txBody>
      </p:sp>
      <p:sp>
        <p:nvSpPr>
          <p:cNvPr id="4" name="Slide Number Placeholder 3"/>
          <p:cNvSpPr>
            <a:spLocks noGrp="1"/>
          </p:cNvSpPr>
          <p:nvPr>
            <p:ph type="sldNum" sz="quarter" idx="5"/>
          </p:nvPr>
        </p:nvSpPr>
        <p:spPr/>
        <p:txBody>
          <a:bodyPr/>
          <a:lstStyle/>
          <a:p>
            <a:fld id="{0F682E7B-3B81-4D7C-9741-11B7A82A7ED7}" type="slidenum">
              <a:rPr lang="en-GB" smtClean="0"/>
              <a:t>19</a:t>
            </a:fld>
            <a:endParaRPr lang="en-GB"/>
          </a:p>
        </p:txBody>
      </p:sp>
    </p:spTree>
    <p:extLst>
      <p:ext uri="{BB962C8B-B14F-4D97-AF65-F5344CB8AC3E}">
        <p14:creationId xmlns:p14="http://schemas.microsoft.com/office/powerpoint/2010/main" val="40846275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graphs show the ethnic diversity of the students and new starters overall, with White being the most common ethnicity, followed by Asian.</a:t>
            </a:r>
          </a:p>
        </p:txBody>
      </p:sp>
      <p:sp>
        <p:nvSpPr>
          <p:cNvPr id="4" name="Slide Number Placeholder 3"/>
          <p:cNvSpPr>
            <a:spLocks noGrp="1"/>
          </p:cNvSpPr>
          <p:nvPr>
            <p:ph type="sldNum" sz="quarter" idx="5"/>
          </p:nvPr>
        </p:nvSpPr>
        <p:spPr/>
        <p:txBody>
          <a:bodyPr/>
          <a:lstStyle/>
          <a:p>
            <a:fld id="{0F682E7B-3B81-4D7C-9741-11B7A82A7ED7}" type="slidenum">
              <a:rPr lang="en-GB" smtClean="0"/>
              <a:t>20</a:t>
            </a:fld>
            <a:endParaRPr lang="en-GB"/>
          </a:p>
        </p:txBody>
      </p:sp>
    </p:spTree>
    <p:extLst>
      <p:ext uri="{BB962C8B-B14F-4D97-AF65-F5344CB8AC3E}">
        <p14:creationId xmlns:p14="http://schemas.microsoft.com/office/powerpoint/2010/main" val="21255885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higher degree of ethnic diversity is seen on undergraduate non-degree programmes. 65% of BA students last year were white, compared with 30% for the </a:t>
            </a:r>
            <a:r>
              <a:rPr lang="en-GB" dirty="0" err="1"/>
              <a:t>CertHE</a:t>
            </a:r>
            <a:r>
              <a:rPr lang="en-GB" dirty="0"/>
              <a:t>. The majority ethnicity for postgraduate programmes is Asian.</a:t>
            </a:r>
          </a:p>
        </p:txBody>
      </p:sp>
      <p:sp>
        <p:nvSpPr>
          <p:cNvPr id="4" name="Slide Number Placeholder 3"/>
          <p:cNvSpPr>
            <a:spLocks noGrp="1"/>
          </p:cNvSpPr>
          <p:nvPr>
            <p:ph type="sldNum" sz="quarter" idx="5"/>
          </p:nvPr>
        </p:nvSpPr>
        <p:spPr/>
        <p:txBody>
          <a:bodyPr/>
          <a:lstStyle/>
          <a:p>
            <a:fld id="{0F682E7B-3B81-4D7C-9741-11B7A82A7ED7}" type="slidenum">
              <a:rPr lang="en-GB" smtClean="0"/>
              <a:t>21</a:t>
            </a:fld>
            <a:endParaRPr lang="en-GB"/>
          </a:p>
        </p:txBody>
      </p:sp>
    </p:spTree>
    <p:extLst>
      <p:ext uri="{BB962C8B-B14F-4D97-AF65-F5344CB8AC3E}">
        <p14:creationId xmlns:p14="http://schemas.microsoft.com/office/powerpoint/2010/main" val="42000075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no considerable difference in ethnic diversity between the campuses. </a:t>
            </a:r>
          </a:p>
          <a:p>
            <a:r>
              <a:rPr lang="en-GB" dirty="0"/>
              <a:t>The proportion of Asian students has increased over time in Birmingham, broadly reflective of the population around the campus. The proportion of White students has declined and is now considerably smaller than the local population around both campuses.</a:t>
            </a:r>
          </a:p>
        </p:txBody>
      </p:sp>
      <p:sp>
        <p:nvSpPr>
          <p:cNvPr id="4" name="Slide Number Placeholder 3"/>
          <p:cNvSpPr>
            <a:spLocks noGrp="1"/>
          </p:cNvSpPr>
          <p:nvPr>
            <p:ph type="sldNum" sz="quarter" idx="5"/>
          </p:nvPr>
        </p:nvSpPr>
        <p:spPr/>
        <p:txBody>
          <a:bodyPr/>
          <a:lstStyle/>
          <a:p>
            <a:fld id="{0F682E7B-3B81-4D7C-9741-11B7A82A7ED7}" type="slidenum">
              <a:rPr lang="en-GB" smtClean="0"/>
              <a:t>22</a:t>
            </a:fld>
            <a:endParaRPr lang="en-GB"/>
          </a:p>
        </p:txBody>
      </p:sp>
    </p:spTree>
    <p:extLst>
      <p:ext uri="{BB962C8B-B14F-4D97-AF65-F5344CB8AC3E}">
        <p14:creationId xmlns:p14="http://schemas.microsoft.com/office/powerpoint/2010/main" val="12499282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consider Home and Overseas students separately, Asian and White students are underrepresented amongst Home students compared to the local population around the campuses. Almost all overseas students are Asian.</a:t>
            </a:r>
          </a:p>
          <a:p>
            <a:r>
              <a:rPr lang="en-GB" dirty="0"/>
              <a:t>In terms of nationality, two-thirds of home students are British. Other relatively frequently represented nationalities include Bulgarian and Italian, with many other European nationalities also represented in smaller numbers.</a:t>
            </a:r>
          </a:p>
          <a:p>
            <a:r>
              <a:rPr lang="en-GB" dirty="0"/>
              <a:t>For overseas students, last year, 73% of students were Indian, 19% were Bangladeshi, with China, Nepal and Pakistan the next most commonly-represented nationalities. There were also students in the cohort from Albania, Brazil, Bulgaria, the Philippines and Vietnam.</a:t>
            </a:r>
          </a:p>
        </p:txBody>
      </p:sp>
      <p:sp>
        <p:nvSpPr>
          <p:cNvPr id="4" name="Slide Number Placeholder 3"/>
          <p:cNvSpPr>
            <a:spLocks noGrp="1"/>
          </p:cNvSpPr>
          <p:nvPr>
            <p:ph type="sldNum" sz="quarter" idx="5"/>
          </p:nvPr>
        </p:nvSpPr>
        <p:spPr/>
        <p:txBody>
          <a:bodyPr/>
          <a:lstStyle/>
          <a:p>
            <a:fld id="{0F682E7B-3B81-4D7C-9741-11B7A82A7ED7}" type="slidenum">
              <a:rPr lang="en-GB" smtClean="0"/>
              <a:t>23</a:t>
            </a:fld>
            <a:endParaRPr lang="en-GB"/>
          </a:p>
        </p:txBody>
      </p:sp>
    </p:spTree>
    <p:extLst>
      <p:ext uri="{BB962C8B-B14F-4D97-AF65-F5344CB8AC3E}">
        <p14:creationId xmlns:p14="http://schemas.microsoft.com/office/powerpoint/2010/main" val="16382110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Currently, around 7% of students have disclosed a disability. This has remained broadly stable over the past five years and is considerably lower than the UK average, which is around 20%. </a:t>
            </a:r>
          </a:p>
          <a:p>
            <a:r>
              <a:rPr lang="en-GB" dirty="0"/>
              <a:t>Mental health conditions, long standing illness and learning difficulties, which includes specific learning differences such as dyslexia, account for the majority of disclosures. </a:t>
            </a:r>
          </a:p>
          <a:p>
            <a:r>
              <a:rPr lang="en-GB" dirty="0"/>
              <a:t>Disability disclosure is higher for undergraduates than postgraduates.</a:t>
            </a:r>
          </a:p>
          <a:p>
            <a:r>
              <a:rPr lang="en-GB" dirty="0"/>
              <a:t>Undergraduates: 8%</a:t>
            </a:r>
          </a:p>
          <a:p>
            <a:r>
              <a:rPr lang="en-GB" dirty="0"/>
              <a:t>Postgraduates: 5%</a:t>
            </a:r>
          </a:p>
        </p:txBody>
      </p:sp>
      <p:sp>
        <p:nvSpPr>
          <p:cNvPr id="4" name="Slide Number Placeholder 3"/>
          <p:cNvSpPr>
            <a:spLocks noGrp="1"/>
          </p:cNvSpPr>
          <p:nvPr>
            <p:ph type="sldNum" sz="quarter" idx="5"/>
          </p:nvPr>
        </p:nvSpPr>
        <p:spPr/>
        <p:txBody>
          <a:bodyPr/>
          <a:lstStyle/>
          <a:p>
            <a:fld id="{0F682E7B-3B81-4D7C-9741-11B7A82A7ED7}" type="slidenum">
              <a:rPr lang="en-GB" smtClean="0"/>
              <a:t>24</a:t>
            </a:fld>
            <a:endParaRPr lang="en-GB"/>
          </a:p>
        </p:txBody>
      </p:sp>
    </p:spTree>
    <p:extLst>
      <p:ext uri="{BB962C8B-B14F-4D97-AF65-F5344CB8AC3E}">
        <p14:creationId xmlns:p14="http://schemas.microsoft.com/office/powerpoint/2010/main" val="16412305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Birmingham: At Birmingham, 12% of students have disclosed a disability. Out of all students, 4% have declared a mental health condition, 3% have declared a long-standing illness, and 2% have declared a learning difficulty, which includes specific learning differences such as dyslexia. Of the students who have disclosed a disability, this is a mental health condition in 35% of cases, a long-standing illness in 27% of cases, and a learning difficulty in 16% of cases. </a:t>
            </a:r>
          </a:p>
          <a:p>
            <a:r>
              <a:rPr lang="en-GB" dirty="0"/>
              <a:t>London: A smaller proportion of Business students have disclosed a disability in London – only 7% of the cohort. The most common disabilities disclosed the same as for Birmingham. Out of the students who have disclosed a disability, this is a mental health condition in 28% of cases, a long-standing illness in 27% of cases, and a learning difficulty in 25% of cases.</a:t>
            </a:r>
          </a:p>
          <a:p>
            <a:endParaRPr lang="en-GB" dirty="0"/>
          </a:p>
          <a:p>
            <a:endParaRPr lang="en-GB" dirty="0"/>
          </a:p>
        </p:txBody>
      </p:sp>
      <p:sp>
        <p:nvSpPr>
          <p:cNvPr id="4" name="Slide Number Placeholder 3"/>
          <p:cNvSpPr>
            <a:spLocks noGrp="1"/>
          </p:cNvSpPr>
          <p:nvPr>
            <p:ph type="sldNum" sz="quarter" idx="5"/>
          </p:nvPr>
        </p:nvSpPr>
        <p:spPr/>
        <p:txBody>
          <a:bodyPr/>
          <a:lstStyle/>
          <a:p>
            <a:fld id="{0F682E7B-3B81-4D7C-9741-11B7A82A7ED7}" type="slidenum">
              <a:rPr lang="en-GB" smtClean="0"/>
              <a:t>25</a:t>
            </a:fld>
            <a:endParaRPr lang="en-GB"/>
          </a:p>
        </p:txBody>
      </p:sp>
    </p:spTree>
    <p:extLst>
      <p:ext uri="{BB962C8B-B14F-4D97-AF65-F5344CB8AC3E}">
        <p14:creationId xmlns:p14="http://schemas.microsoft.com/office/powerpoint/2010/main" val="3345561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Broadly, Home students come from the geographical area surrounding the campuses, although some students are recruited from further afield.</a:t>
            </a:r>
          </a:p>
        </p:txBody>
      </p:sp>
      <p:sp>
        <p:nvSpPr>
          <p:cNvPr id="4" name="Slide Number Placeholder 3"/>
          <p:cNvSpPr>
            <a:spLocks noGrp="1"/>
          </p:cNvSpPr>
          <p:nvPr>
            <p:ph type="sldNum" sz="quarter" idx="5"/>
          </p:nvPr>
        </p:nvSpPr>
        <p:spPr/>
        <p:txBody>
          <a:bodyPr/>
          <a:lstStyle/>
          <a:p>
            <a:fld id="{0F682E7B-3B81-4D7C-9741-11B7A82A7ED7}" type="slidenum">
              <a:rPr lang="en-GB" smtClean="0"/>
              <a:t>26</a:t>
            </a:fld>
            <a:endParaRPr lang="en-GB"/>
          </a:p>
        </p:txBody>
      </p:sp>
    </p:spTree>
    <p:extLst>
      <p:ext uri="{BB962C8B-B14F-4D97-AF65-F5344CB8AC3E}">
        <p14:creationId xmlns:p14="http://schemas.microsoft.com/office/powerpoint/2010/main" val="29062678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A4530-CF09-90D1-6EC2-125543BA68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451BD8-3BFE-DC2E-DE86-CAF8D6176F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ADD503-78FF-A1C0-B670-8815FF7956CC}"/>
              </a:ext>
            </a:extLst>
          </p:cNvPr>
          <p:cNvSpPr>
            <a:spLocks noGrp="1"/>
          </p:cNvSpPr>
          <p:nvPr>
            <p:ph type="body" idx="1"/>
          </p:nvPr>
        </p:nvSpPr>
        <p:spPr/>
        <p:txBody>
          <a:bodyPr/>
          <a:lstStyle/>
          <a:p>
            <a:r>
              <a:rPr lang="en-GB" dirty="0">
                <a:solidFill>
                  <a:srgbClr val="FF0000"/>
                </a:solidFill>
              </a:rPr>
              <a:t>Overall, 28% of students studying Business programmes in Birmingham are travelling over 20 miles to campus – 23% of those attending during the week and 37% of students attending at weekends – shown in brown on these charts.</a:t>
            </a:r>
          </a:p>
        </p:txBody>
      </p:sp>
      <p:sp>
        <p:nvSpPr>
          <p:cNvPr id="4" name="Slide Number Placeholder 3">
            <a:extLst>
              <a:ext uri="{FF2B5EF4-FFF2-40B4-BE49-F238E27FC236}">
                <a16:creationId xmlns:a16="http://schemas.microsoft.com/office/drawing/2014/main" id="{7BAEA3EE-8098-87E4-0EC6-E45ECA8DFCCA}"/>
              </a:ext>
            </a:extLst>
          </p:cNvPr>
          <p:cNvSpPr>
            <a:spLocks noGrp="1"/>
          </p:cNvSpPr>
          <p:nvPr>
            <p:ph type="sldNum" sz="quarter" idx="5"/>
          </p:nvPr>
        </p:nvSpPr>
        <p:spPr/>
        <p:txBody>
          <a:bodyPr/>
          <a:lstStyle/>
          <a:p>
            <a:fld id="{0F682E7B-3B81-4D7C-9741-11B7A82A7ED7}" type="slidenum">
              <a:rPr lang="en-GB" smtClean="0"/>
              <a:t>27</a:t>
            </a:fld>
            <a:endParaRPr lang="en-GB"/>
          </a:p>
        </p:txBody>
      </p:sp>
    </p:spTree>
    <p:extLst>
      <p:ext uri="{BB962C8B-B14F-4D97-AF65-F5344CB8AC3E}">
        <p14:creationId xmlns:p14="http://schemas.microsoft.com/office/powerpoint/2010/main" val="6229409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D8791-85E4-7692-6CD9-85B1BD6E15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FF0952-A190-DFA5-5869-ABF71FA80F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904096-B937-6834-1FBD-851DA186AC80}"/>
              </a:ext>
            </a:extLst>
          </p:cNvPr>
          <p:cNvSpPr>
            <a:spLocks noGrp="1"/>
          </p:cNvSpPr>
          <p:nvPr>
            <p:ph type="body" idx="1"/>
          </p:nvPr>
        </p:nvSpPr>
        <p:spPr/>
        <p:txBody>
          <a:bodyPr/>
          <a:lstStyle/>
          <a:p>
            <a:r>
              <a:rPr lang="en-GB" dirty="0">
                <a:solidFill>
                  <a:srgbClr val="FF0000"/>
                </a:solidFill>
              </a:rPr>
              <a:t>At London, 26% of students are travelling over 20 miles, with 18% travelling over 50 miles. 10% of those attending both during the week and at weekends are travelling over 100 miles.</a:t>
            </a:r>
          </a:p>
        </p:txBody>
      </p:sp>
      <p:sp>
        <p:nvSpPr>
          <p:cNvPr id="4" name="Slide Number Placeholder 3">
            <a:extLst>
              <a:ext uri="{FF2B5EF4-FFF2-40B4-BE49-F238E27FC236}">
                <a16:creationId xmlns:a16="http://schemas.microsoft.com/office/drawing/2014/main" id="{9FC1D81D-C75E-4EAA-38A9-FDBA64A9B8F3}"/>
              </a:ext>
            </a:extLst>
          </p:cNvPr>
          <p:cNvSpPr>
            <a:spLocks noGrp="1"/>
          </p:cNvSpPr>
          <p:nvPr>
            <p:ph type="sldNum" sz="quarter" idx="5"/>
          </p:nvPr>
        </p:nvSpPr>
        <p:spPr/>
        <p:txBody>
          <a:bodyPr/>
          <a:lstStyle/>
          <a:p>
            <a:fld id="{0F682E7B-3B81-4D7C-9741-11B7A82A7ED7}" type="slidenum">
              <a:rPr lang="en-GB" smtClean="0"/>
              <a:t>28</a:t>
            </a:fld>
            <a:endParaRPr lang="en-GB"/>
          </a:p>
        </p:txBody>
      </p:sp>
    </p:spTree>
    <p:extLst>
      <p:ext uri="{BB962C8B-B14F-4D97-AF65-F5344CB8AC3E}">
        <p14:creationId xmlns:p14="http://schemas.microsoft.com/office/powerpoint/2010/main" val="2664708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0.png"/></Relationships>
</file>

<file path=ppt/slides/_rels/slide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42.png"/><Relationship Id="rId4" Type="http://schemas.openxmlformats.org/officeDocument/2006/relationships/image" Target="../media/image41.png"/></Relationships>
</file>

<file path=ppt/slides/_rels/slide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13.xml"/><Relationship Id="rId5" Type="http://schemas.openxmlformats.org/officeDocument/2006/relationships/image" Target="../media/image45.png"/><Relationship Id="rId4" Type="http://schemas.openxmlformats.org/officeDocument/2006/relationships/image" Target="../media/image44.png"/></Relationships>
</file>

<file path=ppt/slides/_rels/slide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48.png"/></Relationships>
</file>

<file path=ppt/slides/_rels/slide1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50.png"/></Relationships>
</file>

<file path=ppt/slides/_rels/slide1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13.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56.png"/></Relationships>
</file>

<file path=ppt/slides/_rels/slide1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image" Target="../media/image58.png"/></Relationships>
</file>

<file path=ppt/slides/_rels/slide1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2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2.xml"/><Relationship Id="rId1" Type="http://schemas.openxmlformats.org/officeDocument/2006/relationships/slideLayout" Target="../slideLayouts/slideLayout13.xml"/><Relationship Id="rId4" Type="http://schemas.openxmlformats.org/officeDocument/2006/relationships/image" Target="../media/image73.png"/></Relationships>
</file>

<file path=ppt/slides/_rels/slide2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75.png"/></Relationships>
</file>

<file path=ppt/slides/_rels/slide2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77.png"/></Relationships>
</file>

<file path=ppt/slides/_rels/slide25.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image" Target="../media/image81.png"/><Relationship Id="rId5" Type="http://schemas.openxmlformats.org/officeDocument/2006/relationships/image" Target="../media/image80.png"/><Relationship Id="rId4" Type="http://schemas.openxmlformats.org/officeDocument/2006/relationships/image" Target="../media/image79.png"/></Relationships>
</file>

<file path=ppt/slides/_rels/slide26.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26.xml"/><Relationship Id="rId1" Type="http://schemas.openxmlformats.org/officeDocument/2006/relationships/slideLayout" Target="../slideLayouts/slideLayout13.xml"/><Relationship Id="rId5" Type="http://schemas.openxmlformats.org/officeDocument/2006/relationships/image" Target="../media/image84.png"/><Relationship Id="rId4" Type="http://schemas.openxmlformats.org/officeDocument/2006/relationships/image" Target="../media/image83.png"/></Relationships>
</file>

<file path=ppt/slides/_rels/slide27.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86.png"/></Relationships>
</file>

<file path=ppt/slides/_rels/slide28.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28.xml"/><Relationship Id="rId1" Type="http://schemas.openxmlformats.org/officeDocument/2006/relationships/slideLayout" Target="../slideLayouts/slideLayout13.xml"/><Relationship Id="rId4" Type="http://schemas.openxmlformats.org/officeDocument/2006/relationships/image" Target="../media/image8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E46770-36AA-E883-BB6C-D344259E64A0}"/>
              </a:ext>
            </a:extLst>
          </p:cNvPr>
          <p:cNvSpPr>
            <a:spLocks noGrp="1"/>
          </p:cNvSpPr>
          <p:nvPr>
            <p:ph idx="1"/>
          </p:nvPr>
        </p:nvSpPr>
        <p:spPr/>
        <p:txBody>
          <a:bodyPr/>
          <a:lstStyle/>
          <a:p>
            <a:pPr marL="0" indent="0" algn="ctr">
              <a:buNone/>
            </a:pPr>
            <a:r>
              <a:rPr lang="en-US" sz="3600" dirty="0">
                <a:ea typeface="Calibri" panose="020F0502020204030204"/>
                <a:cs typeface="Calibri" panose="020F0502020204030204"/>
              </a:rPr>
              <a:t>Demographic Information</a:t>
            </a:r>
          </a:p>
          <a:p>
            <a:pPr marL="0" indent="0" algn="ctr">
              <a:buNone/>
            </a:pPr>
            <a:endParaRPr lang="en-US" sz="3600" dirty="0">
              <a:ea typeface="Calibri" panose="020F0502020204030204"/>
              <a:cs typeface="Calibri" panose="020F0502020204030204"/>
            </a:endParaRPr>
          </a:p>
          <a:p>
            <a:pPr marL="0" indent="0" algn="ctr">
              <a:buNone/>
            </a:pPr>
            <a:endParaRPr lang="en-US" sz="3600" dirty="0">
              <a:ea typeface="Calibri" panose="020F0502020204030204"/>
              <a:cs typeface="Calibri" panose="020F0502020204030204"/>
            </a:endParaRPr>
          </a:p>
          <a:p>
            <a:pPr marL="0" indent="0" algn="ctr">
              <a:buNone/>
            </a:pPr>
            <a:r>
              <a:rPr lang="en-US" sz="3600" dirty="0">
                <a:ea typeface="Calibri" panose="020F0502020204030204"/>
                <a:cs typeface="Calibri" panose="020F0502020204030204"/>
              </a:rPr>
              <a:t>Business (IICL)</a:t>
            </a:r>
          </a:p>
        </p:txBody>
      </p:sp>
    </p:spTree>
    <p:extLst>
      <p:ext uri="{BB962C8B-B14F-4D97-AF65-F5344CB8AC3E}">
        <p14:creationId xmlns:p14="http://schemas.microsoft.com/office/powerpoint/2010/main" val="3620147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74E64-6B53-ABDB-6DEB-7BBE6222EDF9}"/>
              </a:ext>
            </a:extLst>
          </p:cNvPr>
          <p:cNvSpPr>
            <a:spLocks noGrp="1"/>
          </p:cNvSpPr>
          <p:nvPr>
            <p:ph type="title"/>
          </p:nvPr>
        </p:nvSpPr>
        <p:spPr>
          <a:xfrm>
            <a:off x="142319" y="-168275"/>
            <a:ext cx="11481847" cy="1325563"/>
          </a:xfrm>
        </p:spPr>
        <p:txBody>
          <a:bodyPr/>
          <a:lstStyle/>
          <a:p>
            <a:r>
              <a:rPr lang="en-US" dirty="0">
                <a:ea typeface="Calibri Light"/>
                <a:cs typeface="Calibri Light"/>
              </a:rPr>
              <a:t>Students and new starters</a:t>
            </a:r>
            <a:endParaRPr lang="en-US" dirty="0"/>
          </a:p>
        </p:txBody>
      </p:sp>
      <p:pic>
        <p:nvPicPr>
          <p:cNvPr id="4" name="Picture 3" descr="A screenshot of a graph&#10;&#10;AI-generated content may be incorrect.">
            <a:extLst>
              <a:ext uri="{FF2B5EF4-FFF2-40B4-BE49-F238E27FC236}">
                <a16:creationId xmlns:a16="http://schemas.microsoft.com/office/drawing/2014/main" id="{ED0BDAFB-4CD3-529F-DB79-EC11B5730247}"/>
              </a:ext>
            </a:extLst>
          </p:cNvPr>
          <p:cNvPicPr>
            <a:picLocks noChangeAspect="1"/>
          </p:cNvPicPr>
          <p:nvPr/>
        </p:nvPicPr>
        <p:blipFill>
          <a:blip r:embed="rId3"/>
          <a:srcRect t="802" r="33168"/>
          <a:stretch>
            <a:fillRect/>
          </a:stretch>
        </p:blipFill>
        <p:spPr>
          <a:xfrm>
            <a:off x="2347769" y="863600"/>
            <a:ext cx="5460411" cy="4800606"/>
          </a:xfrm>
          <a:prstGeom prst="rect">
            <a:avLst/>
          </a:prstGeom>
        </p:spPr>
      </p:pic>
    </p:spTree>
    <p:extLst>
      <p:ext uri="{BB962C8B-B14F-4D97-AF65-F5344CB8AC3E}">
        <p14:creationId xmlns:p14="http://schemas.microsoft.com/office/powerpoint/2010/main" val="666558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120F0-8583-4079-195C-11EE756DB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33CE9F-F082-5DD9-6A72-6F241B6E8175}"/>
              </a:ext>
            </a:extLst>
          </p:cNvPr>
          <p:cNvSpPr>
            <a:spLocks noGrp="1"/>
          </p:cNvSpPr>
          <p:nvPr>
            <p:ph type="title"/>
          </p:nvPr>
        </p:nvSpPr>
        <p:spPr>
          <a:xfrm>
            <a:off x="142319" y="-168275"/>
            <a:ext cx="11481847" cy="1325563"/>
          </a:xfrm>
        </p:spPr>
        <p:txBody>
          <a:bodyPr/>
          <a:lstStyle/>
          <a:p>
            <a:r>
              <a:rPr lang="en-US" dirty="0">
                <a:ea typeface="Calibri Light"/>
                <a:cs typeface="Calibri Light"/>
              </a:rPr>
              <a:t>Students and new starters (by campus)</a:t>
            </a:r>
            <a:endParaRPr lang="en-US" dirty="0"/>
          </a:p>
        </p:txBody>
      </p:sp>
      <p:pic>
        <p:nvPicPr>
          <p:cNvPr id="5" name="Picture 4">
            <a:extLst>
              <a:ext uri="{FF2B5EF4-FFF2-40B4-BE49-F238E27FC236}">
                <a16:creationId xmlns:a16="http://schemas.microsoft.com/office/drawing/2014/main" id="{FE8D2153-A2F8-9CF7-5146-B73CB3935211}"/>
              </a:ext>
            </a:extLst>
          </p:cNvPr>
          <p:cNvPicPr>
            <a:picLocks noChangeAspect="1"/>
          </p:cNvPicPr>
          <p:nvPr/>
        </p:nvPicPr>
        <p:blipFill>
          <a:blip r:embed="rId3"/>
          <a:srcRect r="33286"/>
          <a:stretch>
            <a:fillRect/>
          </a:stretch>
        </p:blipFill>
        <p:spPr>
          <a:xfrm>
            <a:off x="6187060" y="978444"/>
            <a:ext cx="4596149" cy="4095650"/>
          </a:xfrm>
          <a:prstGeom prst="rect">
            <a:avLst/>
          </a:prstGeom>
        </p:spPr>
      </p:pic>
      <p:sp>
        <p:nvSpPr>
          <p:cNvPr id="6" name="TextBox 5">
            <a:extLst>
              <a:ext uri="{FF2B5EF4-FFF2-40B4-BE49-F238E27FC236}">
                <a16:creationId xmlns:a16="http://schemas.microsoft.com/office/drawing/2014/main" id="{CC9891C5-FF42-9D5A-C37E-32168F595955}"/>
              </a:ext>
            </a:extLst>
          </p:cNvPr>
          <p:cNvSpPr txBox="1"/>
          <p:nvPr/>
        </p:nvSpPr>
        <p:spPr>
          <a:xfrm>
            <a:off x="7998191" y="5109128"/>
            <a:ext cx="2695492" cy="369332"/>
          </a:xfrm>
          <a:prstGeom prst="rect">
            <a:avLst/>
          </a:prstGeom>
          <a:noFill/>
        </p:spPr>
        <p:txBody>
          <a:bodyPr wrap="square" rtlCol="0">
            <a:spAutoFit/>
          </a:bodyPr>
          <a:lstStyle/>
          <a:p>
            <a:r>
              <a:rPr lang="en-GB" dirty="0"/>
              <a:t>London</a:t>
            </a:r>
          </a:p>
        </p:txBody>
      </p:sp>
      <p:sp>
        <p:nvSpPr>
          <p:cNvPr id="7" name="TextBox 6">
            <a:extLst>
              <a:ext uri="{FF2B5EF4-FFF2-40B4-BE49-F238E27FC236}">
                <a16:creationId xmlns:a16="http://schemas.microsoft.com/office/drawing/2014/main" id="{1814DE35-3591-0BE3-1429-E87A69DC1B59}"/>
              </a:ext>
            </a:extLst>
          </p:cNvPr>
          <p:cNvSpPr txBox="1"/>
          <p:nvPr/>
        </p:nvSpPr>
        <p:spPr>
          <a:xfrm>
            <a:off x="2501001" y="5119817"/>
            <a:ext cx="2695492" cy="369332"/>
          </a:xfrm>
          <a:prstGeom prst="rect">
            <a:avLst/>
          </a:prstGeom>
          <a:noFill/>
        </p:spPr>
        <p:txBody>
          <a:bodyPr wrap="square" rtlCol="0">
            <a:spAutoFit/>
          </a:bodyPr>
          <a:lstStyle/>
          <a:p>
            <a:r>
              <a:rPr lang="en-GB" dirty="0"/>
              <a:t>Birmingham</a:t>
            </a:r>
          </a:p>
        </p:txBody>
      </p:sp>
      <p:pic>
        <p:nvPicPr>
          <p:cNvPr id="9" name="Picture 8">
            <a:extLst>
              <a:ext uri="{FF2B5EF4-FFF2-40B4-BE49-F238E27FC236}">
                <a16:creationId xmlns:a16="http://schemas.microsoft.com/office/drawing/2014/main" id="{6B01970D-5F00-067D-0B1E-5E1798A7B15E}"/>
              </a:ext>
            </a:extLst>
          </p:cNvPr>
          <p:cNvPicPr>
            <a:picLocks noChangeAspect="1"/>
          </p:cNvPicPr>
          <p:nvPr/>
        </p:nvPicPr>
        <p:blipFill>
          <a:blip r:embed="rId4"/>
          <a:stretch>
            <a:fillRect/>
          </a:stretch>
        </p:blipFill>
        <p:spPr>
          <a:xfrm>
            <a:off x="988644" y="978444"/>
            <a:ext cx="4596150" cy="4090573"/>
          </a:xfrm>
          <a:prstGeom prst="rect">
            <a:avLst/>
          </a:prstGeom>
        </p:spPr>
      </p:pic>
    </p:spTree>
    <p:extLst>
      <p:ext uri="{BB962C8B-B14F-4D97-AF65-F5344CB8AC3E}">
        <p14:creationId xmlns:p14="http://schemas.microsoft.com/office/powerpoint/2010/main" val="80979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B78E-2EBF-EE91-E1EF-652C666B47BB}"/>
              </a:ext>
            </a:extLst>
          </p:cNvPr>
          <p:cNvSpPr>
            <a:spLocks noGrp="1"/>
          </p:cNvSpPr>
          <p:nvPr>
            <p:ph type="title"/>
          </p:nvPr>
        </p:nvSpPr>
        <p:spPr>
          <a:xfrm>
            <a:off x="105777" y="-111709"/>
            <a:ext cx="11481847" cy="1325563"/>
          </a:xfrm>
        </p:spPr>
        <p:txBody>
          <a:bodyPr/>
          <a:lstStyle/>
          <a:p>
            <a:r>
              <a:rPr lang="en-US" dirty="0">
                <a:ea typeface="Calibri Light"/>
                <a:cs typeface="Calibri Light"/>
              </a:rPr>
              <a:t>Level of Study</a:t>
            </a:r>
            <a:endParaRPr lang="en-US" dirty="0"/>
          </a:p>
        </p:txBody>
      </p:sp>
      <p:pic>
        <p:nvPicPr>
          <p:cNvPr id="6" name="Picture 5">
            <a:extLst>
              <a:ext uri="{FF2B5EF4-FFF2-40B4-BE49-F238E27FC236}">
                <a16:creationId xmlns:a16="http://schemas.microsoft.com/office/drawing/2014/main" id="{7FB567D8-38BA-8641-D34E-A06D59DAFCD3}"/>
              </a:ext>
            </a:extLst>
          </p:cNvPr>
          <p:cNvPicPr>
            <a:picLocks noChangeAspect="1"/>
          </p:cNvPicPr>
          <p:nvPr/>
        </p:nvPicPr>
        <p:blipFill>
          <a:blip r:embed="rId3"/>
          <a:stretch>
            <a:fillRect/>
          </a:stretch>
        </p:blipFill>
        <p:spPr>
          <a:xfrm>
            <a:off x="3828835" y="133970"/>
            <a:ext cx="6006928" cy="5378696"/>
          </a:xfrm>
          <a:prstGeom prst="rect">
            <a:avLst/>
          </a:prstGeom>
        </p:spPr>
      </p:pic>
    </p:spTree>
    <p:extLst>
      <p:ext uri="{BB962C8B-B14F-4D97-AF65-F5344CB8AC3E}">
        <p14:creationId xmlns:p14="http://schemas.microsoft.com/office/powerpoint/2010/main" val="884505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98D56-B9C3-447F-682F-92A518C2A1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C77674-D577-F5F5-9902-77311138D015}"/>
              </a:ext>
            </a:extLst>
          </p:cNvPr>
          <p:cNvSpPr>
            <a:spLocks noGrp="1"/>
          </p:cNvSpPr>
          <p:nvPr>
            <p:ph type="title"/>
          </p:nvPr>
        </p:nvSpPr>
        <p:spPr>
          <a:xfrm>
            <a:off x="105777" y="-111709"/>
            <a:ext cx="12086223" cy="1325563"/>
          </a:xfrm>
        </p:spPr>
        <p:txBody>
          <a:bodyPr/>
          <a:lstStyle/>
          <a:p>
            <a:r>
              <a:rPr lang="en-US" dirty="0">
                <a:ea typeface="Calibri Light"/>
                <a:cs typeface="Calibri Light"/>
              </a:rPr>
              <a:t>Student numbers by degree type and campus - UG</a:t>
            </a:r>
            <a:endParaRPr lang="en-US" dirty="0"/>
          </a:p>
        </p:txBody>
      </p:sp>
      <p:sp>
        <p:nvSpPr>
          <p:cNvPr id="3" name="TextBox 2">
            <a:extLst>
              <a:ext uri="{FF2B5EF4-FFF2-40B4-BE49-F238E27FC236}">
                <a16:creationId xmlns:a16="http://schemas.microsoft.com/office/drawing/2014/main" id="{2480BA03-55DA-C159-CB6B-13B1A37A49D5}"/>
              </a:ext>
            </a:extLst>
          </p:cNvPr>
          <p:cNvSpPr txBox="1"/>
          <p:nvPr/>
        </p:nvSpPr>
        <p:spPr>
          <a:xfrm>
            <a:off x="9223012" y="3608149"/>
            <a:ext cx="2695492" cy="369332"/>
          </a:xfrm>
          <a:prstGeom prst="rect">
            <a:avLst/>
          </a:prstGeom>
          <a:noFill/>
        </p:spPr>
        <p:txBody>
          <a:bodyPr wrap="square" rtlCol="0">
            <a:spAutoFit/>
          </a:bodyPr>
          <a:lstStyle/>
          <a:p>
            <a:r>
              <a:rPr lang="en-GB" dirty="0"/>
              <a:t>London</a:t>
            </a:r>
          </a:p>
        </p:txBody>
      </p:sp>
      <p:sp>
        <p:nvSpPr>
          <p:cNvPr id="4" name="TextBox 3">
            <a:extLst>
              <a:ext uri="{FF2B5EF4-FFF2-40B4-BE49-F238E27FC236}">
                <a16:creationId xmlns:a16="http://schemas.microsoft.com/office/drawing/2014/main" id="{39291E97-B14A-AEE3-3795-C7812808BE2C}"/>
              </a:ext>
            </a:extLst>
          </p:cNvPr>
          <p:cNvSpPr txBox="1"/>
          <p:nvPr/>
        </p:nvSpPr>
        <p:spPr>
          <a:xfrm>
            <a:off x="3050437" y="3680247"/>
            <a:ext cx="2695492" cy="369332"/>
          </a:xfrm>
          <a:prstGeom prst="rect">
            <a:avLst/>
          </a:prstGeom>
          <a:noFill/>
        </p:spPr>
        <p:txBody>
          <a:bodyPr wrap="square" rtlCol="0">
            <a:spAutoFit/>
          </a:bodyPr>
          <a:lstStyle/>
          <a:p>
            <a:r>
              <a:rPr lang="en-GB" dirty="0"/>
              <a:t>Birmingham</a:t>
            </a:r>
          </a:p>
        </p:txBody>
      </p:sp>
      <p:sp>
        <p:nvSpPr>
          <p:cNvPr id="5" name="TextBox 4">
            <a:extLst>
              <a:ext uri="{FF2B5EF4-FFF2-40B4-BE49-F238E27FC236}">
                <a16:creationId xmlns:a16="http://schemas.microsoft.com/office/drawing/2014/main" id="{DE5C8351-6CAE-0EB1-6E71-E597BA6B3F78}"/>
              </a:ext>
            </a:extLst>
          </p:cNvPr>
          <p:cNvSpPr txBox="1"/>
          <p:nvPr/>
        </p:nvSpPr>
        <p:spPr>
          <a:xfrm>
            <a:off x="0" y="1903873"/>
            <a:ext cx="1768642" cy="646331"/>
          </a:xfrm>
          <a:prstGeom prst="rect">
            <a:avLst/>
          </a:prstGeom>
          <a:noFill/>
        </p:spPr>
        <p:txBody>
          <a:bodyPr wrap="square" rtlCol="0">
            <a:spAutoFit/>
          </a:bodyPr>
          <a:lstStyle/>
          <a:p>
            <a:r>
              <a:rPr lang="en-GB" dirty="0"/>
              <a:t>Undergraduate non-degree</a:t>
            </a:r>
          </a:p>
        </p:txBody>
      </p:sp>
      <p:sp>
        <p:nvSpPr>
          <p:cNvPr id="6" name="TextBox 5">
            <a:extLst>
              <a:ext uri="{FF2B5EF4-FFF2-40B4-BE49-F238E27FC236}">
                <a16:creationId xmlns:a16="http://schemas.microsoft.com/office/drawing/2014/main" id="{CDAA7A46-4A6E-A40A-59E4-CA006A5095FB}"/>
              </a:ext>
            </a:extLst>
          </p:cNvPr>
          <p:cNvSpPr txBox="1"/>
          <p:nvPr/>
        </p:nvSpPr>
        <p:spPr>
          <a:xfrm>
            <a:off x="0" y="4863833"/>
            <a:ext cx="1768642" cy="646331"/>
          </a:xfrm>
          <a:prstGeom prst="rect">
            <a:avLst/>
          </a:prstGeom>
          <a:noFill/>
        </p:spPr>
        <p:txBody>
          <a:bodyPr wrap="square" rtlCol="0">
            <a:spAutoFit/>
          </a:bodyPr>
          <a:lstStyle/>
          <a:p>
            <a:r>
              <a:rPr lang="en-GB" dirty="0"/>
              <a:t>Undergraduate first degree</a:t>
            </a:r>
          </a:p>
        </p:txBody>
      </p:sp>
      <p:pic>
        <p:nvPicPr>
          <p:cNvPr id="8" name="Picture 7">
            <a:extLst>
              <a:ext uri="{FF2B5EF4-FFF2-40B4-BE49-F238E27FC236}">
                <a16:creationId xmlns:a16="http://schemas.microsoft.com/office/drawing/2014/main" id="{0C4098FB-F8B3-F13A-A895-E9C35AE22F78}"/>
              </a:ext>
            </a:extLst>
          </p:cNvPr>
          <p:cNvPicPr>
            <a:picLocks noChangeAspect="1"/>
          </p:cNvPicPr>
          <p:nvPr/>
        </p:nvPicPr>
        <p:blipFill>
          <a:blip r:embed="rId3"/>
          <a:stretch>
            <a:fillRect/>
          </a:stretch>
        </p:blipFill>
        <p:spPr>
          <a:xfrm>
            <a:off x="2207377" y="845440"/>
            <a:ext cx="3163163" cy="2834807"/>
          </a:xfrm>
          <a:prstGeom prst="rect">
            <a:avLst/>
          </a:prstGeom>
        </p:spPr>
      </p:pic>
      <p:pic>
        <p:nvPicPr>
          <p:cNvPr id="12" name="Picture 11">
            <a:extLst>
              <a:ext uri="{FF2B5EF4-FFF2-40B4-BE49-F238E27FC236}">
                <a16:creationId xmlns:a16="http://schemas.microsoft.com/office/drawing/2014/main" id="{24A2444A-6B80-6E2B-FD24-B238E20A5F0F}"/>
              </a:ext>
            </a:extLst>
          </p:cNvPr>
          <p:cNvPicPr>
            <a:picLocks noChangeAspect="1"/>
          </p:cNvPicPr>
          <p:nvPr/>
        </p:nvPicPr>
        <p:blipFill>
          <a:blip r:embed="rId4"/>
          <a:stretch>
            <a:fillRect/>
          </a:stretch>
        </p:blipFill>
        <p:spPr>
          <a:xfrm>
            <a:off x="8020100" y="752131"/>
            <a:ext cx="3163163" cy="2882604"/>
          </a:xfrm>
          <a:prstGeom prst="rect">
            <a:avLst/>
          </a:prstGeom>
        </p:spPr>
      </p:pic>
      <p:pic>
        <p:nvPicPr>
          <p:cNvPr id="14" name="Picture 13">
            <a:extLst>
              <a:ext uri="{FF2B5EF4-FFF2-40B4-BE49-F238E27FC236}">
                <a16:creationId xmlns:a16="http://schemas.microsoft.com/office/drawing/2014/main" id="{CC2A14DE-369D-4CD1-871B-B60F2D17E43C}"/>
              </a:ext>
            </a:extLst>
          </p:cNvPr>
          <p:cNvPicPr>
            <a:picLocks noChangeAspect="1"/>
          </p:cNvPicPr>
          <p:nvPr/>
        </p:nvPicPr>
        <p:blipFill>
          <a:blip r:embed="rId5"/>
          <a:stretch>
            <a:fillRect/>
          </a:stretch>
        </p:blipFill>
        <p:spPr>
          <a:xfrm>
            <a:off x="8046237" y="3965389"/>
            <a:ext cx="3137026" cy="2824966"/>
          </a:xfrm>
          <a:prstGeom prst="rect">
            <a:avLst/>
          </a:prstGeom>
        </p:spPr>
      </p:pic>
      <p:pic>
        <p:nvPicPr>
          <p:cNvPr id="16" name="Picture 15">
            <a:extLst>
              <a:ext uri="{FF2B5EF4-FFF2-40B4-BE49-F238E27FC236}">
                <a16:creationId xmlns:a16="http://schemas.microsoft.com/office/drawing/2014/main" id="{85DB6A7E-37A9-8FA4-C333-B8FDE610F5DF}"/>
              </a:ext>
            </a:extLst>
          </p:cNvPr>
          <p:cNvPicPr>
            <a:picLocks noChangeAspect="1"/>
          </p:cNvPicPr>
          <p:nvPr/>
        </p:nvPicPr>
        <p:blipFill>
          <a:blip r:embed="rId6"/>
          <a:stretch>
            <a:fillRect/>
          </a:stretch>
        </p:blipFill>
        <p:spPr>
          <a:xfrm>
            <a:off x="2286331" y="4038201"/>
            <a:ext cx="3042689" cy="2752153"/>
          </a:xfrm>
          <a:prstGeom prst="rect">
            <a:avLst/>
          </a:prstGeom>
        </p:spPr>
      </p:pic>
    </p:spTree>
    <p:extLst>
      <p:ext uri="{BB962C8B-B14F-4D97-AF65-F5344CB8AC3E}">
        <p14:creationId xmlns:p14="http://schemas.microsoft.com/office/powerpoint/2010/main" val="415646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AEC48-0DB9-C13F-7186-BB9047FD56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92CDA4-4B2E-3117-96BB-AFE7937D0F47}"/>
              </a:ext>
            </a:extLst>
          </p:cNvPr>
          <p:cNvSpPr>
            <a:spLocks noGrp="1"/>
          </p:cNvSpPr>
          <p:nvPr>
            <p:ph type="title"/>
          </p:nvPr>
        </p:nvSpPr>
        <p:spPr>
          <a:xfrm>
            <a:off x="105777" y="-111709"/>
            <a:ext cx="11481847" cy="1325563"/>
          </a:xfrm>
        </p:spPr>
        <p:txBody>
          <a:bodyPr/>
          <a:lstStyle/>
          <a:p>
            <a:r>
              <a:rPr lang="en-US" dirty="0">
                <a:ea typeface="Calibri Light"/>
                <a:cs typeface="Calibri Light"/>
              </a:rPr>
              <a:t>Student numbers by degree type and campus - PG</a:t>
            </a:r>
            <a:endParaRPr lang="en-US" dirty="0"/>
          </a:p>
        </p:txBody>
      </p:sp>
      <p:sp>
        <p:nvSpPr>
          <p:cNvPr id="5" name="TextBox 4">
            <a:extLst>
              <a:ext uri="{FF2B5EF4-FFF2-40B4-BE49-F238E27FC236}">
                <a16:creationId xmlns:a16="http://schemas.microsoft.com/office/drawing/2014/main" id="{9D88A079-C6E6-1EF7-5763-F8C386C9EB94}"/>
              </a:ext>
            </a:extLst>
          </p:cNvPr>
          <p:cNvSpPr txBox="1"/>
          <p:nvPr/>
        </p:nvSpPr>
        <p:spPr>
          <a:xfrm>
            <a:off x="0" y="1800719"/>
            <a:ext cx="1768642" cy="646331"/>
          </a:xfrm>
          <a:prstGeom prst="rect">
            <a:avLst/>
          </a:prstGeom>
          <a:noFill/>
        </p:spPr>
        <p:txBody>
          <a:bodyPr wrap="square" rtlCol="0">
            <a:spAutoFit/>
          </a:bodyPr>
          <a:lstStyle/>
          <a:p>
            <a:r>
              <a:rPr lang="en-GB" dirty="0"/>
              <a:t>Postgraduate Taught</a:t>
            </a:r>
          </a:p>
        </p:txBody>
      </p:sp>
      <p:sp>
        <p:nvSpPr>
          <p:cNvPr id="6" name="TextBox 5">
            <a:extLst>
              <a:ext uri="{FF2B5EF4-FFF2-40B4-BE49-F238E27FC236}">
                <a16:creationId xmlns:a16="http://schemas.microsoft.com/office/drawing/2014/main" id="{A22155BA-33D9-CF7C-726C-1650D6BE2569}"/>
              </a:ext>
            </a:extLst>
          </p:cNvPr>
          <p:cNvSpPr txBox="1"/>
          <p:nvPr/>
        </p:nvSpPr>
        <p:spPr>
          <a:xfrm>
            <a:off x="0" y="4618633"/>
            <a:ext cx="1768642" cy="646331"/>
          </a:xfrm>
          <a:prstGeom prst="rect">
            <a:avLst/>
          </a:prstGeom>
          <a:noFill/>
        </p:spPr>
        <p:txBody>
          <a:bodyPr wrap="square" rtlCol="0">
            <a:spAutoFit/>
          </a:bodyPr>
          <a:lstStyle/>
          <a:p>
            <a:r>
              <a:rPr lang="en-GB" dirty="0"/>
              <a:t>Postgraduate Research</a:t>
            </a:r>
          </a:p>
        </p:txBody>
      </p:sp>
      <p:pic>
        <p:nvPicPr>
          <p:cNvPr id="9" name="Picture 8">
            <a:extLst>
              <a:ext uri="{FF2B5EF4-FFF2-40B4-BE49-F238E27FC236}">
                <a16:creationId xmlns:a16="http://schemas.microsoft.com/office/drawing/2014/main" id="{30946E54-44DE-B87C-E129-829686D8526F}"/>
              </a:ext>
            </a:extLst>
          </p:cNvPr>
          <p:cNvPicPr>
            <a:picLocks noChangeAspect="1"/>
          </p:cNvPicPr>
          <p:nvPr/>
        </p:nvPicPr>
        <p:blipFill>
          <a:blip r:embed="rId3"/>
          <a:stretch>
            <a:fillRect/>
          </a:stretch>
        </p:blipFill>
        <p:spPr>
          <a:xfrm>
            <a:off x="2113989" y="884322"/>
            <a:ext cx="3131736" cy="2798921"/>
          </a:xfrm>
          <a:prstGeom prst="rect">
            <a:avLst/>
          </a:prstGeom>
        </p:spPr>
      </p:pic>
      <p:pic>
        <p:nvPicPr>
          <p:cNvPr id="11" name="Picture 10">
            <a:extLst>
              <a:ext uri="{FF2B5EF4-FFF2-40B4-BE49-F238E27FC236}">
                <a16:creationId xmlns:a16="http://schemas.microsoft.com/office/drawing/2014/main" id="{7272A0EF-B788-1EA5-32C5-F03BF23A81BF}"/>
              </a:ext>
            </a:extLst>
          </p:cNvPr>
          <p:cNvPicPr>
            <a:picLocks noChangeAspect="1"/>
          </p:cNvPicPr>
          <p:nvPr/>
        </p:nvPicPr>
        <p:blipFill>
          <a:blip r:embed="rId4"/>
          <a:stretch>
            <a:fillRect/>
          </a:stretch>
        </p:blipFill>
        <p:spPr>
          <a:xfrm>
            <a:off x="8090484" y="884322"/>
            <a:ext cx="3114935" cy="2764033"/>
          </a:xfrm>
          <a:prstGeom prst="rect">
            <a:avLst/>
          </a:prstGeom>
        </p:spPr>
      </p:pic>
      <p:pic>
        <p:nvPicPr>
          <p:cNvPr id="15" name="Picture 14">
            <a:extLst>
              <a:ext uri="{FF2B5EF4-FFF2-40B4-BE49-F238E27FC236}">
                <a16:creationId xmlns:a16="http://schemas.microsoft.com/office/drawing/2014/main" id="{5966B344-C0DF-6008-20B7-C9223C53D770}"/>
              </a:ext>
            </a:extLst>
          </p:cNvPr>
          <p:cNvPicPr>
            <a:picLocks noChangeAspect="1"/>
          </p:cNvPicPr>
          <p:nvPr/>
        </p:nvPicPr>
        <p:blipFill>
          <a:blip r:embed="rId5"/>
          <a:stretch>
            <a:fillRect/>
          </a:stretch>
        </p:blipFill>
        <p:spPr>
          <a:xfrm>
            <a:off x="8056527" y="3977480"/>
            <a:ext cx="3148892" cy="2831265"/>
          </a:xfrm>
          <a:prstGeom prst="rect">
            <a:avLst/>
          </a:prstGeom>
        </p:spPr>
      </p:pic>
      <p:pic>
        <p:nvPicPr>
          <p:cNvPr id="18" name="Picture 17">
            <a:extLst>
              <a:ext uri="{FF2B5EF4-FFF2-40B4-BE49-F238E27FC236}">
                <a16:creationId xmlns:a16="http://schemas.microsoft.com/office/drawing/2014/main" id="{CF70405F-6EF0-CC18-F1E6-DC336A98F90B}"/>
              </a:ext>
            </a:extLst>
          </p:cNvPr>
          <p:cNvPicPr>
            <a:picLocks noChangeAspect="1"/>
          </p:cNvPicPr>
          <p:nvPr/>
        </p:nvPicPr>
        <p:blipFill>
          <a:blip r:embed="rId6"/>
          <a:stretch>
            <a:fillRect/>
          </a:stretch>
        </p:blipFill>
        <p:spPr>
          <a:xfrm>
            <a:off x="2113989" y="4049578"/>
            <a:ext cx="3131736" cy="2759167"/>
          </a:xfrm>
          <a:prstGeom prst="rect">
            <a:avLst/>
          </a:prstGeom>
        </p:spPr>
      </p:pic>
      <p:sp>
        <p:nvSpPr>
          <p:cNvPr id="7" name="TextBox 6">
            <a:extLst>
              <a:ext uri="{FF2B5EF4-FFF2-40B4-BE49-F238E27FC236}">
                <a16:creationId xmlns:a16="http://schemas.microsoft.com/office/drawing/2014/main" id="{B20AC670-9A02-1BE1-435A-FC8F064D0BC8}"/>
              </a:ext>
            </a:extLst>
          </p:cNvPr>
          <p:cNvSpPr txBox="1"/>
          <p:nvPr/>
        </p:nvSpPr>
        <p:spPr>
          <a:xfrm>
            <a:off x="9223012" y="3608149"/>
            <a:ext cx="2695492" cy="369332"/>
          </a:xfrm>
          <a:prstGeom prst="rect">
            <a:avLst/>
          </a:prstGeom>
          <a:noFill/>
        </p:spPr>
        <p:txBody>
          <a:bodyPr wrap="square" rtlCol="0">
            <a:spAutoFit/>
          </a:bodyPr>
          <a:lstStyle/>
          <a:p>
            <a:r>
              <a:rPr lang="en-GB" dirty="0"/>
              <a:t>London</a:t>
            </a:r>
          </a:p>
        </p:txBody>
      </p:sp>
      <p:sp>
        <p:nvSpPr>
          <p:cNvPr id="8" name="TextBox 7">
            <a:extLst>
              <a:ext uri="{FF2B5EF4-FFF2-40B4-BE49-F238E27FC236}">
                <a16:creationId xmlns:a16="http://schemas.microsoft.com/office/drawing/2014/main" id="{1EF1EA18-87B0-130F-436A-9CF8F7FD7FFF}"/>
              </a:ext>
            </a:extLst>
          </p:cNvPr>
          <p:cNvSpPr txBox="1"/>
          <p:nvPr/>
        </p:nvSpPr>
        <p:spPr>
          <a:xfrm>
            <a:off x="3050437" y="3680247"/>
            <a:ext cx="2695492" cy="369332"/>
          </a:xfrm>
          <a:prstGeom prst="rect">
            <a:avLst/>
          </a:prstGeom>
          <a:noFill/>
        </p:spPr>
        <p:txBody>
          <a:bodyPr wrap="square" rtlCol="0">
            <a:spAutoFit/>
          </a:bodyPr>
          <a:lstStyle/>
          <a:p>
            <a:r>
              <a:rPr lang="en-GB" dirty="0"/>
              <a:t>Birmingham</a:t>
            </a:r>
          </a:p>
        </p:txBody>
      </p:sp>
    </p:spTree>
    <p:extLst>
      <p:ext uri="{BB962C8B-B14F-4D97-AF65-F5344CB8AC3E}">
        <p14:creationId xmlns:p14="http://schemas.microsoft.com/office/powerpoint/2010/main" val="3637371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F89B3-EB53-5015-AACA-6329C74972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D60716-1668-C481-A6C5-FEF18765F6AA}"/>
              </a:ext>
            </a:extLst>
          </p:cNvPr>
          <p:cNvSpPr>
            <a:spLocks noGrp="1"/>
          </p:cNvSpPr>
          <p:nvPr>
            <p:ph type="title"/>
          </p:nvPr>
        </p:nvSpPr>
        <p:spPr>
          <a:xfrm>
            <a:off x="105777" y="-111709"/>
            <a:ext cx="11481847" cy="1325563"/>
          </a:xfrm>
        </p:spPr>
        <p:txBody>
          <a:bodyPr/>
          <a:lstStyle/>
          <a:p>
            <a:r>
              <a:rPr lang="en-US" dirty="0">
                <a:ea typeface="Calibri Light"/>
                <a:cs typeface="Calibri Light"/>
              </a:rPr>
              <a:t>Intakes</a:t>
            </a:r>
            <a:endParaRPr lang="en-US" dirty="0"/>
          </a:p>
        </p:txBody>
      </p:sp>
      <p:pic>
        <p:nvPicPr>
          <p:cNvPr id="4" name="Picture 3">
            <a:extLst>
              <a:ext uri="{FF2B5EF4-FFF2-40B4-BE49-F238E27FC236}">
                <a16:creationId xmlns:a16="http://schemas.microsoft.com/office/drawing/2014/main" id="{CF4F0913-A762-7432-EB0F-598C8402E18B}"/>
              </a:ext>
            </a:extLst>
          </p:cNvPr>
          <p:cNvPicPr>
            <a:picLocks noChangeAspect="1"/>
          </p:cNvPicPr>
          <p:nvPr/>
        </p:nvPicPr>
        <p:blipFill>
          <a:blip r:embed="rId3"/>
          <a:stretch>
            <a:fillRect/>
          </a:stretch>
        </p:blipFill>
        <p:spPr>
          <a:xfrm>
            <a:off x="105777" y="1021840"/>
            <a:ext cx="3840092" cy="3417814"/>
          </a:xfrm>
          <a:prstGeom prst="rect">
            <a:avLst/>
          </a:prstGeom>
        </p:spPr>
      </p:pic>
      <p:sp>
        <p:nvSpPr>
          <p:cNvPr id="3" name="TextBox 2">
            <a:extLst>
              <a:ext uri="{FF2B5EF4-FFF2-40B4-BE49-F238E27FC236}">
                <a16:creationId xmlns:a16="http://schemas.microsoft.com/office/drawing/2014/main" id="{C35FF1B4-7C0C-0D05-CEA1-ED175CFC0964}"/>
              </a:ext>
            </a:extLst>
          </p:cNvPr>
          <p:cNvSpPr txBox="1"/>
          <p:nvPr/>
        </p:nvSpPr>
        <p:spPr>
          <a:xfrm>
            <a:off x="1543435" y="4567808"/>
            <a:ext cx="2478506" cy="369332"/>
          </a:xfrm>
          <a:prstGeom prst="rect">
            <a:avLst/>
          </a:prstGeom>
          <a:noFill/>
        </p:spPr>
        <p:txBody>
          <a:bodyPr wrap="square" rtlCol="0">
            <a:spAutoFit/>
          </a:bodyPr>
          <a:lstStyle/>
          <a:p>
            <a:r>
              <a:rPr lang="en-GB" dirty="0"/>
              <a:t>Overall</a:t>
            </a:r>
          </a:p>
        </p:txBody>
      </p:sp>
      <p:sp>
        <p:nvSpPr>
          <p:cNvPr id="5" name="TextBox 4">
            <a:extLst>
              <a:ext uri="{FF2B5EF4-FFF2-40B4-BE49-F238E27FC236}">
                <a16:creationId xmlns:a16="http://schemas.microsoft.com/office/drawing/2014/main" id="{6381104D-AF96-5D98-4FD6-BC62A7BCD55E}"/>
              </a:ext>
            </a:extLst>
          </p:cNvPr>
          <p:cNvSpPr txBox="1"/>
          <p:nvPr/>
        </p:nvSpPr>
        <p:spPr>
          <a:xfrm>
            <a:off x="5294671" y="4572182"/>
            <a:ext cx="2478506" cy="369332"/>
          </a:xfrm>
          <a:prstGeom prst="rect">
            <a:avLst/>
          </a:prstGeom>
          <a:noFill/>
        </p:spPr>
        <p:txBody>
          <a:bodyPr wrap="square" rtlCol="0">
            <a:spAutoFit/>
          </a:bodyPr>
          <a:lstStyle/>
          <a:p>
            <a:r>
              <a:rPr lang="en-GB" dirty="0"/>
              <a:t>Birmingham</a:t>
            </a:r>
          </a:p>
        </p:txBody>
      </p:sp>
      <p:sp>
        <p:nvSpPr>
          <p:cNvPr id="6" name="TextBox 5">
            <a:extLst>
              <a:ext uri="{FF2B5EF4-FFF2-40B4-BE49-F238E27FC236}">
                <a16:creationId xmlns:a16="http://schemas.microsoft.com/office/drawing/2014/main" id="{7423B63C-4586-FCB1-093C-82BFC70AF869}"/>
              </a:ext>
            </a:extLst>
          </p:cNvPr>
          <p:cNvSpPr txBox="1"/>
          <p:nvPr/>
        </p:nvSpPr>
        <p:spPr>
          <a:xfrm>
            <a:off x="9481920" y="4572182"/>
            <a:ext cx="2478506" cy="369332"/>
          </a:xfrm>
          <a:prstGeom prst="rect">
            <a:avLst/>
          </a:prstGeom>
          <a:noFill/>
        </p:spPr>
        <p:txBody>
          <a:bodyPr wrap="square" rtlCol="0">
            <a:spAutoFit/>
          </a:bodyPr>
          <a:lstStyle/>
          <a:p>
            <a:r>
              <a:rPr lang="en-GB" dirty="0"/>
              <a:t>London</a:t>
            </a:r>
          </a:p>
        </p:txBody>
      </p:sp>
      <p:pic>
        <p:nvPicPr>
          <p:cNvPr id="8" name="Picture 7">
            <a:extLst>
              <a:ext uri="{FF2B5EF4-FFF2-40B4-BE49-F238E27FC236}">
                <a16:creationId xmlns:a16="http://schemas.microsoft.com/office/drawing/2014/main" id="{0C3C7E04-0ECB-5507-BE1C-938EF355DF95}"/>
              </a:ext>
            </a:extLst>
          </p:cNvPr>
          <p:cNvPicPr>
            <a:picLocks noChangeAspect="1"/>
          </p:cNvPicPr>
          <p:nvPr/>
        </p:nvPicPr>
        <p:blipFill>
          <a:blip r:embed="rId4"/>
          <a:stretch>
            <a:fillRect/>
          </a:stretch>
        </p:blipFill>
        <p:spPr>
          <a:xfrm>
            <a:off x="4061342" y="1051336"/>
            <a:ext cx="3842552" cy="3417814"/>
          </a:xfrm>
          <a:prstGeom prst="rect">
            <a:avLst/>
          </a:prstGeom>
        </p:spPr>
      </p:pic>
      <p:pic>
        <p:nvPicPr>
          <p:cNvPr id="10" name="Picture 9">
            <a:extLst>
              <a:ext uri="{FF2B5EF4-FFF2-40B4-BE49-F238E27FC236}">
                <a16:creationId xmlns:a16="http://schemas.microsoft.com/office/drawing/2014/main" id="{3B38AEFC-3F10-62BB-3718-5307BB9DB023}"/>
              </a:ext>
            </a:extLst>
          </p:cNvPr>
          <p:cNvPicPr>
            <a:picLocks noChangeAspect="1"/>
          </p:cNvPicPr>
          <p:nvPr/>
        </p:nvPicPr>
        <p:blipFill>
          <a:blip r:embed="rId5"/>
          <a:stretch>
            <a:fillRect/>
          </a:stretch>
        </p:blipFill>
        <p:spPr>
          <a:xfrm>
            <a:off x="8019367" y="1051336"/>
            <a:ext cx="3863326" cy="3417814"/>
          </a:xfrm>
          <a:prstGeom prst="rect">
            <a:avLst/>
          </a:prstGeom>
        </p:spPr>
      </p:pic>
    </p:spTree>
    <p:extLst>
      <p:ext uri="{BB962C8B-B14F-4D97-AF65-F5344CB8AC3E}">
        <p14:creationId xmlns:p14="http://schemas.microsoft.com/office/powerpoint/2010/main" val="3409297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120F13-8F8D-27DD-6EE0-2555B7A518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5E2537-598D-B24D-F876-CAF3DA1DFFC6}"/>
              </a:ext>
            </a:extLst>
          </p:cNvPr>
          <p:cNvSpPr>
            <a:spLocks noGrp="1"/>
          </p:cNvSpPr>
          <p:nvPr>
            <p:ph type="title"/>
          </p:nvPr>
        </p:nvSpPr>
        <p:spPr>
          <a:xfrm>
            <a:off x="105777" y="-111709"/>
            <a:ext cx="11481847" cy="1325563"/>
          </a:xfrm>
        </p:spPr>
        <p:txBody>
          <a:bodyPr/>
          <a:lstStyle/>
          <a:p>
            <a:r>
              <a:rPr lang="en-US" dirty="0">
                <a:ea typeface="Calibri Light"/>
                <a:cs typeface="Calibri Light"/>
              </a:rPr>
              <a:t>Method of attendance (Undergraduate)</a:t>
            </a:r>
            <a:endParaRPr lang="en-US" dirty="0"/>
          </a:p>
        </p:txBody>
      </p:sp>
      <p:pic>
        <p:nvPicPr>
          <p:cNvPr id="6" name="Picture 5">
            <a:extLst>
              <a:ext uri="{FF2B5EF4-FFF2-40B4-BE49-F238E27FC236}">
                <a16:creationId xmlns:a16="http://schemas.microsoft.com/office/drawing/2014/main" id="{A04A71EF-A5CC-C690-A857-90FC64C42BEF}"/>
              </a:ext>
            </a:extLst>
          </p:cNvPr>
          <p:cNvPicPr>
            <a:picLocks noChangeAspect="1"/>
          </p:cNvPicPr>
          <p:nvPr/>
        </p:nvPicPr>
        <p:blipFill>
          <a:blip r:embed="rId3"/>
          <a:stretch>
            <a:fillRect/>
          </a:stretch>
        </p:blipFill>
        <p:spPr>
          <a:xfrm>
            <a:off x="196646" y="1340236"/>
            <a:ext cx="3869822" cy="3430222"/>
          </a:xfrm>
          <a:prstGeom prst="rect">
            <a:avLst/>
          </a:prstGeom>
        </p:spPr>
      </p:pic>
      <p:pic>
        <p:nvPicPr>
          <p:cNvPr id="8" name="Picture 7">
            <a:extLst>
              <a:ext uri="{FF2B5EF4-FFF2-40B4-BE49-F238E27FC236}">
                <a16:creationId xmlns:a16="http://schemas.microsoft.com/office/drawing/2014/main" id="{E667F2B7-6114-55EC-9912-D23B1A77EEF1}"/>
              </a:ext>
            </a:extLst>
          </p:cNvPr>
          <p:cNvPicPr>
            <a:picLocks noChangeAspect="1"/>
          </p:cNvPicPr>
          <p:nvPr/>
        </p:nvPicPr>
        <p:blipFill>
          <a:blip r:embed="rId4"/>
          <a:stretch>
            <a:fillRect/>
          </a:stretch>
        </p:blipFill>
        <p:spPr>
          <a:xfrm>
            <a:off x="4127950" y="1345677"/>
            <a:ext cx="3872072" cy="3424781"/>
          </a:xfrm>
          <a:prstGeom prst="rect">
            <a:avLst/>
          </a:prstGeom>
        </p:spPr>
      </p:pic>
      <p:sp>
        <p:nvSpPr>
          <p:cNvPr id="12" name="TextBox 11">
            <a:extLst>
              <a:ext uri="{FF2B5EF4-FFF2-40B4-BE49-F238E27FC236}">
                <a16:creationId xmlns:a16="http://schemas.microsoft.com/office/drawing/2014/main" id="{DE0AC676-6C43-1B12-0EE7-2CFD81C3B931}"/>
              </a:ext>
            </a:extLst>
          </p:cNvPr>
          <p:cNvSpPr txBox="1"/>
          <p:nvPr/>
        </p:nvSpPr>
        <p:spPr>
          <a:xfrm>
            <a:off x="805268" y="4908957"/>
            <a:ext cx="2748381" cy="369332"/>
          </a:xfrm>
          <a:prstGeom prst="rect">
            <a:avLst/>
          </a:prstGeom>
          <a:noFill/>
        </p:spPr>
        <p:txBody>
          <a:bodyPr wrap="none" rtlCol="0">
            <a:spAutoFit/>
          </a:bodyPr>
          <a:lstStyle/>
          <a:p>
            <a:r>
              <a:rPr lang="en-GB" dirty="0"/>
              <a:t>Undergraduate non-degree</a:t>
            </a:r>
          </a:p>
        </p:txBody>
      </p:sp>
      <p:sp>
        <p:nvSpPr>
          <p:cNvPr id="13" name="TextBox 12">
            <a:extLst>
              <a:ext uri="{FF2B5EF4-FFF2-40B4-BE49-F238E27FC236}">
                <a16:creationId xmlns:a16="http://schemas.microsoft.com/office/drawing/2014/main" id="{4902B40A-D067-84A2-16C8-49CE0B86F4EF}"/>
              </a:ext>
            </a:extLst>
          </p:cNvPr>
          <p:cNvSpPr txBox="1"/>
          <p:nvPr/>
        </p:nvSpPr>
        <p:spPr>
          <a:xfrm>
            <a:off x="4565846" y="4921160"/>
            <a:ext cx="2729017" cy="369332"/>
          </a:xfrm>
          <a:prstGeom prst="rect">
            <a:avLst/>
          </a:prstGeom>
          <a:noFill/>
        </p:spPr>
        <p:txBody>
          <a:bodyPr wrap="none" rtlCol="0">
            <a:spAutoFit/>
          </a:bodyPr>
          <a:lstStyle/>
          <a:p>
            <a:r>
              <a:rPr lang="en-GB" dirty="0"/>
              <a:t>Undergraduate first degree</a:t>
            </a:r>
          </a:p>
        </p:txBody>
      </p:sp>
      <p:pic>
        <p:nvPicPr>
          <p:cNvPr id="17" name="Picture 16">
            <a:extLst>
              <a:ext uri="{FF2B5EF4-FFF2-40B4-BE49-F238E27FC236}">
                <a16:creationId xmlns:a16="http://schemas.microsoft.com/office/drawing/2014/main" id="{2F123B86-438D-9DF8-0038-3935E423983E}"/>
              </a:ext>
            </a:extLst>
          </p:cNvPr>
          <p:cNvPicPr>
            <a:picLocks noChangeAspect="1"/>
          </p:cNvPicPr>
          <p:nvPr/>
        </p:nvPicPr>
        <p:blipFill>
          <a:blip r:embed="rId5"/>
          <a:stretch>
            <a:fillRect/>
          </a:stretch>
        </p:blipFill>
        <p:spPr>
          <a:xfrm>
            <a:off x="8128974" y="1340235"/>
            <a:ext cx="3866380" cy="3426413"/>
          </a:xfrm>
          <a:prstGeom prst="rect">
            <a:avLst/>
          </a:prstGeom>
        </p:spPr>
      </p:pic>
      <p:sp>
        <p:nvSpPr>
          <p:cNvPr id="19" name="TextBox 18">
            <a:extLst>
              <a:ext uri="{FF2B5EF4-FFF2-40B4-BE49-F238E27FC236}">
                <a16:creationId xmlns:a16="http://schemas.microsoft.com/office/drawing/2014/main" id="{5D7DF44A-DC73-778E-4D52-2D31B81426FE}"/>
              </a:ext>
            </a:extLst>
          </p:cNvPr>
          <p:cNvSpPr txBox="1"/>
          <p:nvPr/>
        </p:nvSpPr>
        <p:spPr>
          <a:xfrm>
            <a:off x="8839243" y="4770458"/>
            <a:ext cx="2748381" cy="646331"/>
          </a:xfrm>
          <a:prstGeom prst="rect">
            <a:avLst/>
          </a:prstGeom>
          <a:noFill/>
        </p:spPr>
        <p:txBody>
          <a:bodyPr wrap="square" rtlCol="0">
            <a:spAutoFit/>
          </a:bodyPr>
          <a:lstStyle/>
          <a:p>
            <a:pPr algn="ctr"/>
            <a:r>
              <a:rPr lang="en-GB" dirty="0"/>
              <a:t>Proportion of the weekend students at each campus</a:t>
            </a:r>
          </a:p>
        </p:txBody>
      </p:sp>
    </p:spTree>
    <p:extLst>
      <p:ext uri="{BB962C8B-B14F-4D97-AF65-F5344CB8AC3E}">
        <p14:creationId xmlns:p14="http://schemas.microsoft.com/office/powerpoint/2010/main" val="2690457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07562-A9CD-CB6B-7F50-073D8E20E987}"/>
              </a:ext>
            </a:extLst>
          </p:cNvPr>
          <p:cNvSpPr>
            <a:spLocks noGrp="1"/>
          </p:cNvSpPr>
          <p:nvPr>
            <p:ph type="title"/>
          </p:nvPr>
        </p:nvSpPr>
        <p:spPr>
          <a:xfrm>
            <a:off x="143535" y="178490"/>
            <a:ext cx="3130243" cy="1325563"/>
          </a:xfrm>
        </p:spPr>
        <p:txBody>
          <a:bodyPr/>
          <a:lstStyle/>
          <a:p>
            <a:r>
              <a:rPr lang="en-GB" dirty="0"/>
              <a:t>Home vs. Overseas</a:t>
            </a:r>
          </a:p>
        </p:txBody>
      </p:sp>
      <p:pic>
        <p:nvPicPr>
          <p:cNvPr id="5" name="Picture 4">
            <a:extLst>
              <a:ext uri="{FF2B5EF4-FFF2-40B4-BE49-F238E27FC236}">
                <a16:creationId xmlns:a16="http://schemas.microsoft.com/office/drawing/2014/main" id="{A20F9F76-02F1-3286-D510-315E5A39A7D4}"/>
              </a:ext>
            </a:extLst>
          </p:cNvPr>
          <p:cNvPicPr>
            <a:picLocks noChangeAspect="1"/>
          </p:cNvPicPr>
          <p:nvPr/>
        </p:nvPicPr>
        <p:blipFill>
          <a:blip r:embed="rId3"/>
          <a:stretch>
            <a:fillRect/>
          </a:stretch>
        </p:blipFill>
        <p:spPr>
          <a:xfrm>
            <a:off x="3450261" y="178490"/>
            <a:ext cx="6122919" cy="5465954"/>
          </a:xfrm>
          <a:prstGeom prst="rect">
            <a:avLst/>
          </a:prstGeom>
        </p:spPr>
      </p:pic>
    </p:spTree>
    <p:extLst>
      <p:ext uri="{BB962C8B-B14F-4D97-AF65-F5344CB8AC3E}">
        <p14:creationId xmlns:p14="http://schemas.microsoft.com/office/powerpoint/2010/main" val="1949344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75184-3957-91A5-188B-E162D2E4F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364C9F-F7FD-DE70-CDD0-42B918E920A6}"/>
              </a:ext>
            </a:extLst>
          </p:cNvPr>
          <p:cNvSpPr>
            <a:spLocks noGrp="1"/>
          </p:cNvSpPr>
          <p:nvPr>
            <p:ph type="title"/>
          </p:nvPr>
        </p:nvSpPr>
        <p:spPr>
          <a:xfrm>
            <a:off x="143535" y="-64246"/>
            <a:ext cx="10463506" cy="1325563"/>
          </a:xfrm>
        </p:spPr>
        <p:txBody>
          <a:bodyPr/>
          <a:lstStyle/>
          <a:p>
            <a:r>
              <a:rPr lang="en-GB" dirty="0"/>
              <a:t>Home vs. Overseas (by campus)</a:t>
            </a:r>
          </a:p>
        </p:txBody>
      </p:sp>
      <p:sp>
        <p:nvSpPr>
          <p:cNvPr id="6" name="TextBox 5">
            <a:extLst>
              <a:ext uri="{FF2B5EF4-FFF2-40B4-BE49-F238E27FC236}">
                <a16:creationId xmlns:a16="http://schemas.microsoft.com/office/drawing/2014/main" id="{5832DB09-61C7-9E4A-E119-67055FC299BB}"/>
              </a:ext>
            </a:extLst>
          </p:cNvPr>
          <p:cNvSpPr txBox="1"/>
          <p:nvPr/>
        </p:nvSpPr>
        <p:spPr>
          <a:xfrm>
            <a:off x="7911549" y="5295053"/>
            <a:ext cx="2695492" cy="369332"/>
          </a:xfrm>
          <a:prstGeom prst="rect">
            <a:avLst/>
          </a:prstGeom>
          <a:noFill/>
        </p:spPr>
        <p:txBody>
          <a:bodyPr wrap="square" rtlCol="0">
            <a:spAutoFit/>
          </a:bodyPr>
          <a:lstStyle/>
          <a:p>
            <a:r>
              <a:rPr lang="en-GB" dirty="0"/>
              <a:t>London</a:t>
            </a:r>
          </a:p>
        </p:txBody>
      </p:sp>
      <p:sp>
        <p:nvSpPr>
          <p:cNvPr id="7" name="TextBox 6">
            <a:extLst>
              <a:ext uri="{FF2B5EF4-FFF2-40B4-BE49-F238E27FC236}">
                <a16:creationId xmlns:a16="http://schemas.microsoft.com/office/drawing/2014/main" id="{00898A27-21FE-A063-701C-7873D0406238}"/>
              </a:ext>
            </a:extLst>
          </p:cNvPr>
          <p:cNvSpPr txBox="1"/>
          <p:nvPr/>
        </p:nvSpPr>
        <p:spPr>
          <a:xfrm>
            <a:off x="1992194" y="5295053"/>
            <a:ext cx="2695492" cy="369332"/>
          </a:xfrm>
          <a:prstGeom prst="rect">
            <a:avLst/>
          </a:prstGeom>
          <a:noFill/>
        </p:spPr>
        <p:txBody>
          <a:bodyPr wrap="square" rtlCol="0">
            <a:spAutoFit/>
          </a:bodyPr>
          <a:lstStyle/>
          <a:p>
            <a:r>
              <a:rPr lang="en-GB" dirty="0"/>
              <a:t>Birmingham</a:t>
            </a:r>
          </a:p>
        </p:txBody>
      </p:sp>
      <p:pic>
        <p:nvPicPr>
          <p:cNvPr id="9" name="Picture 8">
            <a:extLst>
              <a:ext uri="{FF2B5EF4-FFF2-40B4-BE49-F238E27FC236}">
                <a16:creationId xmlns:a16="http://schemas.microsoft.com/office/drawing/2014/main" id="{DD2D0B0D-E8C0-F643-D3F7-1B2D14D19A1E}"/>
              </a:ext>
            </a:extLst>
          </p:cNvPr>
          <p:cNvPicPr>
            <a:picLocks noChangeAspect="1"/>
          </p:cNvPicPr>
          <p:nvPr/>
        </p:nvPicPr>
        <p:blipFill>
          <a:blip r:embed="rId3"/>
          <a:stretch>
            <a:fillRect/>
          </a:stretch>
        </p:blipFill>
        <p:spPr>
          <a:xfrm>
            <a:off x="302248" y="1007578"/>
            <a:ext cx="4834196" cy="4318734"/>
          </a:xfrm>
          <a:prstGeom prst="rect">
            <a:avLst/>
          </a:prstGeom>
        </p:spPr>
      </p:pic>
      <p:pic>
        <p:nvPicPr>
          <p:cNvPr id="11" name="Picture 10">
            <a:extLst>
              <a:ext uri="{FF2B5EF4-FFF2-40B4-BE49-F238E27FC236}">
                <a16:creationId xmlns:a16="http://schemas.microsoft.com/office/drawing/2014/main" id="{A20AD04B-27F6-88D1-0C63-C6B5C3662374}"/>
              </a:ext>
            </a:extLst>
          </p:cNvPr>
          <p:cNvPicPr>
            <a:picLocks noChangeAspect="1"/>
          </p:cNvPicPr>
          <p:nvPr/>
        </p:nvPicPr>
        <p:blipFill>
          <a:blip r:embed="rId4"/>
          <a:stretch>
            <a:fillRect/>
          </a:stretch>
        </p:blipFill>
        <p:spPr>
          <a:xfrm>
            <a:off x="5961453" y="1007577"/>
            <a:ext cx="4819094" cy="4287475"/>
          </a:xfrm>
          <a:prstGeom prst="rect">
            <a:avLst/>
          </a:prstGeom>
        </p:spPr>
      </p:pic>
    </p:spTree>
    <p:extLst>
      <p:ext uri="{BB962C8B-B14F-4D97-AF65-F5344CB8AC3E}">
        <p14:creationId xmlns:p14="http://schemas.microsoft.com/office/powerpoint/2010/main" val="948296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040C6A-C4F8-0838-902C-122BEA5EBA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60F929-0A57-6B2D-4A79-B2B34B5E1973}"/>
              </a:ext>
            </a:extLst>
          </p:cNvPr>
          <p:cNvSpPr>
            <a:spLocks noGrp="1"/>
          </p:cNvSpPr>
          <p:nvPr>
            <p:ph type="title"/>
          </p:nvPr>
        </p:nvSpPr>
        <p:spPr>
          <a:xfrm>
            <a:off x="143535" y="-64246"/>
            <a:ext cx="10463506" cy="1325563"/>
          </a:xfrm>
        </p:spPr>
        <p:txBody>
          <a:bodyPr/>
          <a:lstStyle/>
          <a:p>
            <a:r>
              <a:rPr lang="en-GB" dirty="0"/>
              <a:t>Home vs. Overseas (Undergraduates)</a:t>
            </a:r>
          </a:p>
        </p:txBody>
      </p:sp>
      <p:sp>
        <p:nvSpPr>
          <p:cNvPr id="6" name="TextBox 5">
            <a:extLst>
              <a:ext uri="{FF2B5EF4-FFF2-40B4-BE49-F238E27FC236}">
                <a16:creationId xmlns:a16="http://schemas.microsoft.com/office/drawing/2014/main" id="{A02EBAF5-4D31-2005-26E8-C34DCD7760DF}"/>
              </a:ext>
            </a:extLst>
          </p:cNvPr>
          <p:cNvSpPr txBox="1"/>
          <p:nvPr/>
        </p:nvSpPr>
        <p:spPr>
          <a:xfrm>
            <a:off x="7911549" y="5295053"/>
            <a:ext cx="3501518" cy="369332"/>
          </a:xfrm>
          <a:prstGeom prst="rect">
            <a:avLst/>
          </a:prstGeom>
          <a:noFill/>
        </p:spPr>
        <p:txBody>
          <a:bodyPr wrap="square" rtlCol="0">
            <a:spAutoFit/>
          </a:bodyPr>
          <a:lstStyle/>
          <a:p>
            <a:r>
              <a:rPr lang="en-GB" dirty="0"/>
              <a:t>Undergraduate first degree</a:t>
            </a:r>
          </a:p>
        </p:txBody>
      </p:sp>
      <p:sp>
        <p:nvSpPr>
          <p:cNvPr id="7" name="TextBox 6">
            <a:extLst>
              <a:ext uri="{FF2B5EF4-FFF2-40B4-BE49-F238E27FC236}">
                <a16:creationId xmlns:a16="http://schemas.microsoft.com/office/drawing/2014/main" id="{9F8A3ED2-60DC-FDA5-14EA-AA127BAD0FBC}"/>
              </a:ext>
            </a:extLst>
          </p:cNvPr>
          <p:cNvSpPr txBox="1"/>
          <p:nvPr/>
        </p:nvSpPr>
        <p:spPr>
          <a:xfrm>
            <a:off x="1992194" y="5295053"/>
            <a:ext cx="3042650" cy="369332"/>
          </a:xfrm>
          <a:prstGeom prst="rect">
            <a:avLst/>
          </a:prstGeom>
          <a:noFill/>
        </p:spPr>
        <p:txBody>
          <a:bodyPr wrap="square" rtlCol="0">
            <a:spAutoFit/>
          </a:bodyPr>
          <a:lstStyle/>
          <a:p>
            <a:r>
              <a:rPr lang="en-GB" dirty="0"/>
              <a:t>Undergraduate non-degree</a:t>
            </a:r>
          </a:p>
        </p:txBody>
      </p:sp>
      <p:pic>
        <p:nvPicPr>
          <p:cNvPr id="4" name="Picture 3">
            <a:extLst>
              <a:ext uri="{FF2B5EF4-FFF2-40B4-BE49-F238E27FC236}">
                <a16:creationId xmlns:a16="http://schemas.microsoft.com/office/drawing/2014/main" id="{743DC48A-166D-557E-7819-3127E6D7734E}"/>
              </a:ext>
            </a:extLst>
          </p:cNvPr>
          <p:cNvPicPr>
            <a:picLocks noChangeAspect="1"/>
          </p:cNvPicPr>
          <p:nvPr/>
        </p:nvPicPr>
        <p:blipFill>
          <a:blip r:embed="rId3"/>
          <a:stretch>
            <a:fillRect/>
          </a:stretch>
        </p:blipFill>
        <p:spPr>
          <a:xfrm>
            <a:off x="1030432" y="994581"/>
            <a:ext cx="4805923" cy="4300472"/>
          </a:xfrm>
          <a:prstGeom prst="rect">
            <a:avLst/>
          </a:prstGeom>
        </p:spPr>
      </p:pic>
      <p:pic>
        <p:nvPicPr>
          <p:cNvPr id="8" name="Picture 7">
            <a:extLst>
              <a:ext uri="{FF2B5EF4-FFF2-40B4-BE49-F238E27FC236}">
                <a16:creationId xmlns:a16="http://schemas.microsoft.com/office/drawing/2014/main" id="{0D0C7746-4E60-B878-7171-E2F040D95A9B}"/>
              </a:ext>
            </a:extLst>
          </p:cNvPr>
          <p:cNvPicPr>
            <a:picLocks noChangeAspect="1"/>
          </p:cNvPicPr>
          <p:nvPr/>
        </p:nvPicPr>
        <p:blipFill>
          <a:blip r:embed="rId4"/>
          <a:stretch>
            <a:fillRect/>
          </a:stretch>
        </p:blipFill>
        <p:spPr>
          <a:xfrm>
            <a:off x="6723252" y="994581"/>
            <a:ext cx="4845551" cy="4312707"/>
          </a:xfrm>
          <a:prstGeom prst="rect">
            <a:avLst/>
          </a:prstGeom>
        </p:spPr>
      </p:pic>
    </p:spTree>
    <p:extLst>
      <p:ext uri="{BB962C8B-B14F-4D97-AF65-F5344CB8AC3E}">
        <p14:creationId xmlns:p14="http://schemas.microsoft.com/office/powerpoint/2010/main" val="898034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573B7E-F433-1DA4-3918-6EB312B0E5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4D5721-C7E9-1561-739E-55B554B4881B}"/>
              </a:ext>
            </a:extLst>
          </p:cNvPr>
          <p:cNvSpPr>
            <a:spLocks noGrp="1"/>
          </p:cNvSpPr>
          <p:nvPr>
            <p:ph type="title"/>
          </p:nvPr>
        </p:nvSpPr>
        <p:spPr>
          <a:xfrm>
            <a:off x="143535" y="-64246"/>
            <a:ext cx="10463506" cy="1325563"/>
          </a:xfrm>
        </p:spPr>
        <p:txBody>
          <a:bodyPr/>
          <a:lstStyle/>
          <a:p>
            <a:r>
              <a:rPr lang="en-GB" dirty="0"/>
              <a:t>Home vs. Overseas (Postgraduates)</a:t>
            </a:r>
          </a:p>
        </p:txBody>
      </p:sp>
      <p:sp>
        <p:nvSpPr>
          <p:cNvPr id="6" name="TextBox 5">
            <a:extLst>
              <a:ext uri="{FF2B5EF4-FFF2-40B4-BE49-F238E27FC236}">
                <a16:creationId xmlns:a16="http://schemas.microsoft.com/office/drawing/2014/main" id="{064F6CE0-EFA9-66DF-633E-FF8B6EAA369E}"/>
              </a:ext>
            </a:extLst>
          </p:cNvPr>
          <p:cNvSpPr txBox="1"/>
          <p:nvPr/>
        </p:nvSpPr>
        <p:spPr>
          <a:xfrm>
            <a:off x="4011784" y="4467881"/>
            <a:ext cx="3501518" cy="369332"/>
          </a:xfrm>
          <a:prstGeom prst="rect">
            <a:avLst/>
          </a:prstGeom>
          <a:noFill/>
        </p:spPr>
        <p:txBody>
          <a:bodyPr wrap="square" rtlCol="0">
            <a:spAutoFit/>
          </a:bodyPr>
          <a:lstStyle/>
          <a:p>
            <a:r>
              <a:rPr lang="en-GB" dirty="0"/>
              <a:t>Postgraduate Research</a:t>
            </a:r>
          </a:p>
        </p:txBody>
      </p:sp>
      <p:sp>
        <p:nvSpPr>
          <p:cNvPr id="7" name="TextBox 6">
            <a:extLst>
              <a:ext uri="{FF2B5EF4-FFF2-40B4-BE49-F238E27FC236}">
                <a16:creationId xmlns:a16="http://schemas.microsoft.com/office/drawing/2014/main" id="{5777002C-B2EF-AEC9-0508-0768F05F0B69}"/>
              </a:ext>
            </a:extLst>
          </p:cNvPr>
          <p:cNvSpPr txBox="1"/>
          <p:nvPr/>
        </p:nvSpPr>
        <p:spPr>
          <a:xfrm>
            <a:off x="614297" y="4480455"/>
            <a:ext cx="3042650" cy="369332"/>
          </a:xfrm>
          <a:prstGeom prst="rect">
            <a:avLst/>
          </a:prstGeom>
          <a:noFill/>
        </p:spPr>
        <p:txBody>
          <a:bodyPr wrap="square" rtlCol="0">
            <a:spAutoFit/>
          </a:bodyPr>
          <a:lstStyle/>
          <a:p>
            <a:r>
              <a:rPr lang="en-GB" dirty="0"/>
              <a:t>Postgraduate Taught</a:t>
            </a:r>
          </a:p>
        </p:txBody>
      </p:sp>
      <p:pic>
        <p:nvPicPr>
          <p:cNvPr id="5" name="Picture 4">
            <a:extLst>
              <a:ext uri="{FF2B5EF4-FFF2-40B4-BE49-F238E27FC236}">
                <a16:creationId xmlns:a16="http://schemas.microsoft.com/office/drawing/2014/main" id="{E27A7461-EE6F-A687-F8D9-7E3CC64974C9}"/>
              </a:ext>
            </a:extLst>
          </p:cNvPr>
          <p:cNvPicPr>
            <a:picLocks noChangeAspect="1"/>
          </p:cNvPicPr>
          <p:nvPr/>
        </p:nvPicPr>
        <p:blipFill>
          <a:blip r:embed="rId3"/>
          <a:stretch>
            <a:fillRect/>
          </a:stretch>
        </p:blipFill>
        <p:spPr>
          <a:xfrm>
            <a:off x="3585441" y="1462879"/>
            <a:ext cx="3346917" cy="2971184"/>
          </a:xfrm>
          <a:prstGeom prst="rect">
            <a:avLst/>
          </a:prstGeom>
        </p:spPr>
      </p:pic>
      <p:pic>
        <p:nvPicPr>
          <p:cNvPr id="10" name="Picture 9">
            <a:extLst>
              <a:ext uri="{FF2B5EF4-FFF2-40B4-BE49-F238E27FC236}">
                <a16:creationId xmlns:a16="http://schemas.microsoft.com/office/drawing/2014/main" id="{4EC90417-5E39-5281-59C1-68EECC4BA71C}"/>
              </a:ext>
            </a:extLst>
          </p:cNvPr>
          <p:cNvPicPr>
            <a:picLocks noChangeAspect="1"/>
          </p:cNvPicPr>
          <p:nvPr/>
        </p:nvPicPr>
        <p:blipFill>
          <a:blip r:embed="rId4"/>
          <a:stretch>
            <a:fillRect/>
          </a:stretch>
        </p:blipFill>
        <p:spPr>
          <a:xfrm>
            <a:off x="143534" y="1462879"/>
            <a:ext cx="3346917" cy="2960955"/>
          </a:xfrm>
          <a:prstGeom prst="rect">
            <a:avLst/>
          </a:prstGeom>
        </p:spPr>
      </p:pic>
      <p:sp>
        <p:nvSpPr>
          <p:cNvPr id="11" name="TextBox 10">
            <a:extLst>
              <a:ext uri="{FF2B5EF4-FFF2-40B4-BE49-F238E27FC236}">
                <a16:creationId xmlns:a16="http://schemas.microsoft.com/office/drawing/2014/main" id="{874CEFC5-4587-4491-69E2-18594B2D95D3}"/>
              </a:ext>
            </a:extLst>
          </p:cNvPr>
          <p:cNvSpPr txBox="1"/>
          <p:nvPr/>
        </p:nvSpPr>
        <p:spPr>
          <a:xfrm>
            <a:off x="6243161" y="3572043"/>
            <a:ext cx="2694363" cy="646331"/>
          </a:xfrm>
          <a:prstGeom prst="rect">
            <a:avLst/>
          </a:prstGeom>
          <a:noFill/>
        </p:spPr>
        <p:txBody>
          <a:bodyPr wrap="square" rtlCol="0">
            <a:spAutoFit/>
          </a:bodyPr>
          <a:lstStyle/>
          <a:p>
            <a:pPr algn="r"/>
            <a:r>
              <a:rPr lang="en-GB" dirty="0"/>
              <a:t>Overseas students </a:t>
            </a:r>
          </a:p>
          <a:p>
            <a:pPr algn="r"/>
            <a:r>
              <a:rPr lang="en-GB" dirty="0"/>
              <a:t>– level of study</a:t>
            </a:r>
          </a:p>
        </p:txBody>
      </p:sp>
      <p:pic>
        <p:nvPicPr>
          <p:cNvPr id="13" name="Picture 12">
            <a:extLst>
              <a:ext uri="{FF2B5EF4-FFF2-40B4-BE49-F238E27FC236}">
                <a16:creationId xmlns:a16="http://schemas.microsoft.com/office/drawing/2014/main" id="{5BC594BD-0084-D891-77AF-D9D7EF85992A}"/>
              </a:ext>
            </a:extLst>
          </p:cNvPr>
          <p:cNvPicPr>
            <a:picLocks noChangeAspect="1"/>
          </p:cNvPicPr>
          <p:nvPr/>
        </p:nvPicPr>
        <p:blipFill>
          <a:blip r:embed="rId5"/>
          <a:stretch>
            <a:fillRect/>
          </a:stretch>
        </p:blipFill>
        <p:spPr>
          <a:xfrm>
            <a:off x="8937523" y="2909341"/>
            <a:ext cx="3166656" cy="2816628"/>
          </a:xfrm>
          <a:prstGeom prst="rect">
            <a:avLst/>
          </a:prstGeom>
        </p:spPr>
      </p:pic>
      <p:pic>
        <p:nvPicPr>
          <p:cNvPr id="15" name="Picture 14">
            <a:extLst>
              <a:ext uri="{FF2B5EF4-FFF2-40B4-BE49-F238E27FC236}">
                <a16:creationId xmlns:a16="http://schemas.microsoft.com/office/drawing/2014/main" id="{F0109D7E-C1B2-37CC-C3AA-EF3FF96486DA}"/>
              </a:ext>
            </a:extLst>
          </p:cNvPr>
          <p:cNvPicPr>
            <a:picLocks noChangeAspect="1"/>
          </p:cNvPicPr>
          <p:nvPr/>
        </p:nvPicPr>
        <p:blipFill>
          <a:blip r:embed="rId6"/>
          <a:stretch>
            <a:fillRect/>
          </a:stretch>
        </p:blipFill>
        <p:spPr>
          <a:xfrm>
            <a:off x="8937524" y="62118"/>
            <a:ext cx="3166656" cy="2780345"/>
          </a:xfrm>
          <a:prstGeom prst="rect">
            <a:avLst/>
          </a:prstGeom>
        </p:spPr>
      </p:pic>
      <p:sp>
        <p:nvSpPr>
          <p:cNvPr id="16" name="TextBox 15">
            <a:extLst>
              <a:ext uri="{FF2B5EF4-FFF2-40B4-BE49-F238E27FC236}">
                <a16:creationId xmlns:a16="http://schemas.microsoft.com/office/drawing/2014/main" id="{B933ADC7-A5FE-106D-EDE1-BD881050DD6D}"/>
              </a:ext>
            </a:extLst>
          </p:cNvPr>
          <p:cNvSpPr txBox="1"/>
          <p:nvPr/>
        </p:nvSpPr>
        <p:spPr>
          <a:xfrm>
            <a:off x="7425615" y="1208184"/>
            <a:ext cx="1511908" cy="923330"/>
          </a:xfrm>
          <a:prstGeom prst="rect">
            <a:avLst/>
          </a:prstGeom>
          <a:noFill/>
        </p:spPr>
        <p:txBody>
          <a:bodyPr wrap="square" rtlCol="0">
            <a:spAutoFit/>
          </a:bodyPr>
          <a:lstStyle/>
          <a:p>
            <a:pPr algn="r"/>
            <a:r>
              <a:rPr lang="en-GB" dirty="0"/>
              <a:t>Postgraduate numbers by campus</a:t>
            </a:r>
          </a:p>
        </p:txBody>
      </p:sp>
    </p:spTree>
    <p:extLst>
      <p:ext uri="{BB962C8B-B14F-4D97-AF65-F5344CB8AC3E}">
        <p14:creationId xmlns:p14="http://schemas.microsoft.com/office/powerpoint/2010/main" val="2645693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D70A31-7613-E965-C5EB-D8581FFB1D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40E10C-3460-C24E-CC71-5E478EB62DF5}"/>
              </a:ext>
            </a:extLst>
          </p:cNvPr>
          <p:cNvSpPr>
            <a:spLocks noGrp="1"/>
          </p:cNvSpPr>
          <p:nvPr>
            <p:ph type="title"/>
          </p:nvPr>
        </p:nvSpPr>
        <p:spPr>
          <a:xfrm>
            <a:off x="337395" y="172408"/>
            <a:ext cx="3783726" cy="1325563"/>
          </a:xfrm>
        </p:spPr>
        <p:txBody>
          <a:bodyPr>
            <a:normAutofit fontScale="90000"/>
          </a:bodyPr>
          <a:lstStyle/>
          <a:p>
            <a:r>
              <a:rPr lang="en-GB" dirty="0"/>
              <a:t>Low participation</a:t>
            </a:r>
            <a:br>
              <a:rPr lang="en-GB" dirty="0"/>
            </a:br>
            <a:r>
              <a:rPr lang="en-GB" dirty="0"/>
              <a:t>(undergraduates)</a:t>
            </a:r>
          </a:p>
        </p:txBody>
      </p:sp>
      <p:pic>
        <p:nvPicPr>
          <p:cNvPr id="4" name="Picture 3">
            <a:extLst>
              <a:ext uri="{FF2B5EF4-FFF2-40B4-BE49-F238E27FC236}">
                <a16:creationId xmlns:a16="http://schemas.microsoft.com/office/drawing/2014/main" id="{6D4EBE85-D098-8217-E2AA-385D7AC1D590}"/>
              </a:ext>
            </a:extLst>
          </p:cNvPr>
          <p:cNvPicPr>
            <a:picLocks noChangeAspect="1"/>
          </p:cNvPicPr>
          <p:nvPr/>
        </p:nvPicPr>
        <p:blipFill>
          <a:blip r:embed="rId3"/>
          <a:stretch>
            <a:fillRect/>
          </a:stretch>
        </p:blipFill>
        <p:spPr>
          <a:xfrm>
            <a:off x="6879770" y="459065"/>
            <a:ext cx="5192549" cy="4619578"/>
          </a:xfrm>
          <a:prstGeom prst="rect">
            <a:avLst/>
          </a:prstGeom>
        </p:spPr>
      </p:pic>
      <p:pic>
        <p:nvPicPr>
          <p:cNvPr id="5" name="Picture 4">
            <a:extLst>
              <a:ext uri="{FF2B5EF4-FFF2-40B4-BE49-F238E27FC236}">
                <a16:creationId xmlns:a16="http://schemas.microsoft.com/office/drawing/2014/main" id="{25C1D3F5-377A-4F14-8A34-B0149F4A8F93}"/>
              </a:ext>
            </a:extLst>
          </p:cNvPr>
          <p:cNvPicPr>
            <a:picLocks noChangeAspect="1"/>
          </p:cNvPicPr>
          <p:nvPr/>
        </p:nvPicPr>
        <p:blipFill>
          <a:blip r:embed="rId4"/>
          <a:stretch>
            <a:fillRect/>
          </a:stretch>
        </p:blipFill>
        <p:spPr>
          <a:xfrm>
            <a:off x="223370" y="2489200"/>
            <a:ext cx="6374186" cy="2743690"/>
          </a:xfrm>
          <a:prstGeom prst="rect">
            <a:avLst/>
          </a:prstGeom>
        </p:spPr>
      </p:pic>
    </p:spTree>
    <p:extLst>
      <p:ext uri="{BB962C8B-B14F-4D97-AF65-F5344CB8AC3E}">
        <p14:creationId xmlns:p14="http://schemas.microsoft.com/office/powerpoint/2010/main" val="89464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EF61D-4AB1-6E85-B4B3-9A7FA3B389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21132B-7B62-5D7E-0DAA-60011A9D9CB7}"/>
              </a:ext>
            </a:extLst>
          </p:cNvPr>
          <p:cNvSpPr>
            <a:spLocks noGrp="1"/>
          </p:cNvSpPr>
          <p:nvPr>
            <p:ph type="title"/>
          </p:nvPr>
        </p:nvSpPr>
        <p:spPr>
          <a:xfrm>
            <a:off x="119680" y="-183515"/>
            <a:ext cx="11481847" cy="1325563"/>
          </a:xfrm>
        </p:spPr>
        <p:txBody>
          <a:bodyPr/>
          <a:lstStyle/>
          <a:p>
            <a:r>
              <a:rPr lang="en-GB" dirty="0"/>
              <a:t>Low participation (UG, by campus)</a:t>
            </a:r>
          </a:p>
        </p:txBody>
      </p:sp>
      <p:sp>
        <p:nvSpPr>
          <p:cNvPr id="6" name="TextBox 5">
            <a:extLst>
              <a:ext uri="{FF2B5EF4-FFF2-40B4-BE49-F238E27FC236}">
                <a16:creationId xmlns:a16="http://schemas.microsoft.com/office/drawing/2014/main" id="{2BB5D868-0302-762E-A9B1-749EA69DE827}"/>
              </a:ext>
            </a:extLst>
          </p:cNvPr>
          <p:cNvSpPr txBox="1"/>
          <p:nvPr/>
        </p:nvSpPr>
        <p:spPr>
          <a:xfrm>
            <a:off x="7943536" y="5290792"/>
            <a:ext cx="2695492" cy="369332"/>
          </a:xfrm>
          <a:prstGeom prst="rect">
            <a:avLst/>
          </a:prstGeom>
          <a:noFill/>
        </p:spPr>
        <p:txBody>
          <a:bodyPr wrap="square" rtlCol="0">
            <a:spAutoFit/>
          </a:bodyPr>
          <a:lstStyle/>
          <a:p>
            <a:r>
              <a:rPr lang="en-GB" dirty="0"/>
              <a:t>London</a:t>
            </a:r>
          </a:p>
        </p:txBody>
      </p:sp>
      <p:sp>
        <p:nvSpPr>
          <p:cNvPr id="7" name="TextBox 6">
            <a:extLst>
              <a:ext uri="{FF2B5EF4-FFF2-40B4-BE49-F238E27FC236}">
                <a16:creationId xmlns:a16="http://schemas.microsoft.com/office/drawing/2014/main" id="{B646DB2E-E4E9-D33B-7365-9B8F841B1022}"/>
              </a:ext>
            </a:extLst>
          </p:cNvPr>
          <p:cNvSpPr txBox="1"/>
          <p:nvPr/>
        </p:nvSpPr>
        <p:spPr>
          <a:xfrm>
            <a:off x="2116372" y="5300466"/>
            <a:ext cx="2695492" cy="369332"/>
          </a:xfrm>
          <a:prstGeom prst="rect">
            <a:avLst/>
          </a:prstGeom>
          <a:noFill/>
        </p:spPr>
        <p:txBody>
          <a:bodyPr wrap="square" rtlCol="0">
            <a:spAutoFit/>
          </a:bodyPr>
          <a:lstStyle/>
          <a:p>
            <a:r>
              <a:rPr lang="en-GB" dirty="0"/>
              <a:t>Birmingham</a:t>
            </a:r>
          </a:p>
        </p:txBody>
      </p:sp>
      <p:pic>
        <p:nvPicPr>
          <p:cNvPr id="5" name="Picture 4">
            <a:extLst>
              <a:ext uri="{FF2B5EF4-FFF2-40B4-BE49-F238E27FC236}">
                <a16:creationId xmlns:a16="http://schemas.microsoft.com/office/drawing/2014/main" id="{A74DAA3A-6388-AA0C-3088-021CD52A8DD8}"/>
              </a:ext>
            </a:extLst>
          </p:cNvPr>
          <p:cNvPicPr>
            <a:picLocks noChangeAspect="1"/>
          </p:cNvPicPr>
          <p:nvPr/>
        </p:nvPicPr>
        <p:blipFill>
          <a:blip r:embed="rId3"/>
          <a:stretch>
            <a:fillRect/>
          </a:stretch>
        </p:blipFill>
        <p:spPr>
          <a:xfrm>
            <a:off x="5949051" y="942438"/>
            <a:ext cx="4895154" cy="4331623"/>
          </a:xfrm>
          <a:prstGeom prst="rect">
            <a:avLst/>
          </a:prstGeom>
        </p:spPr>
      </p:pic>
      <p:pic>
        <p:nvPicPr>
          <p:cNvPr id="10" name="Picture 9">
            <a:extLst>
              <a:ext uri="{FF2B5EF4-FFF2-40B4-BE49-F238E27FC236}">
                <a16:creationId xmlns:a16="http://schemas.microsoft.com/office/drawing/2014/main" id="{E3FC27EB-7608-BCA5-7719-F64C7C5A8B0B}"/>
              </a:ext>
            </a:extLst>
          </p:cNvPr>
          <p:cNvPicPr>
            <a:picLocks noChangeAspect="1"/>
          </p:cNvPicPr>
          <p:nvPr/>
        </p:nvPicPr>
        <p:blipFill>
          <a:blip r:embed="rId4"/>
          <a:stretch>
            <a:fillRect/>
          </a:stretch>
        </p:blipFill>
        <p:spPr>
          <a:xfrm>
            <a:off x="442336" y="942439"/>
            <a:ext cx="4895155" cy="4361600"/>
          </a:xfrm>
          <a:prstGeom prst="rect">
            <a:avLst/>
          </a:prstGeom>
        </p:spPr>
      </p:pic>
    </p:spTree>
    <p:extLst>
      <p:ext uri="{BB962C8B-B14F-4D97-AF65-F5344CB8AC3E}">
        <p14:creationId xmlns:p14="http://schemas.microsoft.com/office/powerpoint/2010/main" val="21314655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D08F2-CD4A-4CEE-E2FD-FA1B7E1004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9E9C2B-3CD7-8F71-4132-2C7449954536}"/>
              </a:ext>
            </a:extLst>
          </p:cNvPr>
          <p:cNvSpPr>
            <a:spLocks noGrp="1"/>
          </p:cNvSpPr>
          <p:nvPr>
            <p:ph type="title"/>
          </p:nvPr>
        </p:nvSpPr>
        <p:spPr>
          <a:xfrm>
            <a:off x="151074" y="-104002"/>
            <a:ext cx="11481847" cy="1325563"/>
          </a:xfrm>
        </p:spPr>
        <p:txBody>
          <a:bodyPr/>
          <a:lstStyle/>
          <a:p>
            <a:r>
              <a:rPr lang="en-GB" dirty="0"/>
              <a:t>Age</a:t>
            </a:r>
          </a:p>
        </p:txBody>
      </p:sp>
      <p:pic>
        <p:nvPicPr>
          <p:cNvPr id="5" name="Picture 4">
            <a:extLst>
              <a:ext uri="{FF2B5EF4-FFF2-40B4-BE49-F238E27FC236}">
                <a16:creationId xmlns:a16="http://schemas.microsoft.com/office/drawing/2014/main" id="{515BCD31-967C-D9F2-7858-B65EB5C72E97}"/>
              </a:ext>
            </a:extLst>
          </p:cNvPr>
          <p:cNvPicPr>
            <a:picLocks noChangeAspect="1"/>
          </p:cNvPicPr>
          <p:nvPr/>
        </p:nvPicPr>
        <p:blipFill>
          <a:blip r:embed="rId3"/>
          <a:stretch>
            <a:fillRect/>
          </a:stretch>
        </p:blipFill>
        <p:spPr>
          <a:xfrm>
            <a:off x="2068136" y="161736"/>
            <a:ext cx="6173496" cy="5520869"/>
          </a:xfrm>
          <a:prstGeom prst="rect">
            <a:avLst/>
          </a:prstGeom>
        </p:spPr>
      </p:pic>
    </p:spTree>
    <p:extLst>
      <p:ext uri="{BB962C8B-B14F-4D97-AF65-F5344CB8AC3E}">
        <p14:creationId xmlns:p14="http://schemas.microsoft.com/office/powerpoint/2010/main" val="1381797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65660-8FE4-94B5-7F6A-66E3C34FCE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FF1F7D-E1D4-CECA-8BFB-7E7C01ED9BDE}"/>
              </a:ext>
            </a:extLst>
          </p:cNvPr>
          <p:cNvSpPr>
            <a:spLocks noGrp="1"/>
          </p:cNvSpPr>
          <p:nvPr>
            <p:ph type="title"/>
          </p:nvPr>
        </p:nvSpPr>
        <p:spPr>
          <a:xfrm>
            <a:off x="151074" y="-104002"/>
            <a:ext cx="11481847" cy="1325563"/>
          </a:xfrm>
        </p:spPr>
        <p:txBody>
          <a:bodyPr/>
          <a:lstStyle/>
          <a:p>
            <a:r>
              <a:rPr lang="en-GB" dirty="0"/>
              <a:t>Age (by level of study)</a:t>
            </a:r>
          </a:p>
        </p:txBody>
      </p:sp>
      <p:pic>
        <p:nvPicPr>
          <p:cNvPr id="6" name="Picture 5">
            <a:extLst>
              <a:ext uri="{FF2B5EF4-FFF2-40B4-BE49-F238E27FC236}">
                <a16:creationId xmlns:a16="http://schemas.microsoft.com/office/drawing/2014/main" id="{45EC45EE-37CC-A95D-8633-4BADF1920560}"/>
              </a:ext>
            </a:extLst>
          </p:cNvPr>
          <p:cNvPicPr>
            <a:picLocks noChangeAspect="1"/>
          </p:cNvPicPr>
          <p:nvPr/>
        </p:nvPicPr>
        <p:blipFill>
          <a:blip r:embed="rId3"/>
          <a:stretch>
            <a:fillRect/>
          </a:stretch>
        </p:blipFill>
        <p:spPr>
          <a:xfrm>
            <a:off x="477138" y="978194"/>
            <a:ext cx="10729323" cy="4316819"/>
          </a:xfrm>
          <a:prstGeom prst="rect">
            <a:avLst/>
          </a:prstGeom>
        </p:spPr>
      </p:pic>
    </p:spTree>
    <p:extLst>
      <p:ext uri="{BB962C8B-B14F-4D97-AF65-F5344CB8AC3E}">
        <p14:creationId xmlns:p14="http://schemas.microsoft.com/office/powerpoint/2010/main" val="1462020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072D8-B567-6F15-09E9-918BE0CED3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842562-B021-A586-1873-5DB0BBE15A42}"/>
              </a:ext>
            </a:extLst>
          </p:cNvPr>
          <p:cNvSpPr>
            <a:spLocks noGrp="1"/>
          </p:cNvSpPr>
          <p:nvPr>
            <p:ph type="title"/>
          </p:nvPr>
        </p:nvSpPr>
        <p:spPr>
          <a:xfrm>
            <a:off x="151074" y="-104002"/>
            <a:ext cx="11481847" cy="1325563"/>
          </a:xfrm>
        </p:spPr>
        <p:txBody>
          <a:bodyPr/>
          <a:lstStyle/>
          <a:p>
            <a:r>
              <a:rPr lang="en-GB" dirty="0"/>
              <a:t>Age (by home/overseas - postgraduate)</a:t>
            </a:r>
          </a:p>
        </p:txBody>
      </p:sp>
      <p:pic>
        <p:nvPicPr>
          <p:cNvPr id="6" name="Picture 5">
            <a:extLst>
              <a:ext uri="{FF2B5EF4-FFF2-40B4-BE49-F238E27FC236}">
                <a16:creationId xmlns:a16="http://schemas.microsoft.com/office/drawing/2014/main" id="{1F432A36-6EC8-D65A-63F4-CC904F51CFDD}"/>
              </a:ext>
            </a:extLst>
          </p:cNvPr>
          <p:cNvPicPr>
            <a:picLocks noChangeAspect="1"/>
          </p:cNvPicPr>
          <p:nvPr/>
        </p:nvPicPr>
        <p:blipFill>
          <a:blip r:embed="rId3"/>
          <a:stretch>
            <a:fillRect/>
          </a:stretch>
        </p:blipFill>
        <p:spPr>
          <a:xfrm>
            <a:off x="559079" y="1221561"/>
            <a:ext cx="10005156" cy="4088645"/>
          </a:xfrm>
          <a:prstGeom prst="rect">
            <a:avLst/>
          </a:prstGeom>
        </p:spPr>
      </p:pic>
    </p:spTree>
    <p:extLst>
      <p:ext uri="{BB962C8B-B14F-4D97-AF65-F5344CB8AC3E}">
        <p14:creationId xmlns:p14="http://schemas.microsoft.com/office/powerpoint/2010/main" val="3963175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D4B9-9A10-ECCA-AF53-457CC6F19DC5}"/>
              </a:ext>
            </a:extLst>
          </p:cNvPr>
          <p:cNvSpPr>
            <a:spLocks noGrp="1"/>
          </p:cNvSpPr>
          <p:nvPr>
            <p:ph type="title"/>
          </p:nvPr>
        </p:nvSpPr>
        <p:spPr>
          <a:xfrm>
            <a:off x="151074" y="-104002"/>
            <a:ext cx="11481847" cy="1325563"/>
          </a:xfrm>
        </p:spPr>
        <p:txBody>
          <a:bodyPr/>
          <a:lstStyle/>
          <a:p>
            <a:r>
              <a:rPr lang="en-GB" dirty="0"/>
              <a:t>Gender</a:t>
            </a:r>
          </a:p>
        </p:txBody>
      </p:sp>
      <p:pic>
        <p:nvPicPr>
          <p:cNvPr id="7" name="Picture 6">
            <a:extLst>
              <a:ext uri="{FF2B5EF4-FFF2-40B4-BE49-F238E27FC236}">
                <a16:creationId xmlns:a16="http://schemas.microsoft.com/office/drawing/2014/main" id="{B215A893-1E0A-2AB6-3AF2-1860A5C321BB}"/>
              </a:ext>
            </a:extLst>
          </p:cNvPr>
          <p:cNvPicPr>
            <a:picLocks noChangeAspect="1"/>
          </p:cNvPicPr>
          <p:nvPr/>
        </p:nvPicPr>
        <p:blipFill>
          <a:blip r:embed="rId3"/>
          <a:stretch>
            <a:fillRect/>
          </a:stretch>
        </p:blipFill>
        <p:spPr>
          <a:xfrm>
            <a:off x="2630582" y="312374"/>
            <a:ext cx="5923484" cy="5295493"/>
          </a:xfrm>
          <a:prstGeom prst="rect">
            <a:avLst/>
          </a:prstGeom>
        </p:spPr>
      </p:pic>
    </p:spTree>
    <p:extLst>
      <p:ext uri="{BB962C8B-B14F-4D97-AF65-F5344CB8AC3E}">
        <p14:creationId xmlns:p14="http://schemas.microsoft.com/office/powerpoint/2010/main" val="10987817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7CB22-93AE-F2A0-AA36-D2CDDB3B82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C35377-AA98-BFC3-C339-22B10DFFD93F}"/>
              </a:ext>
            </a:extLst>
          </p:cNvPr>
          <p:cNvSpPr>
            <a:spLocks noGrp="1"/>
          </p:cNvSpPr>
          <p:nvPr>
            <p:ph type="title"/>
          </p:nvPr>
        </p:nvSpPr>
        <p:spPr>
          <a:xfrm>
            <a:off x="151074" y="-104002"/>
            <a:ext cx="11481847" cy="1325563"/>
          </a:xfrm>
        </p:spPr>
        <p:txBody>
          <a:bodyPr/>
          <a:lstStyle/>
          <a:p>
            <a:r>
              <a:rPr lang="en-GB" dirty="0"/>
              <a:t>Gender (by course type)</a:t>
            </a:r>
          </a:p>
        </p:txBody>
      </p:sp>
      <p:sp>
        <p:nvSpPr>
          <p:cNvPr id="3" name="TextBox 2">
            <a:extLst>
              <a:ext uri="{FF2B5EF4-FFF2-40B4-BE49-F238E27FC236}">
                <a16:creationId xmlns:a16="http://schemas.microsoft.com/office/drawing/2014/main" id="{38717FDB-8FCF-0EFC-DA76-E6ED448948F8}"/>
              </a:ext>
            </a:extLst>
          </p:cNvPr>
          <p:cNvSpPr txBox="1"/>
          <p:nvPr/>
        </p:nvSpPr>
        <p:spPr>
          <a:xfrm>
            <a:off x="6221710" y="4757450"/>
            <a:ext cx="2695492" cy="369332"/>
          </a:xfrm>
          <a:prstGeom prst="rect">
            <a:avLst/>
          </a:prstGeom>
          <a:noFill/>
        </p:spPr>
        <p:txBody>
          <a:bodyPr wrap="square" rtlCol="0">
            <a:spAutoFit/>
          </a:bodyPr>
          <a:lstStyle/>
          <a:p>
            <a:r>
              <a:rPr lang="en-GB" dirty="0"/>
              <a:t>Postgraduate Taught</a:t>
            </a:r>
          </a:p>
        </p:txBody>
      </p:sp>
      <p:sp>
        <p:nvSpPr>
          <p:cNvPr id="4" name="TextBox 3">
            <a:extLst>
              <a:ext uri="{FF2B5EF4-FFF2-40B4-BE49-F238E27FC236}">
                <a16:creationId xmlns:a16="http://schemas.microsoft.com/office/drawing/2014/main" id="{21C32DFD-2F86-AB62-112F-A3884EF0FF4B}"/>
              </a:ext>
            </a:extLst>
          </p:cNvPr>
          <p:cNvSpPr txBox="1"/>
          <p:nvPr/>
        </p:nvSpPr>
        <p:spPr>
          <a:xfrm>
            <a:off x="401211" y="4750040"/>
            <a:ext cx="3423191" cy="369332"/>
          </a:xfrm>
          <a:prstGeom prst="rect">
            <a:avLst/>
          </a:prstGeom>
          <a:noFill/>
        </p:spPr>
        <p:txBody>
          <a:bodyPr wrap="square" rtlCol="0">
            <a:spAutoFit/>
          </a:bodyPr>
          <a:lstStyle/>
          <a:p>
            <a:r>
              <a:rPr lang="en-GB" dirty="0"/>
              <a:t>Undergraduate non-degree</a:t>
            </a:r>
          </a:p>
        </p:txBody>
      </p:sp>
      <p:pic>
        <p:nvPicPr>
          <p:cNvPr id="7" name="Picture 6">
            <a:extLst>
              <a:ext uri="{FF2B5EF4-FFF2-40B4-BE49-F238E27FC236}">
                <a16:creationId xmlns:a16="http://schemas.microsoft.com/office/drawing/2014/main" id="{9C0370C8-CAC5-08AF-449A-948C8418C209}"/>
              </a:ext>
            </a:extLst>
          </p:cNvPr>
          <p:cNvPicPr>
            <a:picLocks noChangeAspect="1"/>
          </p:cNvPicPr>
          <p:nvPr/>
        </p:nvPicPr>
        <p:blipFill>
          <a:blip r:embed="rId3"/>
          <a:stretch>
            <a:fillRect/>
          </a:stretch>
        </p:blipFill>
        <p:spPr>
          <a:xfrm>
            <a:off x="401211" y="1411673"/>
            <a:ext cx="2695492" cy="3329348"/>
          </a:xfrm>
          <a:prstGeom prst="rect">
            <a:avLst/>
          </a:prstGeom>
        </p:spPr>
      </p:pic>
      <p:pic>
        <p:nvPicPr>
          <p:cNvPr id="10" name="Picture 9">
            <a:extLst>
              <a:ext uri="{FF2B5EF4-FFF2-40B4-BE49-F238E27FC236}">
                <a16:creationId xmlns:a16="http://schemas.microsoft.com/office/drawing/2014/main" id="{E69C4DB0-0803-2D42-525B-E9A2A07D45CD}"/>
              </a:ext>
            </a:extLst>
          </p:cNvPr>
          <p:cNvPicPr>
            <a:picLocks noChangeAspect="1"/>
          </p:cNvPicPr>
          <p:nvPr/>
        </p:nvPicPr>
        <p:blipFill>
          <a:blip r:embed="rId4"/>
          <a:stretch>
            <a:fillRect/>
          </a:stretch>
        </p:blipFill>
        <p:spPr>
          <a:xfrm>
            <a:off x="3178520" y="1411673"/>
            <a:ext cx="2710676" cy="3329348"/>
          </a:xfrm>
          <a:prstGeom prst="rect">
            <a:avLst/>
          </a:prstGeom>
        </p:spPr>
      </p:pic>
      <p:sp>
        <p:nvSpPr>
          <p:cNvPr id="11" name="TextBox 10">
            <a:extLst>
              <a:ext uri="{FF2B5EF4-FFF2-40B4-BE49-F238E27FC236}">
                <a16:creationId xmlns:a16="http://schemas.microsoft.com/office/drawing/2014/main" id="{0544BAF7-1437-671D-90E6-6AF996AD5243}"/>
              </a:ext>
            </a:extLst>
          </p:cNvPr>
          <p:cNvSpPr txBox="1"/>
          <p:nvPr/>
        </p:nvSpPr>
        <p:spPr>
          <a:xfrm>
            <a:off x="3178520" y="4759059"/>
            <a:ext cx="3423191" cy="369332"/>
          </a:xfrm>
          <a:prstGeom prst="rect">
            <a:avLst/>
          </a:prstGeom>
          <a:noFill/>
        </p:spPr>
        <p:txBody>
          <a:bodyPr wrap="square" rtlCol="0">
            <a:spAutoFit/>
          </a:bodyPr>
          <a:lstStyle/>
          <a:p>
            <a:r>
              <a:rPr lang="en-GB" dirty="0"/>
              <a:t>Undergraduate first degree</a:t>
            </a:r>
          </a:p>
        </p:txBody>
      </p:sp>
      <p:pic>
        <p:nvPicPr>
          <p:cNvPr id="13" name="Picture 12">
            <a:extLst>
              <a:ext uri="{FF2B5EF4-FFF2-40B4-BE49-F238E27FC236}">
                <a16:creationId xmlns:a16="http://schemas.microsoft.com/office/drawing/2014/main" id="{D3923340-9BF2-73E5-A672-AAC7FF724665}"/>
              </a:ext>
            </a:extLst>
          </p:cNvPr>
          <p:cNvPicPr>
            <a:picLocks noChangeAspect="1"/>
          </p:cNvPicPr>
          <p:nvPr/>
        </p:nvPicPr>
        <p:blipFill>
          <a:blip r:embed="rId5"/>
          <a:stretch>
            <a:fillRect/>
          </a:stretch>
        </p:blipFill>
        <p:spPr>
          <a:xfrm>
            <a:off x="5982578" y="1411673"/>
            <a:ext cx="2683927" cy="3329348"/>
          </a:xfrm>
          <a:prstGeom prst="rect">
            <a:avLst/>
          </a:prstGeom>
        </p:spPr>
      </p:pic>
      <p:pic>
        <p:nvPicPr>
          <p:cNvPr id="15" name="Picture 14">
            <a:extLst>
              <a:ext uri="{FF2B5EF4-FFF2-40B4-BE49-F238E27FC236}">
                <a16:creationId xmlns:a16="http://schemas.microsoft.com/office/drawing/2014/main" id="{A13892D1-CBEC-7BBC-4FC9-A5EB44160E7F}"/>
              </a:ext>
            </a:extLst>
          </p:cNvPr>
          <p:cNvPicPr>
            <a:picLocks noChangeAspect="1"/>
          </p:cNvPicPr>
          <p:nvPr/>
        </p:nvPicPr>
        <p:blipFill>
          <a:blip r:embed="rId6"/>
          <a:stretch>
            <a:fillRect/>
          </a:stretch>
        </p:blipFill>
        <p:spPr>
          <a:xfrm>
            <a:off x="8666505" y="1411673"/>
            <a:ext cx="2683019" cy="3347386"/>
          </a:xfrm>
          <a:prstGeom prst="rect">
            <a:avLst/>
          </a:prstGeom>
        </p:spPr>
      </p:pic>
      <p:sp>
        <p:nvSpPr>
          <p:cNvPr id="16" name="TextBox 15">
            <a:extLst>
              <a:ext uri="{FF2B5EF4-FFF2-40B4-BE49-F238E27FC236}">
                <a16:creationId xmlns:a16="http://schemas.microsoft.com/office/drawing/2014/main" id="{F5C2DF58-92E0-B999-0E4F-15E01A02648E}"/>
              </a:ext>
            </a:extLst>
          </p:cNvPr>
          <p:cNvSpPr txBox="1"/>
          <p:nvPr/>
        </p:nvSpPr>
        <p:spPr>
          <a:xfrm>
            <a:off x="8785617" y="4775488"/>
            <a:ext cx="2695492" cy="369332"/>
          </a:xfrm>
          <a:prstGeom prst="rect">
            <a:avLst/>
          </a:prstGeom>
          <a:noFill/>
        </p:spPr>
        <p:txBody>
          <a:bodyPr wrap="square" rtlCol="0">
            <a:spAutoFit/>
          </a:bodyPr>
          <a:lstStyle/>
          <a:p>
            <a:r>
              <a:rPr lang="en-GB" dirty="0"/>
              <a:t>Postgraduate Research</a:t>
            </a:r>
          </a:p>
        </p:txBody>
      </p:sp>
    </p:spTree>
    <p:extLst>
      <p:ext uri="{BB962C8B-B14F-4D97-AF65-F5344CB8AC3E}">
        <p14:creationId xmlns:p14="http://schemas.microsoft.com/office/powerpoint/2010/main" val="788343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F756D-3994-5C52-6FF2-56195BB83BB7}"/>
              </a:ext>
            </a:extLst>
          </p:cNvPr>
          <p:cNvSpPr>
            <a:spLocks noGrp="1"/>
          </p:cNvSpPr>
          <p:nvPr>
            <p:ph type="title"/>
          </p:nvPr>
        </p:nvSpPr>
        <p:spPr>
          <a:xfrm>
            <a:off x="143533" y="-64246"/>
            <a:ext cx="11481847" cy="1325563"/>
          </a:xfrm>
        </p:spPr>
        <p:txBody>
          <a:bodyPr/>
          <a:lstStyle/>
          <a:p>
            <a:r>
              <a:rPr lang="en-GB" dirty="0"/>
              <a:t>Ethnicity</a:t>
            </a:r>
          </a:p>
        </p:txBody>
      </p:sp>
      <p:pic>
        <p:nvPicPr>
          <p:cNvPr id="5" name="Picture 4">
            <a:extLst>
              <a:ext uri="{FF2B5EF4-FFF2-40B4-BE49-F238E27FC236}">
                <a16:creationId xmlns:a16="http://schemas.microsoft.com/office/drawing/2014/main" id="{01113CCE-ADAC-8A90-179E-4209E78A0842}"/>
              </a:ext>
            </a:extLst>
          </p:cNvPr>
          <p:cNvPicPr>
            <a:picLocks noChangeAspect="1"/>
          </p:cNvPicPr>
          <p:nvPr/>
        </p:nvPicPr>
        <p:blipFill>
          <a:blip r:embed="rId3"/>
          <a:stretch>
            <a:fillRect/>
          </a:stretch>
        </p:blipFill>
        <p:spPr>
          <a:xfrm>
            <a:off x="2855344" y="122182"/>
            <a:ext cx="6211742" cy="5511702"/>
          </a:xfrm>
          <a:prstGeom prst="rect">
            <a:avLst/>
          </a:prstGeom>
        </p:spPr>
      </p:pic>
    </p:spTree>
    <p:extLst>
      <p:ext uri="{BB962C8B-B14F-4D97-AF65-F5344CB8AC3E}">
        <p14:creationId xmlns:p14="http://schemas.microsoft.com/office/powerpoint/2010/main" val="4711613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4F207-FDE6-D06D-5023-5D8EB799CB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EA4FAE-4398-5BF3-E7CE-2C4692D04B41}"/>
              </a:ext>
            </a:extLst>
          </p:cNvPr>
          <p:cNvSpPr>
            <a:spLocks noGrp="1"/>
          </p:cNvSpPr>
          <p:nvPr>
            <p:ph type="title"/>
          </p:nvPr>
        </p:nvSpPr>
        <p:spPr>
          <a:xfrm>
            <a:off x="143533" y="-64246"/>
            <a:ext cx="11481847" cy="1325563"/>
          </a:xfrm>
        </p:spPr>
        <p:txBody>
          <a:bodyPr/>
          <a:lstStyle/>
          <a:p>
            <a:r>
              <a:rPr lang="en-GB" dirty="0"/>
              <a:t>Ethnicity (by degree type)</a:t>
            </a:r>
          </a:p>
        </p:txBody>
      </p:sp>
      <p:sp>
        <p:nvSpPr>
          <p:cNvPr id="3" name="TextBox 2">
            <a:extLst>
              <a:ext uri="{FF2B5EF4-FFF2-40B4-BE49-F238E27FC236}">
                <a16:creationId xmlns:a16="http://schemas.microsoft.com/office/drawing/2014/main" id="{B683FEA7-4490-C7DC-9C5D-3742D82E7009}"/>
              </a:ext>
            </a:extLst>
          </p:cNvPr>
          <p:cNvSpPr txBox="1"/>
          <p:nvPr/>
        </p:nvSpPr>
        <p:spPr>
          <a:xfrm>
            <a:off x="6221710" y="4757450"/>
            <a:ext cx="2695492" cy="369332"/>
          </a:xfrm>
          <a:prstGeom prst="rect">
            <a:avLst/>
          </a:prstGeom>
          <a:noFill/>
        </p:spPr>
        <p:txBody>
          <a:bodyPr wrap="square" rtlCol="0">
            <a:spAutoFit/>
          </a:bodyPr>
          <a:lstStyle/>
          <a:p>
            <a:r>
              <a:rPr lang="en-GB" dirty="0"/>
              <a:t>Postgraduate Taught</a:t>
            </a:r>
          </a:p>
        </p:txBody>
      </p:sp>
      <p:sp>
        <p:nvSpPr>
          <p:cNvPr id="4" name="TextBox 3">
            <a:extLst>
              <a:ext uri="{FF2B5EF4-FFF2-40B4-BE49-F238E27FC236}">
                <a16:creationId xmlns:a16="http://schemas.microsoft.com/office/drawing/2014/main" id="{2809A07E-6733-2D72-0405-A0FAA24FFBE9}"/>
              </a:ext>
            </a:extLst>
          </p:cNvPr>
          <p:cNvSpPr txBox="1"/>
          <p:nvPr/>
        </p:nvSpPr>
        <p:spPr>
          <a:xfrm>
            <a:off x="234612" y="4743723"/>
            <a:ext cx="3423191" cy="369332"/>
          </a:xfrm>
          <a:prstGeom prst="rect">
            <a:avLst/>
          </a:prstGeom>
          <a:noFill/>
        </p:spPr>
        <p:txBody>
          <a:bodyPr wrap="square" rtlCol="0">
            <a:spAutoFit/>
          </a:bodyPr>
          <a:lstStyle/>
          <a:p>
            <a:r>
              <a:rPr lang="en-GB" dirty="0"/>
              <a:t>Undergraduate non-degree</a:t>
            </a:r>
          </a:p>
        </p:txBody>
      </p:sp>
      <p:sp>
        <p:nvSpPr>
          <p:cNvPr id="6" name="TextBox 5">
            <a:extLst>
              <a:ext uri="{FF2B5EF4-FFF2-40B4-BE49-F238E27FC236}">
                <a16:creationId xmlns:a16="http://schemas.microsoft.com/office/drawing/2014/main" id="{69CF2EEA-1BED-EA39-9822-1FFB7649C131}"/>
              </a:ext>
            </a:extLst>
          </p:cNvPr>
          <p:cNvSpPr txBox="1"/>
          <p:nvPr/>
        </p:nvSpPr>
        <p:spPr>
          <a:xfrm>
            <a:off x="3178520" y="4759059"/>
            <a:ext cx="3423191" cy="369332"/>
          </a:xfrm>
          <a:prstGeom prst="rect">
            <a:avLst/>
          </a:prstGeom>
          <a:noFill/>
        </p:spPr>
        <p:txBody>
          <a:bodyPr wrap="square" rtlCol="0">
            <a:spAutoFit/>
          </a:bodyPr>
          <a:lstStyle/>
          <a:p>
            <a:r>
              <a:rPr lang="en-GB" dirty="0"/>
              <a:t>Undergraduate first degree</a:t>
            </a:r>
          </a:p>
        </p:txBody>
      </p:sp>
      <p:sp>
        <p:nvSpPr>
          <p:cNvPr id="7" name="TextBox 6">
            <a:extLst>
              <a:ext uri="{FF2B5EF4-FFF2-40B4-BE49-F238E27FC236}">
                <a16:creationId xmlns:a16="http://schemas.microsoft.com/office/drawing/2014/main" id="{3DC3848B-EEFB-6EB6-1312-7BE6066542DB}"/>
              </a:ext>
            </a:extLst>
          </p:cNvPr>
          <p:cNvSpPr txBox="1"/>
          <p:nvPr/>
        </p:nvSpPr>
        <p:spPr>
          <a:xfrm>
            <a:off x="8785617" y="4775488"/>
            <a:ext cx="2695492" cy="369332"/>
          </a:xfrm>
          <a:prstGeom prst="rect">
            <a:avLst/>
          </a:prstGeom>
          <a:noFill/>
        </p:spPr>
        <p:txBody>
          <a:bodyPr wrap="square" rtlCol="0">
            <a:spAutoFit/>
          </a:bodyPr>
          <a:lstStyle/>
          <a:p>
            <a:r>
              <a:rPr lang="en-GB" dirty="0"/>
              <a:t>Postgraduate Research</a:t>
            </a:r>
          </a:p>
        </p:txBody>
      </p:sp>
      <p:pic>
        <p:nvPicPr>
          <p:cNvPr id="9" name="Picture 8">
            <a:extLst>
              <a:ext uri="{FF2B5EF4-FFF2-40B4-BE49-F238E27FC236}">
                <a16:creationId xmlns:a16="http://schemas.microsoft.com/office/drawing/2014/main" id="{BB14541A-572C-7427-5C9B-35D5D934A78F}"/>
              </a:ext>
            </a:extLst>
          </p:cNvPr>
          <p:cNvPicPr>
            <a:picLocks noChangeAspect="1"/>
          </p:cNvPicPr>
          <p:nvPr/>
        </p:nvPicPr>
        <p:blipFill>
          <a:blip r:embed="rId3"/>
          <a:stretch>
            <a:fillRect/>
          </a:stretch>
        </p:blipFill>
        <p:spPr>
          <a:xfrm>
            <a:off x="8735768" y="1311895"/>
            <a:ext cx="2787858" cy="3416107"/>
          </a:xfrm>
          <a:prstGeom prst="rect">
            <a:avLst/>
          </a:prstGeom>
        </p:spPr>
      </p:pic>
      <p:pic>
        <p:nvPicPr>
          <p:cNvPr id="11" name="Picture 10">
            <a:extLst>
              <a:ext uri="{FF2B5EF4-FFF2-40B4-BE49-F238E27FC236}">
                <a16:creationId xmlns:a16="http://schemas.microsoft.com/office/drawing/2014/main" id="{7427A979-117D-43B3-9382-A5E2E1FAC4B9}"/>
              </a:ext>
            </a:extLst>
          </p:cNvPr>
          <p:cNvPicPr>
            <a:picLocks noChangeAspect="1"/>
          </p:cNvPicPr>
          <p:nvPr/>
        </p:nvPicPr>
        <p:blipFill>
          <a:blip r:embed="rId4"/>
          <a:stretch>
            <a:fillRect/>
          </a:stretch>
        </p:blipFill>
        <p:spPr>
          <a:xfrm>
            <a:off x="5894163" y="1279303"/>
            <a:ext cx="2787859" cy="3460109"/>
          </a:xfrm>
          <a:prstGeom prst="rect">
            <a:avLst/>
          </a:prstGeom>
        </p:spPr>
      </p:pic>
      <p:pic>
        <p:nvPicPr>
          <p:cNvPr id="13" name="Picture 12">
            <a:extLst>
              <a:ext uri="{FF2B5EF4-FFF2-40B4-BE49-F238E27FC236}">
                <a16:creationId xmlns:a16="http://schemas.microsoft.com/office/drawing/2014/main" id="{BDDA2758-0099-75F3-D7F6-0B2C18EB3F1F}"/>
              </a:ext>
            </a:extLst>
          </p:cNvPr>
          <p:cNvPicPr>
            <a:picLocks noChangeAspect="1"/>
          </p:cNvPicPr>
          <p:nvPr/>
        </p:nvPicPr>
        <p:blipFill>
          <a:blip r:embed="rId5"/>
          <a:stretch>
            <a:fillRect/>
          </a:stretch>
        </p:blipFill>
        <p:spPr>
          <a:xfrm>
            <a:off x="2995653" y="1270336"/>
            <a:ext cx="2787859" cy="3438798"/>
          </a:xfrm>
          <a:prstGeom prst="rect">
            <a:avLst/>
          </a:prstGeom>
        </p:spPr>
      </p:pic>
      <p:pic>
        <p:nvPicPr>
          <p:cNvPr id="15" name="Picture 14">
            <a:extLst>
              <a:ext uri="{FF2B5EF4-FFF2-40B4-BE49-F238E27FC236}">
                <a16:creationId xmlns:a16="http://schemas.microsoft.com/office/drawing/2014/main" id="{15A6B895-C9EF-359C-47AA-E750DF171737}"/>
              </a:ext>
            </a:extLst>
          </p:cNvPr>
          <p:cNvPicPr>
            <a:picLocks noChangeAspect="1"/>
          </p:cNvPicPr>
          <p:nvPr/>
        </p:nvPicPr>
        <p:blipFill>
          <a:blip r:embed="rId6"/>
          <a:stretch>
            <a:fillRect/>
          </a:stretch>
        </p:blipFill>
        <p:spPr>
          <a:xfrm>
            <a:off x="143533" y="1311896"/>
            <a:ext cx="2798374" cy="3427516"/>
          </a:xfrm>
          <a:prstGeom prst="rect">
            <a:avLst/>
          </a:prstGeom>
        </p:spPr>
      </p:pic>
    </p:spTree>
    <p:extLst>
      <p:ext uri="{BB962C8B-B14F-4D97-AF65-F5344CB8AC3E}">
        <p14:creationId xmlns:p14="http://schemas.microsoft.com/office/powerpoint/2010/main" val="2139471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4F4A8-8E86-07E1-8381-FAD2BBCE82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D228B0-5736-E028-4D0A-88522B58CBEA}"/>
              </a:ext>
            </a:extLst>
          </p:cNvPr>
          <p:cNvSpPr>
            <a:spLocks noGrp="1"/>
          </p:cNvSpPr>
          <p:nvPr>
            <p:ph type="title"/>
          </p:nvPr>
        </p:nvSpPr>
        <p:spPr>
          <a:xfrm>
            <a:off x="151074" y="161215"/>
            <a:ext cx="2936255" cy="1325563"/>
          </a:xfrm>
        </p:spPr>
        <p:txBody>
          <a:bodyPr/>
          <a:lstStyle/>
          <a:p>
            <a:r>
              <a:rPr lang="en-GB" dirty="0"/>
              <a:t>Ethnicity (by campus)</a:t>
            </a:r>
          </a:p>
        </p:txBody>
      </p:sp>
      <p:sp>
        <p:nvSpPr>
          <p:cNvPr id="3" name="TextBox 2">
            <a:extLst>
              <a:ext uri="{FF2B5EF4-FFF2-40B4-BE49-F238E27FC236}">
                <a16:creationId xmlns:a16="http://schemas.microsoft.com/office/drawing/2014/main" id="{155EDFBB-5456-7E02-1CBD-79B759C97118}"/>
              </a:ext>
            </a:extLst>
          </p:cNvPr>
          <p:cNvSpPr txBox="1"/>
          <p:nvPr/>
        </p:nvSpPr>
        <p:spPr>
          <a:xfrm>
            <a:off x="9243274" y="5184931"/>
            <a:ext cx="2695492" cy="369332"/>
          </a:xfrm>
          <a:prstGeom prst="rect">
            <a:avLst/>
          </a:prstGeom>
          <a:noFill/>
        </p:spPr>
        <p:txBody>
          <a:bodyPr wrap="square" rtlCol="0">
            <a:spAutoFit/>
          </a:bodyPr>
          <a:lstStyle/>
          <a:p>
            <a:r>
              <a:rPr lang="en-GB" dirty="0"/>
              <a:t>London</a:t>
            </a:r>
          </a:p>
        </p:txBody>
      </p:sp>
      <p:sp>
        <p:nvSpPr>
          <p:cNvPr id="4" name="TextBox 3">
            <a:extLst>
              <a:ext uri="{FF2B5EF4-FFF2-40B4-BE49-F238E27FC236}">
                <a16:creationId xmlns:a16="http://schemas.microsoft.com/office/drawing/2014/main" id="{EEF945CD-1AEB-49C2-5636-D70C37BFD1A1}"/>
              </a:ext>
            </a:extLst>
          </p:cNvPr>
          <p:cNvSpPr txBox="1"/>
          <p:nvPr/>
        </p:nvSpPr>
        <p:spPr>
          <a:xfrm>
            <a:off x="4792623" y="5184931"/>
            <a:ext cx="2695492" cy="369332"/>
          </a:xfrm>
          <a:prstGeom prst="rect">
            <a:avLst/>
          </a:prstGeom>
          <a:noFill/>
        </p:spPr>
        <p:txBody>
          <a:bodyPr wrap="square" rtlCol="0">
            <a:spAutoFit/>
          </a:bodyPr>
          <a:lstStyle/>
          <a:p>
            <a:r>
              <a:rPr lang="en-GB" dirty="0"/>
              <a:t>Birmingham</a:t>
            </a:r>
          </a:p>
        </p:txBody>
      </p:sp>
      <p:pic>
        <p:nvPicPr>
          <p:cNvPr id="6" name="Picture 5">
            <a:extLst>
              <a:ext uri="{FF2B5EF4-FFF2-40B4-BE49-F238E27FC236}">
                <a16:creationId xmlns:a16="http://schemas.microsoft.com/office/drawing/2014/main" id="{DDCAFB53-3419-6A44-F1A3-EEAB2C2C623F}"/>
              </a:ext>
            </a:extLst>
          </p:cNvPr>
          <p:cNvPicPr>
            <a:picLocks noChangeAspect="1"/>
          </p:cNvPicPr>
          <p:nvPr/>
        </p:nvPicPr>
        <p:blipFill>
          <a:blip r:embed="rId3"/>
          <a:stretch>
            <a:fillRect/>
          </a:stretch>
        </p:blipFill>
        <p:spPr>
          <a:xfrm>
            <a:off x="7937064" y="178519"/>
            <a:ext cx="4084257" cy="5023716"/>
          </a:xfrm>
          <a:prstGeom prst="rect">
            <a:avLst/>
          </a:prstGeom>
        </p:spPr>
      </p:pic>
      <p:pic>
        <p:nvPicPr>
          <p:cNvPr id="8" name="Picture 7">
            <a:extLst>
              <a:ext uri="{FF2B5EF4-FFF2-40B4-BE49-F238E27FC236}">
                <a16:creationId xmlns:a16="http://schemas.microsoft.com/office/drawing/2014/main" id="{0D86EA4B-5312-CBD1-4AC0-2B28670796C9}"/>
              </a:ext>
            </a:extLst>
          </p:cNvPr>
          <p:cNvPicPr>
            <a:picLocks noChangeAspect="1"/>
          </p:cNvPicPr>
          <p:nvPr/>
        </p:nvPicPr>
        <p:blipFill>
          <a:blip r:embed="rId4"/>
          <a:stretch>
            <a:fillRect/>
          </a:stretch>
        </p:blipFill>
        <p:spPr>
          <a:xfrm>
            <a:off x="3496218" y="161215"/>
            <a:ext cx="4077796" cy="5023716"/>
          </a:xfrm>
          <a:prstGeom prst="rect">
            <a:avLst/>
          </a:prstGeom>
        </p:spPr>
      </p:pic>
      <p:graphicFrame>
        <p:nvGraphicFramePr>
          <p:cNvPr id="5" name="Table 4">
            <a:extLst>
              <a:ext uri="{FF2B5EF4-FFF2-40B4-BE49-F238E27FC236}">
                <a16:creationId xmlns:a16="http://schemas.microsoft.com/office/drawing/2014/main" id="{A316F535-D852-8E53-3624-BBC87BC085D1}"/>
              </a:ext>
            </a:extLst>
          </p:cNvPr>
          <p:cNvGraphicFramePr>
            <a:graphicFrameLocks noGrp="1"/>
          </p:cNvGraphicFramePr>
          <p:nvPr>
            <p:extLst>
              <p:ext uri="{D42A27DB-BD31-4B8C-83A1-F6EECF244321}">
                <p14:modId xmlns:p14="http://schemas.microsoft.com/office/powerpoint/2010/main" val="1361699618"/>
              </p:ext>
            </p:extLst>
          </p:nvPr>
        </p:nvGraphicFramePr>
        <p:xfrm>
          <a:off x="127395" y="3232264"/>
          <a:ext cx="3227326" cy="1483360"/>
        </p:xfrm>
        <a:graphic>
          <a:graphicData uri="http://schemas.openxmlformats.org/drawingml/2006/table">
            <a:tbl>
              <a:tblPr firstRow="1" bandRow="1">
                <a:tableStyleId>{5C22544A-7EE6-4342-B048-85BDC9FD1C3A}</a:tableStyleId>
              </a:tblPr>
              <a:tblGrid>
                <a:gridCol w="931594">
                  <a:extLst>
                    <a:ext uri="{9D8B030D-6E8A-4147-A177-3AD203B41FA5}">
                      <a16:colId xmlns:a16="http://schemas.microsoft.com/office/drawing/2014/main" val="2984248258"/>
                    </a:ext>
                  </a:extLst>
                </a:gridCol>
                <a:gridCol w="1233267">
                  <a:extLst>
                    <a:ext uri="{9D8B030D-6E8A-4147-A177-3AD203B41FA5}">
                      <a16:colId xmlns:a16="http://schemas.microsoft.com/office/drawing/2014/main" val="2750715896"/>
                    </a:ext>
                  </a:extLst>
                </a:gridCol>
                <a:gridCol w="1062465">
                  <a:extLst>
                    <a:ext uri="{9D8B030D-6E8A-4147-A177-3AD203B41FA5}">
                      <a16:colId xmlns:a16="http://schemas.microsoft.com/office/drawing/2014/main" val="3185756812"/>
                    </a:ext>
                  </a:extLst>
                </a:gridCol>
              </a:tblGrid>
              <a:tr h="370840">
                <a:tc>
                  <a:txBody>
                    <a:bodyPr/>
                    <a:lstStyle/>
                    <a:p>
                      <a:r>
                        <a:rPr lang="en-GB" sz="1600" dirty="0"/>
                        <a:t>Ethnicity</a:t>
                      </a:r>
                    </a:p>
                  </a:txBody>
                  <a:tcPr/>
                </a:tc>
                <a:tc>
                  <a:txBody>
                    <a:bodyPr/>
                    <a:lstStyle/>
                    <a:p>
                      <a:r>
                        <a:rPr lang="en-GB" sz="1600" dirty="0"/>
                        <a:t>Birmingham</a:t>
                      </a:r>
                    </a:p>
                  </a:txBody>
                  <a:tcPr/>
                </a:tc>
                <a:tc>
                  <a:txBody>
                    <a:bodyPr/>
                    <a:lstStyle/>
                    <a:p>
                      <a:r>
                        <a:rPr lang="en-GB" sz="1600" dirty="0"/>
                        <a:t>London</a:t>
                      </a:r>
                    </a:p>
                  </a:txBody>
                  <a:tcPr/>
                </a:tc>
                <a:extLst>
                  <a:ext uri="{0D108BD9-81ED-4DB2-BD59-A6C34878D82A}">
                    <a16:rowId xmlns:a16="http://schemas.microsoft.com/office/drawing/2014/main" val="2767174656"/>
                  </a:ext>
                </a:extLst>
              </a:tr>
              <a:tr h="370840">
                <a:tc>
                  <a:txBody>
                    <a:bodyPr/>
                    <a:lstStyle/>
                    <a:p>
                      <a:r>
                        <a:rPr lang="en-GB" sz="1600" dirty="0"/>
                        <a:t>Asian</a:t>
                      </a:r>
                    </a:p>
                  </a:txBody>
                  <a:tcPr/>
                </a:tc>
                <a:tc>
                  <a:txBody>
                    <a:bodyPr/>
                    <a:lstStyle/>
                    <a:p>
                      <a:r>
                        <a:rPr lang="en-GB" sz="1600" dirty="0"/>
                        <a:t>31%</a:t>
                      </a:r>
                    </a:p>
                  </a:txBody>
                  <a:tcPr/>
                </a:tc>
                <a:tc>
                  <a:txBody>
                    <a:bodyPr/>
                    <a:lstStyle/>
                    <a:p>
                      <a:r>
                        <a:rPr lang="en-GB" sz="1600" dirty="0"/>
                        <a:t>21%</a:t>
                      </a:r>
                    </a:p>
                  </a:txBody>
                  <a:tcPr/>
                </a:tc>
                <a:extLst>
                  <a:ext uri="{0D108BD9-81ED-4DB2-BD59-A6C34878D82A}">
                    <a16:rowId xmlns:a16="http://schemas.microsoft.com/office/drawing/2014/main" val="1915281161"/>
                  </a:ext>
                </a:extLst>
              </a:tr>
              <a:tr h="370840">
                <a:tc>
                  <a:txBody>
                    <a:bodyPr/>
                    <a:lstStyle/>
                    <a:p>
                      <a:r>
                        <a:rPr lang="en-GB" sz="1600" dirty="0"/>
                        <a:t>Black</a:t>
                      </a:r>
                    </a:p>
                  </a:txBody>
                  <a:tcPr/>
                </a:tc>
                <a:tc>
                  <a:txBody>
                    <a:bodyPr/>
                    <a:lstStyle/>
                    <a:p>
                      <a:r>
                        <a:rPr lang="en-GB" sz="1600" dirty="0"/>
                        <a:t>11%</a:t>
                      </a:r>
                    </a:p>
                  </a:txBody>
                  <a:tcPr/>
                </a:tc>
                <a:tc>
                  <a:txBody>
                    <a:bodyPr/>
                    <a:lstStyle/>
                    <a:p>
                      <a:r>
                        <a:rPr lang="en-GB" sz="1600" dirty="0"/>
                        <a:t>14%</a:t>
                      </a:r>
                    </a:p>
                  </a:txBody>
                  <a:tcPr/>
                </a:tc>
                <a:extLst>
                  <a:ext uri="{0D108BD9-81ED-4DB2-BD59-A6C34878D82A}">
                    <a16:rowId xmlns:a16="http://schemas.microsoft.com/office/drawing/2014/main" val="2229732802"/>
                  </a:ext>
                </a:extLst>
              </a:tr>
              <a:tr h="370840">
                <a:tc>
                  <a:txBody>
                    <a:bodyPr/>
                    <a:lstStyle/>
                    <a:p>
                      <a:r>
                        <a:rPr lang="en-GB" sz="1600" dirty="0"/>
                        <a:t>White</a:t>
                      </a:r>
                    </a:p>
                  </a:txBody>
                  <a:tcPr/>
                </a:tc>
                <a:tc>
                  <a:txBody>
                    <a:bodyPr/>
                    <a:lstStyle/>
                    <a:p>
                      <a:r>
                        <a:rPr lang="en-GB" sz="1600" dirty="0"/>
                        <a:t>49%</a:t>
                      </a:r>
                    </a:p>
                  </a:txBody>
                  <a:tcPr/>
                </a:tc>
                <a:tc>
                  <a:txBody>
                    <a:bodyPr/>
                    <a:lstStyle/>
                    <a:p>
                      <a:r>
                        <a:rPr lang="en-GB" sz="1600" dirty="0"/>
                        <a:t>54%</a:t>
                      </a:r>
                    </a:p>
                  </a:txBody>
                  <a:tcPr/>
                </a:tc>
                <a:extLst>
                  <a:ext uri="{0D108BD9-81ED-4DB2-BD59-A6C34878D82A}">
                    <a16:rowId xmlns:a16="http://schemas.microsoft.com/office/drawing/2014/main" val="318679318"/>
                  </a:ext>
                </a:extLst>
              </a:tr>
            </a:tbl>
          </a:graphicData>
        </a:graphic>
      </p:graphicFrame>
      <p:sp>
        <p:nvSpPr>
          <p:cNvPr id="7" name="TextBox 6">
            <a:extLst>
              <a:ext uri="{FF2B5EF4-FFF2-40B4-BE49-F238E27FC236}">
                <a16:creationId xmlns:a16="http://schemas.microsoft.com/office/drawing/2014/main" id="{77DF6D6D-5730-1BE7-24E8-4D4AD04F7532}"/>
              </a:ext>
            </a:extLst>
          </p:cNvPr>
          <p:cNvSpPr txBox="1"/>
          <p:nvPr/>
        </p:nvSpPr>
        <p:spPr>
          <a:xfrm>
            <a:off x="878412" y="4715624"/>
            <a:ext cx="1678391" cy="646331"/>
          </a:xfrm>
          <a:prstGeom prst="rect">
            <a:avLst/>
          </a:prstGeom>
          <a:noFill/>
        </p:spPr>
        <p:txBody>
          <a:bodyPr wrap="square" rtlCol="0">
            <a:spAutoFit/>
          </a:bodyPr>
          <a:lstStyle/>
          <a:p>
            <a:pPr algn="ctr"/>
            <a:r>
              <a:rPr lang="en-GB" dirty="0"/>
              <a:t>Ethnic diversity of local areas</a:t>
            </a:r>
          </a:p>
        </p:txBody>
      </p:sp>
    </p:spTree>
    <p:extLst>
      <p:ext uri="{BB962C8B-B14F-4D97-AF65-F5344CB8AC3E}">
        <p14:creationId xmlns:p14="http://schemas.microsoft.com/office/powerpoint/2010/main" val="3666648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FF495-B888-4E2A-1859-CA72AA2DF4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62567F-22EC-2FEC-F830-0D0A84C39B37}"/>
              </a:ext>
            </a:extLst>
          </p:cNvPr>
          <p:cNvSpPr>
            <a:spLocks noGrp="1"/>
          </p:cNvSpPr>
          <p:nvPr>
            <p:ph type="title"/>
          </p:nvPr>
        </p:nvSpPr>
        <p:spPr>
          <a:xfrm>
            <a:off x="151074" y="-104002"/>
            <a:ext cx="11481847" cy="1325563"/>
          </a:xfrm>
        </p:spPr>
        <p:txBody>
          <a:bodyPr/>
          <a:lstStyle/>
          <a:p>
            <a:r>
              <a:rPr lang="en-GB" dirty="0"/>
              <a:t>Ethnicity (Home/Overseas)</a:t>
            </a:r>
          </a:p>
        </p:txBody>
      </p:sp>
      <p:sp>
        <p:nvSpPr>
          <p:cNvPr id="5" name="TextBox 4">
            <a:extLst>
              <a:ext uri="{FF2B5EF4-FFF2-40B4-BE49-F238E27FC236}">
                <a16:creationId xmlns:a16="http://schemas.microsoft.com/office/drawing/2014/main" id="{38A78A88-5724-FA91-06C5-44A8797AF44E}"/>
              </a:ext>
            </a:extLst>
          </p:cNvPr>
          <p:cNvSpPr txBox="1"/>
          <p:nvPr/>
        </p:nvSpPr>
        <p:spPr>
          <a:xfrm>
            <a:off x="7421131" y="5298657"/>
            <a:ext cx="2695492" cy="369332"/>
          </a:xfrm>
          <a:prstGeom prst="rect">
            <a:avLst/>
          </a:prstGeom>
          <a:noFill/>
        </p:spPr>
        <p:txBody>
          <a:bodyPr wrap="square" rtlCol="0">
            <a:spAutoFit/>
          </a:bodyPr>
          <a:lstStyle/>
          <a:p>
            <a:r>
              <a:rPr lang="en-GB" dirty="0"/>
              <a:t>Overseas</a:t>
            </a:r>
          </a:p>
        </p:txBody>
      </p:sp>
      <p:sp>
        <p:nvSpPr>
          <p:cNvPr id="7" name="TextBox 6">
            <a:extLst>
              <a:ext uri="{FF2B5EF4-FFF2-40B4-BE49-F238E27FC236}">
                <a16:creationId xmlns:a16="http://schemas.microsoft.com/office/drawing/2014/main" id="{EB25BD58-5FE4-1122-54A0-CCE86C708D36}"/>
              </a:ext>
            </a:extLst>
          </p:cNvPr>
          <p:cNvSpPr txBox="1"/>
          <p:nvPr/>
        </p:nvSpPr>
        <p:spPr>
          <a:xfrm>
            <a:off x="2372011" y="5300466"/>
            <a:ext cx="2695492" cy="369332"/>
          </a:xfrm>
          <a:prstGeom prst="rect">
            <a:avLst/>
          </a:prstGeom>
          <a:noFill/>
        </p:spPr>
        <p:txBody>
          <a:bodyPr wrap="square" rtlCol="0">
            <a:spAutoFit/>
          </a:bodyPr>
          <a:lstStyle/>
          <a:p>
            <a:r>
              <a:rPr lang="en-GB" dirty="0"/>
              <a:t>Home</a:t>
            </a:r>
          </a:p>
        </p:txBody>
      </p:sp>
      <p:pic>
        <p:nvPicPr>
          <p:cNvPr id="9" name="Picture 8">
            <a:extLst>
              <a:ext uri="{FF2B5EF4-FFF2-40B4-BE49-F238E27FC236}">
                <a16:creationId xmlns:a16="http://schemas.microsoft.com/office/drawing/2014/main" id="{62FD2D4C-8CFC-76BA-5969-1AEE07514A7A}"/>
              </a:ext>
            </a:extLst>
          </p:cNvPr>
          <p:cNvPicPr>
            <a:picLocks noChangeAspect="1"/>
          </p:cNvPicPr>
          <p:nvPr/>
        </p:nvPicPr>
        <p:blipFill>
          <a:blip r:embed="rId3"/>
          <a:stretch>
            <a:fillRect/>
          </a:stretch>
        </p:blipFill>
        <p:spPr>
          <a:xfrm>
            <a:off x="1337092" y="1000631"/>
            <a:ext cx="3470882" cy="4266152"/>
          </a:xfrm>
          <a:prstGeom prst="rect">
            <a:avLst/>
          </a:prstGeom>
        </p:spPr>
      </p:pic>
      <p:pic>
        <p:nvPicPr>
          <p:cNvPr id="11" name="Picture 10">
            <a:extLst>
              <a:ext uri="{FF2B5EF4-FFF2-40B4-BE49-F238E27FC236}">
                <a16:creationId xmlns:a16="http://schemas.microsoft.com/office/drawing/2014/main" id="{2F615671-39A8-D860-33C5-0ABC5A7B5158}"/>
              </a:ext>
            </a:extLst>
          </p:cNvPr>
          <p:cNvPicPr>
            <a:picLocks noChangeAspect="1"/>
          </p:cNvPicPr>
          <p:nvPr/>
        </p:nvPicPr>
        <p:blipFill>
          <a:blip r:embed="rId4"/>
          <a:stretch>
            <a:fillRect/>
          </a:stretch>
        </p:blipFill>
        <p:spPr>
          <a:xfrm>
            <a:off x="6383133" y="1000630"/>
            <a:ext cx="3470882" cy="4292755"/>
          </a:xfrm>
          <a:prstGeom prst="rect">
            <a:avLst/>
          </a:prstGeom>
        </p:spPr>
      </p:pic>
    </p:spTree>
    <p:extLst>
      <p:ext uri="{BB962C8B-B14F-4D97-AF65-F5344CB8AC3E}">
        <p14:creationId xmlns:p14="http://schemas.microsoft.com/office/powerpoint/2010/main" val="21509647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973C-A848-C20B-CAE5-E96B35C74EA3}"/>
              </a:ext>
            </a:extLst>
          </p:cNvPr>
          <p:cNvSpPr>
            <a:spLocks noGrp="1"/>
          </p:cNvSpPr>
          <p:nvPr>
            <p:ph type="title"/>
          </p:nvPr>
        </p:nvSpPr>
        <p:spPr>
          <a:xfrm>
            <a:off x="167388" y="-111954"/>
            <a:ext cx="11481847" cy="1325563"/>
          </a:xfrm>
        </p:spPr>
        <p:txBody>
          <a:bodyPr/>
          <a:lstStyle/>
          <a:p>
            <a:r>
              <a:rPr lang="en-GB" dirty="0"/>
              <a:t>Disability</a:t>
            </a:r>
          </a:p>
        </p:txBody>
      </p:sp>
      <p:pic>
        <p:nvPicPr>
          <p:cNvPr id="5" name="Picture 4">
            <a:extLst>
              <a:ext uri="{FF2B5EF4-FFF2-40B4-BE49-F238E27FC236}">
                <a16:creationId xmlns:a16="http://schemas.microsoft.com/office/drawing/2014/main" id="{38322704-436D-CC1C-D3D3-E2D1A99430C4}"/>
              </a:ext>
            </a:extLst>
          </p:cNvPr>
          <p:cNvPicPr>
            <a:picLocks noChangeAspect="1"/>
          </p:cNvPicPr>
          <p:nvPr/>
        </p:nvPicPr>
        <p:blipFill>
          <a:blip r:embed="rId3"/>
          <a:stretch>
            <a:fillRect/>
          </a:stretch>
        </p:blipFill>
        <p:spPr>
          <a:xfrm>
            <a:off x="167388" y="1129085"/>
            <a:ext cx="4506820" cy="4013186"/>
          </a:xfrm>
          <a:prstGeom prst="rect">
            <a:avLst/>
          </a:prstGeom>
        </p:spPr>
      </p:pic>
      <p:pic>
        <p:nvPicPr>
          <p:cNvPr id="7" name="Picture 6">
            <a:extLst>
              <a:ext uri="{FF2B5EF4-FFF2-40B4-BE49-F238E27FC236}">
                <a16:creationId xmlns:a16="http://schemas.microsoft.com/office/drawing/2014/main" id="{548F411C-67AF-B3DB-601A-8BF438139E3D}"/>
              </a:ext>
            </a:extLst>
          </p:cNvPr>
          <p:cNvPicPr>
            <a:picLocks noChangeAspect="1"/>
          </p:cNvPicPr>
          <p:nvPr/>
        </p:nvPicPr>
        <p:blipFill>
          <a:blip r:embed="rId4"/>
          <a:stretch>
            <a:fillRect/>
          </a:stretch>
        </p:blipFill>
        <p:spPr>
          <a:xfrm>
            <a:off x="4720000" y="1213609"/>
            <a:ext cx="7328269" cy="3826373"/>
          </a:xfrm>
          <a:prstGeom prst="rect">
            <a:avLst/>
          </a:prstGeom>
        </p:spPr>
      </p:pic>
    </p:spTree>
    <p:extLst>
      <p:ext uri="{BB962C8B-B14F-4D97-AF65-F5344CB8AC3E}">
        <p14:creationId xmlns:p14="http://schemas.microsoft.com/office/powerpoint/2010/main" val="590768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70B17-C35E-A889-8573-3F81E0EE73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F0C75C-A9CD-BF62-568F-A36C00BE2F88}"/>
              </a:ext>
            </a:extLst>
          </p:cNvPr>
          <p:cNvSpPr>
            <a:spLocks noGrp="1"/>
          </p:cNvSpPr>
          <p:nvPr>
            <p:ph type="title"/>
          </p:nvPr>
        </p:nvSpPr>
        <p:spPr>
          <a:xfrm>
            <a:off x="151074" y="-104002"/>
            <a:ext cx="11481847" cy="1325563"/>
          </a:xfrm>
        </p:spPr>
        <p:txBody>
          <a:bodyPr/>
          <a:lstStyle/>
          <a:p>
            <a:r>
              <a:rPr lang="en-GB" dirty="0"/>
              <a:t>Disability (by campus)</a:t>
            </a:r>
          </a:p>
        </p:txBody>
      </p:sp>
      <p:sp>
        <p:nvSpPr>
          <p:cNvPr id="3" name="TextBox 2">
            <a:extLst>
              <a:ext uri="{FF2B5EF4-FFF2-40B4-BE49-F238E27FC236}">
                <a16:creationId xmlns:a16="http://schemas.microsoft.com/office/drawing/2014/main" id="{24FF2327-E162-9523-19B7-C966D8861E4E}"/>
              </a:ext>
            </a:extLst>
          </p:cNvPr>
          <p:cNvSpPr txBox="1"/>
          <p:nvPr/>
        </p:nvSpPr>
        <p:spPr>
          <a:xfrm>
            <a:off x="9022773" y="5304038"/>
            <a:ext cx="2695492" cy="369332"/>
          </a:xfrm>
          <a:prstGeom prst="rect">
            <a:avLst/>
          </a:prstGeom>
          <a:noFill/>
        </p:spPr>
        <p:txBody>
          <a:bodyPr wrap="square" rtlCol="0">
            <a:spAutoFit/>
          </a:bodyPr>
          <a:lstStyle/>
          <a:p>
            <a:r>
              <a:rPr lang="en-GB" dirty="0"/>
              <a:t>London</a:t>
            </a:r>
          </a:p>
        </p:txBody>
      </p:sp>
      <p:sp>
        <p:nvSpPr>
          <p:cNvPr id="4" name="TextBox 3">
            <a:extLst>
              <a:ext uri="{FF2B5EF4-FFF2-40B4-BE49-F238E27FC236}">
                <a16:creationId xmlns:a16="http://schemas.microsoft.com/office/drawing/2014/main" id="{FC6808FF-0DC9-30CA-ACE5-91D5CD294B38}"/>
              </a:ext>
            </a:extLst>
          </p:cNvPr>
          <p:cNvSpPr txBox="1"/>
          <p:nvPr/>
        </p:nvSpPr>
        <p:spPr>
          <a:xfrm>
            <a:off x="2813678" y="4459624"/>
            <a:ext cx="2695492" cy="369332"/>
          </a:xfrm>
          <a:prstGeom prst="rect">
            <a:avLst/>
          </a:prstGeom>
          <a:noFill/>
        </p:spPr>
        <p:txBody>
          <a:bodyPr wrap="square" rtlCol="0">
            <a:spAutoFit/>
          </a:bodyPr>
          <a:lstStyle/>
          <a:p>
            <a:r>
              <a:rPr lang="en-GB" dirty="0"/>
              <a:t>Birmingham</a:t>
            </a:r>
          </a:p>
        </p:txBody>
      </p:sp>
      <p:pic>
        <p:nvPicPr>
          <p:cNvPr id="6" name="Picture 5">
            <a:extLst>
              <a:ext uri="{FF2B5EF4-FFF2-40B4-BE49-F238E27FC236}">
                <a16:creationId xmlns:a16="http://schemas.microsoft.com/office/drawing/2014/main" id="{84ED7F3E-EF4E-A9C5-EC95-3D3BC379336B}"/>
              </a:ext>
            </a:extLst>
          </p:cNvPr>
          <p:cNvPicPr>
            <a:picLocks noChangeAspect="1"/>
          </p:cNvPicPr>
          <p:nvPr/>
        </p:nvPicPr>
        <p:blipFill>
          <a:blip r:embed="rId3"/>
          <a:srcRect l="4658" t="9583" r="35029" b="1"/>
          <a:stretch>
            <a:fillRect/>
          </a:stretch>
        </p:blipFill>
        <p:spPr>
          <a:xfrm>
            <a:off x="3494716" y="1903700"/>
            <a:ext cx="3186500" cy="2504084"/>
          </a:xfrm>
          <a:prstGeom prst="rect">
            <a:avLst/>
          </a:prstGeom>
        </p:spPr>
      </p:pic>
      <p:pic>
        <p:nvPicPr>
          <p:cNvPr id="8" name="Picture 7">
            <a:extLst>
              <a:ext uri="{FF2B5EF4-FFF2-40B4-BE49-F238E27FC236}">
                <a16:creationId xmlns:a16="http://schemas.microsoft.com/office/drawing/2014/main" id="{BF11CBE5-E965-A729-1583-0CCEF525AAF9}"/>
              </a:ext>
            </a:extLst>
          </p:cNvPr>
          <p:cNvPicPr>
            <a:picLocks noChangeAspect="1"/>
          </p:cNvPicPr>
          <p:nvPr/>
        </p:nvPicPr>
        <p:blipFill>
          <a:blip r:embed="rId4"/>
          <a:srcRect l="4391" t="8873" r="34717"/>
          <a:stretch>
            <a:fillRect/>
          </a:stretch>
        </p:blipFill>
        <p:spPr>
          <a:xfrm>
            <a:off x="7884322" y="2822406"/>
            <a:ext cx="3186500" cy="2507553"/>
          </a:xfrm>
          <a:prstGeom prst="rect">
            <a:avLst/>
          </a:prstGeom>
        </p:spPr>
      </p:pic>
      <p:pic>
        <p:nvPicPr>
          <p:cNvPr id="10" name="Picture 9">
            <a:extLst>
              <a:ext uri="{FF2B5EF4-FFF2-40B4-BE49-F238E27FC236}">
                <a16:creationId xmlns:a16="http://schemas.microsoft.com/office/drawing/2014/main" id="{F0783FE0-3AF5-868E-912D-034125CA7876}"/>
              </a:ext>
            </a:extLst>
          </p:cNvPr>
          <p:cNvPicPr>
            <a:picLocks noChangeAspect="1"/>
          </p:cNvPicPr>
          <p:nvPr/>
        </p:nvPicPr>
        <p:blipFill>
          <a:blip r:embed="rId5"/>
          <a:stretch>
            <a:fillRect/>
          </a:stretch>
        </p:blipFill>
        <p:spPr>
          <a:xfrm>
            <a:off x="7993563" y="54441"/>
            <a:ext cx="3034385" cy="2694813"/>
          </a:xfrm>
          <a:prstGeom prst="rect">
            <a:avLst/>
          </a:prstGeom>
        </p:spPr>
      </p:pic>
      <p:pic>
        <p:nvPicPr>
          <p:cNvPr id="12" name="Picture 11">
            <a:extLst>
              <a:ext uri="{FF2B5EF4-FFF2-40B4-BE49-F238E27FC236}">
                <a16:creationId xmlns:a16="http://schemas.microsoft.com/office/drawing/2014/main" id="{B8097B05-82D7-1057-0181-B2F949BB782B}"/>
              </a:ext>
            </a:extLst>
          </p:cNvPr>
          <p:cNvPicPr>
            <a:picLocks noChangeAspect="1"/>
          </p:cNvPicPr>
          <p:nvPr/>
        </p:nvPicPr>
        <p:blipFill>
          <a:blip r:embed="rId6"/>
          <a:stretch>
            <a:fillRect/>
          </a:stretch>
        </p:blipFill>
        <p:spPr>
          <a:xfrm>
            <a:off x="736290" y="1903700"/>
            <a:ext cx="2712501" cy="2401613"/>
          </a:xfrm>
          <a:prstGeom prst="rect">
            <a:avLst/>
          </a:prstGeom>
        </p:spPr>
      </p:pic>
      <p:pic>
        <p:nvPicPr>
          <p:cNvPr id="5" name="Picture 4">
            <a:extLst>
              <a:ext uri="{FF2B5EF4-FFF2-40B4-BE49-F238E27FC236}">
                <a16:creationId xmlns:a16="http://schemas.microsoft.com/office/drawing/2014/main" id="{C6A99D5F-9FF3-AFAF-8D7A-5A2755F2CFB1}"/>
              </a:ext>
            </a:extLst>
          </p:cNvPr>
          <p:cNvPicPr>
            <a:picLocks noChangeAspect="1"/>
          </p:cNvPicPr>
          <p:nvPr/>
        </p:nvPicPr>
        <p:blipFill>
          <a:blip r:embed="rId4"/>
          <a:srcRect l="66234" t="25249" b="15511"/>
          <a:stretch>
            <a:fillRect/>
          </a:stretch>
        </p:blipFill>
        <p:spPr>
          <a:xfrm>
            <a:off x="6309291" y="338725"/>
            <a:ext cx="1436868" cy="1325563"/>
          </a:xfrm>
          <a:prstGeom prst="rect">
            <a:avLst/>
          </a:prstGeom>
        </p:spPr>
      </p:pic>
    </p:spTree>
    <p:extLst>
      <p:ext uri="{BB962C8B-B14F-4D97-AF65-F5344CB8AC3E}">
        <p14:creationId xmlns:p14="http://schemas.microsoft.com/office/powerpoint/2010/main" val="31274931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FAD6C-EBD9-87DD-CEE8-BE9F2F33B8CA}"/>
              </a:ext>
            </a:extLst>
          </p:cNvPr>
          <p:cNvSpPr>
            <a:spLocks noGrp="1"/>
          </p:cNvSpPr>
          <p:nvPr>
            <p:ph type="title"/>
          </p:nvPr>
        </p:nvSpPr>
        <p:spPr>
          <a:xfrm>
            <a:off x="87875" y="-183515"/>
            <a:ext cx="11481847" cy="1325563"/>
          </a:xfrm>
        </p:spPr>
        <p:txBody>
          <a:bodyPr/>
          <a:lstStyle/>
          <a:p>
            <a:r>
              <a:rPr lang="en-GB" dirty="0"/>
              <a:t>Where do Home students come from?</a:t>
            </a:r>
          </a:p>
        </p:txBody>
      </p:sp>
      <p:pic>
        <p:nvPicPr>
          <p:cNvPr id="5" name="Picture 4">
            <a:extLst>
              <a:ext uri="{FF2B5EF4-FFF2-40B4-BE49-F238E27FC236}">
                <a16:creationId xmlns:a16="http://schemas.microsoft.com/office/drawing/2014/main" id="{53E89DF2-29AC-2B17-B2CA-571584CEE74C}"/>
              </a:ext>
            </a:extLst>
          </p:cNvPr>
          <p:cNvPicPr>
            <a:picLocks noChangeAspect="1"/>
          </p:cNvPicPr>
          <p:nvPr/>
        </p:nvPicPr>
        <p:blipFill>
          <a:blip r:embed="rId3"/>
          <a:stretch>
            <a:fillRect/>
          </a:stretch>
        </p:blipFill>
        <p:spPr>
          <a:xfrm>
            <a:off x="241466" y="1386735"/>
            <a:ext cx="3699505" cy="3268817"/>
          </a:xfrm>
          <a:prstGeom prst="rect">
            <a:avLst/>
          </a:prstGeom>
        </p:spPr>
      </p:pic>
      <p:pic>
        <p:nvPicPr>
          <p:cNvPr id="7" name="Picture 6">
            <a:extLst>
              <a:ext uri="{FF2B5EF4-FFF2-40B4-BE49-F238E27FC236}">
                <a16:creationId xmlns:a16="http://schemas.microsoft.com/office/drawing/2014/main" id="{B578ECD8-36DF-BBC8-D4EA-4C973AAB075F}"/>
              </a:ext>
            </a:extLst>
          </p:cNvPr>
          <p:cNvPicPr>
            <a:picLocks noChangeAspect="1"/>
          </p:cNvPicPr>
          <p:nvPr/>
        </p:nvPicPr>
        <p:blipFill>
          <a:blip r:embed="rId4"/>
          <a:stretch>
            <a:fillRect/>
          </a:stretch>
        </p:blipFill>
        <p:spPr>
          <a:xfrm>
            <a:off x="4116864" y="1386734"/>
            <a:ext cx="3676502" cy="3268817"/>
          </a:xfrm>
          <a:prstGeom prst="rect">
            <a:avLst/>
          </a:prstGeom>
        </p:spPr>
      </p:pic>
      <p:sp>
        <p:nvSpPr>
          <p:cNvPr id="8" name="TextBox 7">
            <a:extLst>
              <a:ext uri="{FF2B5EF4-FFF2-40B4-BE49-F238E27FC236}">
                <a16:creationId xmlns:a16="http://schemas.microsoft.com/office/drawing/2014/main" id="{F3452003-0A9E-87F0-997A-F63F627F7B14}"/>
              </a:ext>
            </a:extLst>
          </p:cNvPr>
          <p:cNvSpPr txBox="1"/>
          <p:nvPr/>
        </p:nvSpPr>
        <p:spPr>
          <a:xfrm>
            <a:off x="5229308" y="4907976"/>
            <a:ext cx="1733384" cy="369332"/>
          </a:xfrm>
          <a:prstGeom prst="rect">
            <a:avLst/>
          </a:prstGeom>
          <a:noFill/>
        </p:spPr>
        <p:txBody>
          <a:bodyPr wrap="square" rtlCol="0">
            <a:spAutoFit/>
          </a:bodyPr>
          <a:lstStyle/>
          <a:p>
            <a:r>
              <a:rPr lang="en-GB" dirty="0"/>
              <a:t>Birmingham</a:t>
            </a:r>
          </a:p>
        </p:txBody>
      </p:sp>
      <p:sp>
        <p:nvSpPr>
          <p:cNvPr id="14" name="TextBox 13">
            <a:extLst>
              <a:ext uri="{FF2B5EF4-FFF2-40B4-BE49-F238E27FC236}">
                <a16:creationId xmlns:a16="http://schemas.microsoft.com/office/drawing/2014/main" id="{36019822-EED5-ED18-9E94-C6454637CC88}"/>
              </a:ext>
            </a:extLst>
          </p:cNvPr>
          <p:cNvSpPr txBox="1"/>
          <p:nvPr/>
        </p:nvSpPr>
        <p:spPr>
          <a:xfrm>
            <a:off x="9653458" y="4914721"/>
            <a:ext cx="1733384" cy="369332"/>
          </a:xfrm>
          <a:prstGeom prst="rect">
            <a:avLst/>
          </a:prstGeom>
          <a:noFill/>
        </p:spPr>
        <p:txBody>
          <a:bodyPr wrap="square" rtlCol="0">
            <a:spAutoFit/>
          </a:bodyPr>
          <a:lstStyle/>
          <a:p>
            <a:r>
              <a:rPr lang="en-GB" dirty="0"/>
              <a:t>London</a:t>
            </a:r>
          </a:p>
        </p:txBody>
      </p:sp>
      <p:pic>
        <p:nvPicPr>
          <p:cNvPr id="17" name="Picture 16">
            <a:extLst>
              <a:ext uri="{FF2B5EF4-FFF2-40B4-BE49-F238E27FC236}">
                <a16:creationId xmlns:a16="http://schemas.microsoft.com/office/drawing/2014/main" id="{9F65D3C6-3B7E-3860-B498-7A3DBD20E644}"/>
              </a:ext>
            </a:extLst>
          </p:cNvPr>
          <p:cNvPicPr>
            <a:picLocks noChangeAspect="1"/>
          </p:cNvPicPr>
          <p:nvPr/>
        </p:nvPicPr>
        <p:blipFill>
          <a:blip r:embed="rId5"/>
          <a:stretch>
            <a:fillRect/>
          </a:stretch>
        </p:blipFill>
        <p:spPr>
          <a:xfrm>
            <a:off x="7969259" y="1386735"/>
            <a:ext cx="3875397" cy="3380337"/>
          </a:xfrm>
          <a:prstGeom prst="rect">
            <a:avLst/>
          </a:prstGeom>
        </p:spPr>
      </p:pic>
      <p:sp>
        <p:nvSpPr>
          <p:cNvPr id="3" name="TextBox 2">
            <a:extLst>
              <a:ext uri="{FF2B5EF4-FFF2-40B4-BE49-F238E27FC236}">
                <a16:creationId xmlns:a16="http://schemas.microsoft.com/office/drawing/2014/main" id="{6EA9F3EF-2A9B-2B8A-D721-87A8073718F7}"/>
              </a:ext>
            </a:extLst>
          </p:cNvPr>
          <p:cNvSpPr txBox="1"/>
          <p:nvPr/>
        </p:nvSpPr>
        <p:spPr>
          <a:xfrm>
            <a:off x="1469898" y="4914721"/>
            <a:ext cx="1733384" cy="369332"/>
          </a:xfrm>
          <a:prstGeom prst="rect">
            <a:avLst/>
          </a:prstGeom>
          <a:noFill/>
        </p:spPr>
        <p:txBody>
          <a:bodyPr wrap="square" rtlCol="0">
            <a:spAutoFit/>
          </a:bodyPr>
          <a:lstStyle/>
          <a:p>
            <a:r>
              <a:rPr lang="en-GB" dirty="0"/>
              <a:t>Overall</a:t>
            </a:r>
          </a:p>
        </p:txBody>
      </p:sp>
    </p:spTree>
    <p:extLst>
      <p:ext uri="{BB962C8B-B14F-4D97-AF65-F5344CB8AC3E}">
        <p14:creationId xmlns:p14="http://schemas.microsoft.com/office/powerpoint/2010/main" val="41768569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EC889C-A4D0-C1FF-8414-0110786AF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F68662-B705-0694-8A45-039EB203D17A}"/>
              </a:ext>
            </a:extLst>
          </p:cNvPr>
          <p:cNvSpPr>
            <a:spLocks noGrp="1"/>
          </p:cNvSpPr>
          <p:nvPr>
            <p:ph type="title"/>
          </p:nvPr>
        </p:nvSpPr>
        <p:spPr>
          <a:xfrm>
            <a:off x="87875" y="-183515"/>
            <a:ext cx="11481847" cy="1325563"/>
          </a:xfrm>
        </p:spPr>
        <p:txBody>
          <a:bodyPr/>
          <a:lstStyle/>
          <a:p>
            <a:r>
              <a:rPr lang="en-GB" dirty="0"/>
              <a:t>Distance from campus - Birmingham</a:t>
            </a:r>
          </a:p>
        </p:txBody>
      </p:sp>
      <p:sp>
        <p:nvSpPr>
          <p:cNvPr id="4" name="TextBox 3">
            <a:extLst>
              <a:ext uri="{FF2B5EF4-FFF2-40B4-BE49-F238E27FC236}">
                <a16:creationId xmlns:a16="http://schemas.microsoft.com/office/drawing/2014/main" id="{982D64AF-BC5C-2592-75D9-A7C3C992D106}"/>
              </a:ext>
            </a:extLst>
          </p:cNvPr>
          <p:cNvSpPr txBox="1"/>
          <p:nvPr/>
        </p:nvSpPr>
        <p:spPr>
          <a:xfrm>
            <a:off x="2713136" y="5179252"/>
            <a:ext cx="3200400" cy="369332"/>
          </a:xfrm>
          <a:prstGeom prst="rect">
            <a:avLst/>
          </a:prstGeom>
          <a:noFill/>
        </p:spPr>
        <p:txBody>
          <a:bodyPr wrap="square" rtlCol="0">
            <a:spAutoFit/>
          </a:bodyPr>
          <a:lstStyle/>
          <a:p>
            <a:r>
              <a:rPr lang="en-GB" dirty="0"/>
              <a:t>Weekday delivery</a:t>
            </a:r>
          </a:p>
        </p:txBody>
      </p:sp>
      <p:sp>
        <p:nvSpPr>
          <p:cNvPr id="6" name="TextBox 5">
            <a:extLst>
              <a:ext uri="{FF2B5EF4-FFF2-40B4-BE49-F238E27FC236}">
                <a16:creationId xmlns:a16="http://schemas.microsoft.com/office/drawing/2014/main" id="{0EBA199C-A752-EDA1-8DA3-F01B26DD65EC}"/>
              </a:ext>
            </a:extLst>
          </p:cNvPr>
          <p:cNvSpPr txBox="1"/>
          <p:nvPr/>
        </p:nvSpPr>
        <p:spPr>
          <a:xfrm>
            <a:off x="8091716" y="5166303"/>
            <a:ext cx="2126343" cy="369332"/>
          </a:xfrm>
          <a:prstGeom prst="rect">
            <a:avLst/>
          </a:prstGeom>
          <a:noFill/>
        </p:spPr>
        <p:txBody>
          <a:bodyPr wrap="square" rtlCol="0">
            <a:spAutoFit/>
          </a:bodyPr>
          <a:lstStyle/>
          <a:p>
            <a:r>
              <a:rPr lang="en-GB" dirty="0"/>
              <a:t>Weekend delivery</a:t>
            </a:r>
          </a:p>
        </p:txBody>
      </p:sp>
      <p:pic>
        <p:nvPicPr>
          <p:cNvPr id="5" name="Picture 4">
            <a:extLst>
              <a:ext uri="{FF2B5EF4-FFF2-40B4-BE49-F238E27FC236}">
                <a16:creationId xmlns:a16="http://schemas.microsoft.com/office/drawing/2014/main" id="{09C371CB-EAB6-CDC7-33F1-75EB296790D2}"/>
              </a:ext>
            </a:extLst>
          </p:cNvPr>
          <p:cNvPicPr>
            <a:picLocks noChangeAspect="1"/>
          </p:cNvPicPr>
          <p:nvPr/>
        </p:nvPicPr>
        <p:blipFill>
          <a:blip r:embed="rId3"/>
          <a:stretch>
            <a:fillRect/>
          </a:stretch>
        </p:blipFill>
        <p:spPr>
          <a:xfrm>
            <a:off x="6623696" y="833420"/>
            <a:ext cx="4595847" cy="4297644"/>
          </a:xfrm>
          <a:prstGeom prst="rect">
            <a:avLst/>
          </a:prstGeom>
        </p:spPr>
      </p:pic>
      <p:pic>
        <p:nvPicPr>
          <p:cNvPr id="8" name="Picture 7">
            <a:extLst>
              <a:ext uri="{FF2B5EF4-FFF2-40B4-BE49-F238E27FC236}">
                <a16:creationId xmlns:a16="http://schemas.microsoft.com/office/drawing/2014/main" id="{5A48ADAE-80DB-A812-592D-25455B1C4592}"/>
              </a:ext>
            </a:extLst>
          </p:cNvPr>
          <p:cNvPicPr>
            <a:picLocks noChangeAspect="1"/>
          </p:cNvPicPr>
          <p:nvPr/>
        </p:nvPicPr>
        <p:blipFill>
          <a:blip r:embed="rId4"/>
          <a:stretch>
            <a:fillRect/>
          </a:stretch>
        </p:blipFill>
        <p:spPr>
          <a:xfrm>
            <a:off x="1500155" y="833420"/>
            <a:ext cx="4595846" cy="4311933"/>
          </a:xfrm>
          <a:prstGeom prst="rect">
            <a:avLst/>
          </a:prstGeom>
        </p:spPr>
      </p:pic>
    </p:spTree>
    <p:extLst>
      <p:ext uri="{BB962C8B-B14F-4D97-AF65-F5344CB8AC3E}">
        <p14:creationId xmlns:p14="http://schemas.microsoft.com/office/powerpoint/2010/main" val="36596056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940E61-5DF5-8FF0-4240-4D12E8B1D9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E64DF2-A761-60F8-F0E4-C7C301BCCAB5}"/>
              </a:ext>
            </a:extLst>
          </p:cNvPr>
          <p:cNvSpPr>
            <a:spLocks noGrp="1"/>
          </p:cNvSpPr>
          <p:nvPr>
            <p:ph type="title"/>
          </p:nvPr>
        </p:nvSpPr>
        <p:spPr>
          <a:xfrm>
            <a:off x="87875" y="-183515"/>
            <a:ext cx="11481847" cy="1325563"/>
          </a:xfrm>
        </p:spPr>
        <p:txBody>
          <a:bodyPr/>
          <a:lstStyle/>
          <a:p>
            <a:r>
              <a:rPr lang="en-GB" dirty="0"/>
              <a:t>Distance from campus - London</a:t>
            </a:r>
          </a:p>
        </p:txBody>
      </p:sp>
      <p:sp>
        <p:nvSpPr>
          <p:cNvPr id="9" name="TextBox 8">
            <a:extLst>
              <a:ext uri="{FF2B5EF4-FFF2-40B4-BE49-F238E27FC236}">
                <a16:creationId xmlns:a16="http://schemas.microsoft.com/office/drawing/2014/main" id="{4FC0FC21-D48E-31FF-74D0-53A273101CA3}"/>
              </a:ext>
            </a:extLst>
          </p:cNvPr>
          <p:cNvSpPr txBox="1"/>
          <p:nvPr/>
        </p:nvSpPr>
        <p:spPr>
          <a:xfrm>
            <a:off x="2628398" y="5169533"/>
            <a:ext cx="3200400" cy="369332"/>
          </a:xfrm>
          <a:prstGeom prst="rect">
            <a:avLst/>
          </a:prstGeom>
          <a:noFill/>
        </p:spPr>
        <p:txBody>
          <a:bodyPr wrap="square" rtlCol="0">
            <a:spAutoFit/>
          </a:bodyPr>
          <a:lstStyle/>
          <a:p>
            <a:r>
              <a:rPr lang="en-GB" dirty="0"/>
              <a:t>Weekday delivery</a:t>
            </a:r>
          </a:p>
        </p:txBody>
      </p:sp>
      <p:sp>
        <p:nvSpPr>
          <p:cNvPr id="10" name="TextBox 9">
            <a:extLst>
              <a:ext uri="{FF2B5EF4-FFF2-40B4-BE49-F238E27FC236}">
                <a16:creationId xmlns:a16="http://schemas.microsoft.com/office/drawing/2014/main" id="{34FB2FA4-61DA-4D75-2421-8F6534AD06A4}"/>
              </a:ext>
            </a:extLst>
          </p:cNvPr>
          <p:cNvSpPr txBox="1"/>
          <p:nvPr/>
        </p:nvSpPr>
        <p:spPr>
          <a:xfrm>
            <a:off x="7974485" y="5166303"/>
            <a:ext cx="2126343" cy="369332"/>
          </a:xfrm>
          <a:prstGeom prst="rect">
            <a:avLst/>
          </a:prstGeom>
          <a:noFill/>
        </p:spPr>
        <p:txBody>
          <a:bodyPr wrap="square" rtlCol="0">
            <a:spAutoFit/>
          </a:bodyPr>
          <a:lstStyle/>
          <a:p>
            <a:r>
              <a:rPr lang="en-GB" dirty="0"/>
              <a:t>Weekend delivery</a:t>
            </a:r>
          </a:p>
        </p:txBody>
      </p:sp>
      <p:pic>
        <p:nvPicPr>
          <p:cNvPr id="15" name="Picture 14">
            <a:extLst>
              <a:ext uri="{FF2B5EF4-FFF2-40B4-BE49-F238E27FC236}">
                <a16:creationId xmlns:a16="http://schemas.microsoft.com/office/drawing/2014/main" id="{BF62B5F6-9F24-E6CF-67DE-B4E88D2B1D07}"/>
              </a:ext>
            </a:extLst>
          </p:cNvPr>
          <p:cNvPicPr>
            <a:picLocks noChangeAspect="1"/>
          </p:cNvPicPr>
          <p:nvPr/>
        </p:nvPicPr>
        <p:blipFill>
          <a:blip r:embed="rId3"/>
          <a:stretch>
            <a:fillRect/>
          </a:stretch>
        </p:blipFill>
        <p:spPr>
          <a:xfrm>
            <a:off x="1250140" y="936603"/>
            <a:ext cx="4503112" cy="4242649"/>
          </a:xfrm>
          <a:prstGeom prst="rect">
            <a:avLst/>
          </a:prstGeom>
        </p:spPr>
      </p:pic>
      <p:pic>
        <p:nvPicPr>
          <p:cNvPr id="18" name="Picture 17">
            <a:extLst>
              <a:ext uri="{FF2B5EF4-FFF2-40B4-BE49-F238E27FC236}">
                <a16:creationId xmlns:a16="http://schemas.microsoft.com/office/drawing/2014/main" id="{0490C769-7EE5-ABEF-1C4C-9483C5DC93F3}"/>
              </a:ext>
            </a:extLst>
          </p:cNvPr>
          <p:cNvPicPr>
            <a:picLocks noChangeAspect="1"/>
          </p:cNvPicPr>
          <p:nvPr/>
        </p:nvPicPr>
        <p:blipFill>
          <a:blip r:embed="rId4"/>
          <a:stretch>
            <a:fillRect/>
          </a:stretch>
        </p:blipFill>
        <p:spPr>
          <a:xfrm>
            <a:off x="6438750" y="1014423"/>
            <a:ext cx="4439707" cy="4155110"/>
          </a:xfrm>
          <a:prstGeom prst="rect">
            <a:avLst/>
          </a:prstGeom>
        </p:spPr>
      </p:pic>
    </p:spTree>
    <p:extLst>
      <p:ext uri="{BB962C8B-B14F-4D97-AF65-F5344CB8AC3E}">
        <p14:creationId xmlns:p14="http://schemas.microsoft.com/office/powerpoint/2010/main" val="2521821514"/>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d58dbe5dad4c031633cf73e1cdc19dfe">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4ea519f5749edfc1c2fa7bca6bf2537e"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1A8BDF72-D000-480E-805D-2F31B09DEFEA}">
  <ds:schemaRefs>
    <ds:schemaRef ds:uri="58fca413-3b36-4298-af2b-d24aa1f4750f"/>
    <ds:schemaRef ds:uri="http://www.w3.org/XML/1998/namespace"/>
    <ds:schemaRef ds:uri="http://purl.org/dc/elements/1.1/"/>
    <ds:schemaRef ds:uri="1084fe36-8241-4751-a893-1fa9f44ff207"/>
    <ds:schemaRef ds:uri="http://purl.org/dc/terms/"/>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845B946C-B159-4FCB-B765-DA191A567B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1743</Words>
  <Application>Microsoft Office PowerPoint</Application>
  <PresentationFormat>Widescreen</PresentationFormat>
  <Paragraphs>159</Paragraphs>
  <Slides>28</Slides>
  <Notes>28</Notes>
  <HiddenSlides>0</HiddenSlides>
  <MMClips>0</MMClips>
  <ScaleCrop>false</ScaleCrop>
  <HeadingPairs>
    <vt:vector size="6" baseType="variant">
      <vt:variant>
        <vt:lpstr>Fonts Used</vt:lpstr>
      </vt:variant>
      <vt:variant>
        <vt:i4>4</vt:i4>
      </vt:variant>
      <vt:variant>
        <vt:lpstr>Theme</vt:lpstr>
      </vt:variant>
      <vt:variant>
        <vt:i4>6</vt:i4>
      </vt:variant>
      <vt:variant>
        <vt:lpstr>Slide Titles</vt:lpstr>
      </vt:variant>
      <vt:variant>
        <vt:i4>28</vt:i4>
      </vt:variant>
    </vt:vector>
  </HeadingPairs>
  <TitlesOfParts>
    <vt:vector size="38" baseType="lpstr">
      <vt:lpstr>Aptos</vt:lpstr>
      <vt:lpstr>Arial</vt:lpstr>
      <vt:lpstr>Calibri</vt:lpstr>
      <vt:lpstr>Calibri Light</vt:lpstr>
      <vt:lpstr>UWTSD Title Page 1</vt:lpstr>
      <vt:lpstr>UWTSD Text 1</vt:lpstr>
      <vt:lpstr>UWTSD Text 2</vt:lpstr>
      <vt:lpstr>UWTSD Text 3</vt:lpstr>
      <vt:lpstr>UWTSD Text 4</vt:lpstr>
      <vt:lpstr>UWTSD Logo Variations place image in Background</vt:lpstr>
      <vt:lpstr>PowerPoint Presentation</vt:lpstr>
      <vt:lpstr>Students and new starters</vt:lpstr>
      <vt:lpstr>Students and new starters (by campus)</vt:lpstr>
      <vt:lpstr>Level of Study</vt:lpstr>
      <vt:lpstr>Student numbers by degree type and campus - UG</vt:lpstr>
      <vt:lpstr>Student numbers by degree type and campus - PG</vt:lpstr>
      <vt:lpstr>Intakes</vt:lpstr>
      <vt:lpstr>Method of attendance (Undergraduate)</vt:lpstr>
      <vt:lpstr>Home vs. Overseas</vt:lpstr>
      <vt:lpstr>Home vs. Overseas (by campus)</vt:lpstr>
      <vt:lpstr>Home vs. Overseas (Undergraduates)</vt:lpstr>
      <vt:lpstr>Home vs. Overseas (Postgraduates)</vt:lpstr>
      <vt:lpstr>Low participation (undergraduates)</vt:lpstr>
      <vt:lpstr>Low participation (UG, by campus)</vt:lpstr>
      <vt:lpstr>Age</vt:lpstr>
      <vt:lpstr>Age (by level of study)</vt:lpstr>
      <vt:lpstr>Age (by home/overseas - postgraduate)</vt:lpstr>
      <vt:lpstr>Gender</vt:lpstr>
      <vt:lpstr>Gender (by course type)</vt:lpstr>
      <vt:lpstr>Ethnicity</vt:lpstr>
      <vt:lpstr>Ethnicity (by degree type)</vt:lpstr>
      <vt:lpstr>Ethnicity (by campus)</vt:lpstr>
      <vt:lpstr>Ethnicity (Home/Overseas)</vt:lpstr>
      <vt:lpstr>Disability</vt:lpstr>
      <vt:lpstr>Disability (by campus)</vt:lpstr>
      <vt:lpstr>Where do Home students come from?</vt:lpstr>
      <vt:lpstr>Distance from campus - Birmingham</vt:lpstr>
      <vt:lpstr>Distance from campus - London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Pamela Styles</cp:lastModifiedBy>
  <cp:revision>40</cp:revision>
  <dcterms:created xsi:type="dcterms:W3CDTF">2021-03-09T15:35:42Z</dcterms:created>
  <dcterms:modified xsi:type="dcterms:W3CDTF">2026-01-28T11:49:40Z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