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74" r:id="rId2"/>
    <p:sldId id="256" r:id="rId3"/>
    <p:sldId id="259" r:id="rId4"/>
    <p:sldId id="258" r:id="rId5"/>
    <p:sldId id="263" r:id="rId6"/>
    <p:sldId id="262" r:id="rId7"/>
    <p:sldId id="264" r:id="rId8"/>
    <p:sldId id="265" r:id="rId9"/>
    <p:sldId id="266" r:id="rId10"/>
    <p:sldId id="267" r:id="rId11"/>
    <p:sldId id="268" r:id="rId12"/>
    <p:sldId id="269" r:id="rId13"/>
    <p:sldId id="270" r:id="rId14"/>
    <p:sldId id="271" r:id="rId15"/>
    <p:sldId id="272" r:id="rId16"/>
    <p:sldId id="273" r:id="rId17"/>
    <p:sldId id="260" r:id="rId18"/>
    <p:sldId id="26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6271"/>
  </p:normalViewPr>
  <p:slideViewPr>
    <p:cSldViewPr snapToGrid="0">
      <p:cViewPr>
        <p:scale>
          <a:sx n="120" d="100"/>
          <a:sy n="120" d="100"/>
        </p:scale>
        <p:origin x="256" y="20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5B5032-FEE2-E849-9B9D-A9F48CCD8296}" type="datetimeFigureOut">
              <a:rPr lang="en-GB" smtClean="0"/>
              <a:t>05/03/2025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BE51B7-A8CA-7C42-86FE-CABCA0511A3C}" type="slidenum">
              <a:rPr lang="en-GB" smtClean="0"/>
              <a:t>‹#›</a:t>
            </a:fld>
            <a:endParaRPr lang="en-GB"/>
          </a:p>
        </p:txBody>
      </p:sp>
    </p:spTree>
    <p:extLst>
      <p:ext uri="{BB962C8B-B14F-4D97-AF65-F5344CB8AC3E}">
        <p14:creationId xmlns:p14="http://schemas.microsoft.com/office/powerpoint/2010/main" val="3121732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 = coaching a semi-professional football team, that were relegated last season. We’re now entering pre-season, and have rewatched all conceded goals from last season’s recorded matches. Moving forward, if we desire to accumulate wins this season, performance has to be analysed and flaws need to be identified. The coaching staff that reviewed the footage found 2/3rds of those goals conceded occurred due to our players lack of speed, and agility.</a:t>
            </a:r>
          </a:p>
        </p:txBody>
      </p:sp>
      <p:sp>
        <p:nvSpPr>
          <p:cNvPr id="4" name="Slide Number Placeholder 3"/>
          <p:cNvSpPr>
            <a:spLocks noGrp="1"/>
          </p:cNvSpPr>
          <p:nvPr>
            <p:ph type="sldNum" sz="quarter" idx="5"/>
          </p:nvPr>
        </p:nvSpPr>
        <p:spPr/>
        <p:txBody>
          <a:bodyPr/>
          <a:lstStyle/>
          <a:p>
            <a:fld id="{31BE51B7-A8CA-7C42-86FE-CABCA0511A3C}" type="slidenum">
              <a:rPr lang="en-GB" smtClean="0"/>
              <a:t>1</a:t>
            </a:fld>
            <a:endParaRPr lang="en-GB"/>
          </a:p>
        </p:txBody>
      </p:sp>
    </p:spTree>
    <p:extLst>
      <p:ext uri="{BB962C8B-B14F-4D97-AF65-F5344CB8AC3E}">
        <p14:creationId xmlns:p14="http://schemas.microsoft.com/office/powerpoint/2010/main" val="3171728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SAQ programme will address these athletic qualities. 6 week programme consisting of the 3 types of sessions, each performed once a week.</a:t>
            </a:r>
          </a:p>
        </p:txBody>
      </p:sp>
      <p:sp>
        <p:nvSpPr>
          <p:cNvPr id="4" name="Slide Number Placeholder 3"/>
          <p:cNvSpPr>
            <a:spLocks noGrp="1"/>
          </p:cNvSpPr>
          <p:nvPr>
            <p:ph type="sldNum" sz="quarter" idx="5"/>
          </p:nvPr>
        </p:nvSpPr>
        <p:spPr/>
        <p:txBody>
          <a:bodyPr/>
          <a:lstStyle/>
          <a:p>
            <a:fld id="{31BE51B7-A8CA-7C42-86FE-CABCA0511A3C}" type="slidenum">
              <a:rPr lang="en-GB" smtClean="0"/>
              <a:t>2</a:t>
            </a:fld>
            <a:endParaRPr lang="en-GB"/>
          </a:p>
        </p:txBody>
      </p:sp>
    </p:spTree>
    <p:extLst>
      <p:ext uri="{BB962C8B-B14F-4D97-AF65-F5344CB8AC3E}">
        <p14:creationId xmlns:p14="http://schemas.microsoft.com/office/powerpoint/2010/main" val="1683639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sessions use the 3 fundamentals of Deci and Ryan’s Self Determination Theory for the athletes to feel a sense of control over their actions, experience a increased belief in their </a:t>
            </a:r>
            <a:r>
              <a:rPr lang="en-GB" dirty="0" err="1"/>
              <a:t>capabilitity</a:t>
            </a:r>
            <a:r>
              <a:rPr lang="en-GB" dirty="0"/>
              <a:t> to perform the </a:t>
            </a:r>
            <a:r>
              <a:rPr lang="en-GB" dirty="0" err="1"/>
              <a:t>tasks,and</a:t>
            </a:r>
            <a:r>
              <a:rPr lang="en-GB" dirty="0"/>
              <a:t> feel connected to others and valued. The setup of these sessions will aim to achieve that. </a:t>
            </a:r>
          </a:p>
        </p:txBody>
      </p:sp>
      <p:sp>
        <p:nvSpPr>
          <p:cNvPr id="4" name="Slide Number Placeholder 3"/>
          <p:cNvSpPr>
            <a:spLocks noGrp="1"/>
          </p:cNvSpPr>
          <p:nvPr>
            <p:ph type="sldNum" sz="quarter" idx="5"/>
          </p:nvPr>
        </p:nvSpPr>
        <p:spPr/>
        <p:txBody>
          <a:bodyPr/>
          <a:lstStyle/>
          <a:p>
            <a:fld id="{31BE51B7-A8CA-7C42-86FE-CABCA0511A3C}" type="slidenum">
              <a:rPr lang="en-GB" smtClean="0"/>
              <a:t>5</a:t>
            </a:fld>
            <a:endParaRPr lang="en-GB"/>
          </a:p>
        </p:txBody>
      </p:sp>
    </p:spTree>
    <p:extLst>
      <p:ext uri="{BB962C8B-B14F-4D97-AF65-F5344CB8AC3E}">
        <p14:creationId xmlns:p14="http://schemas.microsoft.com/office/powerpoint/2010/main" val="3064621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Arial" panose="020B0604020202020204" pitchFamily="34" charset="0"/>
                <a:ea typeface="Times New Roman" panose="02020603050405020304" pitchFamily="18" charset="0"/>
              </a:rPr>
              <a:t>RAMP Warmup – Dynamic, slow jog to Raise HR and Core Temp, Bird-Dog to activate multiple muscle groups including, mainly the core, shoulder, and glute muscles. Light </a:t>
            </a:r>
            <a:r>
              <a:rPr lang="en-GB" sz="1200" dirty="0" err="1">
                <a:solidFill>
                  <a:srgbClr val="000000"/>
                </a:solidFill>
                <a:effectLst/>
                <a:latin typeface="Arial" panose="020B0604020202020204" pitchFamily="34" charset="0"/>
                <a:ea typeface="Times New Roman" panose="02020603050405020304" pitchFamily="18" charset="0"/>
              </a:rPr>
              <a:t>pogos</a:t>
            </a:r>
            <a:r>
              <a:rPr lang="en-GB" sz="1200" dirty="0">
                <a:solidFill>
                  <a:srgbClr val="000000"/>
                </a:solidFill>
                <a:effectLst/>
                <a:latin typeface="Arial" panose="020B0604020202020204" pitchFamily="34" charset="0"/>
                <a:ea typeface="Times New Roman" panose="02020603050405020304" pitchFamily="18" charset="0"/>
              </a:rPr>
              <a:t> as a </a:t>
            </a:r>
            <a:r>
              <a:rPr lang="en-GB" sz="1200" dirty="0" err="1">
                <a:solidFill>
                  <a:srgbClr val="000000"/>
                </a:solidFill>
                <a:effectLst/>
                <a:latin typeface="Arial" panose="020B0604020202020204" pitchFamily="34" charset="0"/>
                <a:ea typeface="Times New Roman" panose="02020603050405020304" pitchFamily="18" charset="0"/>
              </a:rPr>
              <a:t>submax</a:t>
            </a:r>
            <a:r>
              <a:rPr lang="en-GB" sz="1200" dirty="0">
                <a:solidFill>
                  <a:srgbClr val="000000"/>
                </a:solidFill>
                <a:effectLst/>
                <a:latin typeface="Arial" panose="020B0604020202020204" pitchFamily="34" charset="0"/>
                <a:ea typeface="Times New Roman" panose="02020603050405020304" pitchFamily="18" charset="0"/>
              </a:rPr>
              <a:t> plyo and potentiating the stretch shortening mechanism for sprints in general. And the last 3 activities are session-specific activities.</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BE51B7-A8CA-7C42-86FE-CABCA0511A3C}" type="slidenum">
              <a:rPr lang="en-GB" smtClean="0"/>
              <a:t>6</a:t>
            </a:fld>
            <a:endParaRPr lang="en-GB"/>
          </a:p>
        </p:txBody>
      </p:sp>
    </p:spTree>
    <p:extLst>
      <p:ext uri="{BB962C8B-B14F-4D97-AF65-F5344CB8AC3E}">
        <p14:creationId xmlns:p14="http://schemas.microsoft.com/office/powerpoint/2010/main" val="2828449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Attentional Focus – These cards provide a criteria for correct acceleration technique, they use external cues and analogies to help athletes focus </a:t>
            </a:r>
            <a:r>
              <a:rPr lang="en-GB" b="0" i="0" dirty="0">
                <a:solidFill>
                  <a:srgbClr val="EEF0FF"/>
                </a:solidFill>
                <a:effectLst/>
                <a:latin typeface="Google Sans"/>
              </a:rPr>
              <a:t>they allow athletes to focus their attention on a bigger picture when </a:t>
            </a:r>
            <a:r>
              <a:rPr lang="en-GB" b="0" i="0" dirty="0" err="1">
                <a:solidFill>
                  <a:srgbClr val="EEF0FF"/>
                </a:solidFill>
                <a:effectLst/>
                <a:latin typeface="Google Sans"/>
              </a:rPr>
              <a:t>peforming</a:t>
            </a:r>
            <a:r>
              <a:rPr lang="en-GB" b="0" i="0" dirty="0">
                <a:solidFill>
                  <a:srgbClr val="EEF0FF"/>
                </a:solidFill>
                <a:effectLst/>
                <a:latin typeface="Google Sans"/>
              </a:rPr>
              <a:t> the cues, rather than thinking about shin angles or body position for triple extension etc. This is supported by Moran et al., 2023.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EEF0FF"/>
                </a:solidFill>
                <a:effectLst/>
                <a:latin typeface="Google Sans"/>
              </a:rPr>
              <a:t>Constructivist approach – actively learning and using new information, being the technique cards, with some of their own knowledge to alter their performance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EEF0FF"/>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EEF0FF"/>
                </a:solidFill>
                <a:effectLst/>
                <a:latin typeface="Google Sans"/>
              </a:rPr>
              <a:t>Social Learning Theory – Athletes are altering their performance by observing their own performance and technically are </a:t>
            </a:r>
            <a:r>
              <a:rPr lang="en-GB" b="1" i="0" dirty="0">
                <a:solidFill>
                  <a:srgbClr val="EEF0FF"/>
                </a:solidFill>
                <a:effectLst/>
                <a:latin typeface="Google Sans"/>
              </a:rPr>
              <a:t>modelling</a:t>
            </a:r>
            <a:r>
              <a:rPr lang="en-GB" b="0" i="0" dirty="0">
                <a:solidFill>
                  <a:srgbClr val="EEF0FF"/>
                </a:solidFill>
                <a:effectLst/>
                <a:latin typeface="Google Sans"/>
              </a:rPr>
              <a:t> the techniques shown in the cards, to imitate during their accel.</a:t>
            </a:r>
            <a:endParaRPr lang="en-GB" dirty="0"/>
          </a:p>
        </p:txBody>
      </p:sp>
      <p:sp>
        <p:nvSpPr>
          <p:cNvPr id="4" name="Slide Number Placeholder 3"/>
          <p:cNvSpPr>
            <a:spLocks noGrp="1"/>
          </p:cNvSpPr>
          <p:nvPr>
            <p:ph type="sldNum" sz="quarter" idx="5"/>
          </p:nvPr>
        </p:nvSpPr>
        <p:spPr/>
        <p:txBody>
          <a:bodyPr/>
          <a:lstStyle/>
          <a:p>
            <a:fld id="{31BE51B7-A8CA-7C42-86FE-CABCA0511A3C}" type="slidenum">
              <a:rPr lang="en-GB" smtClean="0"/>
              <a:t>7</a:t>
            </a:fld>
            <a:endParaRPr lang="en-GB"/>
          </a:p>
        </p:txBody>
      </p:sp>
    </p:spTree>
    <p:extLst>
      <p:ext uri="{BB962C8B-B14F-4D97-AF65-F5344CB8AC3E}">
        <p14:creationId xmlns:p14="http://schemas.microsoft.com/office/powerpoint/2010/main" val="3478988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Drills are blocked </a:t>
            </a:r>
            <a:r>
              <a:rPr lang="en-GB" dirty="0" err="1"/>
              <a:t>contant</a:t>
            </a:r>
            <a:r>
              <a:rPr lang="en-GB" dirty="0"/>
              <a:t>..”       Competency should increase </a:t>
            </a:r>
          </a:p>
        </p:txBody>
      </p:sp>
      <p:sp>
        <p:nvSpPr>
          <p:cNvPr id="4" name="Slide Number Placeholder 3"/>
          <p:cNvSpPr>
            <a:spLocks noGrp="1"/>
          </p:cNvSpPr>
          <p:nvPr>
            <p:ph type="sldNum" sz="quarter" idx="5"/>
          </p:nvPr>
        </p:nvSpPr>
        <p:spPr/>
        <p:txBody>
          <a:bodyPr/>
          <a:lstStyle/>
          <a:p>
            <a:fld id="{31BE51B7-A8CA-7C42-86FE-CABCA0511A3C}" type="slidenum">
              <a:rPr lang="en-GB" smtClean="0"/>
              <a:t>8</a:t>
            </a:fld>
            <a:endParaRPr lang="en-GB"/>
          </a:p>
        </p:txBody>
      </p:sp>
    </p:spTree>
    <p:extLst>
      <p:ext uri="{BB962C8B-B14F-4D97-AF65-F5344CB8AC3E}">
        <p14:creationId xmlns:p14="http://schemas.microsoft.com/office/powerpoint/2010/main" val="434395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FCCBA-9F5A-619F-88C8-3D64B17BBC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F56B37-B720-FFB5-DE4B-8EDDE308A0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CA5D49-D45C-E9F1-9C0D-76D41C1489A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Arial" panose="020B0604020202020204" pitchFamily="34" charset="0"/>
                <a:ea typeface="Times New Roman" panose="02020603050405020304" pitchFamily="18" charset="0"/>
              </a:rPr>
              <a:t>RAMP Warmup – Dynamic, slow jog to Raise HR and Core Temp, Bird-Dog to activate multiple muscle groups including, mainly the core, shoulder, and glute muscles. Light </a:t>
            </a:r>
            <a:r>
              <a:rPr lang="en-GB" sz="1200" dirty="0" err="1">
                <a:solidFill>
                  <a:srgbClr val="000000"/>
                </a:solidFill>
                <a:effectLst/>
                <a:latin typeface="Arial" panose="020B0604020202020204" pitchFamily="34" charset="0"/>
                <a:ea typeface="Times New Roman" panose="02020603050405020304" pitchFamily="18" charset="0"/>
              </a:rPr>
              <a:t>pogos</a:t>
            </a:r>
            <a:r>
              <a:rPr lang="en-GB" sz="1200" dirty="0">
                <a:solidFill>
                  <a:srgbClr val="000000"/>
                </a:solidFill>
                <a:effectLst/>
                <a:latin typeface="Arial" panose="020B0604020202020204" pitchFamily="34" charset="0"/>
                <a:ea typeface="Times New Roman" panose="02020603050405020304" pitchFamily="18" charset="0"/>
              </a:rPr>
              <a:t> as a </a:t>
            </a:r>
            <a:r>
              <a:rPr lang="en-GB" sz="1200" dirty="0" err="1">
                <a:solidFill>
                  <a:srgbClr val="000000"/>
                </a:solidFill>
                <a:effectLst/>
                <a:latin typeface="Arial" panose="020B0604020202020204" pitchFamily="34" charset="0"/>
                <a:ea typeface="Times New Roman" panose="02020603050405020304" pitchFamily="18" charset="0"/>
              </a:rPr>
              <a:t>submax</a:t>
            </a:r>
            <a:r>
              <a:rPr lang="en-GB" sz="1200" dirty="0">
                <a:solidFill>
                  <a:srgbClr val="000000"/>
                </a:solidFill>
                <a:effectLst/>
                <a:latin typeface="Arial" panose="020B0604020202020204" pitchFamily="34" charset="0"/>
                <a:ea typeface="Times New Roman" panose="02020603050405020304" pitchFamily="18" charset="0"/>
              </a:rPr>
              <a:t> plyo and potentiating the stretch shortening mechanism for sprints in general. And the last 3 are session specific activities.</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E28ED9B3-E1E2-FD77-D6BE-83A683DDCAA0}"/>
              </a:ext>
            </a:extLst>
          </p:cNvPr>
          <p:cNvSpPr>
            <a:spLocks noGrp="1"/>
          </p:cNvSpPr>
          <p:nvPr>
            <p:ph type="sldNum" sz="quarter" idx="5"/>
          </p:nvPr>
        </p:nvSpPr>
        <p:spPr/>
        <p:txBody>
          <a:bodyPr/>
          <a:lstStyle/>
          <a:p>
            <a:fld id="{31BE51B7-A8CA-7C42-86FE-CABCA0511A3C}" type="slidenum">
              <a:rPr lang="en-GB" smtClean="0"/>
              <a:t>11</a:t>
            </a:fld>
            <a:endParaRPr lang="en-GB"/>
          </a:p>
        </p:txBody>
      </p:sp>
    </p:spTree>
    <p:extLst>
      <p:ext uri="{BB962C8B-B14F-4D97-AF65-F5344CB8AC3E}">
        <p14:creationId xmlns:p14="http://schemas.microsoft.com/office/powerpoint/2010/main" val="3300026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Sprinting is one dimensional, sports like football are not, therefore agility is equally important</a:t>
            </a:r>
          </a:p>
        </p:txBody>
      </p:sp>
      <p:sp>
        <p:nvSpPr>
          <p:cNvPr id="4" name="Slide Number Placeholder 3"/>
          <p:cNvSpPr>
            <a:spLocks noGrp="1"/>
          </p:cNvSpPr>
          <p:nvPr>
            <p:ph type="sldNum" sz="quarter" idx="5"/>
          </p:nvPr>
        </p:nvSpPr>
        <p:spPr/>
        <p:txBody>
          <a:bodyPr/>
          <a:lstStyle/>
          <a:p>
            <a:fld id="{31BE51B7-A8CA-7C42-86FE-CABCA0511A3C}" type="slidenum">
              <a:rPr lang="en-GB" smtClean="0"/>
              <a:t>15</a:t>
            </a:fld>
            <a:endParaRPr lang="en-GB"/>
          </a:p>
        </p:txBody>
      </p:sp>
    </p:spTree>
    <p:extLst>
      <p:ext uri="{BB962C8B-B14F-4D97-AF65-F5344CB8AC3E}">
        <p14:creationId xmlns:p14="http://schemas.microsoft.com/office/powerpoint/2010/main" val="4223659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Ball-drop drill explained – The Athlete 1 jogs towards athlete 2, whilst athlete 2 stands with arms laterally extended from trunk. Holding a ball in each hand, they randomly drop a ball from left or right hand, as athlete 1 approaches. Athlete 1 aims to react to the sudden call for a COD.</a:t>
            </a:r>
          </a:p>
        </p:txBody>
      </p:sp>
      <p:sp>
        <p:nvSpPr>
          <p:cNvPr id="4" name="Slide Number Placeholder 3"/>
          <p:cNvSpPr>
            <a:spLocks noGrp="1"/>
          </p:cNvSpPr>
          <p:nvPr>
            <p:ph type="sldNum" sz="quarter" idx="5"/>
          </p:nvPr>
        </p:nvSpPr>
        <p:spPr/>
        <p:txBody>
          <a:bodyPr/>
          <a:lstStyle/>
          <a:p>
            <a:fld id="{31BE51B7-A8CA-7C42-86FE-CABCA0511A3C}" type="slidenum">
              <a:rPr lang="en-GB" smtClean="0"/>
              <a:t>16</a:t>
            </a:fld>
            <a:endParaRPr lang="en-GB"/>
          </a:p>
        </p:txBody>
      </p:sp>
    </p:spTree>
    <p:extLst>
      <p:ext uri="{BB962C8B-B14F-4D97-AF65-F5344CB8AC3E}">
        <p14:creationId xmlns:p14="http://schemas.microsoft.com/office/powerpoint/2010/main" val="576252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4A024-1486-B214-0035-41DCED300CE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8F3BDB-4C15-06A2-2526-01955C771F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6BDA908-7336-B8A7-C5AA-9CBC59BF9EC0}"/>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5" name="Footer Placeholder 4">
            <a:extLst>
              <a:ext uri="{FF2B5EF4-FFF2-40B4-BE49-F238E27FC236}">
                <a16:creationId xmlns:a16="http://schemas.microsoft.com/office/drawing/2014/main" id="{8623B57B-4072-3FF5-4498-7F72A876E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743295-B8FB-836C-8440-E8444ED12F37}"/>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268642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B0693-BD4F-9B9E-020A-A420DA3FF2E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86ED34-06F1-B58E-1488-F49FBD0FA5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322BC2-4C73-FCF4-0198-D017C892726E}"/>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5" name="Footer Placeholder 4">
            <a:extLst>
              <a:ext uri="{FF2B5EF4-FFF2-40B4-BE49-F238E27FC236}">
                <a16:creationId xmlns:a16="http://schemas.microsoft.com/office/drawing/2014/main" id="{2C2B1263-6952-E5B9-8E25-16185648C1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39744-73F4-39A2-944A-88A677B3B6C5}"/>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4189707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186D0-6BD0-89E5-B43D-395D73FCDC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AF31424-4E18-D11D-42B1-38A216DE6A0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648982-92F2-1F73-C70E-9402D742B580}"/>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5" name="Footer Placeholder 4">
            <a:extLst>
              <a:ext uri="{FF2B5EF4-FFF2-40B4-BE49-F238E27FC236}">
                <a16:creationId xmlns:a16="http://schemas.microsoft.com/office/drawing/2014/main" id="{04D2FCCD-7310-2E4F-608E-FA7A70403C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6D9B50-8E38-FDAA-59FD-9CCFB9855E48}"/>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3302212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DDABA-944F-BC2C-2450-9853935EFE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2A396AF-F344-914F-B4A7-677316841A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ED5821E-41B9-E04B-EF6A-4309C0C945E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768B891-D940-60F5-C69A-24484335BFD2}"/>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6" name="Footer Placeholder 5">
            <a:extLst>
              <a:ext uri="{FF2B5EF4-FFF2-40B4-BE49-F238E27FC236}">
                <a16:creationId xmlns:a16="http://schemas.microsoft.com/office/drawing/2014/main" id="{140CA112-8C02-A0AA-0A02-AD7ADB1489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81C129-7982-11DD-457C-7435E4F23B60}"/>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3159096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C6654-1A5B-AA63-6FF0-C6936E5491D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148FCB2-CC94-C4F1-D812-85019B3C82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A67030A-895E-8107-F32E-A7BC18CD301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6DA71A7-48D8-D9FE-641A-C33122DF43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CF9A5F0-95C7-9185-4F81-5A95F722E97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EFE380F-90BD-3A94-02F9-78D0F00C79BD}"/>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8" name="Footer Placeholder 7">
            <a:extLst>
              <a:ext uri="{FF2B5EF4-FFF2-40B4-BE49-F238E27FC236}">
                <a16:creationId xmlns:a16="http://schemas.microsoft.com/office/drawing/2014/main" id="{65554858-A4C5-3281-324F-39C58EBE09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6A25DD-EAF6-D7B5-944E-1FAA800E4DFC}"/>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2418021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04731-CDEF-687F-97EC-3A629C67008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D0B90D5-C2C1-130B-2D69-9A4EDD813639}"/>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4" name="Footer Placeholder 3">
            <a:extLst>
              <a:ext uri="{FF2B5EF4-FFF2-40B4-BE49-F238E27FC236}">
                <a16:creationId xmlns:a16="http://schemas.microsoft.com/office/drawing/2014/main" id="{6C2F5710-653B-CC25-40A8-3D3C8D9CB3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CF1D93-0E64-9CD9-06EA-F4DB57E3D3E9}"/>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4218589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5A4BD-E34D-DC31-0135-AEA656F62DF6}"/>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3" name="Footer Placeholder 2">
            <a:extLst>
              <a:ext uri="{FF2B5EF4-FFF2-40B4-BE49-F238E27FC236}">
                <a16:creationId xmlns:a16="http://schemas.microsoft.com/office/drawing/2014/main" id="{E7D246AC-DCEB-94DD-5103-654BD102AD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6415EB-6ACF-17AC-E84E-5F8B67F4B65D}"/>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3059742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F0A80-8BA3-3C85-7156-B9D00940E0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9995F46-152D-D261-7B7C-565545AD26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CC9DB9-4022-E72C-DBC7-D9F04A3D9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15F43-CD3E-6EBA-8EDF-02624E245E2D}"/>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6" name="Footer Placeholder 5">
            <a:extLst>
              <a:ext uri="{FF2B5EF4-FFF2-40B4-BE49-F238E27FC236}">
                <a16:creationId xmlns:a16="http://schemas.microsoft.com/office/drawing/2014/main" id="{D8C841A0-5F23-DB62-3D2B-96C2AE9E54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1E029D-9B4B-71FE-5CDE-3AA9CBCEFA09}"/>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1484019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48AC-2EAF-D238-3ED7-CEAC627DA9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8F58D64-CDEE-B7A8-884B-0DB9B7E6A7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9A939-B630-B554-2AF0-36FAE63B3F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FD60F5C-E7F9-2A0A-A07D-2155F5ADDAD1}"/>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6" name="Footer Placeholder 5">
            <a:extLst>
              <a:ext uri="{FF2B5EF4-FFF2-40B4-BE49-F238E27FC236}">
                <a16:creationId xmlns:a16="http://schemas.microsoft.com/office/drawing/2014/main" id="{0C4002B0-0631-7A0F-4E9D-6AB9401BD8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FF612B-09D1-98DD-8259-2DD20E9F0840}"/>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1708160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DB14E-817D-0D62-33BE-A67165F6848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1ECCF95-4EEE-03A6-7001-1B81012B826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B81D1F-CFBB-FACA-C16D-BB1CF6B93A7F}"/>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5" name="Footer Placeholder 4">
            <a:extLst>
              <a:ext uri="{FF2B5EF4-FFF2-40B4-BE49-F238E27FC236}">
                <a16:creationId xmlns:a16="http://schemas.microsoft.com/office/drawing/2014/main" id="{CF9D7D1F-27B2-AC5B-B8BF-95763EE0FA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88F7BD-4C6E-4CD7-D130-890F79E7900D}"/>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4085511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A68445-4F31-E01D-E28E-A27BB08299C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DD5DCC2-5D79-1026-117D-9755EA1A0D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FBB08B-5E1F-BC50-A144-B5D1AEC67700}"/>
              </a:ext>
            </a:extLst>
          </p:cNvPr>
          <p:cNvSpPr>
            <a:spLocks noGrp="1"/>
          </p:cNvSpPr>
          <p:nvPr>
            <p:ph type="dt" sz="half" idx="10"/>
          </p:nvPr>
        </p:nvSpPr>
        <p:spPr/>
        <p:txBody>
          <a:bodyPr/>
          <a:lstStyle/>
          <a:p>
            <a:fld id="{F4E2EC25-A29A-B04A-B66A-1B54CC325FC7}" type="datetimeFigureOut">
              <a:rPr lang="en-GB" smtClean="0"/>
              <a:t>05/03/2025</a:t>
            </a:fld>
            <a:endParaRPr lang="en-GB"/>
          </a:p>
        </p:txBody>
      </p:sp>
      <p:sp>
        <p:nvSpPr>
          <p:cNvPr id="5" name="Footer Placeholder 4">
            <a:extLst>
              <a:ext uri="{FF2B5EF4-FFF2-40B4-BE49-F238E27FC236}">
                <a16:creationId xmlns:a16="http://schemas.microsoft.com/office/drawing/2014/main" id="{D0006FFE-ECBE-43A9-CDA0-CD160CCA48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7F24B7-E44F-637F-7D75-963A7F7F0ABC}"/>
              </a:ext>
            </a:extLst>
          </p:cNvPr>
          <p:cNvSpPr>
            <a:spLocks noGrp="1"/>
          </p:cNvSpPr>
          <p:nvPr>
            <p:ph type="sldNum" sz="quarter" idx="12"/>
          </p:nvPr>
        </p:nvSpPr>
        <p:spPr/>
        <p:txBody>
          <a:bodyPr/>
          <a:lstStyle/>
          <a:p>
            <a:fld id="{53C043BD-0E79-E24B-96F2-4FE29AF94584}" type="slidenum">
              <a:rPr lang="en-GB" smtClean="0"/>
              <a:t>‹#›</a:t>
            </a:fld>
            <a:endParaRPr lang="en-GB"/>
          </a:p>
        </p:txBody>
      </p:sp>
    </p:spTree>
    <p:extLst>
      <p:ext uri="{BB962C8B-B14F-4D97-AF65-F5344CB8AC3E}">
        <p14:creationId xmlns:p14="http://schemas.microsoft.com/office/powerpoint/2010/main" val="3720269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F04E44-B044-1664-3B55-35F4DF59E4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07CCB73-9B0D-0D1D-2DBF-36D46AE744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FE54EF-E6AF-1604-622E-8237BC8F24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E2EC25-A29A-B04A-B66A-1B54CC325FC7}" type="datetimeFigureOut">
              <a:rPr lang="en-GB" smtClean="0"/>
              <a:t>05/03/2025</a:t>
            </a:fld>
            <a:endParaRPr lang="en-GB"/>
          </a:p>
        </p:txBody>
      </p:sp>
      <p:sp>
        <p:nvSpPr>
          <p:cNvPr id="5" name="Footer Placeholder 4">
            <a:extLst>
              <a:ext uri="{FF2B5EF4-FFF2-40B4-BE49-F238E27FC236}">
                <a16:creationId xmlns:a16="http://schemas.microsoft.com/office/drawing/2014/main" id="{C32E3DB2-67FB-0177-1341-B4E2F9FD39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9D6265-05E8-1953-0CDD-8EA1D68E7F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3C043BD-0E79-E24B-96F2-4FE29AF94584}" type="slidenum">
              <a:rPr lang="en-GB" smtClean="0"/>
              <a:t>‹#›</a:t>
            </a:fld>
            <a:endParaRPr lang="en-GB"/>
          </a:p>
        </p:txBody>
      </p:sp>
    </p:spTree>
    <p:extLst>
      <p:ext uri="{BB962C8B-B14F-4D97-AF65-F5344CB8AC3E}">
        <p14:creationId xmlns:p14="http://schemas.microsoft.com/office/powerpoint/2010/main" val="2976318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24.jpeg"/><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edurev.2016.03.003" TargetMode="External"/><Relationship Id="rId7" Type="http://schemas.openxmlformats.org/officeDocument/2006/relationships/hyperlink" Target="https://doi.org/10.1207/s1532690xci0102_1" TargetMode="External"/><Relationship Id="rId2" Type="http://schemas.openxmlformats.org/officeDocument/2006/relationships/hyperlink" Target="https://doi.org/10.1037/0003-066X.34.5.439.b" TargetMode="External"/><Relationship Id="rId1" Type="http://schemas.openxmlformats.org/officeDocument/2006/relationships/slideLayout" Target="../slideLayouts/slideLayout2.xml"/><Relationship Id="rId6" Type="http://schemas.openxmlformats.org/officeDocument/2006/relationships/hyperlink" Target="https://doi.org/10.1080/02640414.2024.2309814" TargetMode="External"/><Relationship Id="rId5" Type="http://schemas.openxmlformats.org/officeDocument/2006/relationships/hyperlink" Target="https://doi.org/10.1037/a0012801" TargetMode="External"/><Relationship Id="rId4" Type="http://schemas.openxmlformats.org/officeDocument/2006/relationships/hyperlink" Target="https://doi.org/10.1590/s1980-6574201700030026"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65" name="Rectangle 10264">
            <a:extLst>
              <a:ext uri="{FF2B5EF4-FFF2-40B4-BE49-F238E27FC236}">
                <a16:creationId xmlns:a16="http://schemas.microsoft.com/office/drawing/2014/main" id="{1500B4A4-B1F1-41EA-886A-B8A210DBC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4" name="Rectangle 10263">
            <a:extLst>
              <a:ext uri="{FF2B5EF4-FFF2-40B4-BE49-F238E27FC236}">
                <a16:creationId xmlns:a16="http://schemas.microsoft.com/office/drawing/2014/main" id="{5E55A99C-0BDC-4DBE-8E40-9FA66F62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89634"/>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6" descr="Football Coaching Masterclass | Drills &amp; Sessions | UEFA A Licence">
            <a:extLst>
              <a:ext uri="{FF2B5EF4-FFF2-40B4-BE49-F238E27FC236}">
                <a16:creationId xmlns:a16="http://schemas.microsoft.com/office/drawing/2014/main" id="{5F7A7F6C-8043-DD13-8254-1454BF717D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2981" y="2068994"/>
            <a:ext cx="4822027" cy="2712390"/>
          </a:xfrm>
          <a:prstGeom prst="rect">
            <a:avLst/>
          </a:prstGeom>
          <a:noFill/>
          <a:extLst>
            <a:ext uri="{909E8E84-426E-40DD-AFC4-6F175D3DCCD1}">
              <a14:hiddenFill xmlns:a14="http://schemas.microsoft.com/office/drawing/2010/main">
                <a:solidFill>
                  <a:srgbClr val="FFFFFF"/>
                </a:solidFill>
              </a14:hiddenFill>
            </a:ext>
          </a:extLst>
        </p:spPr>
      </p:pic>
      <p:cxnSp>
        <p:nvCxnSpPr>
          <p:cNvPr id="10266" name="Straight Connector 10265">
            <a:extLst>
              <a:ext uri="{FF2B5EF4-FFF2-40B4-BE49-F238E27FC236}">
                <a16:creationId xmlns:a16="http://schemas.microsoft.com/office/drawing/2014/main" id="{5D1CEE39-A6DC-4DE0-9789-206F1A9888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26744" y="889634"/>
            <a:ext cx="0" cy="5074920"/>
          </a:xfrm>
          <a:prstGeom prst="line">
            <a:avLst/>
          </a:prstGeom>
          <a:ln>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10244" name="Picture 4" descr="Frustrated soccer player on field stock photo">
            <a:extLst>
              <a:ext uri="{FF2B5EF4-FFF2-40B4-BE49-F238E27FC236}">
                <a16:creationId xmlns:a16="http://schemas.microsoft.com/office/drawing/2014/main" id="{F67291D9-2A89-6321-DA84-A92B0830B5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7730" r="12897"/>
          <a:stretch/>
        </p:blipFill>
        <p:spPr bwMode="auto">
          <a:xfrm>
            <a:off x="6448478" y="1115528"/>
            <a:ext cx="4818888" cy="4619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647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occer Training Hurdles | Speed and Agility Soccer Training Equipment">
            <a:extLst>
              <a:ext uri="{FF2B5EF4-FFF2-40B4-BE49-F238E27FC236}">
                <a16:creationId xmlns:a16="http://schemas.microsoft.com/office/drawing/2014/main" id="{5FB49EE8-56F9-D552-77A2-0C4DDA6D4C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528" r="4389" b="16830"/>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3D6FF-5AF2-F590-C284-DF6206DD0F30}"/>
              </a:ext>
            </a:extLst>
          </p:cNvPr>
          <p:cNvSpPr>
            <a:spLocks noGrp="1"/>
          </p:cNvSpPr>
          <p:nvPr>
            <p:ph type="ctrTitle"/>
          </p:nvPr>
        </p:nvSpPr>
        <p:spPr>
          <a:xfrm>
            <a:off x="477981" y="1122363"/>
            <a:ext cx="4023360" cy="3204134"/>
          </a:xfrm>
        </p:spPr>
        <p:txBody>
          <a:bodyPr anchor="b">
            <a:normAutofit/>
          </a:bodyPr>
          <a:lstStyle/>
          <a:p>
            <a:r>
              <a:rPr lang="en-GB" sz="4800" dirty="0">
                <a:solidFill>
                  <a:schemeClr val="bg1"/>
                </a:solidFill>
              </a:rPr>
              <a:t>SAQ</a:t>
            </a:r>
            <a:br>
              <a:rPr lang="en-GB" sz="4800" dirty="0">
                <a:solidFill>
                  <a:schemeClr val="bg1"/>
                </a:solidFill>
              </a:rPr>
            </a:br>
            <a:br>
              <a:rPr lang="en-GB" sz="4800" dirty="0">
                <a:solidFill>
                  <a:schemeClr val="bg1"/>
                </a:solidFill>
              </a:rPr>
            </a:br>
            <a:r>
              <a:rPr lang="en-GB" sz="2000" dirty="0">
                <a:solidFill>
                  <a:schemeClr val="bg1"/>
                </a:solidFill>
              </a:rPr>
              <a:t>(Speed, Agility, Quickness)</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7303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C06C-0CF8-DE79-596F-8C0C116916E2}"/>
              </a:ext>
            </a:extLst>
          </p:cNvPr>
          <p:cNvSpPr>
            <a:spLocks noGrp="1"/>
          </p:cNvSpPr>
          <p:nvPr>
            <p:ph type="title"/>
          </p:nvPr>
        </p:nvSpPr>
        <p:spPr/>
        <p:txBody>
          <a:bodyPr/>
          <a:lstStyle/>
          <a:p>
            <a:pPr algn="ctr"/>
            <a:r>
              <a:rPr lang="en-GB" dirty="0"/>
              <a:t>Programme Overview</a:t>
            </a:r>
          </a:p>
        </p:txBody>
      </p:sp>
      <p:graphicFrame>
        <p:nvGraphicFramePr>
          <p:cNvPr id="4" name="Table 3">
            <a:extLst>
              <a:ext uri="{FF2B5EF4-FFF2-40B4-BE49-F238E27FC236}">
                <a16:creationId xmlns:a16="http://schemas.microsoft.com/office/drawing/2014/main" id="{0B4B13DD-1CA8-723F-52F5-684E27FB0466}"/>
              </a:ext>
            </a:extLst>
          </p:cNvPr>
          <p:cNvGraphicFramePr>
            <a:graphicFrameLocks noGrp="1"/>
          </p:cNvGraphicFramePr>
          <p:nvPr>
            <p:extLst>
              <p:ext uri="{D42A27DB-BD31-4B8C-83A1-F6EECF244321}">
                <p14:modId xmlns:p14="http://schemas.microsoft.com/office/powerpoint/2010/main" val="3061067258"/>
              </p:ext>
            </p:extLst>
          </p:nvPr>
        </p:nvGraphicFramePr>
        <p:xfrm>
          <a:off x="2147614" y="2453873"/>
          <a:ext cx="8128001" cy="741680"/>
        </p:xfrm>
        <a:graphic>
          <a:graphicData uri="http://schemas.openxmlformats.org/drawingml/2006/table">
            <a:tbl>
              <a:tblPr firstRow="1" bandRow="1">
                <a:tableStyleId>{5C22544A-7EE6-4342-B048-85BDC9FD1C3A}</a:tableStyleId>
              </a:tblPr>
              <a:tblGrid>
                <a:gridCol w="1161143">
                  <a:extLst>
                    <a:ext uri="{9D8B030D-6E8A-4147-A177-3AD203B41FA5}">
                      <a16:colId xmlns:a16="http://schemas.microsoft.com/office/drawing/2014/main" val="1332483820"/>
                    </a:ext>
                  </a:extLst>
                </a:gridCol>
                <a:gridCol w="1161143">
                  <a:extLst>
                    <a:ext uri="{9D8B030D-6E8A-4147-A177-3AD203B41FA5}">
                      <a16:colId xmlns:a16="http://schemas.microsoft.com/office/drawing/2014/main" val="2811363781"/>
                    </a:ext>
                  </a:extLst>
                </a:gridCol>
                <a:gridCol w="1161143">
                  <a:extLst>
                    <a:ext uri="{9D8B030D-6E8A-4147-A177-3AD203B41FA5}">
                      <a16:colId xmlns:a16="http://schemas.microsoft.com/office/drawing/2014/main" val="1864917933"/>
                    </a:ext>
                  </a:extLst>
                </a:gridCol>
                <a:gridCol w="1161143">
                  <a:extLst>
                    <a:ext uri="{9D8B030D-6E8A-4147-A177-3AD203B41FA5}">
                      <a16:colId xmlns:a16="http://schemas.microsoft.com/office/drawing/2014/main" val="3588202908"/>
                    </a:ext>
                  </a:extLst>
                </a:gridCol>
                <a:gridCol w="1161143">
                  <a:extLst>
                    <a:ext uri="{9D8B030D-6E8A-4147-A177-3AD203B41FA5}">
                      <a16:colId xmlns:a16="http://schemas.microsoft.com/office/drawing/2014/main" val="506152702"/>
                    </a:ext>
                  </a:extLst>
                </a:gridCol>
                <a:gridCol w="1161143">
                  <a:extLst>
                    <a:ext uri="{9D8B030D-6E8A-4147-A177-3AD203B41FA5}">
                      <a16:colId xmlns:a16="http://schemas.microsoft.com/office/drawing/2014/main" val="897726750"/>
                    </a:ext>
                  </a:extLst>
                </a:gridCol>
                <a:gridCol w="1161143">
                  <a:extLst>
                    <a:ext uri="{9D8B030D-6E8A-4147-A177-3AD203B41FA5}">
                      <a16:colId xmlns:a16="http://schemas.microsoft.com/office/drawing/2014/main" val="2737261097"/>
                    </a:ext>
                  </a:extLst>
                </a:gridCol>
              </a:tblGrid>
              <a:tr h="370840">
                <a:tc>
                  <a:txBody>
                    <a:bodyPr/>
                    <a:lstStyle/>
                    <a:p>
                      <a:pPr algn="ctr"/>
                      <a:r>
                        <a:rPr lang="en-GB" dirty="0"/>
                        <a:t>Mon</a:t>
                      </a:r>
                    </a:p>
                  </a:txBody>
                  <a:tcPr/>
                </a:tc>
                <a:tc>
                  <a:txBody>
                    <a:bodyPr/>
                    <a:lstStyle/>
                    <a:p>
                      <a:pPr algn="ctr"/>
                      <a:r>
                        <a:rPr lang="en-GB" dirty="0"/>
                        <a:t>Tue</a:t>
                      </a:r>
                    </a:p>
                  </a:txBody>
                  <a:tcPr/>
                </a:tc>
                <a:tc>
                  <a:txBody>
                    <a:bodyPr/>
                    <a:lstStyle/>
                    <a:p>
                      <a:pPr algn="ctr"/>
                      <a:r>
                        <a:rPr lang="en-GB" dirty="0"/>
                        <a:t>Wed</a:t>
                      </a:r>
                    </a:p>
                  </a:txBody>
                  <a:tcPr/>
                </a:tc>
                <a:tc>
                  <a:txBody>
                    <a:bodyPr/>
                    <a:lstStyle/>
                    <a:p>
                      <a:pPr algn="ctr"/>
                      <a:r>
                        <a:rPr lang="en-GB" dirty="0" err="1"/>
                        <a:t>Thur</a:t>
                      </a:r>
                      <a:endParaRPr lang="en-GB" dirty="0"/>
                    </a:p>
                  </a:txBody>
                  <a:tcPr/>
                </a:tc>
                <a:tc>
                  <a:txBody>
                    <a:bodyPr/>
                    <a:lstStyle/>
                    <a:p>
                      <a:pPr algn="ctr"/>
                      <a:r>
                        <a:rPr lang="en-GB" dirty="0"/>
                        <a:t>Fri</a:t>
                      </a:r>
                    </a:p>
                  </a:txBody>
                  <a:tcPr/>
                </a:tc>
                <a:tc>
                  <a:txBody>
                    <a:bodyPr/>
                    <a:lstStyle/>
                    <a:p>
                      <a:pPr algn="ctr"/>
                      <a:r>
                        <a:rPr lang="en-GB" dirty="0"/>
                        <a:t>Sat</a:t>
                      </a:r>
                    </a:p>
                  </a:txBody>
                  <a:tcPr/>
                </a:tc>
                <a:tc>
                  <a:txBody>
                    <a:bodyPr/>
                    <a:lstStyle/>
                    <a:p>
                      <a:pPr algn="ctr"/>
                      <a:r>
                        <a:rPr lang="en-GB" dirty="0"/>
                        <a:t>Sun</a:t>
                      </a:r>
                    </a:p>
                  </a:txBody>
                  <a:tcPr/>
                </a:tc>
                <a:extLst>
                  <a:ext uri="{0D108BD9-81ED-4DB2-BD59-A6C34878D82A}">
                    <a16:rowId xmlns:a16="http://schemas.microsoft.com/office/drawing/2014/main" val="3956379854"/>
                  </a:ext>
                </a:extLst>
              </a:tr>
              <a:tr h="370840">
                <a:tc>
                  <a:txBody>
                    <a:bodyPr/>
                    <a:lstStyle/>
                    <a:p>
                      <a:pPr algn="ctr"/>
                      <a:r>
                        <a:rPr lang="en-GB" dirty="0"/>
                        <a:t>Accel.</a:t>
                      </a:r>
                    </a:p>
                  </a:txBody>
                  <a:tcPr/>
                </a:tc>
                <a:tc>
                  <a:txBody>
                    <a:bodyPr/>
                    <a:lstStyle/>
                    <a:p>
                      <a:pPr algn="ctr"/>
                      <a:r>
                        <a:rPr lang="en-GB" dirty="0"/>
                        <a:t>Off</a:t>
                      </a:r>
                    </a:p>
                  </a:txBody>
                  <a:tcPr/>
                </a:tc>
                <a:tc>
                  <a:txBody>
                    <a:bodyPr/>
                    <a:lstStyle/>
                    <a:p>
                      <a:pPr algn="ctr"/>
                      <a:r>
                        <a:rPr lang="en-GB" dirty="0"/>
                        <a:t>Max. Vel.</a:t>
                      </a:r>
                    </a:p>
                  </a:txBody>
                  <a:tcPr/>
                </a:tc>
                <a:tc>
                  <a:txBody>
                    <a:bodyPr/>
                    <a:lstStyle/>
                    <a:p>
                      <a:pPr algn="ctr"/>
                      <a:r>
                        <a:rPr lang="en-GB" dirty="0"/>
                        <a:t>Off</a:t>
                      </a:r>
                    </a:p>
                  </a:txBody>
                  <a:tcPr/>
                </a:tc>
                <a:tc>
                  <a:txBody>
                    <a:bodyPr/>
                    <a:lstStyle/>
                    <a:p>
                      <a:pPr algn="ctr"/>
                      <a:r>
                        <a:rPr lang="en-GB" dirty="0"/>
                        <a:t>Agility</a:t>
                      </a:r>
                    </a:p>
                  </a:txBody>
                  <a:tcPr/>
                </a:tc>
                <a:tc>
                  <a:txBody>
                    <a:bodyPr/>
                    <a:lstStyle/>
                    <a:p>
                      <a:pPr algn="ctr"/>
                      <a:r>
                        <a:rPr lang="en-GB" dirty="0"/>
                        <a:t>Off</a:t>
                      </a:r>
                    </a:p>
                  </a:txBody>
                  <a:tcPr/>
                </a:tc>
                <a:tc>
                  <a:txBody>
                    <a:bodyPr/>
                    <a:lstStyle/>
                    <a:p>
                      <a:pPr algn="ctr"/>
                      <a:r>
                        <a:rPr lang="en-GB" dirty="0"/>
                        <a:t>Off</a:t>
                      </a:r>
                    </a:p>
                  </a:txBody>
                  <a:tcPr/>
                </a:tc>
                <a:extLst>
                  <a:ext uri="{0D108BD9-81ED-4DB2-BD59-A6C34878D82A}">
                    <a16:rowId xmlns:a16="http://schemas.microsoft.com/office/drawing/2014/main" val="2348347123"/>
                  </a:ext>
                </a:extLst>
              </a:tr>
            </a:tbl>
          </a:graphicData>
        </a:graphic>
      </p:graphicFrame>
    </p:spTree>
    <p:extLst>
      <p:ext uri="{BB962C8B-B14F-4D97-AF65-F5344CB8AC3E}">
        <p14:creationId xmlns:p14="http://schemas.microsoft.com/office/powerpoint/2010/main" val="870437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6380C-5110-AE6D-C535-AFB80C6407FC}"/>
              </a:ext>
            </a:extLst>
          </p:cNvPr>
          <p:cNvSpPr>
            <a:spLocks noGrp="1"/>
          </p:cNvSpPr>
          <p:nvPr>
            <p:ph type="title"/>
          </p:nvPr>
        </p:nvSpPr>
        <p:spPr/>
        <p:txBody>
          <a:bodyPr/>
          <a:lstStyle/>
          <a:p>
            <a:pPr algn="ctr"/>
            <a:r>
              <a:rPr lang="en-GB" dirty="0"/>
              <a:t>Aims / Objectives</a:t>
            </a:r>
          </a:p>
        </p:txBody>
      </p:sp>
      <p:graphicFrame>
        <p:nvGraphicFramePr>
          <p:cNvPr id="4" name="Table 3">
            <a:extLst>
              <a:ext uri="{FF2B5EF4-FFF2-40B4-BE49-F238E27FC236}">
                <a16:creationId xmlns:a16="http://schemas.microsoft.com/office/drawing/2014/main" id="{1224171E-D5A7-1F02-7B22-920CA33F057E}"/>
              </a:ext>
            </a:extLst>
          </p:cNvPr>
          <p:cNvGraphicFramePr>
            <a:graphicFrameLocks noGrp="1"/>
          </p:cNvGraphicFramePr>
          <p:nvPr>
            <p:extLst>
              <p:ext uri="{D42A27DB-BD31-4B8C-83A1-F6EECF244321}">
                <p14:modId xmlns:p14="http://schemas.microsoft.com/office/powerpoint/2010/main" val="1835155181"/>
              </p:ext>
            </p:extLst>
          </p:nvPr>
        </p:nvGraphicFramePr>
        <p:xfrm>
          <a:off x="1121103" y="2154621"/>
          <a:ext cx="9949794" cy="4035328"/>
        </p:xfrm>
        <a:graphic>
          <a:graphicData uri="http://schemas.openxmlformats.org/drawingml/2006/table">
            <a:tbl>
              <a:tblPr firstRow="1" bandRow="1">
                <a:tableStyleId>{F5AB1C69-6EDB-4FF4-983F-18BD219EF322}</a:tableStyleId>
              </a:tblPr>
              <a:tblGrid>
                <a:gridCol w="4974897">
                  <a:extLst>
                    <a:ext uri="{9D8B030D-6E8A-4147-A177-3AD203B41FA5}">
                      <a16:colId xmlns:a16="http://schemas.microsoft.com/office/drawing/2014/main" val="2416528421"/>
                    </a:ext>
                  </a:extLst>
                </a:gridCol>
                <a:gridCol w="4974897">
                  <a:extLst>
                    <a:ext uri="{9D8B030D-6E8A-4147-A177-3AD203B41FA5}">
                      <a16:colId xmlns:a16="http://schemas.microsoft.com/office/drawing/2014/main" val="2780522079"/>
                    </a:ext>
                  </a:extLst>
                </a:gridCol>
              </a:tblGrid>
              <a:tr h="651723">
                <a:tc>
                  <a:txBody>
                    <a:bodyPr/>
                    <a:lstStyle/>
                    <a:p>
                      <a:pPr algn="ctr"/>
                      <a:r>
                        <a:rPr lang="en-GB" dirty="0"/>
                        <a:t>Session Type</a:t>
                      </a:r>
                    </a:p>
                  </a:txBody>
                  <a:tcPr/>
                </a:tc>
                <a:tc>
                  <a:txBody>
                    <a:bodyPr/>
                    <a:lstStyle/>
                    <a:p>
                      <a:pPr algn="ctr"/>
                      <a:r>
                        <a:rPr lang="en-GB" dirty="0"/>
                        <a:t>Aims / Objectives</a:t>
                      </a:r>
                    </a:p>
                  </a:txBody>
                  <a:tcPr/>
                </a:tc>
                <a:extLst>
                  <a:ext uri="{0D108BD9-81ED-4DB2-BD59-A6C34878D82A}">
                    <a16:rowId xmlns:a16="http://schemas.microsoft.com/office/drawing/2014/main" val="3305421023"/>
                  </a:ext>
                </a:extLst>
              </a:tr>
              <a:tr h="1606989">
                <a:tc>
                  <a:txBody>
                    <a:bodyPr/>
                    <a:lstStyle/>
                    <a:p>
                      <a:r>
                        <a:rPr lang="en-GB" dirty="0"/>
                        <a:t>Acceleration</a:t>
                      </a:r>
                    </a:p>
                  </a:txBody>
                  <a:tcPr/>
                </a:tc>
                <a:tc>
                  <a:txBody>
                    <a:bodyPr/>
                    <a:lstStyle/>
                    <a:p>
                      <a:r>
                        <a:rPr lang="en-GB" dirty="0"/>
                        <a:t>Increase Speed from a relatively stationary position / improve forward lean</a:t>
                      </a:r>
                    </a:p>
                  </a:txBody>
                  <a:tcPr/>
                </a:tc>
                <a:extLst>
                  <a:ext uri="{0D108BD9-81ED-4DB2-BD59-A6C34878D82A}">
                    <a16:rowId xmlns:a16="http://schemas.microsoft.com/office/drawing/2014/main" val="3650726476"/>
                  </a:ext>
                </a:extLst>
              </a:tr>
              <a:tr h="651723">
                <a:tc>
                  <a:txBody>
                    <a:bodyPr/>
                    <a:lstStyle/>
                    <a:p>
                      <a:r>
                        <a:rPr lang="en-GB" dirty="0"/>
                        <a:t>Maximum Velocity</a:t>
                      </a:r>
                    </a:p>
                  </a:txBody>
                  <a:tcPr/>
                </a:tc>
                <a:tc>
                  <a:txBody>
                    <a:bodyPr/>
                    <a:lstStyle/>
                    <a:p>
                      <a:r>
                        <a:rPr lang="en-GB" dirty="0"/>
                        <a:t>Improve maintenance of top speed</a:t>
                      </a:r>
                    </a:p>
                  </a:txBody>
                  <a:tcPr/>
                </a:tc>
                <a:extLst>
                  <a:ext uri="{0D108BD9-81ED-4DB2-BD59-A6C34878D82A}">
                    <a16:rowId xmlns:a16="http://schemas.microsoft.com/office/drawing/2014/main" val="3076131059"/>
                  </a:ext>
                </a:extLst>
              </a:tr>
              <a:tr h="1124893">
                <a:tc>
                  <a:txBody>
                    <a:bodyPr/>
                    <a:lstStyle/>
                    <a:p>
                      <a:r>
                        <a:rPr lang="en-GB" dirty="0"/>
                        <a:t>Agility / Change of Direction</a:t>
                      </a:r>
                    </a:p>
                  </a:txBody>
                  <a:tcPr/>
                </a:tc>
                <a:tc>
                  <a:txBody>
                    <a:bodyPr/>
                    <a:lstStyle/>
                    <a:p>
                      <a:r>
                        <a:rPr lang="en-GB" sz="1800" b="0" kern="1200" dirty="0">
                          <a:solidFill>
                            <a:schemeClr val="dk1"/>
                          </a:solidFill>
                          <a:effectLst/>
                        </a:rPr>
                        <a:t>Quickly react to stimuli and manoeuvre effectively</a:t>
                      </a:r>
                      <a:endParaRPr lang="en-GB" dirty="0"/>
                    </a:p>
                  </a:txBody>
                  <a:tcPr/>
                </a:tc>
                <a:extLst>
                  <a:ext uri="{0D108BD9-81ED-4DB2-BD59-A6C34878D82A}">
                    <a16:rowId xmlns:a16="http://schemas.microsoft.com/office/drawing/2014/main" val="855206793"/>
                  </a:ext>
                </a:extLst>
              </a:tr>
            </a:tbl>
          </a:graphicData>
        </a:graphic>
      </p:graphicFrame>
    </p:spTree>
    <p:extLst>
      <p:ext uri="{BB962C8B-B14F-4D97-AF65-F5344CB8AC3E}">
        <p14:creationId xmlns:p14="http://schemas.microsoft.com/office/powerpoint/2010/main" val="181866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F722-6EA6-3F64-7897-CCA491843CAF}"/>
              </a:ext>
            </a:extLst>
          </p:cNvPr>
          <p:cNvSpPr>
            <a:spLocks noGrp="1"/>
          </p:cNvSpPr>
          <p:nvPr>
            <p:ph type="title"/>
          </p:nvPr>
        </p:nvSpPr>
        <p:spPr/>
        <p:txBody>
          <a:bodyPr/>
          <a:lstStyle/>
          <a:p>
            <a:pPr algn="ctr"/>
            <a:r>
              <a:rPr lang="en-GB" dirty="0"/>
              <a:t>General Structure</a:t>
            </a:r>
          </a:p>
        </p:txBody>
      </p:sp>
      <p:sp>
        <p:nvSpPr>
          <p:cNvPr id="3" name="Content Placeholder 2">
            <a:extLst>
              <a:ext uri="{FF2B5EF4-FFF2-40B4-BE49-F238E27FC236}">
                <a16:creationId xmlns:a16="http://schemas.microsoft.com/office/drawing/2014/main" id="{E04D9DDF-E267-855E-DEF2-265993807D9B}"/>
              </a:ext>
            </a:extLst>
          </p:cNvPr>
          <p:cNvSpPr>
            <a:spLocks noGrp="1"/>
          </p:cNvSpPr>
          <p:nvPr>
            <p:ph idx="1"/>
          </p:nvPr>
        </p:nvSpPr>
        <p:spPr/>
        <p:txBody>
          <a:bodyPr/>
          <a:lstStyle/>
          <a:p>
            <a:r>
              <a:rPr lang="en-GB" dirty="0"/>
              <a:t>Warm-up </a:t>
            </a:r>
          </a:p>
          <a:p>
            <a:endParaRPr lang="en-GB" dirty="0"/>
          </a:p>
          <a:p>
            <a:endParaRPr lang="en-GB" dirty="0"/>
          </a:p>
          <a:p>
            <a:endParaRPr lang="en-GB" dirty="0"/>
          </a:p>
        </p:txBody>
      </p:sp>
      <p:sp>
        <p:nvSpPr>
          <p:cNvPr id="4" name="Right Arrow 3">
            <a:extLst>
              <a:ext uri="{FF2B5EF4-FFF2-40B4-BE49-F238E27FC236}">
                <a16:creationId xmlns:a16="http://schemas.microsoft.com/office/drawing/2014/main" id="{E7D4B34F-C6FF-6FA4-EACD-00D7AE61714C}"/>
              </a:ext>
            </a:extLst>
          </p:cNvPr>
          <p:cNvSpPr/>
          <p:nvPr/>
        </p:nvSpPr>
        <p:spPr>
          <a:xfrm>
            <a:off x="2796988" y="2086984"/>
            <a:ext cx="46257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43D69F6-2A92-0316-6FD8-665751001AC5}"/>
              </a:ext>
            </a:extLst>
          </p:cNvPr>
          <p:cNvSpPr txBox="1"/>
          <p:nvPr/>
        </p:nvSpPr>
        <p:spPr>
          <a:xfrm>
            <a:off x="3517751" y="1925177"/>
            <a:ext cx="3395888" cy="646331"/>
          </a:xfrm>
          <a:prstGeom prst="rect">
            <a:avLst/>
          </a:prstGeom>
          <a:noFill/>
        </p:spPr>
        <p:txBody>
          <a:bodyPr wrap="square" rtlCol="0">
            <a:spAutoFit/>
          </a:bodyPr>
          <a:lstStyle/>
          <a:p>
            <a:pPr algn="just"/>
            <a:r>
              <a:rPr lang="en-GB" dirty="0"/>
              <a:t>Baseline Activity x2 Efforts (Timed and Filmed)</a:t>
            </a:r>
          </a:p>
        </p:txBody>
      </p:sp>
      <p:sp>
        <p:nvSpPr>
          <p:cNvPr id="6" name="Right Arrow 5">
            <a:extLst>
              <a:ext uri="{FF2B5EF4-FFF2-40B4-BE49-F238E27FC236}">
                <a16:creationId xmlns:a16="http://schemas.microsoft.com/office/drawing/2014/main" id="{D7FC75B7-A656-82CF-1A4C-327D9C0B854A}"/>
              </a:ext>
            </a:extLst>
          </p:cNvPr>
          <p:cNvSpPr/>
          <p:nvPr/>
        </p:nvSpPr>
        <p:spPr>
          <a:xfrm>
            <a:off x="7310163" y="2092360"/>
            <a:ext cx="46257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64351B9-C91F-9318-7482-89BC4142BC09}"/>
              </a:ext>
            </a:extLst>
          </p:cNvPr>
          <p:cNvSpPr txBox="1"/>
          <p:nvPr/>
        </p:nvSpPr>
        <p:spPr>
          <a:xfrm>
            <a:off x="8003689" y="1948037"/>
            <a:ext cx="3888372" cy="646331"/>
          </a:xfrm>
          <a:prstGeom prst="rect">
            <a:avLst/>
          </a:prstGeom>
          <a:noFill/>
        </p:spPr>
        <p:txBody>
          <a:bodyPr wrap="none" rtlCol="0">
            <a:spAutoFit/>
          </a:bodyPr>
          <a:lstStyle/>
          <a:p>
            <a:pPr marL="342900" indent="-342900">
              <a:buFont typeface="+mj-lt"/>
              <a:buAutoNum type="arabicPeriod"/>
            </a:pPr>
            <a:r>
              <a:rPr lang="en-GB" dirty="0"/>
              <a:t>Pairs view footage of performance</a:t>
            </a:r>
          </a:p>
          <a:p>
            <a:pPr marL="342900" indent="-342900">
              <a:buFont typeface="+mj-lt"/>
              <a:buAutoNum type="arabicPeriod"/>
            </a:pPr>
            <a:endParaRPr lang="en-GB" dirty="0"/>
          </a:p>
        </p:txBody>
      </p:sp>
      <p:sp>
        <p:nvSpPr>
          <p:cNvPr id="11" name="TextBox 10">
            <a:extLst>
              <a:ext uri="{FF2B5EF4-FFF2-40B4-BE49-F238E27FC236}">
                <a16:creationId xmlns:a16="http://schemas.microsoft.com/office/drawing/2014/main" id="{7EE0A358-C730-30B8-ACD9-B944A1AE6C3F}"/>
              </a:ext>
            </a:extLst>
          </p:cNvPr>
          <p:cNvSpPr txBox="1"/>
          <p:nvPr/>
        </p:nvSpPr>
        <p:spPr>
          <a:xfrm>
            <a:off x="8003689" y="2418819"/>
            <a:ext cx="3960508" cy="1200329"/>
          </a:xfrm>
          <a:prstGeom prst="rect">
            <a:avLst/>
          </a:prstGeom>
          <a:noFill/>
        </p:spPr>
        <p:txBody>
          <a:bodyPr wrap="square" rtlCol="0">
            <a:spAutoFit/>
          </a:bodyPr>
          <a:lstStyle/>
          <a:p>
            <a:pPr algn="just"/>
            <a:r>
              <a:rPr lang="en-GB" dirty="0"/>
              <a:t>2. View Crib Cards / Identify Weak Points</a:t>
            </a:r>
          </a:p>
          <a:p>
            <a:pPr algn="just"/>
            <a:endParaRPr lang="en-GB" dirty="0"/>
          </a:p>
          <a:p>
            <a:pPr algn="just"/>
            <a:r>
              <a:rPr lang="en-GB" dirty="0"/>
              <a:t>3. Athletes now have individual goals</a:t>
            </a:r>
          </a:p>
        </p:txBody>
      </p:sp>
      <p:sp>
        <p:nvSpPr>
          <p:cNvPr id="12" name="Right Arrow 11">
            <a:extLst>
              <a:ext uri="{FF2B5EF4-FFF2-40B4-BE49-F238E27FC236}">
                <a16:creationId xmlns:a16="http://schemas.microsoft.com/office/drawing/2014/main" id="{E185CCF8-6DD1-F90F-082D-9A94140331E5}"/>
              </a:ext>
            </a:extLst>
          </p:cNvPr>
          <p:cNvSpPr/>
          <p:nvPr/>
        </p:nvSpPr>
        <p:spPr>
          <a:xfrm rot="5400000">
            <a:off x="9730746" y="4373076"/>
            <a:ext cx="46257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CC349AE-D50D-C005-15D7-FE8945E8D3F5}"/>
              </a:ext>
            </a:extLst>
          </p:cNvPr>
          <p:cNvSpPr txBox="1"/>
          <p:nvPr/>
        </p:nvSpPr>
        <p:spPr>
          <a:xfrm>
            <a:off x="8003689" y="4867643"/>
            <a:ext cx="3960508" cy="646331"/>
          </a:xfrm>
          <a:prstGeom prst="rect">
            <a:avLst/>
          </a:prstGeom>
          <a:noFill/>
        </p:spPr>
        <p:txBody>
          <a:bodyPr wrap="square" rtlCol="0">
            <a:spAutoFit/>
          </a:bodyPr>
          <a:lstStyle/>
          <a:p>
            <a:pPr algn="just"/>
            <a:r>
              <a:rPr lang="en-GB" dirty="0"/>
              <a:t>Individual Goals - 3 activities to choose from to address weak point.</a:t>
            </a:r>
          </a:p>
        </p:txBody>
      </p:sp>
      <p:sp>
        <p:nvSpPr>
          <p:cNvPr id="14" name="Right Arrow 13">
            <a:extLst>
              <a:ext uri="{FF2B5EF4-FFF2-40B4-BE49-F238E27FC236}">
                <a16:creationId xmlns:a16="http://schemas.microsoft.com/office/drawing/2014/main" id="{78920A5B-A3E8-0991-6036-B373245115BB}"/>
              </a:ext>
            </a:extLst>
          </p:cNvPr>
          <p:cNvSpPr/>
          <p:nvPr/>
        </p:nvSpPr>
        <p:spPr>
          <a:xfrm rot="10800000">
            <a:off x="6845354" y="5145089"/>
            <a:ext cx="46257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05D2C034-F5B6-DC84-A9AE-6774F7C703FA}"/>
              </a:ext>
            </a:extLst>
          </p:cNvPr>
          <p:cNvSpPr txBox="1"/>
          <p:nvPr/>
        </p:nvSpPr>
        <p:spPr>
          <a:xfrm>
            <a:off x="3185522" y="4948434"/>
            <a:ext cx="3582730" cy="646331"/>
          </a:xfrm>
          <a:prstGeom prst="rect">
            <a:avLst/>
          </a:prstGeom>
          <a:noFill/>
        </p:spPr>
        <p:txBody>
          <a:bodyPr wrap="square" rtlCol="0">
            <a:spAutoFit/>
          </a:bodyPr>
          <a:lstStyle/>
          <a:p>
            <a:r>
              <a:rPr lang="en-GB" dirty="0"/>
              <a:t>Return to perform baseline activity – x2-3 efforts</a:t>
            </a:r>
          </a:p>
        </p:txBody>
      </p:sp>
      <p:sp>
        <p:nvSpPr>
          <p:cNvPr id="16" name="TextBox 15">
            <a:extLst>
              <a:ext uri="{FF2B5EF4-FFF2-40B4-BE49-F238E27FC236}">
                <a16:creationId xmlns:a16="http://schemas.microsoft.com/office/drawing/2014/main" id="{2AE64490-C066-9F0E-A838-661DAC03F63E}"/>
              </a:ext>
            </a:extLst>
          </p:cNvPr>
          <p:cNvSpPr txBox="1"/>
          <p:nvPr/>
        </p:nvSpPr>
        <p:spPr>
          <a:xfrm>
            <a:off x="9499675" y="5513974"/>
            <a:ext cx="968535" cy="369332"/>
          </a:xfrm>
          <a:prstGeom prst="rect">
            <a:avLst/>
          </a:prstGeom>
          <a:noFill/>
        </p:spPr>
        <p:txBody>
          <a:bodyPr wrap="none" rtlCol="0">
            <a:spAutoFit/>
          </a:bodyPr>
          <a:lstStyle/>
          <a:p>
            <a:r>
              <a:rPr lang="en-GB" dirty="0">
                <a:solidFill>
                  <a:srgbClr val="FF0000"/>
                </a:solidFill>
              </a:rPr>
              <a:t>20 mins</a:t>
            </a:r>
          </a:p>
        </p:txBody>
      </p:sp>
      <p:sp>
        <p:nvSpPr>
          <p:cNvPr id="17" name="TextBox 16">
            <a:extLst>
              <a:ext uri="{FF2B5EF4-FFF2-40B4-BE49-F238E27FC236}">
                <a16:creationId xmlns:a16="http://schemas.microsoft.com/office/drawing/2014/main" id="{7DFD71E2-6641-E794-5AF2-A27FA16C83D1}"/>
              </a:ext>
            </a:extLst>
          </p:cNvPr>
          <p:cNvSpPr txBox="1"/>
          <p:nvPr/>
        </p:nvSpPr>
        <p:spPr>
          <a:xfrm>
            <a:off x="9477769" y="3532859"/>
            <a:ext cx="968535" cy="369332"/>
          </a:xfrm>
          <a:prstGeom prst="rect">
            <a:avLst/>
          </a:prstGeom>
          <a:noFill/>
        </p:spPr>
        <p:txBody>
          <a:bodyPr wrap="none" rtlCol="0">
            <a:spAutoFit/>
          </a:bodyPr>
          <a:lstStyle/>
          <a:p>
            <a:r>
              <a:rPr lang="en-GB" dirty="0">
                <a:solidFill>
                  <a:srgbClr val="FF0000"/>
                </a:solidFill>
              </a:rPr>
              <a:t>10 mins</a:t>
            </a:r>
          </a:p>
        </p:txBody>
      </p:sp>
      <p:sp>
        <p:nvSpPr>
          <p:cNvPr id="18" name="TextBox 17">
            <a:extLst>
              <a:ext uri="{FF2B5EF4-FFF2-40B4-BE49-F238E27FC236}">
                <a16:creationId xmlns:a16="http://schemas.microsoft.com/office/drawing/2014/main" id="{DA403CF0-1FBA-8EB8-2B5C-4CDACFA7A5C9}"/>
              </a:ext>
            </a:extLst>
          </p:cNvPr>
          <p:cNvSpPr txBox="1"/>
          <p:nvPr/>
        </p:nvSpPr>
        <p:spPr>
          <a:xfrm>
            <a:off x="4335374" y="5513974"/>
            <a:ext cx="968535" cy="369332"/>
          </a:xfrm>
          <a:prstGeom prst="rect">
            <a:avLst/>
          </a:prstGeom>
          <a:noFill/>
        </p:spPr>
        <p:txBody>
          <a:bodyPr wrap="none" rtlCol="0">
            <a:spAutoFit/>
          </a:bodyPr>
          <a:lstStyle/>
          <a:p>
            <a:r>
              <a:rPr lang="en-GB" dirty="0">
                <a:solidFill>
                  <a:srgbClr val="FF0000"/>
                </a:solidFill>
              </a:rPr>
              <a:t>15 mins</a:t>
            </a:r>
          </a:p>
        </p:txBody>
      </p:sp>
      <p:sp>
        <p:nvSpPr>
          <p:cNvPr id="20" name="TextBox 19">
            <a:extLst>
              <a:ext uri="{FF2B5EF4-FFF2-40B4-BE49-F238E27FC236}">
                <a16:creationId xmlns:a16="http://schemas.microsoft.com/office/drawing/2014/main" id="{EFD11C61-8EB4-74C9-D1D7-68F115B88188}"/>
              </a:ext>
            </a:extLst>
          </p:cNvPr>
          <p:cNvSpPr txBox="1"/>
          <p:nvPr/>
        </p:nvSpPr>
        <p:spPr>
          <a:xfrm>
            <a:off x="4731427" y="2608146"/>
            <a:ext cx="968535" cy="369332"/>
          </a:xfrm>
          <a:prstGeom prst="rect">
            <a:avLst/>
          </a:prstGeom>
          <a:noFill/>
        </p:spPr>
        <p:txBody>
          <a:bodyPr wrap="none" rtlCol="0">
            <a:spAutoFit/>
          </a:bodyPr>
          <a:lstStyle/>
          <a:p>
            <a:r>
              <a:rPr lang="en-GB" dirty="0">
                <a:solidFill>
                  <a:srgbClr val="FF0000"/>
                </a:solidFill>
              </a:rPr>
              <a:t>15 mins</a:t>
            </a:r>
          </a:p>
        </p:txBody>
      </p:sp>
      <p:sp>
        <p:nvSpPr>
          <p:cNvPr id="21" name="Right Arrow 20">
            <a:extLst>
              <a:ext uri="{FF2B5EF4-FFF2-40B4-BE49-F238E27FC236}">
                <a16:creationId xmlns:a16="http://schemas.microsoft.com/office/drawing/2014/main" id="{0E055E26-4A66-1226-03FF-AA752189CDEA}"/>
              </a:ext>
            </a:extLst>
          </p:cNvPr>
          <p:cNvSpPr/>
          <p:nvPr/>
        </p:nvSpPr>
        <p:spPr>
          <a:xfrm rot="10800000">
            <a:off x="2551931" y="5129742"/>
            <a:ext cx="462579"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A855D86B-3196-5B57-9E9C-AFFCF673BA0A}"/>
              </a:ext>
            </a:extLst>
          </p:cNvPr>
          <p:cNvSpPr txBox="1"/>
          <p:nvPr/>
        </p:nvSpPr>
        <p:spPr>
          <a:xfrm>
            <a:off x="993422" y="5006142"/>
            <a:ext cx="1283685" cy="369332"/>
          </a:xfrm>
          <a:prstGeom prst="rect">
            <a:avLst/>
          </a:prstGeom>
          <a:noFill/>
        </p:spPr>
        <p:txBody>
          <a:bodyPr wrap="none" rtlCol="0">
            <a:spAutoFit/>
          </a:bodyPr>
          <a:lstStyle/>
          <a:p>
            <a:r>
              <a:rPr lang="en-GB" dirty="0"/>
              <a:t>Cool-down</a:t>
            </a:r>
          </a:p>
        </p:txBody>
      </p:sp>
      <p:sp>
        <p:nvSpPr>
          <p:cNvPr id="23" name="TextBox 22">
            <a:extLst>
              <a:ext uri="{FF2B5EF4-FFF2-40B4-BE49-F238E27FC236}">
                <a16:creationId xmlns:a16="http://schemas.microsoft.com/office/drawing/2014/main" id="{2F150B48-1EB7-B48F-2F61-5AC5541FD801}"/>
              </a:ext>
            </a:extLst>
          </p:cNvPr>
          <p:cNvSpPr txBox="1"/>
          <p:nvPr/>
        </p:nvSpPr>
        <p:spPr>
          <a:xfrm>
            <a:off x="1095053" y="5354329"/>
            <a:ext cx="1038426" cy="369332"/>
          </a:xfrm>
          <a:prstGeom prst="rect">
            <a:avLst/>
          </a:prstGeom>
          <a:noFill/>
        </p:spPr>
        <p:txBody>
          <a:bodyPr wrap="none" rtlCol="0">
            <a:spAutoFit/>
          </a:bodyPr>
          <a:lstStyle/>
          <a:p>
            <a:r>
              <a:rPr lang="en-GB" dirty="0">
                <a:solidFill>
                  <a:srgbClr val="FF0000"/>
                </a:solidFill>
              </a:rPr>
              <a:t>6-7 mins</a:t>
            </a:r>
          </a:p>
        </p:txBody>
      </p:sp>
      <p:sp>
        <p:nvSpPr>
          <p:cNvPr id="24" name="TextBox 23">
            <a:extLst>
              <a:ext uri="{FF2B5EF4-FFF2-40B4-BE49-F238E27FC236}">
                <a16:creationId xmlns:a16="http://schemas.microsoft.com/office/drawing/2014/main" id="{43B989AA-6B9C-FB17-5409-B6BB548AD083}"/>
              </a:ext>
            </a:extLst>
          </p:cNvPr>
          <p:cNvSpPr txBox="1"/>
          <p:nvPr/>
        </p:nvSpPr>
        <p:spPr>
          <a:xfrm>
            <a:off x="1397352" y="2264138"/>
            <a:ext cx="968535" cy="369332"/>
          </a:xfrm>
          <a:prstGeom prst="rect">
            <a:avLst/>
          </a:prstGeom>
          <a:noFill/>
        </p:spPr>
        <p:txBody>
          <a:bodyPr wrap="none" rtlCol="0">
            <a:spAutoFit/>
          </a:bodyPr>
          <a:lstStyle/>
          <a:p>
            <a:r>
              <a:rPr lang="en-GB" dirty="0">
                <a:solidFill>
                  <a:srgbClr val="FF0000"/>
                </a:solidFill>
              </a:rPr>
              <a:t>10 mins</a:t>
            </a:r>
          </a:p>
        </p:txBody>
      </p:sp>
      <p:sp>
        <p:nvSpPr>
          <p:cNvPr id="7" name="TextBox 6">
            <a:extLst>
              <a:ext uri="{FF2B5EF4-FFF2-40B4-BE49-F238E27FC236}">
                <a16:creationId xmlns:a16="http://schemas.microsoft.com/office/drawing/2014/main" id="{BBEC4B7C-340D-230B-E2E9-462C8FBD3F5C}"/>
              </a:ext>
            </a:extLst>
          </p:cNvPr>
          <p:cNvSpPr txBox="1"/>
          <p:nvPr/>
        </p:nvSpPr>
        <p:spPr>
          <a:xfrm>
            <a:off x="-42306" y="6547425"/>
            <a:ext cx="2396810" cy="307777"/>
          </a:xfrm>
          <a:prstGeom prst="rect">
            <a:avLst/>
          </a:prstGeom>
          <a:noFill/>
        </p:spPr>
        <p:txBody>
          <a:bodyPr wrap="none" rtlCol="0">
            <a:spAutoFit/>
          </a:bodyPr>
          <a:lstStyle/>
          <a:p>
            <a:r>
              <a:rPr lang="en-GB" sz="1400" b="0" i="0" dirty="0">
                <a:solidFill>
                  <a:srgbClr val="000000"/>
                </a:solidFill>
                <a:effectLst/>
                <a:latin typeface="Roboto" panose="02000000000000000000" pitchFamily="2" charset="0"/>
              </a:rPr>
              <a:t>(SDT - Deci and Ryan, 2008)</a:t>
            </a:r>
            <a:endParaRPr lang="en-GB" sz="1400" dirty="0"/>
          </a:p>
        </p:txBody>
      </p:sp>
    </p:spTree>
    <p:extLst>
      <p:ext uri="{BB962C8B-B14F-4D97-AF65-F5344CB8AC3E}">
        <p14:creationId xmlns:p14="http://schemas.microsoft.com/office/powerpoint/2010/main" val="1433429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47D9183-0C38-81AB-8C83-55707134CB5C}"/>
              </a:ext>
            </a:extLst>
          </p:cNvPr>
          <p:cNvGraphicFramePr>
            <a:graphicFrameLocks noGrp="1"/>
          </p:cNvGraphicFramePr>
          <p:nvPr>
            <p:extLst>
              <p:ext uri="{D42A27DB-BD31-4B8C-83A1-F6EECF244321}">
                <p14:modId xmlns:p14="http://schemas.microsoft.com/office/powerpoint/2010/main" val="520847248"/>
              </p:ext>
            </p:extLst>
          </p:nvPr>
        </p:nvGraphicFramePr>
        <p:xfrm>
          <a:off x="283779" y="1811126"/>
          <a:ext cx="5209305" cy="3917529"/>
        </p:xfrm>
        <a:graphic>
          <a:graphicData uri="http://schemas.openxmlformats.org/drawingml/2006/table">
            <a:tbl>
              <a:tblPr firstRow="1" bandRow="1">
                <a:tableStyleId>{85BE263C-DBD7-4A20-BB59-AAB30ACAA65A}</a:tableStyleId>
              </a:tblPr>
              <a:tblGrid>
                <a:gridCol w="2814604">
                  <a:extLst>
                    <a:ext uri="{9D8B030D-6E8A-4147-A177-3AD203B41FA5}">
                      <a16:colId xmlns:a16="http://schemas.microsoft.com/office/drawing/2014/main" val="1927796912"/>
                    </a:ext>
                  </a:extLst>
                </a:gridCol>
                <a:gridCol w="2394701">
                  <a:extLst>
                    <a:ext uri="{9D8B030D-6E8A-4147-A177-3AD203B41FA5}">
                      <a16:colId xmlns:a16="http://schemas.microsoft.com/office/drawing/2014/main" val="2661059283"/>
                    </a:ext>
                  </a:extLst>
                </a:gridCol>
              </a:tblGrid>
              <a:tr h="468207">
                <a:tc>
                  <a:txBody>
                    <a:bodyPr/>
                    <a:lstStyle/>
                    <a:p>
                      <a:r>
                        <a:rPr lang="en-GB" dirty="0"/>
                        <a:t>Activity</a:t>
                      </a:r>
                    </a:p>
                  </a:txBody>
                  <a:tcPr/>
                </a:tc>
                <a:tc>
                  <a:txBody>
                    <a:bodyPr/>
                    <a:lstStyle/>
                    <a:p>
                      <a:r>
                        <a:rPr lang="en-GB" dirty="0"/>
                        <a:t>Volume</a:t>
                      </a:r>
                    </a:p>
                  </a:txBody>
                  <a:tcPr/>
                </a:tc>
                <a:extLst>
                  <a:ext uri="{0D108BD9-81ED-4DB2-BD59-A6C34878D82A}">
                    <a16:rowId xmlns:a16="http://schemas.microsoft.com/office/drawing/2014/main" val="1117919761"/>
                  </a:ext>
                </a:extLst>
              </a:tr>
              <a:tr h="468207">
                <a:tc>
                  <a:txBody>
                    <a:bodyPr/>
                    <a:lstStyle/>
                    <a:p>
                      <a:r>
                        <a:rPr lang="en-GB" dirty="0"/>
                        <a:t>Slow Jog</a:t>
                      </a:r>
                    </a:p>
                  </a:txBody>
                  <a:tcPr/>
                </a:tc>
                <a:tc>
                  <a:txBody>
                    <a:bodyPr/>
                    <a:lstStyle/>
                    <a:p>
                      <a:r>
                        <a:rPr lang="en-GB" dirty="0"/>
                        <a:t>800m</a:t>
                      </a:r>
                    </a:p>
                  </a:txBody>
                  <a:tcPr/>
                </a:tc>
                <a:extLst>
                  <a:ext uri="{0D108BD9-81ED-4DB2-BD59-A6C34878D82A}">
                    <a16:rowId xmlns:a16="http://schemas.microsoft.com/office/drawing/2014/main" val="1742939982"/>
                  </a:ext>
                </a:extLst>
              </a:tr>
              <a:tr h="468207">
                <a:tc>
                  <a:txBody>
                    <a:bodyPr/>
                    <a:lstStyle/>
                    <a:p>
                      <a:r>
                        <a:rPr lang="en-GB" dirty="0"/>
                        <a:t>Bird-Dog</a:t>
                      </a:r>
                    </a:p>
                  </a:txBody>
                  <a:tcPr/>
                </a:tc>
                <a:tc>
                  <a:txBody>
                    <a:bodyPr/>
                    <a:lstStyle/>
                    <a:p>
                      <a:r>
                        <a:rPr lang="en-GB" dirty="0"/>
                        <a:t>8 reps each side</a:t>
                      </a:r>
                    </a:p>
                  </a:txBody>
                  <a:tcPr/>
                </a:tc>
                <a:extLst>
                  <a:ext uri="{0D108BD9-81ED-4DB2-BD59-A6C34878D82A}">
                    <a16:rowId xmlns:a16="http://schemas.microsoft.com/office/drawing/2014/main" val="1434036297"/>
                  </a:ext>
                </a:extLst>
              </a:tr>
              <a:tr h="46820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Resisted Clamshells</a:t>
                      </a:r>
                    </a:p>
                    <a:p>
                      <a:endParaRPr lang="en-GB" dirty="0"/>
                    </a:p>
                  </a:txBody>
                  <a:tcPr/>
                </a:tc>
                <a:tc>
                  <a:txBody>
                    <a:bodyPr/>
                    <a:lstStyle/>
                    <a:p>
                      <a:r>
                        <a:rPr lang="en-GB" dirty="0"/>
                        <a:t>10 reps each side</a:t>
                      </a:r>
                    </a:p>
                  </a:txBody>
                  <a:tcPr/>
                </a:tc>
                <a:extLst>
                  <a:ext uri="{0D108BD9-81ED-4DB2-BD59-A6C34878D82A}">
                    <a16:rowId xmlns:a16="http://schemas.microsoft.com/office/drawing/2014/main" val="3589593331"/>
                  </a:ext>
                </a:extLst>
              </a:tr>
              <a:tr h="468207">
                <a:tc>
                  <a:txBody>
                    <a:bodyPr/>
                    <a:lstStyle/>
                    <a:p>
                      <a:r>
                        <a:rPr lang="en-GB" dirty="0"/>
                        <a:t>Pogo Hops</a:t>
                      </a:r>
                    </a:p>
                  </a:txBody>
                  <a:tcPr/>
                </a:tc>
                <a:tc>
                  <a:txBody>
                    <a:bodyPr/>
                    <a:lstStyle/>
                    <a:p>
                      <a:r>
                        <a:rPr lang="en-GB" dirty="0"/>
                        <a:t>1 x 20s</a:t>
                      </a:r>
                    </a:p>
                  </a:txBody>
                  <a:tcPr/>
                </a:tc>
                <a:extLst>
                  <a:ext uri="{0D108BD9-81ED-4DB2-BD59-A6C34878D82A}">
                    <a16:rowId xmlns:a16="http://schemas.microsoft.com/office/drawing/2014/main" val="2239295306"/>
                  </a:ext>
                </a:extLst>
              </a:tr>
              <a:tr h="468207">
                <a:tc>
                  <a:txBody>
                    <a:bodyPr/>
                    <a:lstStyle/>
                    <a:p>
                      <a:r>
                        <a:rPr lang="en-GB" dirty="0"/>
                        <a:t>A-Skip</a:t>
                      </a:r>
                    </a:p>
                  </a:txBody>
                  <a:tcPr/>
                </a:tc>
                <a:tc>
                  <a:txBody>
                    <a:bodyPr/>
                    <a:lstStyle/>
                    <a:p>
                      <a:r>
                        <a:rPr lang="en-GB" dirty="0"/>
                        <a:t>1 x 20m</a:t>
                      </a:r>
                    </a:p>
                  </a:txBody>
                  <a:tcPr/>
                </a:tc>
                <a:extLst>
                  <a:ext uri="{0D108BD9-81ED-4DB2-BD59-A6C34878D82A}">
                    <a16:rowId xmlns:a16="http://schemas.microsoft.com/office/drawing/2014/main" val="1009475959"/>
                  </a:ext>
                </a:extLst>
              </a:tr>
              <a:tr h="468207">
                <a:tc>
                  <a:txBody>
                    <a:bodyPr/>
                    <a:lstStyle/>
                    <a:p>
                      <a:r>
                        <a:rPr lang="en-GB" dirty="0"/>
                        <a:t>Resisted Accel. Walk</a:t>
                      </a:r>
                    </a:p>
                  </a:txBody>
                  <a:tcPr/>
                </a:tc>
                <a:tc>
                  <a:txBody>
                    <a:bodyPr/>
                    <a:lstStyle/>
                    <a:p>
                      <a:r>
                        <a:rPr lang="en-GB" dirty="0"/>
                        <a:t>1 x 20m</a:t>
                      </a:r>
                    </a:p>
                  </a:txBody>
                  <a:tcPr/>
                </a:tc>
                <a:extLst>
                  <a:ext uri="{0D108BD9-81ED-4DB2-BD59-A6C34878D82A}">
                    <a16:rowId xmlns:a16="http://schemas.microsoft.com/office/drawing/2014/main" val="3111603450"/>
                  </a:ext>
                </a:extLst>
              </a:tr>
              <a:tr h="468207">
                <a:tc>
                  <a:txBody>
                    <a:bodyPr/>
                    <a:lstStyle/>
                    <a:p>
                      <a:r>
                        <a:rPr lang="en-GB" dirty="0"/>
                        <a:t>Sub max. Sprints</a:t>
                      </a:r>
                    </a:p>
                  </a:txBody>
                  <a:tcPr/>
                </a:tc>
                <a:tc>
                  <a:txBody>
                    <a:bodyPr/>
                    <a:lstStyle/>
                    <a:p>
                      <a:r>
                        <a:rPr lang="en-GB" dirty="0"/>
                        <a:t>3 x 20m</a:t>
                      </a:r>
                    </a:p>
                  </a:txBody>
                  <a:tcPr/>
                </a:tc>
                <a:extLst>
                  <a:ext uri="{0D108BD9-81ED-4DB2-BD59-A6C34878D82A}">
                    <a16:rowId xmlns:a16="http://schemas.microsoft.com/office/drawing/2014/main" val="2622791647"/>
                  </a:ext>
                </a:extLst>
              </a:tr>
            </a:tbl>
          </a:graphicData>
        </a:graphic>
      </p:graphicFrame>
      <p:sp>
        <p:nvSpPr>
          <p:cNvPr id="8" name="Right Arrow 7">
            <a:extLst>
              <a:ext uri="{FF2B5EF4-FFF2-40B4-BE49-F238E27FC236}">
                <a16:creationId xmlns:a16="http://schemas.microsoft.com/office/drawing/2014/main" id="{98D5B5F0-A4C3-F7B6-BD0D-5F09060106E2}"/>
              </a:ext>
            </a:extLst>
          </p:cNvPr>
          <p:cNvSpPr/>
          <p:nvPr/>
        </p:nvSpPr>
        <p:spPr>
          <a:xfrm flipV="1">
            <a:off x="6096000" y="3769890"/>
            <a:ext cx="1173816" cy="2515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E7DFDF6-BD84-1990-473A-49802AC1A626}"/>
              </a:ext>
            </a:extLst>
          </p:cNvPr>
          <p:cNvSpPr txBox="1"/>
          <p:nvPr/>
        </p:nvSpPr>
        <p:spPr>
          <a:xfrm>
            <a:off x="8450318" y="2130922"/>
            <a:ext cx="3037488" cy="646331"/>
          </a:xfrm>
          <a:prstGeom prst="rect">
            <a:avLst/>
          </a:prstGeom>
          <a:noFill/>
        </p:spPr>
        <p:txBody>
          <a:bodyPr wrap="square" rtlCol="0">
            <a:spAutoFit/>
          </a:bodyPr>
          <a:lstStyle/>
          <a:p>
            <a:r>
              <a:rPr lang="en-GB" dirty="0"/>
              <a:t>Baseline Sprint 20m</a:t>
            </a:r>
          </a:p>
          <a:p>
            <a:r>
              <a:rPr lang="en-GB" dirty="0"/>
              <a:t>(Measured by </a:t>
            </a:r>
            <a:r>
              <a:rPr lang="en-GB" dirty="0" err="1"/>
              <a:t>Lightgates</a:t>
            </a:r>
            <a:r>
              <a:rPr lang="en-GB" dirty="0"/>
              <a:t>)</a:t>
            </a:r>
          </a:p>
        </p:txBody>
      </p:sp>
      <p:pic>
        <p:nvPicPr>
          <p:cNvPr id="1026" name="Picture 2" descr="Camera icon. Video camera symbol. Video sign in black.">
            <a:extLst>
              <a:ext uri="{FF2B5EF4-FFF2-40B4-BE49-F238E27FC236}">
                <a16:creationId xmlns:a16="http://schemas.microsoft.com/office/drawing/2014/main" id="{EB50BB9D-025F-5738-25AB-6D6B429184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4243" y="2777253"/>
            <a:ext cx="544143" cy="3626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raining Football “Game Speed”">
            <a:extLst>
              <a:ext uri="{FF2B5EF4-FFF2-40B4-BE49-F238E27FC236}">
                <a16:creationId xmlns:a16="http://schemas.microsoft.com/office/drawing/2014/main" id="{5C0013EF-A3C5-2EFE-1A91-974AE20392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6402" y="3139903"/>
            <a:ext cx="3465595" cy="20447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AI-generated content may be incorrect.">
            <a:extLst>
              <a:ext uri="{FF2B5EF4-FFF2-40B4-BE49-F238E27FC236}">
                <a16:creationId xmlns:a16="http://schemas.microsoft.com/office/drawing/2014/main" id="{EED00033-94A4-B044-A1BD-4650A83E5E63}"/>
              </a:ext>
            </a:extLst>
          </p:cNvPr>
          <p:cNvPicPr>
            <a:picLocks noChangeAspect="1"/>
          </p:cNvPicPr>
          <p:nvPr/>
        </p:nvPicPr>
        <p:blipFill>
          <a:blip r:embed="rId5"/>
          <a:srcRect l="496"/>
          <a:stretch/>
        </p:blipFill>
        <p:spPr>
          <a:xfrm>
            <a:off x="2511971" y="0"/>
            <a:ext cx="7506415" cy="1562100"/>
          </a:xfrm>
          <a:prstGeom prst="rect">
            <a:avLst/>
          </a:prstGeom>
        </p:spPr>
      </p:pic>
      <p:sp>
        <p:nvSpPr>
          <p:cNvPr id="6" name="TextBox 5">
            <a:extLst>
              <a:ext uri="{FF2B5EF4-FFF2-40B4-BE49-F238E27FC236}">
                <a16:creationId xmlns:a16="http://schemas.microsoft.com/office/drawing/2014/main" id="{E4998075-7D4D-ED1B-4128-898853275708}"/>
              </a:ext>
            </a:extLst>
          </p:cNvPr>
          <p:cNvSpPr txBox="1"/>
          <p:nvPr/>
        </p:nvSpPr>
        <p:spPr>
          <a:xfrm>
            <a:off x="283779" y="6334780"/>
            <a:ext cx="3003103" cy="523220"/>
          </a:xfrm>
          <a:prstGeom prst="rect">
            <a:avLst/>
          </a:prstGeom>
          <a:noFill/>
        </p:spPr>
        <p:txBody>
          <a:bodyPr wrap="square" rtlCol="0">
            <a:spAutoFit/>
          </a:bodyPr>
          <a:lstStyle/>
          <a:p>
            <a:r>
              <a:rPr lang="en-GB" sz="1400" b="0" i="0" dirty="0">
                <a:solidFill>
                  <a:srgbClr val="000000"/>
                </a:solidFill>
                <a:effectLst/>
                <a:latin typeface="Roboto" panose="02000000000000000000" pitchFamily="2" charset="0"/>
              </a:rPr>
              <a:t>RAMP - (Silva</a:t>
            </a:r>
            <a:r>
              <a:rPr lang="en-GB" sz="1400" b="0" i="1" dirty="0">
                <a:solidFill>
                  <a:srgbClr val="000000"/>
                </a:solidFill>
                <a:effectLst/>
                <a:latin typeface="Roboto" panose="02000000000000000000" pitchFamily="2" charset="0"/>
              </a:rPr>
              <a:t> et al.,</a:t>
            </a:r>
            <a:r>
              <a:rPr lang="en-GB" sz="1400" b="0" i="0" dirty="0">
                <a:solidFill>
                  <a:srgbClr val="000000"/>
                </a:solidFill>
                <a:effectLst/>
                <a:latin typeface="Roboto" panose="02000000000000000000" pitchFamily="2" charset="0"/>
              </a:rPr>
              <a:t> 2018; Jeffreys, 2006)</a:t>
            </a:r>
            <a:endParaRPr lang="en-GB" sz="1400" dirty="0"/>
          </a:p>
        </p:txBody>
      </p:sp>
    </p:spTree>
    <p:extLst>
      <p:ext uri="{BB962C8B-B14F-4D97-AF65-F5344CB8AC3E}">
        <p14:creationId xmlns:p14="http://schemas.microsoft.com/office/powerpoint/2010/main" val="1569342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age of a book with a picture of a person running&#10;&#10;AI-generated content may be incorrect.">
            <a:extLst>
              <a:ext uri="{FF2B5EF4-FFF2-40B4-BE49-F238E27FC236}">
                <a16:creationId xmlns:a16="http://schemas.microsoft.com/office/drawing/2014/main" id="{6510C287-1AEF-12E5-BB72-6EB784DD6174}"/>
              </a:ext>
            </a:extLst>
          </p:cNvPr>
          <p:cNvPicPr>
            <a:picLocks noGrp="1" noChangeAspect="1"/>
          </p:cNvPicPr>
          <p:nvPr>
            <p:ph idx="1"/>
          </p:nvPr>
        </p:nvPicPr>
        <p:blipFill>
          <a:blip r:embed="rId3"/>
          <a:stretch>
            <a:fillRect/>
          </a:stretch>
        </p:blipFill>
        <p:spPr>
          <a:xfrm>
            <a:off x="6295697" y="2768735"/>
            <a:ext cx="5675582" cy="3766809"/>
          </a:xfrm>
          <a:prstGeom prst="rect">
            <a:avLst/>
          </a:prstGeom>
        </p:spPr>
      </p:pic>
      <p:pic>
        <p:nvPicPr>
          <p:cNvPr id="2050" name="Picture 2" descr="The 'What' of Sports Performance Analysis">
            <a:extLst>
              <a:ext uri="{FF2B5EF4-FFF2-40B4-BE49-F238E27FC236}">
                <a16:creationId xmlns:a16="http://schemas.microsoft.com/office/drawing/2014/main" id="{E85426F1-D5CF-EA98-6BD1-E65B5B4B1E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770" y="3072266"/>
            <a:ext cx="3919109" cy="244628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white background with black text&#10;&#10;AI-generated content may be incorrect.">
            <a:extLst>
              <a:ext uri="{FF2B5EF4-FFF2-40B4-BE49-F238E27FC236}">
                <a16:creationId xmlns:a16="http://schemas.microsoft.com/office/drawing/2014/main" id="{21B9EE3F-A02E-2E82-04C4-75EEB2D03F48}"/>
              </a:ext>
            </a:extLst>
          </p:cNvPr>
          <p:cNvPicPr>
            <a:picLocks noChangeAspect="1"/>
          </p:cNvPicPr>
          <p:nvPr/>
        </p:nvPicPr>
        <p:blipFill>
          <a:blip r:embed="rId5"/>
          <a:srcRect t="-1" b="376"/>
          <a:stretch/>
        </p:blipFill>
        <p:spPr>
          <a:xfrm>
            <a:off x="3524906" y="0"/>
            <a:ext cx="4526017" cy="2439488"/>
          </a:xfrm>
          <a:prstGeom prst="rect">
            <a:avLst/>
          </a:prstGeom>
        </p:spPr>
      </p:pic>
      <p:sp>
        <p:nvSpPr>
          <p:cNvPr id="20" name="Right Arrow 19">
            <a:extLst>
              <a:ext uri="{FF2B5EF4-FFF2-40B4-BE49-F238E27FC236}">
                <a16:creationId xmlns:a16="http://schemas.microsoft.com/office/drawing/2014/main" id="{716A7968-B0B9-A1AD-1D00-E8C260D64239}"/>
              </a:ext>
            </a:extLst>
          </p:cNvPr>
          <p:cNvSpPr/>
          <p:nvPr/>
        </p:nvSpPr>
        <p:spPr>
          <a:xfrm flipV="1">
            <a:off x="4827591" y="4295408"/>
            <a:ext cx="1173816" cy="2515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75D63611-E056-3138-138C-A878972626C7}"/>
              </a:ext>
            </a:extLst>
          </p:cNvPr>
          <p:cNvSpPr txBox="1"/>
          <p:nvPr/>
        </p:nvSpPr>
        <p:spPr>
          <a:xfrm>
            <a:off x="220721" y="6459170"/>
            <a:ext cx="2752677" cy="276999"/>
          </a:xfrm>
          <a:prstGeom prst="rect">
            <a:avLst/>
          </a:prstGeom>
          <a:noFill/>
        </p:spPr>
        <p:txBody>
          <a:bodyPr wrap="none" rtlCol="0">
            <a:spAutoFit/>
          </a:bodyPr>
          <a:lstStyle/>
          <a:p>
            <a:r>
              <a:rPr lang="en-GB" sz="1200" b="0" i="0" dirty="0">
                <a:solidFill>
                  <a:srgbClr val="000000"/>
                </a:solidFill>
                <a:effectLst/>
                <a:latin typeface="Roboto" panose="02000000000000000000" pitchFamily="2" charset="0"/>
              </a:rPr>
              <a:t>Attentional Focus (Moran</a:t>
            </a:r>
            <a:r>
              <a:rPr lang="en-GB" sz="1200" b="0" i="1" dirty="0">
                <a:solidFill>
                  <a:srgbClr val="000000"/>
                </a:solidFill>
                <a:effectLst/>
                <a:latin typeface="Roboto" panose="02000000000000000000" pitchFamily="2" charset="0"/>
              </a:rPr>
              <a:t> et al.,</a:t>
            </a:r>
            <a:r>
              <a:rPr lang="en-GB" sz="1200" b="0" i="0" dirty="0">
                <a:solidFill>
                  <a:srgbClr val="000000"/>
                </a:solidFill>
                <a:effectLst/>
                <a:latin typeface="Roboto" panose="02000000000000000000" pitchFamily="2" charset="0"/>
              </a:rPr>
              <a:t> 2023)</a:t>
            </a:r>
            <a:endParaRPr lang="en-GB" sz="1200" dirty="0"/>
          </a:p>
        </p:txBody>
      </p:sp>
      <p:sp>
        <p:nvSpPr>
          <p:cNvPr id="23" name="TextBox 22">
            <a:extLst>
              <a:ext uri="{FF2B5EF4-FFF2-40B4-BE49-F238E27FC236}">
                <a16:creationId xmlns:a16="http://schemas.microsoft.com/office/drawing/2014/main" id="{0F90310B-2BE9-10A0-5B76-523902AA20F1}"/>
              </a:ext>
            </a:extLst>
          </p:cNvPr>
          <p:cNvSpPr txBox="1"/>
          <p:nvPr/>
        </p:nvSpPr>
        <p:spPr>
          <a:xfrm>
            <a:off x="8420793" y="137790"/>
            <a:ext cx="1425390" cy="369332"/>
          </a:xfrm>
          <a:prstGeom prst="rect">
            <a:avLst/>
          </a:prstGeom>
          <a:noFill/>
        </p:spPr>
        <p:txBody>
          <a:bodyPr wrap="none" rtlCol="0">
            <a:spAutoFit/>
          </a:bodyPr>
          <a:lstStyle/>
          <a:p>
            <a:r>
              <a:rPr lang="en-GB" dirty="0">
                <a:solidFill>
                  <a:schemeClr val="accent6">
                    <a:lumMod val="60000"/>
                    <a:lumOff val="40000"/>
                  </a:schemeClr>
                </a:solidFill>
              </a:rPr>
              <a:t>Relatedness</a:t>
            </a:r>
          </a:p>
        </p:txBody>
      </p:sp>
      <p:sp>
        <p:nvSpPr>
          <p:cNvPr id="24" name="TextBox 23">
            <a:extLst>
              <a:ext uri="{FF2B5EF4-FFF2-40B4-BE49-F238E27FC236}">
                <a16:creationId xmlns:a16="http://schemas.microsoft.com/office/drawing/2014/main" id="{A3074AE5-9012-2B09-8401-C1BFF02E4244}"/>
              </a:ext>
            </a:extLst>
          </p:cNvPr>
          <p:cNvSpPr txBox="1"/>
          <p:nvPr/>
        </p:nvSpPr>
        <p:spPr>
          <a:xfrm>
            <a:off x="8398717" y="651703"/>
            <a:ext cx="3793283" cy="369332"/>
          </a:xfrm>
          <a:prstGeom prst="rect">
            <a:avLst/>
          </a:prstGeom>
          <a:noFill/>
        </p:spPr>
        <p:txBody>
          <a:bodyPr wrap="none" rtlCol="0">
            <a:spAutoFit/>
          </a:bodyPr>
          <a:lstStyle/>
          <a:p>
            <a:r>
              <a:rPr lang="en-GB" dirty="0">
                <a:solidFill>
                  <a:schemeClr val="accent6">
                    <a:lumMod val="60000"/>
                    <a:lumOff val="40000"/>
                  </a:schemeClr>
                </a:solidFill>
              </a:rPr>
              <a:t>Extrinsic Feedback + Knowledge of P.</a:t>
            </a:r>
          </a:p>
        </p:txBody>
      </p:sp>
      <p:sp>
        <p:nvSpPr>
          <p:cNvPr id="25" name="TextBox 24">
            <a:extLst>
              <a:ext uri="{FF2B5EF4-FFF2-40B4-BE49-F238E27FC236}">
                <a16:creationId xmlns:a16="http://schemas.microsoft.com/office/drawing/2014/main" id="{ACECAC4E-E28B-8BC3-6A05-CFD9898F919E}"/>
              </a:ext>
            </a:extLst>
          </p:cNvPr>
          <p:cNvSpPr txBox="1"/>
          <p:nvPr/>
        </p:nvSpPr>
        <p:spPr>
          <a:xfrm>
            <a:off x="8463786" y="1525553"/>
            <a:ext cx="1399742" cy="369332"/>
          </a:xfrm>
          <a:prstGeom prst="rect">
            <a:avLst/>
          </a:prstGeom>
          <a:noFill/>
        </p:spPr>
        <p:txBody>
          <a:bodyPr wrap="none" rtlCol="0">
            <a:spAutoFit/>
          </a:bodyPr>
          <a:lstStyle/>
          <a:p>
            <a:r>
              <a:rPr lang="en-GB" dirty="0">
                <a:solidFill>
                  <a:schemeClr val="accent6">
                    <a:lumMod val="60000"/>
                    <a:lumOff val="40000"/>
                  </a:schemeClr>
                </a:solidFill>
              </a:rPr>
              <a:t>Goal Setting</a:t>
            </a:r>
          </a:p>
        </p:txBody>
      </p:sp>
      <p:sp>
        <p:nvSpPr>
          <p:cNvPr id="26" name="TextBox 25">
            <a:extLst>
              <a:ext uri="{FF2B5EF4-FFF2-40B4-BE49-F238E27FC236}">
                <a16:creationId xmlns:a16="http://schemas.microsoft.com/office/drawing/2014/main" id="{3C097930-4543-04C6-2616-360F07D03638}"/>
              </a:ext>
            </a:extLst>
          </p:cNvPr>
          <p:cNvSpPr txBox="1"/>
          <p:nvPr/>
        </p:nvSpPr>
        <p:spPr>
          <a:xfrm>
            <a:off x="220721" y="6196990"/>
            <a:ext cx="3548344" cy="276999"/>
          </a:xfrm>
          <a:prstGeom prst="rect">
            <a:avLst/>
          </a:prstGeom>
          <a:noFill/>
        </p:spPr>
        <p:txBody>
          <a:bodyPr wrap="none" rtlCol="0">
            <a:spAutoFit/>
          </a:bodyPr>
          <a:lstStyle/>
          <a:p>
            <a:r>
              <a:rPr lang="en-GB" sz="1200" dirty="0"/>
              <a:t>Reciprocal Learning - </a:t>
            </a:r>
            <a:r>
              <a:rPr lang="en-GB" sz="1200" b="0" i="0" dirty="0">
                <a:solidFill>
                  <a:srgbClr val="000000"/>
                </a:solidFill>
                <a:effectLst/>
                <a:latin typeface="Roboto" panose="02000000000000000000" pitchFamily="2" charset="0"/>
              </a:rPr>
              <a:t>(</a:t>
            </a:r>
            <a:r>
              <a:rPr lang="en-GB" sz="1200" b="0" i="0" dirty="0" err="1">
                <a:solidFill>
                  <a:srgbClr val="000000"/>
                </a:solidFill>
                <a:effectLst/>
                <a:latin typeface="Roboto" panose="02000000000000000000" pitchFamily="2" charset="0"/>
              </a:rPr>
              <a:t>Palinscar</a:t>
            </a:r>
            <a:r>
              <a:rPr lang="en-GB" sz="1200" b="0" i="0" dirty="0">
                <a:solidFill>
                  <a:srgbClr val="000000"/>
                </a:solidFill>
                <a:effectLst/>
                <a:latin typeface="Roboto" panose="02000000000000000000" pitchFamily="2" charset="0"/>
              </a:rPr>
              <a:t> and Brown, 1984)</a:t>
            </a:r>
            <a:endParaRPr lang="en-GB" sz="1200" dirty="0"/>
          </a:p>
        </p:txBody>
      </p:sp>
      <p:sp>
        <p:nvSpPr>
          <p:cNvPr id="27" name="TextBox 26">
            <a:extLst>
              <a:ext uri="{FF2B5EF4-FFF2-40B4-BE49-F238E27FC236}">
                <a16:creationId xmlns:a16="http://schemas.microsoft.com/office/drawing/2014/main" id="{E392C753-CD23-4D1B-8F94-A0E59CB72C90}"/>
              </a:ext>
            </a:extLst>
          </p:cNvPr>
          <p:cNvSpPr txBox="1"/>
          <p:nvPr/>
        </p:nvSpPr>
        <p:spPr>
          <a:xfrm>
            <a:off x="220721" y="5952796"/>
            <a:ext cx="3212033" cy="276999"/>
          </a:xfrm>
          <a:prstGeom prst="rect">
            <a:avLst/>
          </a:prstGeom>
          <a:noFill/>
        </p:spPr>
        <p:txBody>
          <a:bodyPr wrap="none" rtlCol="0">
            <a:spAutoFit/>
          </a:bodyPr>
          <a:lstStyle/>
          <a:p>
            <a:r>
              <a:rPr lang="en-GB" sz="1200" dirty="0"/>
              <a:t>Constructivist Approach - </a:t>
            </a:r>
            <a:r>
              <a:rPr lang="en-GB" sz="1200" b="0" i="0" dirty="0">
                <a:solidFill>
                  <a:srgbClr val="000000"/>
                </a:solidFill>
                <a:effectLst/>
                <a:latin typeface="Roboto" panose="02000000000000000000" pitchFamily="2" charset="0"/>
              </a:rPr>
              <a:t>(Slavin et al</a:t>
            </a:r>
            <a:r>
              <a:rPr lang="en-GB" sz="1200" b="0" i="1" dirty="0">
                <a:solidFill>
                  <a:srgbClr val="000000"/>
                </a:solidFill>
                <a:effectLst/>
                <a:latin typeface="Roboto" panose="02000000000000000000" pitchFamily="2" charset="0"/>
              </a:rPr>
              <a:t>.,</a:t>
            </a:r>
            <a:r>
              <a:rPr lang="en-GB" sz="1200" b="0" i="0" dirty="0">
                <a:solidFill>
                  <a:srgbClr val="000000"/>
                </a:solidFill>
                <a:effectLst/>
                <a:latin typeface="Roboto" panose="02000000000000000000" pitchFamily="2" charset="0"/>
              </a:rPr>
              <a:t> 2016)</a:t>
            </a:r>
            <a:endParaRPr lang="en-GB" sz="1200" dirty="0"/>
          </a:p>
        </p:txBody>
      </p:sp>
      <p:sp>
        <p:nvSpPr>
          <p:cNvPr id="28" name="TextBox 27">
            <a:extLst>
              <a:ext uri="{FF2B5EF4-FFF2-40B4-BE49-F238E27FC236}">
                <a16:creationId xmlns:a16="http://schemas.microsoft.com/office/drawing/2014/main" id="{EF3B4D2B-572A-C2DA-BC8F-B8FC67252F69}"/>
              </a:ext>
            </a:extLst>
          </p:cNvPr>
          <p:cNvSpPr txBox="1"/>
          <p:nvPr/>
        </p:nvSpPr>
        <p:spPr>
          <a:xfrm>
            <a:off x="240822" y="5726555"/>
            <a:ext cx="2891625" cy="276999"/>
          </a:xfrm>
          <a:prstGeom prst="rect">
            <a:avLst/>
          </a:prstGeom>
          <a:noFill/>
        </p:spPr>
        <p:txBody>
          <a:bodyPr wrap="none" rtlCol="0">
            <a:spAutoFit/>
          </a:bodyPr>
          <a:lstStyle/>
          <a:p>
            <a:r>
              <a:rPr lang="en-GB" sz="1200" dirty="0"/>
              <a:t>Social Learning Theory - </a:t>
            </a:r>
            <a:r>
              <a:rPr lang="en-GB" sz="1200" b="0" i="0" dirty="0">
                <a:solidFill>
                  <a:srgbClr val="000000"/>
                </a:solidFill>
                <a:effectLst/>
                <a:latin typeface="Roboto" panose="02000000000000000000" pitchFamily="2" charset="0"/>
              </a:rPr>
              <a:t>(Bandura, 1979)</a:t>
            </a:r>
            <a:endParaRPr lang="en-GB" sz="1200" dirty="0"/>
          </a:p>
        </p:txBody>
      </p:sp>
    </p:spTree>
    <p:extLst>
      <p:ext uri="{BB962C8B-B14F-4D97-AF65-F5344CB8AC3E}">
        <p14:creationId xmlns:p14="http://schemas.microsoft.com/office/powerpoint/2010/main" val="4121465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text&#10;&#10;AI-generated content may be incorrect.">
            <a:extLst>
              <a:ext uri="{FF2B5EF4-FFF2-40B4-BE49-F238E27FC236}">
                <a16:creationId xmlns:a16="http://schemas.microsoft.com/office/drawing/2014/main" id="{B4CDCC8D-50C8-B401-9AF7-46470FD8D5EC}"/>
              </a:ext>
            </a:extLst>
          </p:cNvPr>
          <p:cNvPicPr>
            <a:picLocks noChangeAspect="1"/>
          </p:cNvPicPr>
          <p:nvPr/>
        </p:nvPicPr>
        <p:blipFill>
          <a:blip r:embed="rId3"/>
          <a:srcRect t="2128"/>
          <a:stretch/>
        </p:blipFill>
        <p:spPr>
          <a:xfrm>
            <a:off x="3365500" y="0"/>
            <a:ext cx="5461000" cy="1752600"/>
          </a:xfrm>
          <a:prstGeom prst="rect">
            <a:avLst/>
          </a:prstGeom>
        </p:spPr>
      </p:pic>
      <p:pic>
        <p:nvPicPr>
          <p:cNvPr id="3074" name="Picture 2" descr="Mini hurdle Parallel Paired Straight line - High knee - YouTube">
            <a:extLst>
              <a:ext uri="{FF2B5EF4-FFF2-40B4-BE49-F238E27FC236}">
                <a16:creationId xmlns:a16="http://schemas.microsoft.com/office/drawing/2014/main" id="{BE717FE6-E7DF-0615-4866-C43FDE1D17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752600"/>
            <a:ext cx="3843338" cy="253364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sisted Sprinting Harness - XLR8 Fitness">
            <a:extLst>
              <a:ext uri="{FF2B5EF4-FFF2-40B4-BE49-F238E27FC236}">
                <a16:creationId xmlns:a16="http://schemas.microsoft.com/office/drawing/2014/main" id="{08D5099B-7056-836F-FB7D-9EED4243A9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2661" y="1752600"/>
            <a:ext cx="3843337" cy="253364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collage of a person running&#10;&#10;AI-generated content may be incorrect.">
            <a:extLst>
              <a:ext uri="{FF2B5EF4-FFF2-40B4-BE49-F238E27FC236}">
                <a16:creationId xmlns:a16="http://schemas.microsoft.com/office/drawing/2014/main" id="{61A9C04F-168D-EF38-8138-6F7269909DCB}"/>
              </a:ext>
            </a:extLst>
          </p:cNvPr>
          <p:cNvPicPr>
            <a:picLocks noChangeAspect="1"/>
          </p:cNvPicPr>
          <p:nvPr/>
        </p:nvPicPr>
        <p:blipFill>
          <a:blip r:embed="rId6"/>
          <a:stretch>
            <a:fillRect/>
          </a:stretch>
        </p:blipFill>
        <p:spPr>
          <a:xfrm>
            <a:off x="8265320" y="1752600"/>
            <a:ext cx="3843337" cy="2813851"/>
          </a:xfrm>
          <a:prstGeom prst="rect">
            <a:avLst/>
          </a:prstGeom>
        </p:spPr>
      </p:pic>
      <p:graphicFrame>
        <p:nvGraphicFramePr>
          <p:cNvPr id="9" name="Table 8">
            <a:extLst>
              <a:ext uri="{FF2B5EF4-FFF2-40B4-BE49-F238E27FC236}">
                <a16:creationId xmlns:a16="http://schemas.microsoft.com/office/drawing/2014/main" id="{A8A7C14E-5CCC-9823-CF9F-38E740075102}"/>
              </a:ext>
            </a:extLst>
          </p:cNvPr>
          <p:cNvGraphicFramePr>
            <a:graphicFrameLocks noGrp="1"/>
          </p:cNvGraphicFramePr>
          <p:nvPr>
            <p:extLst>
              <p:ext uri="{D42A27DB-BD31-4B8C-83A1-F6EECF244321}">
                <p14:modId xmlns:p14="http://schemas.microsoft.com/office/powerpoint/2010/main" val="484440218"/>
              </p:ext>
            </p:extLst>
          </p:nvPr>
        </p:nvGraphicFramePr>
        <p:xfrm>
          <a:off x="280591" y="4566450"/>
          <a:ext cx="3282158" cy="1193799"/>
        </p:xfrm>
        <a:graphic>
          <a:graphicData uri="http://schemas.openxmlformats.org/drawingml/2006/table">
            <a:tbl>
              <a:tblPr firstRow="1" bandRow="1">
                <a:tableStyleId>{93296810-A885-4BE3-A3E7-6D5BEEA58F35}</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466028">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727771">
                <a:tc>
                  <a:txBody>
                    <a:bodyPr/>
                    <a:lstStyle/>
                    <a:p>
                      <a:pPr algn="ctr"/>
                      <a:r>
                        <a:rPr lang="en-GB" sz="1600" dirty="0"/>
                        <a:t>Weak / Low Knee Drive</a:t>
                      </a:r>
                    </a:p>
                  </a:txBody>
                  <a:tcPr/>
                </a:tc>
                <a:tc>
                  <a:txBody>
                    <a:bodyPr/>
                    <a:lstStyle/>
                    <a:p>
                      <a:pPr algn="ctr"/>
                      <a:r>
                        <a:rPr lang="en-GB" sz="1600" dirty="0"/>
                        <a:t>High Knees over Mini Hurdles</a:t>
                      </a:r>
                    </a:p>
                  </a:txBody>
                  <a:tcPr/>
                </a:tc>
                <a:extLst>
                  <a:ext uri="{0D108BD9-81ED-4DB2-BD59-A6C34878D82A}">
                    <a16:rowId xmlns:a16="http://schemas.microsoft.com/office/drawing/2014/main" val="539102453"/>
                  </a:ext>
                </a:extLst>
              </a:tr>
            </a:tbl>
          </a:graphicData>
        </a:graphic>
      </p:graphicFrame>
      <p:graphicFrame>
        <p:nvGraphicFramePr>
          <p:cNvPr id="10" name="Table 9">
            <a:extLst>
              <a:ext uri="{FF2B5EF4-FFF2-40B4-BE49-F238E27FC236}">
                <a16:creationId xmlns:a16="http://schemas.microsoft.com/office/drawing/2014/main" id="{53F6A586-7AD7-158A-CB03-EF5E9CE2B6E4}"/>
              </a:ext>
            </a:extLst>
          </p:cNvPr>
          <p:cNvGraphicFramePr>
            <a:graphicFrameLocks noGrp="1"/>
          </p:cNvGraphicFramePr>
          <p:nvPr>
            <p:extLst>
              <p:ext uri="{D42A27DB-BD31-4B8C-83A1-F6EECF244321}">
                <p14:modId xmlns:p14="http://schemas.microsoft.com/office/powerpoint/2010/main" val="3470830121"/>
              </p:ext>
            </p:extLst>
          </p:nvPr>
        </p:nvGraphicFramePr>
        <p:xfrm>
          <a:off x="4305696" y="4566451"/>
          <a:ext cx="3282158" cy="1193800"/>
        </p:xfrm>
        <a:graphic>
          <a:graphicData uri="http://schemas.openxmlformats.org/drawingml/2006/table">
            <a:tbl>
              <a:tblPr firstRow="1" bandRow="1">
                <a:tableStyleId>{7DF18680-E054-41AD-8BC1-D1AEF772440D}</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370840">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370840">
                <a:tc>
                  <a:txBody>
                    <a:bodyPr/>
                    <a:lstStyle/>
                    <a:p>
                      <a:pPr algn="ctr"/>
                      <a:r>
                        <a:rPr lang="en-GB" sz="1600" dirty="0"/>
                        <a:t>Lack of Forward Lean</a:t>
                      </a:r>
                    </a:p>
                  </a:txBody>
                  <a:tcPr/>
                </a:tc>
                <a:tc>
                  <a:txBody>
                    <a:bodyPr/>
                    <a:lstStyle/>
                    <a:p>
                      <a:pPr algn="ctr"/>
                      <a:r>
                        <a:rPr lang="en-GB" sz="1600" dirty="0"/>
                        <a:t>15m Resisted Sprint with Harness</a:t>
                      </a:r>
                    </a:p>
                  </a:txBody>
                  <a:tcPr/>
                </a:tc>
                <a:extLst>
                  <a:ext uri="{0D108BD9-81ED-4DB2-BD59-A6C34878D82A}">
                    <a16:rowId xmlns:a16="http://schemas.microsoft.com/office/drawing/2014/main" val="539102453"/>
                  </a:ext>
                </a:extLst>
              </a:tr>
            </a:tbl>
          </a:graphicData>
        </a:graphic>
      </p:graphicFrame>
      <p:graphicFrame>
        <p:nvGraphicFramePr>
          <p:cNvPr id="11" name="Table 10">
            <a:extLst>
              <a:ext uri="{FF2B5EF4-FFF2-40B4-BE49-F238E27FC236}">
                <a16:creationId xmlns:a16="http://schemas.microsoft.com/office/drawing/2014/main" id="{21CC7AA4-52A7-70BC-4E9F-0741ABE8EB40}"/>
              </a:ext>
            </a:extLst>
          </p:cNvPr>
          <p:cNvGraphicFramePr>
            <a:graphicFrameLocks noGrp="1"/>
          </p:cNvGraphicFramePr>
          <p:nvPr>
            <p:extLst>
              <p:ext uri="{D42A27DB-BD31-4B8C-83A1-F6EECF244321}">
                <p14:modId xmlns:p14="http://schemas.microsoft.com/office/powerpoint/2010/main" val="924192468"/>
              </p:ext>
            </p:extLst>
          </p:nvPr>
        </p:nvGraphicFramePr>
        <p:xfrm>
          <a:off x="8545909" y="4566450"/>
          <a:ext cx="3282158" cy="1193800"/>
        </p:xfrm>
        <a:graphic>
          <a:graphicData uri="http://schemas.openxmlformats.org/drawingml/2006/table">
            <a:tbl>
              <a:tblPr firstRow="1" bandRow="1">
                <a:tableStyleId>{00A15C55-8517-42AA-B614-E9B94910E393}</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370840">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370840">
                <a:tc>
                  <a:txBody>
                    <a:bodyPr/>
                    <a:lstStyle/>
                    <a:p>
                      <a:pPr algn="ctr"/>
                      <a:r>
                        <a:rPr lang="en-GB" sz="1600" dirty="0"/>
                        <a:t>Slow Breaking Inertia (slow ‘off the mark’)</a:t>
                      </a:r>
                    </a:p>
                  </a:txBody>
                  <a:tcPr/>
                </a:tc>
                <a:tc>
                  <a:txBody>
                    <a:bodyPr/>
                    <a:lstStyle/>
                    <a:p>
                      <a:pPr algn="ctr"/>
                      <a:r>
                        <a:rPr lang="en-GB" sz="1600" dirty="0"/>
                        <a:t>10m Med Ball Squat-Push to Sprint</a:t>
                      </a:r>
                    </a:p>
                  </a:txBody>
                  <a:tcPr/>
                </a:tc>
                <a:extLst>
                  <a:ext uri="{0D108BD9-81ED-4DB2-BD59-A6C34878D82A}">
                    <a16:rowId xmlns:a16="http://schemas.microsoft.com/office/drawing/2014/main" val="539102453"/>
                  </a:ext>
                </a:extLst>
              </a:tr>
            </a:tbl>
          </a:graphicData>
        </a:graphic>
      </p:graphicFrame>
      <p:sp>
        <p:nvSpPr>
          <p:cNvPr id="12" name="TextBox 11">
            <a:extLst>
              <a:ext uri="{FF2B5EF4-FFF2-40B4-BE49-F238E27FC236}">
                <a16:creationId xmlns:a16="http://schemas.microsoft.com/office/drawing/2014/main" id="{F1907854-20DD-498E-FE0D-F54BD4D650E5}"/>
              </a:ext>
            </a:extLst>
          </p:cNvPr>
          <p:cNvSpPr txBox="1"/>
          <p:nvPr/>
        </p:nvSpPr>
        <p:spPr>
          <a:xfrm>
            <a:off x="0" y="6581001"/>
            <a:ext cx="7577524" cy="276999"/>
          </a:xfrm>
          <a:prstGeom prst="rect">
            <a:avLst/>
          </a:prstGeom>
          <a:noFill/>
        </p:spPr>
        <p:txBody>
          <a:bodyPr wrap="none" rtlCol="0">
            <a:spAutoFit/>
          </a:bodyPr>
          <a:lstStyle/>
          <a:p>
            <a:r>
              <a:rPr lang="en-GB" sz="1200" dirty="0"/>
              <a:t>Autonomy + Blocked Constant Practice as the focus of the session is skill acquisition </a:t>
            </a:r>
            <a:r>
              <a:rPr lang="en-GB" sz="1200" b="0" i="0" dirty="0">
                <a:solidFill>
                  <a:srgbClr val="000000"/>
                </a:solidFill>
                <a:effectLst/>
                <a:latin typeface="Roboto" panose="02000000000000000000" pitchFamily="2" charset="0"/>
              </a:rPr>
              <a:t>(</a:t>
            </a:r>
            <a:r>
              <a:rPr lang="en-GB" sz="1200" b="0" i="0" dirty="0" err="1">
                <a:solidFill>
                  <a:srgbClr val="000000"/>
                </a:solidFill>
                <a:effectLst/>
                <a:latin typeface="Roboto" panose="02000000000000000000" pitchFamily="2" charset="0"/>
              </a:rPr>
              <a:t>Cíntia</a:t>
            </a:r>
            <a:r>
              <a:rPr lang="en-GB" sz="1200" b="0" i="0" dirty="0">
                <a:solidFill>
                  <a:srgbClr val="000000"/>
                </a:solidFill>
                <a:effectLst/>
                <a:latin typeface="Roboto" panose="02000000000000000000" pitchFamily="2" charset="0"/>
              </a:rPr>
              <a:t> de</a:t>
            </a:r>
            <a:r>
              <a:rPr lang="en-GB" sz="1200" b="0" i="1" dirty="0">
                <a:solidFill>
                  <a:srgbClr val="000000"/>
                </a:solidFill>
                <a:effectLst/>
                <a:latin typeface="Roboto" panose="02000000000000000000" pitchFamily="2" charset="0"/>
              </a:rPr>
              <a:t> et al.,</a:t>
            </a:r>
            <a:r>
              <a:rPr lang="en-GB" sz="1200" b="0" i="0" dirty="0">
                <a:solidFill>
                  <a:srgbClr val="000000"/>
                </a:solidFill>
                <a:effectLst/>
                <a:latin typeface="Roboto" panose="02000000000000000000" pitchFamily="2" charset="0"/>
              </a:rPr>
              <a:t> 2017)</a:t>
            </a:r>
            <a:endParaRPr lang="en-GB" sz="1200" dirty="0"/>
          </a:p>
        </p:txBody>
      </p:sp>
    </p:spTree>
    <p:extLst>
      <p:ext uri="{BB962C8B-B14F-4D97-AF65-F5344CB8AC3E}">
        <p14:creationId xmlns:p14="http://schemas.microsoft.com/office/powerpoint/2010/main" val="1445725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text with red text&#10;&#10;AI-generated content may be incorrect.">
            <a:extLst>
              <a:ext uri="{FF2B5EF4-FFF2-40B4-BE49-F238E27FC236}">
                <a16:creationId xmlns:a16="http://schemas.microsoft.com/office/drawing/2014/main" id="{B0729BE7-79B1-0E5D-380B-1C34D4AE3803}"/>
              </a:ext>
            </a:extLst>
          </p:cNvPr>
          <p:cNvPicPr>
            <a:picLocks noChangeAspect="1"/>
          </p:cNvPicPr>
          <p:nvPr/>
        </p:nvPicPr>
        <p:blipFill>
          <a:blip r:embed="rId2"/>
          <a:stretch>
            <a:fillRect/>
          </a:stretch>
        </p:blipFill>
        <p:spPr>
          <a:xfrm>
            <a:off x="643467" y="2628174"/>
            <a:ext cx="5294716" cy="1601650"/>
          </a:xfrm>
          <a:prstGeom prst="rect">
            <a:avLst/>
          </a:prstGeom>
        </p:spPr>
      </p:pic>
      <p:cxnSp>
        <p:nvCxnSpPr>
          <p:cNvPr id="23" name="Straight Connector 2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6" name="Picture 6" descr="Training Football “Game Speed”">
            <a:extLst>
              <a:ext uri="{FF2B5EF4-FFF2-40B4-BE49-F238E27FC236}">
                <a16:creationId xmlns:a16="http://schemas.microsoft.com/office/drawing/2014/main" id="{00E152A7-C1D1-4AFC-C2F5-6CB97363D7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3817" y="1867059"/>
            <a:ext cx="5294715" cy="3123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8218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text with red text&#10;&#10;AI-generated content may be incorrect.">
            <a:extLst>
              <a:ext uri="{FF2B5EF4-FFF2-40B4-BE49-F238E27FC236}">
                <a16:creationId xmlns:a16="http://schemas.microsoft.com/office/drawing/2014/main" id="{B30626D3-3064-AFCC-9267-ABE632AEBEE5}"/>
              </a:ext>
            </a:extLst>
          </p:cNvPr>
          <p:cNvPicPr>
            <a:picLocks noChangeAspect="1"/>
          </p:cNvPicPr>
          <p:nvPr/>
        </p:nvPicPr>
        <p:blipFill>
          <a:blip r:embed="rId2"/>
          <a:stretch>
            <a:fillRect/>
          </a:stretch>
        </p:blipFill>
        <p:spPr>
          <a:xfrm>
            <a:off x="4894318" y="175938"/>
            <a:ext cx="1778000" cy="889000"/>
          </a:xfrm>
          <a:prstGeom prst="rect">
            <a:avLst/>
          </a:prstGeom>
        </p:spPr>
      </p:pic>
      <p:graphicFrame>
        <p:nvGraphicFramePr>
          <p:cNvPr id="6" name="Table 5">
            <a:extLst>
              <a:ext uri="{FF2B5EF4-FFF2-40B4-BE49-F238E27FC236}">
                <a16:creationId xmlns:a16="http://schemas.microsoft.com/office/drawing/2014/main" id="{40E3D7BC-A287-4E3C-75A1-E92B2252107D}"/>
              </a:ext>
            </a:extLst>
          </p:cNvPr>
          <p:cNvGraphicFramePr>
            <a:graphicFrameLocks noGrp="1"/>
          </p:cNvGraphicFramePr>
          <p:nvPr>
            <p:extLst>
              <p:ext uri="{D42A27DB-BD31-4B8C-83A1-F6EECF244321}">
                <p14:modId xmlns:p14="http://schemas.microsoft.com/office/powerpoint/2010/main" val="769912860"/>
              </p:ext>
            </p:extLst>
          </p:nvPr>
        </p:nvGraphicFramePr>
        <p:xfrm>
          <a:off x="2032000" y="1256799"/>
          <a:ext cx="8127999" cy="2595880"/>
        </p:xfrm>
        <a:graphic>
          <a:graphicData uri="http://schemas.openxmlformats.org/drawingml/2006/table">
            <a:tbl>
              <a:tblPr firstRow="1" bandRow="1">
                <a:tableStyleId>{74C1A8A3-306A-4EB7-A6B1-4F7E0EB9C5D6}</a:tableStyleId>
              </a:tblPr>
              <a:tblGrid>
                <a:gridCol w="2709333">
                  <a:extLst>
                    <a:ext uri="{9D8B030D-6E8A-4147-A177-3AD203B41FA5}">
                      <a16:colId xmlns:a16="http://schemas.microsoft.com/office/drawing/2014/main" val="3557494133"/>
                    </a:ext>
                  </a:extLst>
                </a:gridCol>
                <a:gridCol w="2709333">
                  <a:extLst>
                    <a:ext uri="{9D8B030D-6E8A-4147-A177-3AD203B41FA5}">
                      <a16:colId xmlns:a16="http://schemas.microsoft.com/office/drawing/2014/main" val="2364127813"/>
                    </a:ext>
                  </a:extLst>
                </a:gridCol>
                <a:gridCol w="2709333">
                  <a:extLst>
                    <a:ext uri="{9D8B030D-6E8A-4147-A177-3AD203B41FA5}">
                      <a16:colId xmlns:a16="http://schemas.microsoft.com/office/drawing/2014/main" val="1747746411"/>
                    </a:ext>
                  </a:extLst>
                </a:gridCol>
              </a:tblGrid>
              <a:tr h="370840">
                <a:tc>
                  <a:txBody>
                    <a:bodyPr/>
                    <a:lstStyle/>
                    <a:p>
                      <a:pPr algn="ctr"/>
                      <a:r>
                        <a:rPr lang="en-GB" dirty="0"/>
                        <a:t>Activity </a:t>
                      </a:r>
                    </a:p>
                  </a:txBody>
                  <a:tcPr>
                    <a:solidFill>
                      <a:srgbClr val="C00000"/>
                    </a:solidFill>
                  </a:tcPr>
                </a:tc>
                <a:tc>
                  <a:txBody>
                    <a:bodyPr/>
                    <a:lstStyle/>
                    <a:p>
                      <a:pPr algn="ctr"/>
                      <a:r>
                        <a:rPr lang="en-GB" dirty="0"/>
                        <a:t>Volume</a:t>
                      </a:r>
                    </a:p>
                  </a:txBody>
                  <a:tcPr>
                    <a:solidFill>
                      <a:srgbClr val="C00000"/>
                    </a:solidFill>
                  </a:tcPr>
                </a:tc>
                <a:tc>
                  <a:txBody>
                    <a:bodyPr/>
                    <a:lstStyle/>
                    <a:p>
                      <a:pPr algn="ctr"/>
                      <a:r>
                        <a:rPr lang="en-GB" dirty="0"/>
                        <a:t>Muscles Areas Utilised</a:t>
                      </a:r>
                    </a:p>
                  </a:txBody>
                  <a:tcPr>
                    <a:solidFill>
                      <a:srgbClr val="C00000"/>
                    </a:solidFill>
                  </a:tcPr>
                </a:tc>
                <a:extLst>
                  <a:ext uri="{0D108BD9-81ED-4DB2-BD59-A6C34878D82A}">
                    <a16:rowId xmlns:a16="http://schemas.microsoft.com/office/drawing/2014/main" val="3310657617"/>
                  </a:ext>
                </a:extLst>
              </a:tr>
              <a:tr h="370840">
                <a:tc>
                  <a:txBody>
                    <a:bodyPr/>
                    <a:lstStyle/>
                    <a:p>
                      <a:pPr algn="ctr"/>
                      <a:r>
                        <a:rPr lang="en-GB" sz="1600" dirty="0"/>
                        <a:t>Slow Jog</a:t>
                      </a:r>
                    </a:p>
                  </a:txBody>
                  <a:tcPr/>
                </a:tc>
                <a:tc>
                  <a:txBody>
                    <a:bodyPr/>
                    <a:lstStyle/>
                    <a:p>
                      <a:pPr algn="ctr"/>
                      <a:r>
                        <a:rPr lang="en-GB" sz="1600" dirty="0"/>
                        <a:t>800m</a:t>
                      </a:r>
                    </a:p>
                  </a:txBody>
                  <a:tcPr/>
                </a:tc>
                <a:tc>
                  <a:txBody>
                    <a:bodyPr/>
                    <a:lstStyle/>
                    <a:p>
                      <a:pPr algn="ctr"/>
                      <a:r>
                        <a:rPr lang="en-GB" sz="1600" dirty="0"/>
                        <a:t>N/A</a:t>
                      </a:r>
                    </a:p>
                  </a:txBody>
                  <a:tcPr/>
                </a:tc>
                <a:extLst>
                  <a:ext uri="{0D108BD9-81ED-4DB2-BD59-A6C34878D82A}">
                    <a16:rowId xmlns:a16="http://schemas.microsoft.com/office/drawing/2014/main" val="3530225487"/>
                  </a:ext>
                </a:extLst>
              </a:tr>
              <a:tr h="370840">
                <a:tc>
                  <a:txBody>
                    <a:bodyPr/>
                    <a:lstStyle/>
                    <a:p>
                      <a:pPr algn="ctr"/>
                      <a:r>
                        <a:rPr lang="en-GB" sz="1600" dirty="0"/>
                        <a:t>Standing Hip Extension</a:t>
                      </a:r>
                    </a:p>
                  </a:txBody>
                  <a:tcPr/>
                </a:tc>
                <a:tc>
                  <a:txBody>
                    <a:bodyPr/>
                    <a:lstStyle/>
                    <a:p>
                      <a:pPr algn="ctr"/>
                      <a:r>
                        <a:rPr lang="en-GB" sz="1600" dirty="0"/>
                        <a:t>30s each leg</a:t>
                      </a:r>
                    </a:p>
                  </a:txBody>
                  <a:tcPr/>
                </a:tc>
                <a:tc>
                  <a:txBody>
                    <a:bodyPr/>
                    <a:lstStyle/>
                    <a:p>
                      <a:pPr algn="ctr"/>
                      <a:r>
                        <a:rPr lang="en-GB" sz="1600" dirty="0"/>
                        <a:t>Hips</a:t>
                      </a:r>
                    </a:p>
                  </a:txBody>
                  <a:tcPr/>
                </a:tc>
                <a:extLst>
                  <a:ext uri="{0D108BD9-81ED-4DB2-BD59-A6C34878D82A}">
                    <a16:rowId xmlns:a16="http://schemas.microsoft.com/office/drawing/2014/main" val="3406531638"/>
                  </a:ext>
                </a:extLst>
              </a:tr>
              <a:tr h="370840">
                <a:tc>
                  <a:txBody>
                    <a:bodyPr/>
                    <a:lstStyle/>
                    <a:p>
                      <a:pPr algn="ctr"/>
                      <a:r>
                        <a:rPr lang="en-GB" sz="1600" dirty="0"/>
                        <a:t>Hip Flexion</a:t>
                      </a:r>
                    </a:p>
                  </a:txBody>
                  <a:tcPr/>
                </a:tc>
                <a:tc>
                  <a:txBody>
                    <a:bodyPr/>
                    <a:lstStyle/>
                    <a:p>
                      <a:pPr algn="ctr"/>
                      <a:r>
                        <a:rPr lang="en-GB" sz="1600" dirty="0"/>
                        <a:t>30s each leg</a:t>
                      </a:r>
                    </a:p>
                  </a:txBody>
                  <a:tcPr/>
                </a:tc>
                <a:tc>
                  <a:txBody>
                    <a:bodyPr/>
                    <a:lstStyle/>
                    <a:p>
                      <a:pPr algn="ctr"/>
                      <a:r>
                        <a:rPr lang="en-GB" sz="1600" dirty="0"/>
                        <a:t>Hamstrings</a:t>
                      </a:r>
                    </a:p>
                  </a:txBody>
                  <a:tcPr/>
                </a:tc>
                <a:extLst>
                  <a:ext uri="{0D108BD9-81ED-4DB2-BD59-A6C34878D82A}">
                    <a16:rowId xmlns:a16="http://schemas.microsoft.com/office/drawing/2014/main" val="4235919019"/>
                  </a:ext>
                </a:extLst>
              </a:tr>
              <a:tr h="370840">
                <a:tc>
                  <a:txBody>
                    <a:bodyPr/>
                    <a:lstStyle/>
                    <a:p>
                      <a:pPr algn="ctr"/>
                      <a:r>
                        <a:rPr lang="en-GB" sz="1600" dirty="0"/>
                        <a:t>Horizontal Abduction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30s each arm</a:t>
                      </a:r>
                    </a:p>
                  </a:txBody>
                  <a:tcPr/>
                </a:tc>
                <a:tc>
                  <a:txBody>
                    <a:bodyPr/>
                    <a:lstStyle/>
                    <a:p>
                      <a:pPr algn="ctr"/>
                      <a:r>
                        <a:rPr lang="en-GB" sz="1600" dirty="0"/>
                        <a:t>Shoulders and Chest</a:t>
                      </a:r>
                    </a:p>
                  </a:txBody>
                  <a:tcPr/>
                </a:tc>
                <a:extLst>
                  <a:ext uri="{0D108BD9-81ED-4DB2-BD59-A6C34878D82A}">
                    <a16:rowId xmlns:a16="http://schemas.microsoft.com/office/drawing/2014/main" val="2164068278"/>
                  </a:ext>
                </a:extLst>
              </a:tr>
              <a:tr h="370840">
                <a:tc>
                  <a:txBody>
                    <a:bodyPr/>
                    <a:lstStyle/>
                    <a:p>
                      <a:pPr algn="ctr"/>
                      <a:r>
                        <a:rPr lang="en-GB" sz="1600" dirty="0"/>
                        <a:t>Glute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30s each leg</a:t>
                      </a:r>
                    </a:p>
                  </a:txBody>
                  <a:tcPr/>
                </a:tc>
                <a:tc>
                  <a:txBody>
                    <a:bodyPr/>
                    <a:lstStyle/>
                    <a:p>
                      <a:pPr algn="ctr"/>
                      <a:r>
                        <a:rPr lang="en-GB" sz="1600" dirty="0"/>
                        <a:t>Glutes</a:t>
                      </a:r>
                    </a:p>
                  </a:txBody>
                  <a:tcPr/>
                </a:tc>
                <a:extLst>
                  <a:ext uri="{0D108BD9-81ED-4DB2-BD59-A6C34878D82A}">
                    <a16:rowId xmlns:a16="http://schemas.microsoft.com/office/drawing/2014/main" val="4149589398"/>
                  </a:ext>
                </a:extLst>
              </a:tr>
              <a:tr h="370840">
                <a:tc>
                  <a:txBody>
                    <a:bodyPr/>
                    <a:lstStyle/>
                    <a:p>
                      <a:pPr algn="ctr"/>
                      <a:r>
                        <a:rPr lang="en-GB" sz="1600" dirty="0"/>
                        <a:t>Hip Extension Knee Flexion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t>30s each leg</a:t>
                      </a:r>
                    </a:p>
                  </a:txBody>
                  <a:tcPr/>
                </a:tc>
                <a:tc>
                  <a:txBody>
                    <a:bodyPr/>
                    <a:lstStyle/>
                    <a:p>
                      <a:pPr algn="ctr"/>
                      <a:r>
                        <a:rPr lang="en-GB" sz="1600" dirty="0"/>
                        <a:t>Quads</a:t>
                      </a:r>
                    </a:p>
                  </a:txBody>
                  <a:tcPr/>
                </a:tc>
                <a:extLst>
                  <a:ext uri="{0D108BD9-81ED-4DB2-BD59-A6C34878D82A}">
                    <a16:rowId xmlns:a16="http://schemas.microsoft.com/office/drawing/2014/main" val="1529743228"/>
                  </a:ext>
                </a:extLst>
              </a:tr>
            </a:tbl>
          </a:graphicData>
        </a:graphic>
      </p:graphicFrame>
      <p:pic>
        <p:nvPicPr>
          <p:cNvPr id="8" name="Picture 7" descr="A drawing of a person stretching&#10;&#10;AI-generated content may be incorrect.">
            <a:extLst>
              <a:ext uri="{FF2B5EF4-FFF2-40B4-BE49-F238E27FC236}">
                <a16:creationId xmlns:a16="http://schemas.microsoft.com/office/drawing/2014/main" id="{25406B3E-95D0-1506-E9EB-5D14F22B6624}"/>
              </a:ext>
            </a:extLst>
          </p:cNvPr>
          <p:cNvPicPr>
            <a:picLocks noChangeAspect="1"/>
          </p:cNvPicPr>
          <p:nvPr/>
        </p:nvPicPr>
        <p:blipFill>
          <a:blip r:embed="rId3"/>
          <a:stretch>
            <a:fillRect/>
          </a:stretch>
        </p:blipFill>
        <p:spPr>
          <a:xfrm>
            <a:off x="9815893" y="4060795"/>
            <a:ext cx="2009991" cy="2189990"/>
          </a:xfrm>
          <a:prstGeom prst="rect">
            <a:avLst/>
          </a:prstGeom>
        </p:spPr>
      </p:pic>
      <p:pic>
        <p:nvPicPr>
          <p:cNvPr id="10" name="Picture 9" descr="A drawing of a person in a sports outfit&#10;&#10;AI-generated content may be incorrect.">
            <a:extLst>
              <a:ext uri="{FF2B5EF4-FFF2-40B4-BE49-F238E27FC236}">
                <a16:creationId xmlns:a16="http://schemas.microsoft.com/office/drawing/2014/main" id="{A2FDEC7A-4B9D-2349-4241-418B8FCDB8DE}"/>
              </a:ext>
            </a:extLst>
          </p:cNvPr>
          <p:cNvPicPr>
            <a:picLocks noChangeAspect="1"/>
          </p:cNvPicPr>
          <p:nvPr/>
        </p:nvPicPr>
        <p:blipFill>
          <a:blip r:embed="rId4"/>
          <a:stretch>
            <a:fillRect/>
          </a:stretch>
        </p:blipFill>
        <p:spPr>
          <a:xfrm>
            <a:off x="147583" y="4144973"/>
            <a:ext cx="1190734" cy="2595881"/>
          </a:xfrm>
          <a:prstGeom prst="rect">
            <a:avLst/>
          </a:prstGeom>
        </p:spPr>
      </p:pic>
      <p:pic>
        <p:nvPicPr>
          <p:cNvPr id="12" name="Picture 11" descr="A drawing of a person with her arms out&#10;&#10;AI-generated content may be incorrect.">
            <a:extLst>
              <a:ext uri="{FF2B5EF4-FFF2-40B4-BE49-F238E27FC236}">
                <a16:creationId xmlns:a16="http://schemas.microsoft.com/office/drawing/2014/main" id="{BD008AA1-397D-0E5A-56EB-0F0AD772F859}"/>
              </a:ext>
            </a:extLst>
          </p:cNvPr>
          <p:cNvPicPr>
            <a:picLocks noChangeAspect="1"/>
          </p:cNvPicPr>
          <p:nvPr/>
        </p:nvPicPr>
        <p:blipFill>
          <a:blip r:embed="rId5"/>
          <a:stretch>
            <a:fillRect/>
          </a:stretch>
        </p:blipFill>
        <p:spPr>
          <a:xfrm>
            <a:off x="4437776" y="4551610"/>
            <a:ext cx="2009991" cy="1546783"/>
          </a:xfrm>
          <a:prstGeom prst="rect">
            <a:avLst/>
          </a:prstGeom>
        </p:spPr>
      </p:pic>
      <p:pic>
        <p:nvPicPr>
          <p:cNvPr id="14" name="Picture 13" descr="A drawing of a person on the floor&#10;&#10;AI-generated content may be incorrect.">
            <a:extLst>
              <a:ext uri="{FF2B5EF4-FFF2-40B4-BE49-F238E27FC236}">
                <a16:creationId xmlns:a16="http://schemas.microsoft.com/office/drawing/2014/main" id="{497AADFF-C9D4-9548-9C15-4F77A87568C9}"/>
              </a:ext>
            </a:extLst>
          </p:cNvPr>
          <p:cNvPicPr>
            <a:picLocks noChangeAspect="1"/>
          </p:cNvPicPr>
          <p:nvPr/>
        </p:nvPicPr>
        <p:blipFill>
          <a:blip r:embed="rId6"/>
          <a:stretch>
            <a:fillRect/>
          </a:stretch>
        </p:blipFill>
        <p:spPr>
          <a:xfrm>
            <a:off x="7467930" y="4399217"/>
            <a:ext cx="2009991" cy="1851568"/>
          </a:xfrm>
          <a:prstGeom prst="rect">
            <a:avLst/>
          </a:prstGeom>
        </p:spPr>
      </p:pic>
      <p:pic>
        <p:nvPicPr>
          <p:cNvPr id="16" name="Picture 15" descr="A drawing of a person stretching her leg&#10;&#10;AI-generated content may be incorrect.">
            <a:extLst>
              <a:ext uri="{FF2B5EF4-FFF2-40B4-BE49-F238E27FC236}">
                <a16:creationId xmlns:a16="http://schemas.microsoft.com/office/drawing/2014/main" id="{7E71C443-A4A2-B5E4-6AF5-D2594644DE55}"/>
              </a:ext>
            </a:extLst>
          </p:cNvPr>
          <p:cNvPicPr>
            <a:picLocks noChangeAspect="1"/>
          </p:cNvPicPr>
          <p:nvPr/>
        </p:nvPicPr>
        <p:blipFill>
          <a:blip r:embed="rId7"/>
          <a:stretch>
            <a:fillRect/>
          </a:stretch>
        </p:blipFill>
        <p:spPr>
          <a:xfrm>
            <a:off x="2254798" y="3965874"/>
            <a:ext cx="1845006" cy="2595881"/>
          </a:xfrm>
          <a:prstGeom prst="rect">
            <a:avLst/>
          </a:prstGeom>
        </p:spPr>
      </p:pic>
    </p:spTree>
    <p:extLst>
      <p:ext uri="{BB962C8B-B14F-4D97-AF65-F5344CB8AC3E}">
        <p14:creationId xmlns:p14="http://schemas.microsoft.com/office/powerpoint/2010/main" val="2236536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7FC08-36A9-BA2E-8B2E-47D5728085F8}"/>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DA31EA66-2717-F30F-1AFB-3E43C1B5ACF4}"/>
              </a:ext>
            </a:extLst>
          </p:cNvPr>
          <p:cNvGraphicFramePr>
            <a:graphicFrameLocks noGrp="1"/>
          </p:cNvGraphicFramePr>
          <p:nvPr>
            <p:extLst>
              <p:ext uri="{D42A27DB-BD31-4B8C-83A1-F6EECF244321}">
                <p14:modId xmlns:p14="http://schemas.microsoft.com/office/powerpoint/2010/main" val="650287494"/>
              </p:ext>
            </p:extLst>
          </p:nvPr>
        </p:nvGraphicFramePr>
        <p:xfrm>
          <a:off x="283779" y="1811126"/>
          <a:ext cx="5209305" cy="4213863"/>
        </p:xfrm>
        <a:graphic>
          <a:graphicData uri="http://schemas.openxmlformats.org/drawingml/2006/table">
            <a:tbl>
              <a:tblPr firstRow="1" bandRow="1">
                <a:tableStyleId>{85BE263C-DBD7-4A20-BB59-AAB30ACAA65A}</a:tableStyleId>
              </a:tblPr>
              <a:tblGrid>
                <a:gridCol w="2814604">
                  <a:extLst>
                    <a:ext uri="{9D8B030D-6E8A-4147-A177-3AD203B41FA5}">
                      <a16:colId xmlns:a16="http://schemas.microsoft.com/office/drawing/2014/main" val="1927796912"/>
                    </a:ext>
                  </a:extLst>
                </a:gridCol>
                <a:gridCol w="2394701">
                  <a:extLst>
                    <a:ext uri="{9D8B030D-6E8A-4147-A177-3AD203B41FA5}">
                      <a16:colId xmlns:a16="http://schemas.microsoft.com/office/drawing/2014/main" val="2661059283"/>
                    </a:ext>
                  </a:extLst>
                </a:gridCol>
              </a:tblGrid>
              <a:tr h="468207">
                <a:tc>
                  <a:txBody>
                    <a:bodyPr/>
                    <a:lstStyle/>
                    <a:p>
                      <a:r>
                        <a:rPr lang="en-GB" dirty="0"/>
                        <a:t>Activity</a:t>
                      </a:r>
                    </a:p>
                  </a:txBody>
                  <a:tcPr/>
                </a:tc>
                <a:tc>
                  <a:txBody>
                    <a:bodyPr/>
                    <a:lstStyle/>
                    <a:p>
                      <a:r>
                        <a:rPr lang="en-GB" dirty="0"/>
                        <a:t>Volume</a:t>
                      </a:r>
                    </a:p>
                  </a:txBody>
                  <a:tcPr/>
                </a:tc>
                <a:extLst>
                  <a:ext uri="{0D108BD9-81ED-4DB2-BD59-A6C34878D82A}">
                    <a16:rowId xmlns:a16="http://schemas.microsoft.com/office/drawing/2014/main" val="1117919761"/>
                  </a:ext>
                </a:extLst>
              </a:tr>
              <a:tr h="468207">
                <a:tc>
                  <a:txBody>
                    <a:bodyPr/>
                    <a:lstStyle/>
                    <a:p>
                      <a:r>
                        <a:rPr lang="en-GB" dirty="0"/>
                        <a:t>Slow Jog</a:t>
                      </a:r>
                    </a:p>
                  </a:txBody>
                  <a:tcPr/>
                </a:tc>
                <a:tc>
                  <a:txBody>
                    <a:bodyPr/>
                    <a:lstStyle/>
                    <a:p>
                      <a:r>
                        <a:rPr lang="en-GB" dirty="0"/>
                        <a:t>800m</a:t>
                      </a:r>
                    </a:p>
                  </a:txBody>
                  <a:tcPr/>
                </a:tc>
                <a:extLst>
                  <a:ext uri="{0D108BD9-81ED-4DB2-BD59-A6C34878D82A}">
                    <a16:rowId xmlns:a16="http://schemas.microsoft.com/office/drawing/2014/main" val="1742939982"/>
                  </a:ext>
                </a:extLst>
              </a:tr>
              <a:tr h="468207">
                <a:tc>
                  <a:txBody>
                    <a:bodyPr/>
                    <a:lstStyle/>
                    <a:p>
                      <a:r>
                        <a:rPr lang="en-GB" dirty="0"/>
                        <a:t>Lunge + Stride</a:t>
                      </a:r>
                    </a:p>
                  </a:txBody>
                  <a:tcPr/>
                </a:tc>
                <a:tc>
                  <a:txBody>
                    <a:bodyPr/>
                    <a:lstStyle/>
                    <a:p>
                      <a:r>
                        <a:rPr lang="en-GB" dirty="0"/>
                        <a:t>1 x 20m</a:t>
                      </a:r>
                    </a:p>
                  </a:txBody>
                  <a:tcPr/>
                </a:tc>
                <a:extLst>
                  <a:ext uri="{0D108BD9-81ED-4DB2-BD59-A6C34878D82A}">
                    <a16:rowId xmlns:a16="http://schemas.microsoft.com/office/drawing/2014/main" val="1434036297"/>
                  </a:ext>
                </a:extLst>
              </a:tr>
              <a:tr h="468207">
                <a:tc>
                  <a:txBody>
                    <a:bodyPr/>
                    <a:lstStyle/>
                    <a:p>
                      <a:r>
                        <a:rPr lang="en-GB" dirty="0"/>
                        <a:t>Standing Arm Swing</a:t>
                      </a:r>
                    </a:p>
                  </a:txBody>
                  <a:tcPr/>
                </a:tc>
                <a:tc>
                  <a:txBody>
                    <a:bodyPr/>
                    <a:lstStyle/>
                    <a:p>
                      <a:r>
                        <a:rPr lang="en-GB" dirty="0"/>
                        <a:t>1 x 20 sec</a:t>
                      </a:r>
                    </a:p>
                  </a:txBody>
                  <a:tcPr/>
                </a:tc>
                <a:extLst>
                  <a:ext uri="{0D108BD9-81ED-4DB2-BD59-A6C34878D82A}">
                    <a16:rowId xmlns:a16="http://schemas.microsoft.com/office/drawing/2014/main" val="3589593331"/>
                  </a:ext>
                </a:extLst>
              </a:tr>
              <a:tr h="468207">
                <a:tc>
                  <a:txBody>
                    <a:bodyPr/>
                    <a:lstStyle/>
                    <a:p>
                      <a:r>
                        <a:rPr lang="en-GB" dirty="0"/>
                        <a:t>Pogo Hops</a:t>
                      </a:r>
                    </a:p>
                  </a:txBody>
                  <a:tcPr/>
                </a:tc>
                <a:tc>
                  <a:txBody>
                    <a:bodyPr/>
                    <a:lstStyle/>
                    <a:p>
                      <a:r>
                        <a:rPr lang="en-GB" dirty="0"/>
                        <a:t>1 x 20s</a:t>
                      </a:r>
                    </a:p>
                  </a:txBody>
                  <a:tcPr/>
                </a:tc>
                <a:extLst>
                  <a:ext uri="{0D108BD9-81ED-4DB2-BD59-A6C34878D82A}">
                    <a16:rowId xmlns:a16="http://schemas.microsoft.com/office/drawing/2014/main" val="2239295306"/>
                  </a:ext>
                </a:extLst>
              </a:tr>
              <a:tr h="468207">
                <a:tc>
                  <a:txBody>
                    <a:bodyPr/>
                    <a:lstStyle/>
                    <a:p>
                      <a:r>
                        <a:rPr lang="en-GB" dirty="0"/>
                        <a:t>A-Skip</a:t>
                      </a:r>
                    </a:p>
                  </a:txBody>
                  <a:tcPr/>
                </a:tc>
                <a:tc>
                  <a:txBody>
                    <a:bodyPr/>
                    <a:lstStyle/>
                    <a:p>
                      <a:r>
                        <a:rPr lang="en-GB" dirty="0"/>
                        <a:t>1 x 20m</a:t>
                      </a:r>
                    </a:p>
                  </a:txBody>
                  <a:tcPr/>
                </a:tc>
                <a:extLst>
                  <a:ext uri="{0D108BD9-81ED-4DB2-BD59-A6C34878D82A}">
                    <a16:rowId xmlns:a16="http://schemas.microsoft.com/office/drawing/2014/main" val="1009475959"/>
                  </a:ext>
                </a:extLst>
              </a:tr>
              <a:tr h="468207">
                <a:tc>
                  <a:txBody>
                    <a:bodyPr/>
                    <a:lstStyle/>
                    <a:p>
                      <a:r>
                        <a:rPr lang="en-GB" dirty="0"/>
                        <a:t>B-Skip</a:t>
                      </a:r>
                    </a:p>
                  </a:txBody>
                  <a:tcPr/>
                </a:tc>
                <a:tc>
                  <a:txBody>
                    <a:bodyPr/>
                    <a:lstStyle/>
                    <a:p>
                      <a:r>
                        <a:rPr lang="en-GB" dirty="0"/>
                        <a:t>1 x 20m</a:t>
                      </a:r>
                    </a:p>
                  </a:txBody>
                  <a:tcPr/>
                </a:tc>
                <a:extLst>
                  <a:ext uri="{0D108BD9-81ED-4DB2-BD59-A6C34878D82A}">
                    <a16:rowId xmlns:a16="http://schemas.microsoft.com/office/drawing/2014/main" val="3295105652"/>
                  </a:ext>
                </a:extLst>
              </a:tr>
              <a:tr h="468207">
                <a:tc>
                  <a:txBody>
                    <a:bodyPr/>
                    <a:lstStyle/>
                    <a:p>
                      <a:r>
                        <a:rPr lang="en-GB" dirty="0"/>
                        <a:t>Straight Leg Bounds</a:t>
                      </a:r>
                    </a:p>
                  </a:txBody>
                  <a:tcPr/>
                </a:tc>
                <a:tc>
                  <a:txBody>
                    <a:bodyPr/>
                    <a:lstStyle/>
                    <a:p>
                      <a:r>
                        <a:rPr lang="en-GB" dirty="0"/>
                        <a:t>1 x 20m</a:t>
                      </a:r>
                    </a:p>
                  </a:txBody>
                  <a:tcPr/>
                </a:tc>
                <a:extLst>
                  <a:ext uri="{0D108BD9-81ED-4DB2-BD59-A6C34878D82A}">
                    <a16:rowId xmlns:a16="http://schemas.microsoft.com/office/drawing/2014/main" val="3111603450"/>
                  </a:ext>
                </a:extLst>
              </a:tr>
              <a:tr h="468207">
                <a:tc>
                  <a:txBody>
                    <a:bodyPr/>
                    <a:lstStyle/>
                    <a:p>
                      <a:r>
                        <a:rPr lang="en-GB" dirty="0"/>
                        <a:t>Sub max. Sprints</a:t>
                      </a:r>
                    </a:p>
                  </a:txBody>
                  <a:tcPr/>
                </a:tc>
                <a:tc>
                  <a:txBody>
                    <a:bodyPr/>
                    <a:lstStyle/>
                    <a:p>
                      <a:r>
                        <a:rPr lang="en-GB" dirty="0"/>
                        <a:t>2 x 50m</a:t>
                      </a:r>
                    </a:p>
                  </a:txBody>
                  <a:tcPr/>
                </a:tc>
                <a:extLst>
                  <a:ext uri="{0D108BD9-81ED-4DB2-BD59-A6C34878D82A}">
                    <a16:rowId xmlns:a16="http://schemas.microsoft.com/office/drawing/2014/main" val="2622791647"/>
                  </a:ext>
                </a:extLst>
              </a:tr>
            </a:tbl>
          </a:graphicData>
        </a:graphic>
      </p:graphicFrame>
      <p:sp>
        <p:nvSpPr>
          <p:cNvPr id="8" name="Right Arrow 7">
            <a:extLst>
              <a:ext uri="{FF2B5EF4-FFF2-40B4-BE49-F238E27FC236}">
                <a16:creationId xmlns:a16="http://schemas.microsoft.com/office/drawing/2014/main" id="{ACF493C5-C815-EB1F-A37B-6E2AD8DCC75C}"/>
              </a:ext>
            </a:extLst>
          </p:cNvPr>
          <p:cNvSpPr/>
          <p:nvPr/>
        </p:nvSpPr>
        <p:spPr>
          <a:xfrm flipV="1">
            <a:off x="6096000" y="3769890"/>
            <a:ext cx="1173816" cy="25150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486670D-4FE4-A9A0-B594-850B83EC6A22}"/>
              </a:ext>
            </a:extLst>
          </p:cNvPr>
          <p:cNvSpPr txBox="1"/>
          <p:nvPr/>
        </p:nvSpPr>
        <p:spPr>
          <a:xfrm>
            <a:off x="8450318" y="2130922"/>
            <a:ext cx="3037488" cy="646331"/>
          </a:xfrm>
          <a:prstGeom prst="rect">
            <a:avLst/>
          </a:prstGeom>
          <a:noFill/>
        </p:spPr>
        <p:txBody>
          <a:bodyPr wrap="square" rtlCol="0">
            <a:spAutoFit/>
          </a:bodyPr>
          <a:lstStyle/>
          <a:p>
            <a:r>
              <a:rPr lang="en-GB" dirty="0"/>
              <a:t>Baseline Sprint 60m</a:t>
            </a:r>
          </a:p>
          <a:p>
            <a:r>
              <a:rPr lang="en-GB" dirty="0"/>
              <a:t>(Measured by </a:t>
            </a:r>
            <a:r>
              <a:rPr lang="en-GB" dirty="0" err="1"/>
              <a:t>Lightgates</a:t>
            </a:r>
            <a:r>
              <a:rPr lang="en-GB" dirty="0"/>
              <a:t>)</a:t>
            </a:r>
          </a:p>
        </p:txBody>
      </p:sp>
      <p:pic>
        <p:nvPicPr>
          <p:cNvPr id="1026" name="Picture 2" descr="Camera icon. Video camera symbol. Video sign in black.">
            <a:extLst>
              <a:ext uri="{FF2B5EF4-FFF2-40B4-BE49-F238E27FC236}">
                <a16:creationId xmlns:a16="http://schemas.microsoft.com/office/drawing/2014/main" id="{C8508F7D-CC7C-B208-302B-4A94570C8A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4243" y="2777253"/>
            <a:ext cx="544143" cy="3626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raining Football “Game Speed”">
            <a:extLst>
              <a:ext uri="{FF2B5EF4-FFF2-40B4-BE49-F238E27FC236}">
                <a16:creationId xmlns:a16="http://schemas.microsoft.com/office/drawing/2014/main" id="{A199E9B9-E031-339E-C777-204090EAFC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96402" y="3139903"/>
            <a:ext cx="3465595" cy="20447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sign&#10;&#10;AI-generated content may be incorrect.">
            <a:extLst>
              <a:ext uri="{FF2B5EF4-FFF2-40B4-BE49-F238E27FC236}">
                <a16:creationId xmlns:a16="http://schemas.microsoft.com/office/drawing/2014/main" id="{A54F024E-9154-DE2E-C264-66B0477C4A6C}"/>
              </a:ext>
            </a:extLst>
          </p:cNvPr>
          <p:cNvPicPr>
            <a:picLocks noChangeAspect="1"/>
          </p:cNvPicPr>
          <p:nvPr/>
        </p:nvPicPr>
        <p:blipFill>
          <a:blip r:embed="rId5"/>
          <a:srcRect l="496"/>
          <a:stretch/>
        </p:blipFill>
        <p:spPr>
          <a:xfrm>
            <a:off x="2511971" y="0"/>
            <a:ext cx="7506415" cy="1562100"/>
          </a:xfrm>
          <a:prstGeom prst="rect">
            <a:avLst/>
          </a:prstGeom>
        </p:spPr>
      </p:pic>
    </p:spTree>
    <p:extLst>
      <p:ext uri="{BB962C8B-B14F-4D97-AF65-F5344CB8AC3E}">
        <p14:creationId xmlns:p14="http://schemas.microsoft.com/office/powerpoint/2010/main" val="349250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8EB09-5E6F-3004-6168-79AD2A9DB1FD}"/>
            </a:ext>
          </a:extLst>
        </p:cNvPr>
        <p:cNvGrpSpPr/>
        <p:nvPr/>
      </p:nvGrpSpPr>
      <p:grpSpPr>
        <a:xfrm>
          <a:off x="0" y="0"/>
          <a:ext cx="0" cy="0"/>
          <a:chOff x="0" y="0"/>
          <a:chExt cx="0" cy="0"/>
        </a:xfrm>
      </p:grpSpPr>
      <p:pic>
        <p:nvPicPr>
          <p:cNvPr id="2050" name="Picture 2" descr="The 'What' of Sports Performance Analysis">
            <a:extLst>
              <a:ext uri="{FF2B5EF4-FFF2-40B4-BE49-F238E27FC236}">
                <a16:creationId xmlns:a16="http://schemas.microsoft.com/office/drawing/2014/main" id="{29DC8299-4DCA-890B-B6CF-28E30FF6AA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565" y="3428999"/>
            <a:ext cx="3919109" cy="244628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white background with black text&#10;&#10;AI-generated content may be incorrect.">
            <a:extLst>
              <a:ext uri="{FF2B5EF4-FFF2-40B4-BE49-F238E27FC236}">
                <a16:creationId xmlns:a16="http://schemas.microsoft.com/office/drawing/2014/main" id="{835A4B8F-8ABE-0E14-9F5B-D67E8568C70B}"/>
              </a:ext>
            </a:extLst>
          </p:cNvPr>
          <p:cNvPicPr>
            <a:picLocks noChangeAspect="1"/>
          </p:cNvPicPr>
          <p:nvPr/>
        </p:nvPicPr>
        <p:blipFill>
          <a:blip r:embed="rId3"/>
          <a:srcRect t="-1" b="376"/>
          <a:stretch/>
        </p:blipFill>
        <p:spPr>
          <a:xfrm>
            <a:off x="3524906" y="0"/>
            <a:ext cx="4526017" cy="2439488"/>
          </a:xfrm>
          <a:prstGeom prst="rect">
            <a:avLst/>
          </a:prstGeom>
        </p:spPr>
      </p:pic>
      <p:sp>
        <p:nvSpPr>
          <p:cNvPr id="20" name="Right Arrow 19">
            <a:extLst>
              <a:ext uri="{FF2B5EF4-FFF2-40B4-BE49-F238E27FC236}">
                <a16:creationId xmlns:a16="http://schemas.microsoft.com/office/drawing/2014/main" id="{ADEDBA45-4F59-ECE9-0273-B516C8705FFE}"/>
              </a:ext>
            </a:extLst>
          </p:cNvPr>
          <p:cNvSpPr/>
          <p:nvPr/>
        </p:nvSpPr>
        <p:spPr>
          <a:xfrm flipV="1">
            <a:off x="4827591" y="4295407"/>
            <a:ext cx="3223332" cy="28710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1CB240B-48C3-99AA-FA28-8E12BA971C0B}"/>
              </a:ext>
            </a:extLst>
          </p:cNvPr>
          <p:cNvPicPr>
            <a:picLocks noChangeAspect="1"/>
          </p:cNvPicPr>
          <p:nvPr/>
        </p:nvPicPr>
        <p:blipFill>
          <a:blip r:embed="rId4"/>
          <a:stretch>
            <a:fillRect/>
          </a:stretch>
        </p:blipFill>
        <p:spPr>
          <a:xfrm>
            <a:off x="8014751" y="1267017"/>
            <a:ext cx="4164712" cy="5590983"/>
          </a:xfrm>
          <a:prstGeom prst="rect">
            <a:avLst/>
          </a:prstGeom>
        </p:spPr>
      </p:pic>
    </p:spTree>
    <p:extLst>
      <p:ext uri="{BB962C8B-B14F-4D97-AF65-F5344CB8AC3E}">
        <p14:creationId xmlns:p14="http://schemas.microsoft.com/office/powerpoint/2010/main" val="883789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55695-392B-D236-2D16-56D61224720F}"/>
            </a:ext>
          </a:extLst>
        </p:cNvPr>
        <p:cNvGrpSpPr/>
        <p:nvPr/>
      </p:nvGrpSpPr>
      <p:grpSpPr>
        <a:xfrm>
          <a:off x="0" y="0"/>
          <a:ext cx="0" cy="0"/>
          <a:chOff x="0" y="0"/>
          <a:chExt cx="0" cy="0"/>
        </a:xfrm>
      </p:grpSpPr>
      <p:pic>
        <p:nvPicPr>
          <p:cNvPr id="5" name="Picture 4" descr="A close up of a text&#10;&#10;AI-generated content may be incorrect.">
            <a:extLst>
              <a:ext uri="{FF2B5EF4-FFF2-40B4-BE49-F238E27FC236}">
                <a16:creationId xmlns:a16="http://schemas.microsoft.com/office/drawing/2014/main" id="{C09E6337-98E7-4C09-99C0-996AACD84628}"/>
              </a:ext>
            </a:extLst>
          </p:cNvPr>
          <p:cNvPicPr>
            <a:picLocks noChangeAspect="1"/>
          </p:cNvPicPr>
          <p:nvPr/>
        </p:nvPicPr>
        <p:blipFill>
          <a:blip r:embed="rId2"/>
          <a:srcRect t="2128"/>
          <a:stretch/>
        </p:blipFill>
        <p:spPr>
          <a:xfrm>
            <a:off x="3365500" y="0"/>
            <a:ext cx="5461000" cy="1752600"/>
          </a:xfrm>
          <a:prstGeom prst="rect">
            <a:avLst/>
          </a:prstGeom>
        </p:spPr>
      </p:pic>
      <p:graphicFrame>
        <p:nvGraphicFramePr>
          <p:cNvPr id="9" name="Table 8">
            <a:extLst>
              <a:ext uri="{FF2B5EF4-FFF2-40B4-BE49-F238E27FC236}">
                <a16:creationId xmlns:a16="http://schemas.microsoft.com/office/drawing/2014/main" id="{E9F7D303-AA7A-1288-7014-A0A7537CD81E}"/>
              </a:ext>
            </a:extLst>
          </p:cNvPr>
          <p:cNvGraphicFramePr>
            <a:graphicFrameLocks noGrp="1"/>
          </p:cNvGraphicFramePr>
          <p:nvPr>
            <p:extLst>
              <p:ext uri="{D42A27DB-BD31-4B8C-83A1-F6EECF244321}">
                <p14:modId xmlns:p14="http://schemas.microsoft.com/office/powerpoint/2010/main" val="941406147"/>
              </p:ext>
            </p:extLst>
          </p:nvPr>
        </p:nvGraphicFramePr>
        <p:xfrm>
          <a:off x="280591" y="4566450"/>
          <a:ext cx="3282158" cy="1776668"/>
        </p:xfrm>
        <a:graphic>
          <a:graphicData uri="http://schemas.openxmlformats.org/drawingml/2006/table">
            <a:tbl>
              <a:tblPr firstRow="1" bandRow="1">
                <a:tableStyleId>{93296810-A885-4BE3-A3E7-6D5BEEA58F35}</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466028">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727771">
                <a:tc>
                  <a:txBody>
                    <a:bodyPr/>
                    <a:lstStyle/>
                    <a:p>
                      <a:pPr algn="ctr"/>
                      <a:r>
                        <a:rPr lang="en-GB" sz="1600" dirty="0"/>
                        <a:t>Overstriding</a:t>
                      </a:r>
                    </a:p>
                  </a:txBody>
                  <a:tcPr/>
                </a:tc>
                <a:tc>
                  <a:txBody>
                    <a:bodyPr/>
                    <a:lstStyle/>
                    <a:p>
                      <a:pPr algn="ctr"/>
                      <a:r>
                        <a:rPr lang="en-GB" sz="1600" dirty="0"/>
                        <a:t>B-skips – Emphasis on maintaining dorsiflexion upon pawback</a:t>
                      </a:r>
                    </a:p>
                  </a:txBody>
                  <a:tcPr/>
                </a:tc>
                <a:extLst>
                  <a:ext uri="{0D108BD9-81ED-4DB2-BD59-A6C34878D82A}">
                    <a16:rowId xmlns:a16="http://schemas.microsoft.com/office/drawing/2014/main" val="539102453"/>
                  </a:ext>
                </a:extLst>
              </a:tr>
            </a:tbl>
          </a:graphicData>
        </a:graphic>
      </p:graphicFrame>
      <p:graphicFrame>
        <p:nvGraphicFramePr>
          <p:cNvPr id="10" name="Table 9">
            <a:extLst>
              <a:ext uri="{FF2B5EF4-FFF2-40B4-BE49-F238E27FC236}">
                <a16:creationId xmlns:a16="http://schemas.microsoft.com/office/drawing/2014/main" id="{B0C2E1CD-2F40-C434-10D1-2CF19DBC6BAB}"/>
              </a:ext>
            </a:extLst>
          </p:cNvPr>
          <p:cNvGraphicFramePr>
            <a:graphicFrameLocks noGrp="1"/>
          </p:cNvGraphicFramePr>
          <p:nvPr>
            <p:extLst>
              <p:ext uri="{D42A27DB-BD31-4B8C-83A1-F6EECF244321}">
                <p14:modId xmlns:p14="http://schemas.microsoft.com/office/powerpoint/2010/main" val="2102795700"/>
              </p:ext>
            </p:extLst>
          </p:nvPr>
        </p:nvGraphicFramePr>
        <p:xfrm>
          <a:off x="4305696" y="4566451"/>
          <a:ext cx="3282158" cy="949960"/>
        </p:xfrm>
        <a:graphic>
          <a:graphicData uri="http://schemas.openxmlformats.org/drawingml/2006/table">
            <a:tbl>
              <a:tblPr firstRow="1" bandRow="1">
                <a:tableStyleId>{7DF18680-E054-41AD-8BC1-D1AEF772440D}</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370840">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370840">
                <a:tc>
                  <a:txBody>
                    <a:bodyPr/>
                    <a:lstStyle/>
                    <a:p>
                      <a:pPr algn="ctr"/>
                      <a:r>
                        <a:rPr lang="en-GB" sz="1600" dirty="0"/>
                        <a:t>Low Stride Length</a:t>
                      </a:r>
                    </a:p>
                  </a:txBody>
                  <a:tcPr/>
                </a:tc>
                <a:tc>
                  <a:txBody>
                    <a:bodyPr/>
                    <a:lstStyle/>
                    <a:p>
                      <a:pPr algn="ctr"/>
                      <a:r>
                        <a:rPr lang="en-GB" sz="1600" dirty="0"/>
                        <a:t>20m Sprint Bounding</a:t>
                      </a:r>
                    </a:p>
                  </a:txBody>
                  <a:tcPr/>
                </a:tc>
                <a:extLst>
                  <a:ext uri="{0D108BD9-81ED-4DB2-BD59-A6C34878D82A}">
                    <a16:rowId xmlns:a16="http://schemas.microsoft.com/office/drawing/2014/main" val="539102453"/>
                  </a:ext>
                </a:extLst>
              </a:tr>
            </a:tbl>
          </a:graphicData>
        </a:graphic>
      </p:graphicFrame>
      <p:graphicFrame>
        <p:nvGraphicFramePr>
          <p:cNvPr id="11" name="Table 10">
            <a:extLst>
              <a:ext uri="{FF2B5EF4-FFF2-40B4-BE49-F238E27FC236}">
                <a16:creationId xmlns:a16="http://schemas.microsoft.com/office/drawing/2014/main" id="{E5FCAE25-FA65-1424-03F6-21C8D0E3F1E6}"/>
              </a:ext>
            </a:extLst>
          </p:cNvPr>
          <p:cNvGraphicFramePr>
            <a:graphicFrameLocks noGrp="1"/>
          </p:cNvGraphicFramePr>
          <p:nvPr>
            <p:extLst>
              <p:ext uri="{D42A27DB-BD31-4B8C-83A1-F6EECF244321}">
                <p14:modId xmlns:p14="http://schemas.microsoft.com/office/powerpoint/2010/main" val="2715752627"/>
              </p:ext>
            </p:extLst>
          </p:nvPr>
        </p:nvGraphicFramePr>
        <p:xfrm>
          <a:off x="8545909" y="4566450"/>
          <a:ext cx="3282158" cy="949960"/>
        </p:xfrm>
        <a:graphic>
          <a:graphicData uri="http://schemas.openxmlformats.org/drawingml/2006/table">
            <a:tbl>
              <a:tblPr firstRow="1" bandRow="1">
                <a:tableStyleId>{00A15C55-8517-42AA-B614-E9B94910E393}</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370840">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370840">
                <a:tc>
                  <a:txBody>
                    <a:bodyPr/>
                    <a:lstStyle/>
                    <a:p>
                      <a:pPr algn="ctr"/>
                      <a:r>
                        <a:rPr lang="en-GB" sz="1600" dirty="0"/>
                        <a:t>Excessive Lumbar Flexion</a:t>
                      </a:r>
                    </a:p>
                  </a:txBody>
                  <a:tcPr/>
                </a:tc>
                <a:tc>
                  <a:txBody>
                    <a:bodyPr/>
                    <a:lstStyle/>
                    <a:p>
                      <a:pPr algn="ctr"/>
                      <a:r>
                        <a:rPr lang="en-GB" sz="1600" dirty="0"/>
                        <a:t>30m Overhead Stick Sprints </a:t>
                      </a:r>
                    </a:p>
                  </a:txBody>
                  <a:tcPr/>
                </a:tc>
                <a:extLst>
                  <a:ext uri="{0D108BD9-81ED-4DB2-BD59-A6C34878D82A}">
                    <a16:rowId xmlns:a16="http://schemas.microsoft.com/office/drawing/2014/main" val="539102453"/>
                  </a:ext>
                </a:extLst>
              </a:tr>
            </a:tbl>
          </a:graphicData>
        </a:graphic>
      </p:graphicFrame>
      <p:pic>
        <p:nvPicPr>
          <p:cNvPr id="7172" name="Picture 4" descr="Improve your running form with these 8 running drills">
            <a:extLst>
              <a:ext uri="{FF2B5EF4-FFF2-40B4-BE49-F238E27FC236}">
                <a16:creationId xmlns:a16="http://schemas.microsoft.com/office/drawing/2014/main" id="{9B7D3D11-BF0D-149C-DD04-07A71441D6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4" y="1752599"/>
            <a:ext cx="3839895" cy="253364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BOUNDING DRILLS - ALTERNATE BOUND FOR SPEED - YouTube">
            <a:extLst>
              <a:ext uri="{FF2B5EF4-FFF2-40B4-BE49-F238E27FC236}">
                <a16:creationId xmlns:a16="http://schemas.microsoft.com/office/drawing/2014/main" id="{2686B80B-CCCE-4E22-73FC-074E4FF8A8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28295" y="1752599"/>
            <a:ext cx="3852069" cy="2533648"/>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Overhead Running Drill - YouTube">
            <a:extLst>
              <a:ext uri="{FF2B5EF4-FFF2-40B4-BE49-F238E27FC236}">
                <a16:creationId xmlns:a16="http://schemas.microsoft.com/office/drawing/2014/main" id="{893E96CB-3370-E0DC-59EB-ABCBE52E102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222" r="29138"/>
          <a:stretch/>
        </p:blipFill>
        <p:spPr bwMode="auto">
          <a:xfrm>
            <a:off x="8265320" y="1752600"/>
            <a:ext cx="3847704" cy="2533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42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09A6E-7EB6-C010-1A16-FC00CFC0DB81}"/>
            </a:ext>
          </a:extLst>
        </p:cNvPr>
        <p:cNvGrpSpPr/>
        <p:nvPr/>
      </p:nvGrpSpPr>
      <p:grpSpPr>
        <a:xfrm>
          <a:off x="0" y="0"/>
          <a:ext cx="0" cy="0"/>
          <a:chOff x="0" y="0"/>
          <a:chExt cx="0" cy="0"/>
        </a:xfrm>
      </p:grpSpPr>
      <p:pic>
        <p:nvPicPr>
          <p:cNvPr id="5" name="Picture 4" descr="A black text with red text&#10;&#10;AI-generated content may be incorrect.">
            <a:extLst>
              <a:ext uri="{FF2B5EF4-FFF2-40B4-BE49-F238E27FC236}">
                <a16:creationId xmlns:a16="http://schemas.microsoft.com/office/drawing/2014/main" id="{05A613F5-4995-F1C1-6726-2F44E9CFE464}"/>
              </a:ext>
            </a:extLst>
          </p:cNvPr>
          <p:cNvPicPr>
            <a:picLocks noChangeAspect="1"/>
          </p:cNvPicPr>
          <p:nvPr/>
        </p:nvPicPr>
        <p:blipFill>
          <a:blip r:embed="rId2"/>
          <a:stretch>
            <a:fillRect/>
          </a:stretch>
        </p:blipFill>
        <p:spPr>
          <a:xfrm>
            <a:off x="643467" y="2628174"/>
            <a:ext cx="5294716" cy="1601650"/>
          </a:xfrm>
          <a:prstGeom prst="rect">
            <a:avLst/>
          </a:prstGeom>
        </p:spPr>
      </p:pic>
      <p:pic>
        <p:nvPicPr>
          <p:cNvPr id="6" name="Picture 6" descr="Training Football “Game Speed”">
            <a:extLst>
              <a:ext uri="{FF2B5EF4-FFF2-40B4-BE49-F238E27FC236}">
                <a16:creationId xmlns:a16="http://schemas.microsoft.com/office/drawing/2014/main" id="{B7D35F01-02E0-EB92-C0FD-E9443F8587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53817" y="1867059"/>
            <a:ext cx="5294715" cy="3123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723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A3485-89E6-D238-E006-97CFF1FFE0C5}"/>
              </a:ext>
            </a:extLst>
          </p:cNvPr>
          <p:cNvSpPr>
            <a:spLocks noGrp="1"/>
          </p:cNvSpPr>
          <p:nvPr>
            <p:ph type="title"/>
          </p:nvPr>
        </p:nvSpPr>
        <p:spPr/>
        <p:txBody>
          <a:bodyPr/>
          <a:lstStyle/>
          <a:p>
            <a:pPr algn="ctr"/>
            <a:r>
              <a:rPr lang="en-GB" dirty="0"/>
              <a:t>Agility / COD</a:t>
            </a:r>
          </a:p>
        </p:txBody>
      </p:sp>
      <p:pic>
        <p:nvPicPr>
          <p:cNvPr id="5" name="Picture 4" descr="A screenshot of a computer&#10;&#10;AI-generated content may be incorrect.">
            <a:extLst>
              <a:ext uri="{FF2B5EF4-FFF2-40B4-BE49-F238E27FC236}">
                <a16:creationId xmlns:a16="http://schemas.microsoft.com/office/drawing/2014/main" id="{594A53ED-5AE7-45D7-E4C0-677425E5EDC6}"/>
              </a:ext>
            </a:extLst>
          </p:cNvPr>
          <p:cNvPicPr>
            <a:picLocks noChangeAspect="1"/>
          </p:cNvPicPr>
          <p:nvPr/>
        </p:nvPicPr>
        <p:blipFill>
          <a:blip r:embed="rId3"/>
          <a:stretch>
            <a:fillRect/>
          </a:stretch>
        </p:blipFill>
        <p:spPr>
          <a:xfrm>
            <a:off x="253673" y="1690688"/>
            <a:ext cx="3875415" cy="3925932"/>
          </a:xfrm>
          <a:prstGeom prst="rect">
            <a:avLst/>
          </a:prstGeom>
        </p:spPr>
      </p:pic>
      <p:pic>
        <p:nvPicPr>
          <p:cNvPr id="7" name="Picture 6" descr="A diagram of a person doing a javelin throw&#10;&#10;AI-generated content may be incorrect.">
            <a:extLst>
              <a:ext uri="{FF2B5EF4-FFF2-40B4-BE49-F238E27FC236}">
                <a16:creationId xmlns:a16="http://schemas.microsoft.com/office/drawing/2014/main" id="{499EF7B8-F505-8F68-18D4-F0610BCA2D59}"/>
              </a:ext>
            </a:extLst>
          </p:cNvPr>
          <p:cNvPicPr>
            <a:picLocks noChangeAspect="1"/>
          </p:cNvPicPr>
          <p:nvPr/>
        </p:nvPicPr>
        <p:blipFill>
          <a:blip r:embed="rId4"/>
          <a:stretch>
            <a:fillRect/>
          </a:stretch>
        </p:blipFill>
        <p:spPr>
          <a:xfrm>
            <a:off x="7707114" y="1690689"/>
            <a:ext cx="3646686" cy="3925932"/>
          </a:xfrm>
          <a:prstGeom prst="rect">
            <a:avLst/>
          </a:prstGeom>
        </p:spPr>
      </p:pic>
    </p:spTree>
    <p:extLst>
      <p:ext uri="{BB962C8B-B14F-4D97-AF65-F5344CB8AC3E}">
        <p14:creationId xmlns:p14="http://schemas.microsoft.com/office/powerpoint/2010/main" val="2501918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CC5DB8-0060-A370-DDE7-EE3D22434C54}"/>
            </a:ext>
          </a:extLst>
        </p:cNvPr>
        <p:cNvGrpSpPr/>
        <p:nvPr/>
      </p:nvGrpSpPr>
      <p:grpSpPr>
        <a:xfrm>
          <a:off x="0" y="0"/>
          <a:ext cx="0" cy="0"/>
          <a:chOff x="0" y="0"/>
          <a:chExt cx="0" cy="0"/>
        </a:xfrm>
      </p:grpSpPr>
      <p:pic>
        <p:nvPicPr>
          <p:cNvPr id="5" name="Picture 4" descr="A close up of a text&#10;&#10;AI-generated content may be incorrect.">
            <a:extLst>
              <a:ext uri="{FF2B5EF4-FFF2-40B4-BE49-F238E27FC236}">
                <a16:creationId xmlns:a16="http://schemas.microsoft.com/office/drawing/2014/main" id="{BCE27301-3BE0-0C9A-8F1E-B9B169E39701}"/>
              </a:ext>
            </a:extLst>
          </p:cNvPr>
          <p:cNvPicPr>
            <a:picLocks noChangeAspect="1"/>
          </p:cNvPicPr>
          <p:nvPr/>
        </p:nvPicPr>
        <p:blipFill>
          <a:blip r:embed="rId3"/>
          <a:srcRect t="2128"/>
          <a:stretch/>
        </p:blipFill>
        <p:spPr>
          <a:xfrm>
            <a:off x="3365500" y="0"/>
            <a:ext cx="5461000" cy="1752600"/>
          </a:xfrm>
          <a:prstGeom prst="rect">
            <a:avLst/>
          </a:prstGeom>
        </p:spPr>
      </p:pic>
      <p:graphicFrame>
        <p:nvGraphicFramePr>
          <p:cNvPr id="9" name="Table 8">
            <a:extLst>
              <a:ext uri="{FF2B5EF4-FFF2-40B4-BE49-F238E27FC236}">
                <a16:creationId xmlns:a16="http://schemas.microsoft.com/office/drawing/2014/main" id="{96457B99-CA53-1822-2079-784F588D1707}"/>
              </a:ext>
            </a:extLst>
          </p:cNvPr>
          <p:cNvGraphicFramePr>
            <a:graphicFrameLocks noGrp="1"/>
          </p:cNvGraphicFramePr>
          <p:nvPr>
            <p:extLst>
              <p:ext uri="{D42A27DB-BD31-4B8C-83A1-F6EECF244321}">
                <p14:modId xmlns:p14="http://schemas.microsoft.com/office/powerpoint/2010/main" val="4209400724"/>
              </p:ext>
            </p:extLst>
          </p:nvPr>
        </p:nvGraphicFramePr>
        <p:xfrm>
          <a:off x="280591" y="4566450"/>
          <a:ext cx="3282158" cy="1288988"/>
        </p:xfrm>
        <a:graphic>
          <a:graphicData uri="http://schemas.openxmlformats.org/drawingml/2006/table">
            <a:tbl>
              <a:tblPr firstRow="1" bandRow="1">
                <a:tableStyleId>{93296810-A885-4BE3-A3E7-6D5BEEA58F35}</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466028">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727771">
                <a:tc>
                  <a:txBody>
                    <a:bodyPr/>
                    <a:lstStyle/>
                    <a:p>
                      <a:pPr algn="ctr"/>
                      <a:r>
                        <a:rPr lang="en-GB" sz="1600" dirty="0"/>
                        <a:t>Lack of Power upon COD</a:t>
                      </a:r>
                    </a:p>
                  </a:txBody>
                  <a:tcPr/>
                </a:tc>
                <a:tc>
                  <a:txBody>
                    <a:bodyPr/>
                    <a:lstStyle/>
                    <a:p>
                      <a:pPr algn="ctr"/>
                      <a:r>
                        <a:rPr lang="en-GB" sz="1600" dirty="0"/>
                        <a:t>Lateral Hop From Hurdle to Hurdle</a:t>
                      </a:r>
                    </a:p>
                  </a:txBody>
                  <a:tcPr/>
                </a:tc>
                <a:extLst>
                  <a:ext uri="{0D108BD9-81ED-4DB2-BD59-A6C34878D82A}">
                    <a16:rowId xmlns:a16="http://schemas.microsoft.com/office/drawing/2014/main" val="539102453"/>
                  </a:ext>
                </a:extLst>
              </a:tr>
            </a:tbl>
          </a:graphicData>
        </a:graphic>
      </p:graphicFrame>
      <p:graphicFrame>
        <p:nvGraphicFramePr>
          <p:cNvPr id="10" name="Table 9">
            <a:extLst>
              <a:ext uri="{FF2B5EF4-FFF2-40B4-BE49-F238E27FC236}">
                <a16:creationId xmlns:a16="http://schemas.microsoft.com/office/drawing/2014/main" id="{2D32D3B2-8B32-DAC6-3775-6DF3D089C7D7}"/>
              </a:ext>
            </a:extLst>
          </p:cNvPr>
          <p:cNvGraphicFramePr>
            <a:graphicFrameLocks noGrp="1"/>
          </p:cNvGraphicFramePr>
          <p:nvPr>
            <p:extLst>
              <p:ext uri="{D42A27DB-BD31-4B8C-83A1-F6EECF244321}">
                <p14:modId xmlns:p14="http://schemas.microsoft.com/office/powerpoint/2010/main" val="3668736931"/>
              </p:ext>
            </p:extLst>
          </p:nvPr>
        </p:nvGraphicFramePr>
        <p:xfrm>
          <a:off x="4305696" y="4566451"/>
          <a:ext cx="3282158" cy="949960"/>
        </p:xfrm>
        <a:graphic>
          <a:graphicData uri="http://schemas.openxmlformats.org/drawingml/2006/table">
            <a:tbl>
              <a:tblPr firstRow="1" bandRow="1">
                <a:tableStyleId>{7DF18680-E054-41AD-8BC1-D1AEF772440D}</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370840">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370840">
                <a:tc>
                  <a:txBody>
                    <a:bodyPr/>
                    <a:lstStyle/>
                    <a:p>
                      <a:pPr algn="ctr"/>
                      <a:r>
                        <a:rPr lang="en-GB" sz="1600" dirty="0"/>
                        <a:t>Unable to Decelerate well</a:t>
                      </a:r>
                    </a:p>
                  </a:txBody>
                  <a:tcPr/>
                </a:tc>
                <a:tc>
                  <a:txBody>
                    <a:bodyPr/>
                    <a:lstStyle/>
                    <a:p>
                      <a:pPr algn="ctr"/>
                      <a:r>
                        <a:rPr lang="en-GB" sz="1600" dirty="0"/>
                        <a:t>5, 10, 5 Metre Braking</a:t>
                      </a:r>
                    </a:p>
                  </a:txBody>
                  <a:tcPr/>
                </a:tc>
                <a:extLst>
                  <a:ext uri="{0D108BD9-81ED-4DB2-BD59-A6C34878D82A}">
                    <a16:rowId xmlns:a16="http://schemas.microsoft.com/office/drawing/2014/main" val="539102453"/>
                  </a:ext>
                </a:extLst>
              </a:tr>
            </a:tbl>
          </a:graphicData>
        </a:graphic>
      </p:graphicFrame>
      <p:graphicFrame>
        <p:nvGraphicFramePr>
          <p:cNvPr id="11" name="Table 10">
            <a:extLst>
              <a:ext uri="{FF2B5EF4-FFF2-40B4-BE49-F238E27FC236}">
                <a16:creationId xmlns:a16="http://schemas.microsoft.com/office/drawing/2014/main" id="{7158C0B4-98AA-1D97-05CF-2A2557FC3940}"/>
              </a:ext>
            </a:extLst>
          </p:cNvPr>
          <p:cNvGraphicFramePr>
            <a:graphicFrameLocks noGrp="1"/>
          </p:cNvGraphicFramePr>
          <p:nvPr>
            <p:extLst>
              <p:ext uri="{D42A27DB-BD31-4B8C-83A1-F6EECF244321}">
                <p14:modId xmlns:p14="http://schemas.microsoft.com/office/powerpoint/2010/main" val="378945048"/>
              </p:ext>
            </p:extLst>
          </p:nvPr>
        </p:nvGraphicFramePr>
        <p:xfrm>
          <a:off x="8545909" y="4566450"/>
          <a:ext cx="3282158" cy="949960"/>
        </p:xfrm>
        <a:graphic>
          <a:graphicData uri="http://schemas.openxmlformats.org/drawingml/2006/table">
            <a:tbl>
              <a:tblPr firstRow="1" bandRow="1">
                <a:tableStyleId>{00A15C55-8517-42AA-B614-E9B94910E393}</a:tableStyleId>
              </a:tblPr>
              <a:tblGrid>
                <a:gridCol w="1641079">
                  <a:extLst>
                    <a:ext uri="{9D8B030D-6E8A-4147-A177-3AD203B41FA5}">
                      <a16:colId xmlns:a16="http://schemas.microsoft.com/office/drawing/2014/main" val="1447158303"/>
                    </a:ext>
                  </a:extLst>
                </a:gridCol>
                <a:gridCol w="1641079">
                  <a:extLst>
                    <a:ext uri="{9D8B030D-6E8A-4147-A177-3AD203B41FA5}">
                      <a16:colId xmlns:a16="http://schemas.microsoft.com/office/drawing/2014/main" val="1432700432"/>
                    </a:ext>
                  </a:extLst>
                </a:gridCol>
              </a:tblGrid>
              <a:tr h="370840">
                <a:tc>
                  <a:txBody>
                    <a:bodyPr/>
                    <a:lstStyle/>
                    <a:p>
                      <a:pPr algn="ctr"/>
                      <a:r>
                        <a:rPr lang="en-GB" dirty="0"/>
                        <a:t>Weak Point</a:t>
                      </a:r>
                    </a:p>
                  </a:txBody>
                  <a:tcPr/>
                </a:tc>
                <a:tc>
                  <a:txBody>
                    <a:bodyPr/>
                    <a:lstStyle/>
                    <a:p>
                      <a:pPr algn="ctr"/>
                      <a:r>
                        <a:rPr lang="en-GB" dirty="0"/>
                        <a:t>Drill</a:t>
                      </a:r>
                    </a:p>
                  </a:txBody>
                  <a:tcPr/>
                </a:tc>
                <a:extLst>
                  <a:ext uri="{0D108BD9-81ED-4DB2-BD59-A6C34878D82A}">
                    <a16:rowId xmlns:a16="http://schemas.microsoft.com/office/drawing/2014/main" val="4087469501"/>
                  </a:ext>
                </a:extLst>
              </a:tr>
              <a:tr h="370840">
                <a:tc>
                  <a:txBody>
                    <a:bodyPr/>
                    <a:lstStyle/>
                    <a:p>
                      <a:pPr algn="ctr"/>
                      <a:r>
                        <a:rPr lang="en-GB" sz="1600" dirty="0"/>
                        <a:t>Slow Reacting to COD </a:t>
                      </a:r>
                    </a:p>
                  </a:txBody>
                  <a:tcPr/>
                </a:tc>
                <a:tc>
                  <a:txBody>
                    <a:bodyPr/>
                    <a:lstStyle/>
                    <a:p>
                      <a:pPr algn="ctr"/>
                      <a:r>
                        <a:rPr lang="en-GB" sz="1600" dirty="0"/>
                        <a:t>Ball-Drop React Sprints</a:t>
                      </a:r>
                    </a:p>
                  </a:txBody>
                  <a:tcPr/>
                </a:tc>
                <a:extLst>
                  <a:ext uri="{0D108BD9-81ED-4DB2-BD59-A6C34878D82A}">
                    <a16:rowId xmlns:a16="http://schemas.microsoft.com/office/drawing/2014/main" val="539102453"/>
                  </a:ext>
                </a:extLst>
              </a:tr>
            </a:tbl>
          </a:graphicData>
        </a:graphic>
      </p:graphicFrame>
      <p:pic>
        <p:nvPicPr>
          <p:cNvPr id="9218" name="Picture 2" descr="How to Optimize Hurdle Hop Plyometrics for Explosive... | STACK">
            <a:extLst>
              <a:ext uri="{FF2B5EF4-FFF2-40B4-BE49-F238E27FC236}">
                <a16:creationId xmlns:a16="http://schemas.microsoft.com/office/drawing/2014/main" id="{12FF3212-535A-F353-3822-E58243692A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737" y="1752598"/>
            <a:ext cx="3867944" cy="2533649"/>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Pro agility 5-10-5 test - Fisicalcoach">
            <a:extLst>
              <a:ext uri="{FF2B5EF4-FFF2-40B4-BE49-F238E27FC236}">
                <a16:creationId xmlns:a16="http://schemas.microsoft.com/office/drawing/2014/main" id="{C476D5CA-3940-B391-45B7-09C1B92CC8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2923" y="1752599"/>
            <a:ext cx="3847704" cy="2533648"/>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Ball Drops by Chris B. - Exercise How-to - Skimble">
            <a:extLst>
              <a:ext uri="{FF2B5EF4-FFF2-40B4-BE49-F238E27FC236}">
                <a16:creationId xmlns:a16="http://schemas.microsoft.com/office/drawing/2014/main" id="{186487E7-5B49-7824-B7E7-37143781380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7318" b="25555"/>
          <a:stretch/>
        </p:blipFill>
        <p:spPr bwMode="auto">
          <a:xfrm>
            <a:off x="8265321" y="1752597"/>
            <a:ext cx="3867944" cy="2533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072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9F3D0-626F-C533-1D56-3BEDFEBC306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B300DC1D-B8E8-F599-A830-CE03D76E4EE9}"/>
              </a:ext>
            </a:extLst>
          </p:cNvPr>
          <p:cNvSpPr>
            <a:spLocks noGrp="1"/>
          </p:cNvSpPr>
          <p:nvPr>
            <p:ph idx="1"/>
          </p:nvPr>
        </p:nvSpPr>
        <p:spPr>
          <a:xfrm>
            <a:off x="4810259" y="649480"/>
            <a:ext cx="6555347" cy="5546047"/>
          </a:xfrm>
        </p:spPr>
        <p:txBody>
          <a:bodyPr anchor="ctr">
            <a:normAutofit/>
          </a:bodyPr>
          <a:lstStyle/>
          <a:p>
            <a:pPr>
              <a:spcAft>
                <a:spcPts val="863"/>
              </a:spcAft>
            </a:pPr>
            <a:r>
              <a:rPr lang="en-GB" sz="800" b="0" i="0" dirty="0">
                <a:effectLst/>
                <a:latin typeface="Roboto" panose="02000000000000000000" pitchFamily="2" charset="0"/>
              </a:rPr>
              <a:t>Bandura, A. (1979) 'Self-referent mechanisms in social learning theory', </a:t>
            </a:r>
            <a:r>
              <a:rPr lang="en-GB" sz="800" b="0" i="1" dirty="0">
                <a:effectLst/>
                <a:latin typeface="Roboto" panose="02000000000000000000" pitchFamily="2" charset="0"/>
              </a:rPr>
              <a:t>The American Psychologist, </a:t>
            </a:r>
            <a:r>
              <a:rPr lang="en-GB" sz="800" b="0" i="0" dirty="0">
                <a:effectLst/>
                <a:latin typeface="Roboto" panose="02000000000000000000" pitchFamily="2" charset="0"/>
              </a:rPr>
              <a:t>34(5), pp. 439–441 Available at: </a:t>
            </a:r>
            <a:r>
              <a:rPr lang="en-GB" sz="800" b="0" i="0" u="none" strike="noStrike" dirty="0">
                <a:effectLst/>
                <a:latin typeface="Roboto" panose="02000000000000000000" pitchFamily="2" charset="0"/>
                <a:hlinkClick r:id="rId2"/>
              </a:rPr>
              <a:t>https://doi.org/10.1037/0003-066X.34.5.439.b</a:t>
            </a:r>
            <a:r>
              <a:rPr lang="en-GB" sz="800" b="0" i="0" dirty="0">
                <a:effectLst/>
                <a:latin typeface="Roboto" panose="02000000000000000000" pitchFamily="2" charset="0"/>
              </a:rPr>
              <a:t>.</a:t>
            </a:r>
          </a:p>
          <a:p>
            <a:pPr>
              <a:spcAft>
                <a:spcPts val="863"/>
              </a:spcAft>
            </a:pPr>
            <a:r>
              <a:rPr lang="en-GB" sz="800" b="0" i="0" dirty="0">
                <a:effectLst/>
                <a:latin typeface="Roboto" panose="02000000000000000000" pitchFamily="2" charset="0"/>
              </a:rPr>
              <a:t>Chambers, B., Cheung, A.C.K. and Slavin, R.E. (2016) 'Literacy and language outcomes of comprehensive and developmental-constructivist approaches to early childhood education: A systematic review', </a:t>
            </a:r>
            <a:r>
              <a:rPr lang="en-GB" sz="800" b="0" i="1" dirty="0">
                <a:effectLst/>
                <a:latin typeface="Roboto" panose="02000000000000000000" pitchFamily="2" charset="0"/>
              </a:rPr>
              <a:t>Educational research review, </a:t>
            </a:r>
            <a:r>
              <a:rPr lang="en-GB" sz="800" b="0" i="0" dirty="0">
                <a:effectLst/>
                <a:latin typeface="Roboto" panose="02000000000000000000" pitchFamily="2" charset="0"/>
              </a:rPr>
              <a:t>18, pp. 88–111 Available at: </a:t>
            </a:r>
            <a:r>
              <a:rPr lang="en-GB" sz="800" b="0" i="0" u="none" strike="noStrike" dirty="0">
                <a:effectLst/>
                <a:latin typeface="Roboto" panose="02000000000000000000" pitchFamily="2" charset="0"/>
                <a:hlinkClick r:id="rId3"/>
              </a:rPr>
              <a:t>https://doi.org/10.1016/j.edurev.2016.03.003</a:t>
            </a:r>
            <a:r>
              <a:rPr lang="en-GB" sz="800" b="0" i="0" dirty="0">
                <a:effectLst/>
                <a:latin typeface="Roboto" panose="02000000000000000000" pitchFamily="2" charset="0"/>
              </a:rPr>
              <a:t>.</a:t>
            </a:r>
          </a:p>
          <a:p>
            <a:pPr>
              <a:spcAft>
                <a:spcPts val="863"/>
              </a:spcAft>
            </a:pPr>
            <a:r>
              <a:rPr lang="en-GB" sz="800" b="0" i="0" dirty="0" err="1">
                <a:effectLst/>
                <a:latin typeface="Roboto" panose="02000000000000000000" pitchFamily="2" charset="0"/>
              </a:rPr>
              <a:t>Cíntia</a:t>
            </a:r>
            <a:r>
              <a:rPr lang="en-GB" sz="800" b="0" i="0" dirty="0">
                <a:effectLst/>
                <a:latin typeface="Roboto" panose="02000000000000000000" pitchFamily="2" charset="0"/>
              </a:rPr>
              <a:t> de, O.M., Márcio Mário Vieira, Bruno, R.S., Guilherme, M.L. and </a:t>
            </a:r>
            <a:r>
              <a:rPr lang="en-GB" sz="800" b="0" i="0" dirty="0" err="1">
                <a:effectLst/>
                <a:latin typeface="Roboto" panose="02000000000000000000" pitchFamily="2" charset="0"/>
              </a:rPr>
              <a:t>Ugrinowitsch</a:t>
            </a:r>
            <a:r>
              <a:rPr lang="en-GB" sz="800" b="0" i="0" dirty="0">
                <a:effectLst/>
                <a:latin typeface="Roboto" panose="02000000000000000000" pitchFamily="2" charset="0"/>
              </a:rPr>
              <a:t>, H. (2017) 'Constant-blocked practice: variation of parameters improves motor skill acquisition', </a:t>
            </a:r>
            <a:r>
              <a:rPr lang="en-GB" sz="800" b="0" i="1" dirty="0" err="1">
                <a:effectLst/>
                <a:latin typeface="Roboto" panose="02000000000000000000" pitchFamily="2" charset="0"/>
              </a:rPr>
              <a:t>Motriz</a:t>
            </a:r>
            <a:r>
              <a:rPr lang="en-GB" sz="800" b="0" i="1" dirty="0">
                <a:effectLst/>
                <a:latin typeface="Roboto" panose="02000000000000000000" pitchFamily="2" charset="0"/>
              </a:rPr>
              <a:t> : </a:t>
            </a:r>
            <a:r>
              <a:rPr lang="en-GB" sz="800" b="0" i="1" dirty="0" err="1">
                <a:effectLst/>
                <a:latin typeface="Roboto" panose="02000000000000000000" pitchFamily="2" charset="0"/>
              </a:rPr>
              <a:t>Revista</a:t>
            </a:r>
            <a:r>
              <a:rPr lang="en-GB" sz="800" b="0" i="1" dirty="0">
                <a:effectLst/>
                <a:latin typeface="Roboto" panose="02000000000000000000" pitchFamily="2" charset="0"/>
              </a:rPr>
              <a:t> de </a:t>
            </a:r>
            <a:r>
              <a:rPr lang="en-GB" sz="800" b="0" i="1" dirty="0" err="1">
                <a:effectLst/>
                <a:latin typeface="Roboto" panose="02000000000000000000" pitchFamily="2" charset="0"/>
              </a:rPr>
              <a:t>Educação</a:t>
            </a:r>
            <a:r>
              <a:rPr lang="en-GB" sz="800" b="0" i="1" dirty="0">
                <a:effectLst/>
                <a:latin typeface="Roboto" panose="02000000000000000000" pitchFamily="2" charset="0"/>
              </a:rPr>
              <a:t> </a:t>
            </a:r>
            <a:r>
              <a:rPr lang="en-GB" sz="800" b="0" i="1" dirty="0" err="1">
                <a:effectLst/>
                <a:latin typeface="Roboto" panose="02000000000000000000" pitchFamily="2" charset="0"/>
              </a:rPr>
              <a:t>Física.Unesp</a:t>
            </a:r>
            <a:r>
              <a:rPr lang="en-GB" sz="800" b="0" i="1" dirty="0">
                <a:effectLst/>
                <a:latin typeface="Roboto" panose="02000000000000000000" pitchFamily="2" charset="0"/>
              </a:rPr>
              <a:t>, </a:t>
            </a:r>
            <a:r>
              <a:rPr lang="en-GB" sz="800" b="0" i="0" dirty="0">
                <a:effectLst/>
                <a:latin typeface="Roboto" panose="02000000000000000000" pitchFamily="2" charset="0"/>
              </a:rPr>
              <a:t>23(3) Available at: </a:t>
            </a:r>
            <a:r>
              <a:rPr lang="en-GB" sz="800" b="0" i="0" u="none" strike="noStrike" dirty="0">
                <a:effectLst/>
                <a:latin typeface="Roboto" panose="02000000000000000000" pitchFamily="2" charset="0"/>
                <a:hlinkClick r:id="rId4"/>
              </a:rPr>
              <a:t>https://doi.org/10.1590/s1980-6574201700030026</a:t>
            </a:r>
            <a:r>
              <a:rPr lang="en-GB" sz="800" b="0" i="0" dirty="0">
                <a:effectLst/>
                <a:latin typeface="Roboto" panose="02000000000000000000" pitchFamily="2" charset="0"/>
              </a:rPr>
              <a:t>.</a:t>
            </a:r>
          </a:p>
          <a:p>
            <a:pPr>
              <a:spcAft>
                <a:spcPts val="863"/>
              </a:spcAft>
            </a:pPr>
            <a:r>
              <a:rPr lang="en-GB" sz="800" b="0" i="0" dirty="0">
                <a:effectLst/>
                <a:latin typeface="Roboto" panose="02000000000000000000" pitchFamily="2" charset="0"/>
              </a:rPr>
              <a:t>Deci, E.L. and Ryan, R.M. (2008) 'Self-Determination Theory: A </a:t>
            </a:r>
            <a:r>
              <a:rPr lang="en-GB" sz="800" b="0" i="0" dirty="0" err="1">
                <a:effectLst/>
                <a:latin typeface="Roboto" panose="02000000000000000000" pitchFamily="2" charset="0"/>
              </a:rPr>
              <a:t>Macrotheory</a:t>
            </a:r>
            <a:r>
              <a:rPr lang="en-GB" sz="800" b="0" i="0" dirty="0">
                <a:effectLst/>
                <a:latin typeface="Roboto" panose="02000000000000000000" pitchFamily="2" charset="0"/>
              </a:rPr>
              <a:t> of Human Motivation, Development, and Health', </a:t>
            </a:r>
            <a:r>
              <a:rPr lang="en-GB" sz="800" b="0" i="1" dirty="0">
                <a:effectLst/>
                <a:latin typeface="Roboto" panose="02000000000000000000" pitchFamily="2" charset="0"/>
              </a:rPr>
              <a:t>Canadian psychology = </a:t>
            </a:r>
            <a:r>
              <a:rPr lang="en-GB" sz="800" b="0" i="1" dirty="0" err="1">
                <a:effectLst/>
                <a:latin typeface="Roboto" panose="02000000000000000000" pitchFamily="2" charset="0"/>
              </a:rPr>
              <a:t>Psychologie</a:t>
            </a:r>
            <a:r>
              <a:rPr lang="en-GB" sz="800" b="0" i="1" dirty="0">
                <a:effectLst/>
                <a:latin typeface="Roboto" panose="02000000000000000000" pitchFamily="2" charset="0"/>
              </a:rPr>
              <a:t> canadienne, </a:t>
            </a:r>
            <a:r>
              <a:rPr lang="en-GB" sz="800" b="0" i="0" dirty="0">
                <a:effectLst/>
                <a:latin typeface="Roboto" panose="02000000000000000000" pitchFamily="2" charset="0"/>
              </a:rPr>
              <a:t>49(3), pp. 182–185 Available at: </a:t>
            </a:r>
            <a:r>
              <a:rPr lang="en-GB" sz="800" b="0" i="0" u="none" strike="noStrike" dirty="0">
                <a:effectLst/>
                <a:latin typeface="Roboto" panose="02000000000000000000" pitchFamily="2" charset="0"/>
                <a:hlinkClick r:id="rId5"/>
              </a:rPr>
              <a:t>https://doi.org/10.1037/a0012801</a:t>
            </a:r>
            <a:r>
              <a:rPr lang="en-GB" sz="800" b="0" i="0" dirty="0">
                <a:effectLst/>
                <a:latin typeface="Roboto" panose="02000000000000000000" pitchFamily="2" charset="0"/>
              </a:rPr>
              <a:t>.</a:t>
            </a:r>
          </a:p>
          <a:p>
            <a:pPr>
              <a:spcAft>
                <a:spcPts val="863"/>
              </a:spcAft>
            </a:pPr>
            <a:r>
              <a:rPr lang="en-GB" sz="800" b="0" i="0" dirty="0">
                <a:effectLst/>
                <a:latin typeface="Roboto" panose="02000000000000000000" pitchFamily="2" charset="0"/>
              </a:rPr>
              <a:t>Jeffreys, I. and National Strength &amp; Conditioning Association (U.S.), author. (2013) </a:t>
            </a:r>
            <a:r>
              <a:rPr lang="en-GB" sz="800" b="0" i="1" dirty="0">
                <a:effectLst/>
                <a:latin typeface="Roboto" panose="02000000000000000000" pitchFamily="2" charset="0"/>
              </a:rPr>
              <a:t>Developing speed</a:t>
            </a:r>
            <a:r>
              <a:rPr lang="en-GB" sz="800" b="0" i="0" dirty="0">
                <a:effectLst/>
                <a:latin typeface="Roboto" panose="02000000000000000000" pitchFamily="2" charset="0"/>
              </a:rPr>
              <a:t> Champaign, IL: Human Kinetics</a:t>
            </a:r>
            <a:r>
              <a:rPr lang="en-GB" sz="800" dirty="0">
                <a:latin typeface="Roboto" panose="02000000000000000000" pitchFamily="2" charset="0"/>
              </a:rPr>
              <a:t>, pp. 45-129.</a:t>
            </a:r>
            <a:endParaRPr lang="en-GB" sz="800" b="0" i="0" dirty="0">
              <a:effectLst/>
              <a:latin typeface="Roboto" panose="02000000000000000000" pitchFamily="2" charset="0"/>
            </a:endParaRPr>
          </a:p>
          <a:p>
            <a:pPr>
              <a:spcAft>
                <a:spcPts val="863"/>
              </a:spcAft>
            </a:pPr>
            <a:r>
              <a:rPr lang="en-GB" sz="800" b="0" i="0" dirty="0">
                <a:effectLst/>
                <a:latin typeface="Roboto" panose="02000000000000000000" pitchFamily="2" charset="0"/>
              </a:rPr>
              <a:t>Jeffreys, I. (2006) 'Warm up revisited–the ‘</a:t>
            </a:r>
            <a:r>
              <a:rPr lang="en-GB" sz="800" b="0" i="0" dirty="0" err="1">
                <a:effectLst/>
                <a:latin typeface="Roboto" panose="02000000000000000000" pitchFamily="2" charset="0"/>
              </a:rPr>
              <a:t>ramp’method</a:t>
            </a:r>
            <a:r>
              <a:rPr lang="en-GB" sz="800" b="0" i="0" dirty="0">
                <a:effectLst/>
                <a:latin typeface="Roboto" panose="02000000000000000000" pitchFamily="2" charset="0"/>
              </a:rPr>
              <a:t> of optimising performance preparation', </a:t>
            </a:r>
            <a:r>
              <a:rPr lang="en-GB" sz="800" b="0" i="1" dirty="0" err="1">
                <a:effectLst/>
                <a:latin typeface="Roboto" panose="02000000000000000000" pitchFamily="2" charset="0"/>
              </a:rPr>
              <a:t>Uksca</a:t>
            </a:r>
            <a:r>
              <a:rPr lang="en-GB" sz="800" b="0" i="1" dirty="0">
                <a:effectLst/>
                <a:latin typeface="Roboto" panose="02000000000000000000" pitchFamily="2" charset="0"/>
              </a:rPr>
              <a:t> Journal, </a:t>
            </a:r>
            <a:r>
              <a:rPr lang="en-GB" sz="800" b="0" i="0" dirty="0">
                <a:effectLst/>
                <a:latin typeface="Roboto" panose="02000000000000000000" pitchFamily="2" charset="0"/>
              </a:rPr>
              <a:t>6, pp. 15–19.</a:t>
            </a:r>
          </a:p>
          <a:p>
            <a:pPr>
              <a:spcAft>
                <a:spcPts val="863"/>
              </a:spcAft>
            </a:pPr>
            <a:r>
              <a:rPr lang="en-GB" sz="800" b="0" i="0" dirty="0">
                <a:effectLst/>
                <a:latin typeface="Roboto" panose="02000000000000000000" pitchFamily="2" charset="0"/>
              </a:rPr>
              <a:t>Moran, J., Allen, M., </a:t>
            </a:r>
            <a:r>
              <a:rPr lang="en-GB" sz="800" b="0" i="0" dirty="0" err="1">
                <a:effectLst/>
                <a:latin typeface="Roboto" panose="02000000000000000000" pitchFamily="2" charset="0"/>
              </a:rPr>
              <a:t>Butson</a:t>
            </a:r>
            <a:r>
              <a:rPr lang="en-GB" sz="800" b="0" i="0" dirty="0">
                <a:effectLst/>
                <a:latin typeface="Roboto" panose="02000000000000000000" pitchFamily="2" charset="0"/>
              </a:rPr>
              <a:t>, J., </a:t>
            </a:r>
            <a:r>
              <a:rPr lang="en-GB" sz="800" b="0" i="0" dirty="0" err="1">
                <a:effectLst/>
                <a:latin typeface="Roboto" panose="02000000000000000000" pitchFamily="2" charset="0"/>
              </a:rPr>
              <a:t>Granacher</a:t>
            </a:r>
            <a:r>
              <a:rPr lang="en-GB" sz="800" b="0" i="0" dirty="0">
                <a:effectLst/>
                <a:latin typeface="Roboto" panose="02000000000000000000" pitchFamily="2" charset="0"/>
              </a:rPr>
              <a:t>, U., </a:t>
            </a:r>
            <a:r>
              <a:rPr lang="en-GB" sz="800" b="0" i="0" dirty="0" err="1">
                <a:effectLst/>
                <a:latin typeface="Roboto" panose="02000000000000000000" pitchFamily="2" charset="0"/>
              </a:rPr>
              <a:t>Hammami</a:t>
            </a:r>
            <a:r>
              <a:rPr lang="en-GB" sz="800" b="0" i="0" dirty="0">
                <a:effectLst/>
                <a:latin typeface="Roboto" panose="02000000000000000000" pitchFamily="2" charset="0"/>
              </a:rPr>
              <a:t>, R., Clemente, F.M., </a:t>
            </a:r>
            <a:r>
              <a:rPr lang="en-GB" sz="800" b="0" i="0" dirty="0" err="1">
                <a:effectLst/>
                <a:latin typeface="Roboto" panose="02000000000000000000" pitchFamily="2" charset="0"/>
              </a:rPr>
              <a:t>Klabunde</a:t>
            </a:r>
            <a:r>
              <a:rPr lang="en-GB" sz="800" b="0" i="0" dirty="0">
                <a:effectLst/>
                <a:latin typeface="Roboto" panose="02000000000000000000" pitchFamily="2" charset="0"/>
              </a:rPr>
              <a:t>, M. and </a:t>
            </a:r>
            <a:r>
              <a:rPr lang="en-GB" sz="800" b="0" i="0" dirty="0" err="1">
                <a:effectLst/>
                <a:latin typeface="Roboto" panose="02000000000000000000" pitchFamily="2" charset="0"/>
              </a:rPr>
              <a:t>Sandercock</a:t>
            </a:r>
            <a:r>
              <a:rPr lang="en-GB" sz="800" b="0" i="0" dirty="0">
                <a:effectLst/>
                <a:latin typeface="Roboto" panose="02000000000000000000" pitchFamily="2" charset="0"/>
              </a:rPr>
              <a:t>, G. (2023) 'How effective are external cues and analogies in enhancing sprint and jump performance in academy soccer players?', </a:t>
            </a:r>
            <a:r>
              <a:rPr lang="en-GB" sz="800" b="0" i="1" dirty="0">
                <a:effectLst/>
                <a:latin typeface="Roboto" panose="02000000000000000000" pitchFamily="2" charset="0"/>
              </a:rPr>
              <a:t>Journal of sports sciences, </a:t>
            </a:r>
            <a:r>
              <a:rPr lang="en-GB" sz="800" b="0" i="0" dirty="0">
                <a:effectLst/>
                <a:latin typeface="Roboto" panose="02000000000000000000" pitchFamily="2" charset="0"/>
              </a:rPr>
              <a:t>41(22), pp. 2054–2061 Available at: </a:t>
            </a:r>
            <a:r>
              <a:rPr lang="en-GB" sz="800" b="0" i="0" u="none" strike="noStrike" dirty="0">
                <a:effectLst/>
                <a:latin typeface="Roboto" panose="02000000000000000000" pitchFamily="2" charset="0"/>
                <a:hlinkClick r:id="rId6"/>
              </a:rPr>
              <a:t>https://doi.org/10.1080/02640414.2024.2309814</a:t>
            </a:r>
            <a:r>
              <a:rPr lang="en-GB" sz="800" b="0" i="0" dirty="0">
                <a:effectLst/>
                <a:latin typeface="Roboto" panose="02000000000000000000" pitchFamily="2" charset="0"/>
              </a:rPr>
              <a:t>.</a:t>
            </a:r>
          </a:p>
          <a:p>
            <a:pPr>
              <a:spcAft>
                <a:spcPts val="863"/>
              </a:spcAft>
            </a:pPr>
            <a:r>
              <a:rPr lang="en-GB" sz="800" b="0" i="0" dirty="0" err="1">
                <a:effectLst/>
                <a:latin typeface="Roboto" panose="02000000000000000000" pitchFamily="2" charset="0"/>
              </a:rPr>
              <a:t>Palinscar</a:t>
            </a:r>
            <a:r>
              <a:rPr lang="en-GB" sz="800" b="0" i="0" dirty="0">
                <a:effectLst/>
                <a:latin typeface="Roboto" panose="02000000000000000000" pitchFamily="2" charset="0"/>
              </a:rPr>
              <a:t>, A.S. and Brown, A.L. (1984) 'Reciprocal Teaching of Comprehension-Fostering and Comprehension-Monitoring Activities', </a:t>
            </a:r>
            <a:r>
              <a:rPr lang="en-GB" sz="800" b="0" i="1" dirty="0">
                <a:effectLst/>
                <a:latin typeface="Roboto" panose="02000000000000000000" pitchFamily="2" charset="0"/>
              </a:rPr>
              <a:t>Cognition and instruction, </a:t>
            </a:r>
            <a:r>
              <a:rPr lang="en-GB" sz="800" b="0" i="0" dirty="0">
                <a:effectLst/>
                <a:latin typeface="Roboto" panose="02000000000000000000" pitchFamily="2" charset="0"/>
              </a:rPr>
              <a:t>1(2), pp. 117–175 Available at: </a:t>
            </a:r>
            <a:r>
              <a:rPr lang="en-GB" sz="800" b="0" i="0" u="none" strike="noStrike" dirty="0">
                <a:effectLst/>
                <a:latin typeface="Roboto" panose="02000000000000000000" pitchFamily="2" charset="0"/>
                <a:hlinkClick r:id="rId7"/>
              </a:rPr>
              <a:t>https://doi.org/10.1207/s1532690xci0102_1</a:t>
            </a:r>
            <a:r>
              <a:rPr lang="en-GB" sz="800" b="0" i="0" dirty="0">
                <a:effectLst/>
                <a:latin typeface="Roboto" panose="02000000000000000000" pitchFamily="2" charset="0"/>
              </a:rPr>
              <a:t>.</a:t>
            </a:r>
          </a:p>
          <a:p>
            <a:pPr>
              <a:spcAft>
                <a:spcPts val="863"/>
              </a:spcAft>
            </a:pPr>
            <a:r>
              <a:rPr lang="en-GB" sz="800" b="0" i="0" dirty="0">
                <a:effectLst/>
                <a:latin typeface="Roboto" panose="02000000000000000000" pitchFamily="2" charset="0"/>
              </a:rPr>
              <a:t>Parisi, B. (2021) </a:t>
            </a:r>
            <a:r>
              <a:rPr lang="en-GB" sz="800" b="0" i="1" dirty="0">
                <a:effectLst/>
                <a:latin typeface="Roboto" panose="02000000000000000000" pitchFamily="2" charset="0"/>
              </a:rPr>
              <a:t>The anatomy of speed</a:t>
            </a:r>
            <a:r>
              <a:rPr lang="en-GB" sz="800" b="0" i="0" dirty="0">
                <a:effectLst/>
                <a:latin typeface="Roboto" panose="02000000000000000000" pitchFamily="2" charset="0"/>
              </a:rPr>
              <a:t> Champaign: Human Kinetics, pp. 60-180.</a:t>
            </a:r>
          </a:p>
          <a:p>
            <a:pPr>
              <a:spcAft>
                <a:spcPts val="863"/>
              </a:spcAft>
            </a:pPr>
            <a:r>
              <a:rPr lang="en-GB" sz="800" b="0" i="0" dirty="0">
                <a:effectLst/>
                <a:latin typeface="Roboto" panose="02000000000000000000" pitchFamily="2" charset="0"/>
              </a:rPr>
              <a:t>Silva, L.M., Neiva, H.P., Marques, M.C., Izquierdo, M. and Marinho, D.A. (2018) 'Effects of warm-up, post-warm-up, and re-warm-up strategies on explosive efforts in team sports: A systematic review', </a:t>
            </a:r>
            <a:r>
              <a:rPr lang="en-GB" sz="800" b="0" i="1" dirty="0">
                <a:effectLst/>
                <a:latin typeface="Roboto" panose="02000000000000000000" pitchFamily="2" charset="0"/>
              </a:rPr>
              <a:t>Sports Medicine, </a:t>
            </a:r>
            <a:r>
              <a:rPr lang="en-GB" sz="800" b="0" i="0" dirty="0">
                <a:effectLst/>
                <a:latin typeface="Roboto" panose="02000000000000000000" pitchFamily="2" charset="0"/>
              </a:rPr>
              <a:t>48, pp. 2285–2299.</a:t>
            </a:r>
          </a:p>
          <a:p>
            <a:endParaRPr lang="en-GB" sz="800" dirty="0"/>
          </a:p>
        </p:txBody>
      </p:sp>
    </p:spTree>
    <p:extLst>
      <p:ext uri="{BB962C8B-B14F-4D97-AF65-F5344CB8AC3E}">
        <p14:creationId xmlns:p14="http://schemas.microsoft.com/office/powerpoint/2010/main" val="2196173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Infinite question marks in 3D rendering">
            <a:extLst>
              <a:ext uri="{FF2B5EF4-FFF2-40B4-BE49-F238E27FC236}">
                <a16:creationId xmlns:a16="http://schemas.microsoft.com/office/drawing/2014/main" id="{0AEA8267-4EE5-D247-9CB4-61DD365B10F1}"/>
              </a:ext>
            </a:extLst>
          </p:cNvPr>
          <p:cNvPicPr>
            <a:picLocks noChangeAspect="1"/>
          </p:cNvPicPr>
          <p:nvPr/>
        </p:nvPicPr>
        <p:blipFill>
          <a:blip r:embed="rId2">
            <a:alphaModFix amt="60000"/>
          </a:blip>
          <a:srcRect t="15730"/>
          <a:stretch/>
        </p:blipFill>
        <p:spPr>
          <a:xfrm>
            <a:off x="-1" y="10"/>
            <a:ext cx="12192001" cy="6857990"/>
          </a:xfrm>
          <a:prstGeom prst="rect">
            <a:avLst/>
          </a:prstGeom>
        </p:spPr>
      </p:pic>
    </p:spTree>
    <p:extLst>
      <p:ext uri="{BB962C8B-B14F-4D97-AF65-F5344CB8AC3E}">
        <p14:creationId xmlns:p14="http://schemas.microsoft.com/office/powerpoint/2010/main" val="3833713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14866</TotalTime>
  <Words>1470</Words>
  <Application>Microsoft Macintosh PowerPoint</Application>
  <PresentationFormat>Widescreen</PresentationFormat>
  <Paragraphs>180</Paragraphs>
  <Slides>18</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Aptos</vt:lpstr>
      <vt:lpstr>Aptos Display</vt:lpstr>
      <vt:lpstr>Arial</vt:lpstr>
      <vt:lpstr>Calibri</vt:lpstr>
      <vt:lpstr>Google Sans</vt:lpstr>
      <vt:lpstr>Roboto</vt:lpstr>
      <vt:lpstr>Times New Roman</vt:lpstr>
      <vt:lpstr>Office Theme</vt:lpstr>
      <vt:lpstr>PowerPoint Presentation</vt:lpstr>
      <vt:lpstr>SAQ  (Speed, Agility, Quickness)</vt:lpstr>
      <vt:lpstr>Programme Overview</vt:lpstr>
      <vt:lpstr>Aims / Objectives</vt:lpstr>
      <vt:lpstr>General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Agility / COD</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Cameron James (2220841)</dc:creator>
  <cp:lastModifiedBy>Cameron James (2220841)</cp:lastModifiedBy>
  <cp:revision>14</cp:revision>
  <dcterms:created xsi:type="dcterms:W3CDTF">2025-02-17T15:45:02Z</dcterms:created>
  <dcterms:modified xsi:type="dcterms:W3CDTF">2025-03-06T13:06:05Z</dcterms:modified>
</cp:coreProperties>
</file>