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7" r:id="rId4"/>
  </p:sldMasterIdLst>
  <p:notesMasterIdLst>
    <p:notesMasterId r:id="rId23"/>
  </p:notesMasterIdLst>
  <p:sldIdLst>
    <p:sldId id="282" r:id="rId5"/>
    <p:sldId id="257" r:id="rId6"/>
    <p:sldId id="266" r:id="rId7"/>
    <p:sldId id="284" r:id="rId8"/>
    <p:sldId id="261" r:id="rId9"/>
    <p:sldId id="265" r:id="rId10"/>
    <p:sldId id="267" r:id="rId11"/>
    <p:sldId id="268" r:id="rId12"/>
    <p:sldId id="262" r:id="rId13"/>
    <p:sldId id="269" r:id="rId14"/>
    <p:sldId id="270" r:id="rId15"/>
    <p:sldId id="271" r:id="rId16"/>
    <p:sldId id="272" r:id="rId17"/>
    <p:sldId id="273" r:id="rId18"/>
    <p:sldId id="274" r:id="rId19"/>
    <p:sldId id="275" r:id="rId20"/>
    <p:sldId id="260" r:id="rId21"/>
    <p:sldId id="283"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9" autoAdjust="0"/>
    <p:restoredTop sz="94660"/>
  </p:normalViewPr>
  <p:slideViewPr>
    <p:cSldViewPr>
      <p:cViewPr varScale="1">
        <p:scale>
          <a:sx n="87" d="100"/>
          <a:sy n="87" d="100"/>
        </p:scale>
        <p:origin x="108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7766C11A-0986-4D38-B9F7-D0365CBBFEE4}" type="datetimeFigureOut">
              <a:rPr lang="en-US"/>
              <a:pPr>
                <a:defRPr/>
              </a:pPr>
              <a:t>3/18/2016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CC8FD609-1525-495B-AF24-40E1E03A42DD}" type="slidenum">
              <a:rPr lang="en-US"/>
              <a:pPr>
                <a:defRPr/>
              </a:pPr>
              <a:t>‹#›</a:t>
            </a:fld>
            <a:endParaRPr lang="en-US"/>
          </a:p>
        </p:txBody>
      </p:sp>
    </p:spTree>
    <p:extLst>
      <p:ext uri="{BB962C8B-B14F-4D97-AF65-F5344CB8AC3E}">
        <p14:creationId xmlns:p14="http://schemas.microsoft.com/office/powerpoint/2010/main" val="42550123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264-241</a:t>
            </a:r>
            <a:endParaRPr lang="en-GB"/>
          </a:p>
        </p:txBody>
      </p:sp>
      <p:sp>
        <p:nvSpPr>
          <p:cNvPr id="4" name="Slide Number Placeholder 3"/>
          <p:cNvSpPr>
            <a:spLocks noGrp="1"/>
          </p:cNvSpPr>
          <p:nvPr>
            <p:ph type="sldNum" sz="quarter" idx="10"/>
          </p:nvPr>
        </p:nvSpPr>
        <p:spPr/>
        <p:txBody>
          <a:bodyPr/>
          <a:lstStyle/>
          <a:p>
            <a:pPr>
              <a:defRPr/>
            </a:pPr>
            <a:fld id="{CC8FD609-1525-495B-AF24-40E1E03A42DD}" type="slidenum">
              <a:rPr lang="en-US" smtClean="0"/>
              <a:pPr>
                <a:defRPr/>
              </a:pPr>
              <a:t>4</a:t>
            </a:fld>
            <a:endParaRPr lang="en-US"/>
          </a:p>
        </p:txBody>
      </p:sp>
    </p:spTree>
    <p:extLst>
      <p:ext uri="{BB962C8B-B14F-4D97-AF65-F5344CB8AC3E}">
        <p14:creationId xmlns:p14="http://schemas.microsoft.com/office/powerpoint/2010/main" val="836715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571BE8C7-C16F-43D0-839A-2BADB229422B}" type="datetimeFigureOut">
              <a:rPr lang="en-US" smtClean="0"/>
              <a:pPr>
                <a:defRPr/>
              </a:pPr>
              <a:t>3/18/2016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B0AB10AC-CC8A-4F0E-9996-E4E73B6EDB02}"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9A59D1E2-C898-468C-A28E-BD7776DBC938}" type="datetimeFigureOut">
              <a:rPr lang="en-US" smtClean="0"/>
              <a:pPr>
                <a:defRPr/>
              </a:pPr>
              <a:t>3/18/2016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48D9C946-AF0C-4715-BB32-AA5266501EB4}"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B6A10310-F04D-40EA-A50B-0649FB0C6338}" type="datetimeFigureOut">
              <a:rPr lang="en-US" smtClean="0"/>
              <a:pPr>
                <a:defRPr/>
              </a:pPr>
              <a:t>3/18/2016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972E2B8C-D709-4837-B9CF-7F0FCA2EFC8E}"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7945D8BE-CC24-4CB9-B0AA-F04A0C1E932F}" type="datetimeFigureOut">
              <a:rPr lang="en-US" smtClean="0"/>
              <a:pPr>
                <a:defRPr/>
              </a:pPr>
              <a:t>3/18/2016</a:t>
            </a:fld>
            <a:endParaRPr lang="en-GB"/>
          </a:p>
        </p:txBody>
      </p:sp>
      <p:sp>
        <p:nvSpPr>
          <p:cNvPr id="10" name="Slide Number Placeholder 9"/>
          <p:cNvSpPr>
            <a:spLocks noGrp="1"/>
          </p:cNvSpPr>
          <p:nvPr>
            <p:ph type="sldNum" sz="quarter" idx="16"/>
          </p:nvPr>
        </p:nvSpPr>
        <p:spPr/>
        <p:txBody>
          <a:bodyPr rtlCol="0"/>
          <a:lstStyle/>
          <a:p>
            <a:pPr>
              <a:defRPr/>
            </a:pPr>
            <a:fld id="{11704243-24CD-46FB-AAAA-03F24125122E}"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A679F38F-BC68-49B4-9EE5-6C0E5D9ECD60}" type="datetimeFigureOut">
              <a:rPr lang="en-US" smtClean="0"/>
              <a:pPr>
                <a:defRPr/>
              </a:pPr>
              <a:t>3/18/2016</a:t>
            </a:fld>
            <a:endParaRPr lang="en-GB"/>
          </a:p>
        </p:txBody>
      </p:sp>
      <p:sp>
        <p:nvSpPr>
          <p:cNvPr id="12" name="Slide Number Placeholder 11"/>
          <p:cNvSpPr>
            <a:spLocks noGrp="1"/>
          </p:cNvSpPr>
          <p:nvPr>
            <p:ph type="sldNum" sz="quarter" idx="16"/>
          </p:nvPr>
        </p:nvSpPr>
        <p:spPr/>
        <p:txBody>
          <a:bodyPr rtlCol="0"/>
          <a:lstStyle/>
          <a:p>
            <a:pPr>
              <a:defRPr/>
            </a:pPr>
            <a:fld id="{27F5078E-3DD4-4459-AAA9-E80D48E5E5EB}"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C8CC9CDD-D62C-4839-A7E9-23058C286DC6}" type="datetimeFigureOut">
              <a:rPr lang="en-US" smtClean="0"/>
              <a:pPr>
                <a:defRPr/>
              </a:pPr>
              <a:t>3/18/2016</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3E50F0E2-D397-4306-808E-1181E1173E48}"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8E66C14-B6D3-40EA-ACC1-9EE5AE23BE08}" type="datetimeFigureOut">
              <a:rPr lang="en-US" smtClean="0"/>
              <a:pPr>
                <a:defRPr/>
              </a:pPr>
              <a:t>3/18/2016</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583058D2-2FD5-4A26-8122-8B9FA6435187}"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81A925E6-2B2B-450A-A4CF-92979473BC09}" type="datetimeFigureOut">
              <a:rPr lang="en-US" smtClean="0"/>
              <a:pPr>
                <a:defRPr/>
              </a:pPr>
              <a:t>3/18/2016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103184B3-B052-49F7-82C8-3E0346E80A03}"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43D79E2C-58E9-48EB-BBE1-0532365D2692}" type="datetimeFigureOut">
              <a:rPr lang="en-US" smtClean="0"/>
              <a:pPr>
                <a:defRPr/>
              </a:pPr>
              <a:t>3/18/2016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75F036C7-89C5-421F-A4C5-9041BFCDEB2C}"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C8F87FD1-520C-4A6B-A65C-5D44791B09EB}" type="datetimeFigureOut">
              <a:rPr lang="en-US" smtClean="0"/>
              <a:pPr>
                <a:defRPr/>
              </a:pPr>
              <a:t>3/18/2016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541793D-4F66-400E-B315-928941B2288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01B3268C-3A6E-49F0-974E-0890ADE29D15}" type="datetimeFigureOut">
              <a:rPr lang="en-US" smtClean="0"/>
              <a:pPr>
                <a:defRPr/>
              </a:pPr>
              <a:t>3/18/2016</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A8FCBEB4-DA9D-4FAA-A6B3-FE46906F43E6}"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E8F9D0E4-60A9-4133-A3A6-0CDB9150FC7E}" type="datetimeFigureOut">
              <a:rPr lang="en-US" smtClean="0"/>
              <a:pPr>
                <a:defRPr/>
              </a:pPr>
              <a:t>3/18/2016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E6EF76A8-331D-4E21-8421-EBFD8D6858E1}"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 id="2147484055" r:id="rId8"/>
    <p:sldLayoutId id="2147484056" r:id="rId9"/>
    <p:sldLayoutId id="2147484057" r:id="rId10"/>
    <p:sldLayoutId id="2147484058"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youtube.com/watch?v=-UU4DfV_M2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smtClean="0"/>
              <a:t>Alexander the Great and the Hellenistic World</a:t>
            </a:r>
            <a:endParaRPr lang="en-GB" dirty="0"/>
          </a:p>
        </p:txBody>
      </p:sp>
      <p:sp>
        <p:nvSpPr>
          <p:cNvPr id="5" name="Subtitle 4"/>
          <p:cNvSpPr>
            <a:spLocks noGrp="1"/>
          </p:cNvSpPr>
          <p:nvPr>
            <p:ph type="subTitle" idx="1"/>
          </p:nvPr>
        </p:nvSpPr>
        <p:spPr/>
        <p:txBody>
          <a:bodyPr/>
          <a:lstStyle/>
          <a:p>
            <a:r>
              <a:rPr lang="en-GB" dirty="0" smtClean="0"/>
              <a:t>LECTURE 14: Coming of Rome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Polybius</a:t>
            </a:r>
            <a:endParaRPr lang="en-GB" dirty="0"/>
          </a:p>
        </p:txBody>
      </p:sp>
      <p:sp>
        <p:nvSpPr>
          <p:cNvPr id="3" name="Content Placeholder 2"/>
          <p:cNvSpPr>
            <a:spLocks noGrp="1"/>
          </p:cNvSpPr>
          <p:nvPr>
            <p:ph sz="quarter" idx="1"/>
          </p:nvPr>
        </p:nvSpPr>
        <p:spPr>
          <a:xfrm>
            <a:off x="251520" y="1600200"/>
            <a:ext cx="8514528" cy="4997152"/>
          </a:xfrm>
        </p:spPr>
        <p:txBody>
          <a:bodyPr>
            <a:normAutofit/>
          </a:bodyPr>
          <a:lstStyle/>
          <a:p>
            <a:pPr marL="0" indent="0" algn="just" eaLnBrk="1" hangingPunct="1">
              <a:lnSpc>
                <a:spcPct val="80000"/>
              </a:lnSpc>
              <a:buFont typeface="Wingdings" pitchFamily="2" charset="2"/>
              <a:buNone/>
              <a:defRPr/>
            </a:pPr>
            <a:r>
              <a:rPr lang="en-US" sz="2000" dirty="0" smtClean="0"/>
              <a:t>Had previous chroniclers neglected to speak in praise of History in general, it might perhaps have been necessary for me to recommend everyone to choose for study and welcome such treatises as the present, since men have no more ready corrective of conduct than knowledge of the past. But all historians, one may say without exception, and in no half-hearted manner, but making this the beginning and end of their </a:t>
            </a:r>
            <a:r>
              <a:rPr lang="en-US" sz="2000" dirty="0" err="1" smtClean="0"/>
              <a:t>labour</a:t>
            </a:r>
            <a:r>
              <a:rPr lang="en-US" sz="2000" dirty="0" smtClean="0"/>
              <a:t>, have impressed on us that the soundest education and training for a life of active politics is the study of History, and that surest and indeed the only method of learning how to bear bravely the vicissitudes of fortune, is to recall the calamities of others. Evidently therefore no one, and least of all myself, would think it his duty at this day to repeat what has been so well and so often said. For the very element of unexpectedness in the events I have chosen as my theme will be sufficient to challenge and incite everyone, young and old alike, to peruse my systematic history. </a:t>
            </a:r>
            <a:r>
              <a:rPr lang="en-US" sz="2000" b="1" dirty="0" smtClean="0"/>
              <a:t>For who is so worthless or indolent as not to wish to know by what means and under what system of polity the Romans in less than fifty-three years have succeeded in subjecting nearly the whole inhabited world to their sole government — a thing unique in history? </a:t>
            </a:r>
            <a:r>
              <a:rPr lang="en-US" sz="2000" dirty="0" smtClean="0"/>
              <a:t>Or who again is there so passionately devoted to other spectacles or studies as to regard anything as of greater moment than the acquisition of this knowledge? </a:t>
            </a:r>
          </a:p>
          <a:p>
            <a:pPr marL="0" indent="0" algn="r" eaLnBrk="1" hangingPunct="1">
              <a:lnSpc>
                <a:spcPct val="80000"/>
              </a:lnSpc>
              <a:buFont typeface="Wingdings" pitchFamily="2" charset="2"/>
              <a:buNone/>
              <a:defRPr/>
            </a:pPr>
            <a:r>
              <a:rPr lang="en-US" sz="2000" dirty="0" smtClean="0"/>
              <a:t>Polybius 1.1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9112802" cy="68580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68560" y="0"/>
            <a:ext cx="9763056" cy="7029400"/>
          </a:xfrm>
          <a:prstGeom prst="rect">
            <a:avLst/>
          </a:prstGeom>
        </p:spPr>
      </p:pic>
    </p:spTree>
    <p:extLst>
      <p:ext uri="{BB962C8B-B14F-4D97-AF65-F5344CB8AC3E}">
        <p14:creationId xmlns:p14="http://schemas.microsoft.com/office/powerpoint/2010/main" val="975951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defRPr/>
            </a:pPr>
            <a:r>
              <a:rPr lang="en-US" smtClean="0"/>
              <a:t>Illyrian Wars</a:t>
            </a:r>
          </a:p>
        </p:txBody>
      </p:sp>
      <p:sp>
        <p:nvSpPr>
          <p:cNvPr id="5123" name="Content Placeholder 2"/>
          <p:cNvSpPr>
            <a:spLocks noGrp="1"/>
          </p:cNvSpPr>
          <p:nvPr>
            <p:ph sz="quarter" idx="1"/>
          </p:nvPr>
        </p:nvSpPr>
        <p:spPr/>
        <p:txBody>
          <a:bodyPr/>
          <a:lstStyle/>
          <a:p>
            <a:pPr eaLnBrk="1" hangingPunct="1">
              <a:buFont typeface="Wingdings" pitchFamily="2" charset="2"/>
              <a:buNone/>
              <a:defRPr/>
            </a:pPr>
            <a:r>
              <a:rPr lang="en-US" smtClean="0"/>
              <a:t>1</a:t>
            </a:r>
            <a:r>
              <a:rPr lang="en-US" baseline="30000" smtClean="0"/>
              <a:t>st</a:t>
            </a:r>
            <a:r>
              <a:rPr lang="en-US" smtClean="0"/>
              <a:t> Illyrian War (229-228)</a:t>
            </a:r>
          </a:p>
          <a:p>
            <a:pPr eaLnBrk="1" hangingPunct="1">
              <a:buFont typeface="Wingdings" pitchFamily="2" charset="2"/>
              <a:buNone/>
              <a:defRPr/>
            </a:pPr>
            <a:endParaRPr lang="en-US" smtClean="0"/>
          </a:p>
          <a:p>
            <a:pPr eaLnBrk="1" hangingPunct="1">
              <a:buFont typeface="Wingdings" pitchFamily="2" charset="2"/>
              <a:buNone/>
              <a:defRPr/>
            </a:pPr>
            <a:r>
              <a:rPr lang="en-US" smtClean="0"/>
              <a:t>	first crossing with military force into Illyria and these parts of Europe, as well as the first diplomatic involvement with places in Greece…</a:t>
            </a:r>
          </a:p>
          <a:p>
            <a:pPr eaLnBrk="1" hangingPunct="1">
              <a:buFont typeface="Wingdings" pitchFamily="2" charset="2"/>
              <a:buNone/>
              <a:defRPr/>
            </a:pPr>
            <a:r>
              <a:rPr lang="en-US" smtClean="0"/>
              <a:t> </a:t>
            </a:r>
          </a:p>
          <a:p>
            <a:pPr eaLnBrk="1" hangingPunct="1">
              <a:buFont typeface="Wingdings" pitchFamily="2" charset="2"/>
              <a:buNone/>
              <a:defRPr/>
            </a:pPr>
            <a:r>
              <a:rPr lang="en-US" smtClean="0"/>
              <a:t>							Polybius 2.12.7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23875" y="152400"/>
            <a:ext cx="8096250" cy="65532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defRPr/>
            </a:pPr>
            <a:r>
              <a:rPr lang="en-US" dirty="0" smtClean="0"/>
              <a:t>1</a:t>
            </a:r>
            <a:r>
              <a:rPr lang="en-US" baseline="30000" dirty="0" smtClean="0"/>
              <a:t>st</a:t>
            </a:r>
            <a:r>
              <a:rPr lang="en-US" dirty="0" smtClean="0"/>
              <a:t> Illyrian War 229-228</a:t>
            </a:r>
          </a:p>
        </p:txBody>
      </p:sp>
      <p:sp>
        <p:nvSpPr>
          <p:cNvPr id="3" name="Content Placeholder 2"/>
          <p:cNvSpPr>
            <a:spLocks noGrp="1"/>
          </p:cNvSpPr>
          <p:nvPr>
            <p:ph sz="quarter" idx="1"/>
          </p:nvPr>
        </p:nvSpPr>
        <p:spPr/>
        <p:txBody>
          <a:bodyPr>
            <a:normAutofit/>
          </a:bodyPr>
          <a:lstStyle/>
          <a:p>
            <a:pPr eaLnBrk="1" hangingPunct="1">
              <a:lnSpc>
                <a:spcPct val="90000"/>
              </a:lnSpc>
              <a:defRPr/>
            </a:pPr>
            <a:r>
              <a:rPr lang="en-US" smtClean="0"/>
              <a:t>Pirates!</a:t>
            </a:r>
          </a:p>
          <a:p>
            <a:pPr eaLnBrk="1" hangingPunct="1">
              <a:lnSpc>
                <a:spcPct val="90000"/>
              </a:lnSpc>
              <a:defRPr/>
            </a:pPr>
            <a:r>
              <a:rPr lang="en-US" smtClean="0"/>
              <a:t>Illyrian Queen Teuta</a:t>
            </a:r>
          </a:p>
          <a:p>
            <a:pPr lvl="1" eaLnBrk="1" hangingPunct="1">
              <a:lnSpc>
                <a:spcPct val="90000"/>
              </a:lnSpc>
              <a:defRPr/>
            </a:pPr>
            <a:r>
              <a:rPr lang="en-US" smtClean="0"/>
              <a:t>Starts to expand her control towards the Greek cities</a:t>
            </a:r>
          </a:p>
          <a:p>
            <a:pPr lvl="1" eaLnBrk="1" hangingPunct="1">
              <a:lnSpc>
                <a:spcPct val="90000"/>
              </a:lnSpc>
              <a:defRPr/>
            </a:pPr>
            <a:r>
              <a:rPr lang="en-US" smtClean="0"/>
              <a:t>Romans send an embassy in 230, ambassador is murdered</a:t>
            </a:r>
          </a:p>
          <a:p>
            <a:pPr eaLnBrk="1" hangingPunct="1">
              <a:lnSpc>
                <a:spcPct val="90000"/>
              </a:lnSpc>
              <a:defRPr/>
            </a:pPr>
            <a:r>
              <a:rPr lang="en-US" smtClean="0"/>
              <a:t>War!</a:t>
            </a:r>
          </a:p>
          <a:p>
            <a:pPr lvl="1" eaLnBrk="1" hangingPunct="1">
              <a:lnSpc>
                <a:spcPct val="90000"/>
              </a:lnSpc>
              <a:defRPr/>
            </a:pPr>
            <a:r>
              <a:rPr lang="en-US" smtClean="0"/>
              <a:t>Rome wins, a number of Greek cities surrendered to the Romans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defRPr/>
            </a:pPr>
            <a:r>
              <a:rPr lang="en-US" smtClean="0"/>
              <a:t>2</a:t>
            </a:r>
            <a:r>
              <a:rPr lang="en-US" baseline="30000" smtClean="0"/>
              <a:t>nd</a:t>
            </a:r>
            <a:r>
              <a:rPr lang="en-US" smtClean="0"/>
              <a:t> Illyrian War 220-219</a:t>
            </a:r>
          </a:p>
        </p:txBody>
      </p:sp>
      <p:sp>
        <p:nvSpPr>
          <p:cNvPr id="8195" name="Content Placeholder 2"/>
          <p:cNvSpPr>
            <a:spLocks noGrp="1"/>
          </p:cNvSpPr>
          <p:nvPr>
            <p:ph sz="quarter" idx="1"/>
          </p:nvPr>
        </p:nvSpPr>
        <p:spPr/>
        <p:txBody>
          <a:bodyPr/>
          <a:lstStyle/>
          <a:p>
            <a:pPr eaLnBrk="1" hangingPunct="1">
              <a:defRPr/>
            </a:pPr>
            <a:r>
              <a:rPr lang="en-US" smtClean="0"/>
              <a:t>Demetrius of Pharos</a:t>
            </a:r>
          </a:p>
          <a:p>
            <a:pPr lvl="1" eaLnBrk="1" hangingPunct="1">
              <a:defRPr/>
            </a:pPr>
            <a:r>
              <a:rPr lang="en-US" smtClean="0"/>
              <a:t>New Illyrian chieftain after the death of Teuta</a:t>
            </a:r>
          </a:p>
          <a:p>
            <a:pPr lvl="1" eaLnBrk="1" hangingPunct="1">
              <a:defRPr/>
            </a:pPr>
            <a:r>
              <a:rPr lang="en-US" smtClean="0"/>
              <a:t>Had served under Teuta’s husband but helped the Romans in the 1</a:t>
            </a:r>
            <a:r>
              <a:rPr lang="en-US" baseline="30000" smtClean="0"/>
              <a:t>st</a:t>
            </a:r>
            <a:r>
              <a:rPr lang="en-US" smtClean="0"/>
              <a:t> war</a:t>
            </a:r>
          </a:p>
          <a:p>
            <a:pPr lvl="1" eaLnBrk="1" hangingPunct="1">
              <a:defRPr/>
            </a:pPr>
            <a:r>
              <a:rPr lang="en-US" smtClean="0"/>
              <a:t>Re-expanded Illyrian Control</a:t>
            </a:r>
          </a:p>
          <a:p>
            <a:pPr eaLnBrk="1" hangingPunct="1">
              <a:defRPr/>
            </a:pPr>
            <a:r>
              <a:rPr lang="en-US" smtClean="0"/>
              <a:t>War</a:t>
            </a:r>
          </a:p>
          <a:p>
            <a:pPr lvl="1" eaLnBrk="1" hangingPunct="1">
              <a:defRPr/>
            </a:pPr>
            <a:r>
              <a:rPr lang="en-US" smtClean="0"/>
              <a:t>Rome wins, Demetrius flees to the court of the young Philip V</a:t>
            </a:r>
          </a:p>
          <a:p>
            <a:pPr lvl="1" eaLnBrk="1" hangingPunct="1">
              <a:defRPr/>
            </a:pPr>
            <a:endParaRPr lang="en-US"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defRPr/>
            </a:pPr>
            <a:r>
              <a:rPr lang="en-US" smtClean="0"/>
              <a:t>Macedonian Wars</a:t>
            </a:r>
          </a:p>
        </p:txBody>
      </p:sp>
      <p:sp>
        <p:nvSpPr>
          <p:cNvPr id="9219" name="Content Placeholder 2"/>
          <p:cNvSpPr>
            <a:spLocks noGrp="1"/>
          </p:cNvSpPr>
          <p:nvPr>
            <p:ph sz="quarter" idx="1"/>
          </p:nvPr>
        </p:nvSpPr>
        <p:spPr/>
        <p:txBody>
          <a:bodyPr/>
          <a:lstStyle/>
          <a:p>
            <a:pPr eaLnBrk="1" hangingPunct="1">
              <a:defRPr/>
            </a:pPr>
            <a:r>
              <a:rPr lang="en-US" smtClean="0"/>
              <a:t>217 Rome demands Philip V surrender Demetrius to them </a:t>
            </a:r>
          </a:p>
          <a:p>
            <a:pPr eaLnBrk="1" hangingPunct="1">
              <a:defRPr/>
            </a:pPr>
            <a:r>
              <a:rPr lang="en-US" smtClean="0"/>
              <a:t>Philip attempts to expand towards the Adriatic</a:t>
            </a:r>
          </a:p>
          <a:p>
            <a:pPr eaLnBrk="1" hangingPunct="1">
              <a:defRPr/>
            </a:pPr>
            <a:r>
              <a:rPr lang="en-US" smtClean="0"/>
              <a:t>214 Philip agrees to an alliance with Hannibal</a:t>
            </a:r>
          </a:p>
          <a:p>
            <a:pPr eaLnBrk="1" hangingPunct="1">
              <a:defRPr/>
            </a:pPr>
            <a:r>
              <a:rPr lang="en-US" smtClean="0"/>
              <a:t>Attacks Orikos near Apollonia, Romans send a fleet, Philip retreats</a:t>
            </a:r>
          </a:p>
          <a:p>
            <a:pPr eaLnBrk="1" hangingPunct="1">
              <a:buFont typeface="Wingdings" pitchFamily="2" charset="2"/>
              <a:buNone/>
              <a:defRPr/>
            </a:pPr>
            <a:endParaRPr lang="en-US"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sz="4000" dirty="0" smtClean="0"/>
              <a:t>1</a:t>
            </a:r>
            <a:r>
              <a:rPr lang="en-US" sz="4000" baseline="30000" dirty="0" smtClean="0"/>
              <a:t>st</a:t>
            </a:r>
            <a:r>
              <a:rPr lang="en-US" sz="4000" dirty="0" smtClean="0"/>
              <a:t> Macedonian War</a:t>
            </a:r>
            <a:r>
              <a:rPr lang="en-US" sz="4000" dirty="0" smtClean="0">
                <a:latin typeface="Calibri" pitchFamily="34" charset="0"/>
              </a:rPr>
              <a:t> 214-205</a:t>
            </a:r>
            <a:endParaRPr lang="en-US" sz="4000" dirty="0" smtClean="0"/>
          </a:p>
        </p:txBody>
      </p:sp>
      <p:sp>
        <p:nvSpPr>
          <p:cNvPr id="7" name="Text Placeholder 6"/>
          <p:cNvSpPr>
            <a:spLocks noGrp="1"/>
          </p:cNvSpPr>
          <p:nvPr>
            <p:ph type="body" idx="2"/>
          </p:nvPr>
        </p:nvSpPr>
        <p:spPr/>
        <p:txBody>
          <a:bodyPr/>
          <a:lstStyle/>
          <a:p>
            <a:pPr>
              <a:lnSpc>
                <a:spcPct val="80000"/>
              </a:lnSpc>
              <a:defRPr/>
            </a:pPr>
            <a:r>
              <a:rPr lang="en-US" dirty="0" smtClean="0"/>
              <a:t>Rome allies with the </a:t>
            </a:r>
            <a:r>
              <a:rPr lang="en-US" dirty="0" err="1" smtClean="0"/>
              <a:t>Aetolian</a:t>
            </a:r>
            <a:r>
              <a:rPr lang="en-US" dirty="0" smtClean="0"/>
              <a:t> league (211)</a:t>
            </a:r>
          </a:p>
        </p:txBody>
      </p:sp>
      <p:pic>
        <p:nvPicPr>
          <p:cNvPr id="8" name="Picture 3"/>
          <p:cNvPicPr>
            <a:picLocks noGrp="1" noChangeAspect="1" noChangeArrowheads="1"/>
          </p:cNvPicPr>
          <p:nvPr>
            <p:ph sz="quarter" idx="1"/>
          </p:nvPr>
        </p:nvPicPr>
        <p:blipFill>
          <a:blip r:embed="rId2" cstate="print"/>
          <a:srcRect/>
          <a:stretch>
            <a:fillRect/>
          </a:stretch>
        </p:blipFill>
        <p:spPr bwMode="auto">
          <a:xfrm>
            <a:off x="3707904" y="1196752"/>
            <a:ext cx="4294390" cy="5402342"/>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Rome and </a:t>
            </a:r>
            <a:r>
              <a:rPr lang="en-GB" dirty="0" err="1" smtClean="0"/>
              <a:t>Aetolian</a:t>
            </a:r>
            <a:r>
              <a:rPr lang="en-GB" dirty="0" smtClean="0"/>
              <a:t> Alliance</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eaLnBrk="1" hangingPunct="1">
              <a:lnSpc>
                <a:spcPct val="80000"/>
              </a:lnSpc>
              <a:buFont typeface="Wingdings" pitchFamily="2" charset="2"/>
              <a:buNone/>
              <a:defRPr/>
            </a:pPr>
            <a:r>
              <a:rPr lang="en-US" sz="3000" smtClean="0"/>
              <a:t>If the Romans take by force any of these peoples, let it be permitted, as far as concerns the </a:t>
            </a:r>
            <a:r>
              <a:rPr lang="en-US" sz="3000" i="1" smtClean="0"/>
              <a:t>demos</a:t>
            </a:r>
            <a:r>
              <a:rPr lang="en-US" sz="3000" smtClean="0"/>
              <a:t> of the Romans, for the </a:t>
            </a:r>
            <a:r>
              <a:rPr lang="en-US" sz="3000" i="1" smtClean="0"/>
              <a:t>demos</a:t>
            </a:r>
            <a:r>
              <a:rPr lang="en-US" sz="3000" smtClean="0"/>
              <a:t> of the Aetolians to have these cities and lands; whatever (the) Romans take besides the city and land, let (the) Romans have. If the Romans and the Aetolians together take any of these cities, let it be permitted, as far as concerns the </a:t>
            </a:r>
            <a:r>
              <a:rPr lang="en-US" sz="3000" i="1" smtClean="0"/>
              <a:t>demos</a:t>
            </a:r>
            <a:r>
              <a:rPr lang="en-US" sz="3000" smtClean="0"/>
              <a:t> (of the Romans) for the Aetolians to have these cities and lands; whatever they take besides the city, let it belong to both together. If any of these cities go over to, or surrender to, the Romans or the Aetolians, [let it be permitted, as far as concerns the] </a:t>
            </a:r>
            <a:r>
              <a:rPr lang="en-US" sz="3000" i="1" smtClean="0"/>
              <a:t>demos</a:t>
            </a:r>
            <a:r>
              <a:rPr lang="en-US" sz="3000" smtClean="0"/>
              <a:t> of the Romans, for the Aetolians to take these people and the cities and the lands [into their] state….</a:t>
            </a:r>
          </a:p>
          <a:p>
            <a:pPr marL="0" indent="0" eaLnBrk="1" hangingPunct="1">
              <a:lnSpc>
                <a:spcPct val="80000"/>
              </a:lnSpc>
              <a:buFont typeface="Wingdings" pitchFamily="2" charset="2"/>
              <a:buNone/>
              <a:defRPr/>
            </a:pPr>
            <a:endParaRPr lang="en-US" sz="3000" smtClean="0"/>
          </a:p>
        </p:txBody>
      </p:sp>
      <p:sp>
        <p:nvSpPr>
          <p:cNvPr id="12291" name="TextBox 3"/>
          <p:cNvSpPr txBox="1">
            <a:spLocks noChangeArrowheads="1"/>
          </p:cNvSpPr>
          <p:nvPr/>
        </p:nvSpPr>
        <p:spPr bwMode="auto">
          <a:xfrm>
            <a:off x="4714875" y="5857875"/>
            <a:ext cx="3833813" cy="946150"/>
          </a:xfrm>
          <a:prstGeom prst="rect">
            <a:avLst/>
          </a:prstGeom>
          <a:noFill/>
          <a:ln w="9525">
            <a:noFill/>
            <a:miter lim="800000"/>
            <a:headEnd/>
            <a:tailEnd/>
          </a:ln>
        </p:spPr>
        <p:txBody>
          <a:bodyPr>
            <a:spAutoFit/>
          </a:bodyPr>
          <a:lstStyle/>
          <a:p>
            <a:r>
              <a:rPr lang="en-US" sz="2800"/>
              <a:t>Bagnall and Derow 33,</a:t>
            </a:r>
          </a:p>
          <a:p>
            <a:r>
              <a:rPr lang="en-US" sz="2800"/>
              <a:t> cf. Livy 26.24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defRPr/>
            </a:pPr>
            <a:r>
              <a:rPr lang="en-US" smtClean="0"/>
              <a:t>1</a:t>
            </a:r>
            <a:r>
              <a:rPr lang="en-US" baseline="30000" smtClean="0"/>
              <a:t>st</a:t>
            </a:r>
            <a:r>
              <a:rPr lang="en-US" smtClean="0"/>
              <a:t> Macedonian War</a:t>
            </a:r>
          </a:p>
        </p:txBody>
      </p:sp>
      <p:sp>
        <p:nvSpPr>
          <p:cNvPr id="12291" name="Content Placeholder 2"/>
          <p:cNvSpPr>
            <a:spLocks noGrp="1"/>
          </p:cNvSpPr>
          <p:nvPr>
            <p:ph sz="quarter" idx="1"/>
          </p:nvPr>
        </p:nvSpPr>
        <p:spPr/>
        <p:txBody>
          <a:bodyPr>
            <a:normAutofit/>
          </a:bodyPr>
          <a:lstStyle/>
          <a:p>
            <a:pPr eaLnBrk="1" hangingPunct="1">
              <a:defRPr/>
            </a:pPr>
            <a:r>
              <a:rPr lang="en-US" smtClean="0"/>
              <a:t>Essentially a war between Philip and the Aetolian league with naval support from Rome</a:t>
            </a:r>
          </a:p>
          <a:p>
            <a:pPr eaLnBrk="1" hangingPunct="1">
              <a:defRPr/>
            </a:pPr>
            <a:r>
              <a:rPr lang="en-US" smtClean="0"/>
              <a:t>Spartans, Messenians, and Attalus I join Aetolia</a:t>
            </a:r>
          </a:p>
          <a:p>
            <a:pPr eaLnBrk="1" hangingPunct="1">
              <a:defRPr/>
            </a:pPr>
            <a:r>
              <a:rPr lang="en-US" smtClean="0"/>
              <a:t>Multiple attempts to end the war by other Greek states</a:t>
            </a:r>
          </a:p>
          <a:p>
            <a:pPr eaLnBrk="1" hangingPunct="1">
              <a:defRPr/>
            </a:pPr>
            <a:r>
              <a:rPr lang="en-US" smtClean="0"/>
              <a:t>206 Philip forces the Aetolians to make peace</a:t>
            </a:r>
          </a:p>
          <a:p>
            <a:pPr eaLnBrk="1" hangingPunct="1">
              <a:defRPr/>
            </a:pPr>
            <a:r>
              <a:rPr lang="en-US" smtClean="0"/>
              <a:t>Peace agreed to at Phoinike in 205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1296144"/>
          </a:xfrm>
        </p:spPr>
        <p:txBody>
          <a:bodyPr>
            <a:normAutofit fontScale="90000"/>
          </a:bodyPr>
          <a:lstStyle/>
          <a:p>
            <a:pPr eaLnBrk="1" hangingPunct="1">
              <a:defRPr/>
            </a:pPr>
            <a:r>
              <a:rPr lang="en-US" sz="4000" dirty="0" smtClean="0"/>
              <a:t>Anti-Roman sentiment in attempts to end the war</a:t>
            </a:r>
          </a:p>
        </p:txBody>
      </p:sp>
      <p:sp>
        <p:nvSpPr>
          <p:cNvPr id="14339" name="Text Box 5"/>
          <p:cNvSpPr txBox="1">
            <a:spLocks noChangeArrowheads="1"/>
          </p:cNvSpPr>
          <p:nvPr/>
        </p:nvSpPr>
        <p:spPr bwMode="auto">
          <a:xfrm>
            <a:off x="900113" y="2349500"/>
            <a:ext cx="7632700" cy="3937000"/>
          </a:xfrm>
          <a:prstGeom prst="rect">
            <a:avLst/>
          </a:prstGeom>
          <a:noFill/>
          <a:ln w="9525">
            <a:noFill/>
            <a:miter lim="800000"/>
            <a:headEnd/>
            <a:tailEnd/>
          </a:ln>
        </p:spPr>
        <p:txBody>
          <a:bodyPr>
            <a:spAutoFit/>
          </a:bodyPr>
          <a:lstStyle/>
          <a:p>
            <a:r>
              <a:rPr lang="en-GB" sz="3600"/>
              <a:t>You say that you are fighting with Philip for the sake of the Greeks, that they may be delivered and may refuse to obey his commands; but as a fact you are fighting for the enslavement and ruin of Greece…</a:t>
            </a:r>
          </a:p>
          <a:p>
            <a:r>
              <a:rPr lang="en-GB" sz="3600"/>
              <a:t>					</a:t>
            </a:r>
          </a:p>
          <a:p>
            <a:r>
              <a:rPr lang="en-GB" sz="3600"/>
              <a:t>					Polybius 11.4.6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defRPr/>
            </a:pPr>
            <a:r>
              <a:rPr lang="en-US" smtClean="0"/>
              <a:t>2</a:t>
            </a:r>
            <a:r>
              <a:rPr lang="en-US" baseline="30000" smtClean="0"/>
              <a:t>nd</a:t>
            </a:r>
            <a:r>
              <a:rPr lang="en-US" smtClean="0"/>
              <a:t> Macedonian War 200-197</a:t>
            </a:r>
          </a:p>
        </p:txBody>
      </p:sp>
      <p:sp>
        <p:nvSpPr>
          <p:cNvPr id="3" name="Content Placeholder 2"/>
          <p:cNvSpPr>
            <a:spLocks noGrp="1"/>
          </p:cNvSpPr>
          <p:nvPr>
            <p:ph sz="quarter" idx="1"/>
          </p:nvPr>
        </p:nvSpPr>
        <p:spPr/>
        <p:txBody>
          <a:bodyPr>
            <a:normAutofit/>
          </a:bodyPr>
          <a:lstStyle/>
          <a:p>
            <a:pPr eaLnBrk="1" hangingPunct="1">
              <a:lnSpc>
                <a:spcPct val="80000"/>
              </a:lnSpc>
              <a:defRPr/>
            </a:pPr>
            <a:r>
              <a:rPr lang="en-US" sz="3000" smtClean="0"/>
              <a:t>201: Attalus, the Rhodians, and the Aetolians send embassies to Rome to complain about Philip</a:t>
            </a:r>
          </a:p>
        </p:txBody>
      </p:sp>
      <p:sp>
        <p:nvSpPr>
          <p:cNvPr id="15364" name="Rectangle 3"/>
          <p:cNvSpPr>
            <a:spLocks noChangeArrowheads="1"/>
          </p:cNvSpPr>
          <p:nvPr/>
        </p:nvSpPr>
        <p:spPr bwMode="auto">
          <a:xfrm>
            <a:off x="428625" y="2428875"/>
            <a:ext cx="8143875" cy="3652838"/>
          </a:xfrm>
          <a:prstGeom prst="rect">
            <a:avLst/>
          </a:prstGeom>
          <a:noFill/>
          <a:ln w="9525">
            <a:noFill/>
            <a:miter lim="800000"/>
            <a:headEnd/>
            <a:tailEnd/>
          </a:ln>
        </p:spPr>
        <p:txBody>
          <a:bodyPr>
            <a:spAutoFit/>
          </a:bodyPr>
          <a:lstStyle/>
          <a:p>
            <a:r>
              <a:rPr lang="en-US" sz="2400"/>
              <a:t>At the time that the Roman legates were present in Athens Nikanor, Philip’s general, overran Attica up to the Academy, upon which the Romans, after sending a herald to him in the first place, met him and asked him to inform Philip that the Romans ‘called upon’ the king to make war on no Greek states and also to give such compensation to Attalus for the injuries he had inflicted on him as a fair tribunal should pronounce to be just. If he acted so, they added, he might consider himself to be at peace with Rome, but if he refused to accede the consequences would be the reverse.</a:t>
            </a:r>
          </a:p>
          <a:p>
            <a:r>
              <a:rPr lang="en-US"/>
              <a:t>						Polybius 16.25-6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smtClean="0"/>
              <a:t>2</a:t>
            </a:r>
            <a:r>
              <a:rPr lang="en-US" baseline="30000" smtClean="0"/>
              <a:t>nd</a:t>
            </a:r>
            <a:r>
              <a:rPr lang="en-US" smtClean="0"/>
              <a:t> Macedonian War</a:t>
            </a:r>
          </a:p>
        </p:txBody>
      </p:sp>
      <p:sp>
        <p:nvSpPr>
          <p:cNvPr id="15363" name="Content Placeholder 2"/>
          <p:cNvSpPr>
            <a:spLocks noGrp="1"/>
          </p:cNvSpPr>
          <p:nvPr>
            <p:ph sz="quarter" idx="1"/>
          </p:nvPr>
        </p:nvSpPr>
        <p:spPr/>
        <p:txBody>
          <a:bodyPr/>
          <a:lstStyle/>
          <a:p>
            <a:pPr eaLnBrk="1" hangingPunct="1">
              <a:defRPr/>
            </a:pPr>
            <a:r>
              <a:rPr lang="en-US" smtClean="0"/>
              <a:t>P. Sulpicius Galba leads the war (Consul 200)</a:t>
            </a:r>
          </a:p>
          <a:p>
            <a:pPr lvl="1" eaLnBrk="1" hangingPunct="1">
              <a:defRPr/>
            </a:pPr>
            <a:r>
              <a:rPr lang="en-US" smtClean="0"/>
              <a:t>Aetolians rejoin Rome</a:t>
            </a:r>
          </a:p>
          <a:p>
            <a:pPr eaLnBrk="1" hangingPunct="1">
              <a:defRPr/>
            </a:pPr>
            <a:r>
              <a:rPr lang="en-US" smtClean="0"/>
              <a:t>T. Quinctius Flamininus (Consul 198)</a:t>
            </a:r>
          </a:p>
          <a:p>
            <a:pPr lvl="1" eaLnBrk="1" hangingPunct="1">
              <a:defRPr/>
            </a:pPr>
            <a:r>
              <a:rPr lang="en-US" smtClean="0"/>
              <a:t>Achaean league joins Rome</a:t>
            </a:r>
          </a:p>
          <a:p>
            <a:pPr lvl="2" eaLnBrk="1" hangingPunct="1">
              <a:defRPr/>
            </a:pPr>
            <a:r>
              <a:rPr lang="en-US" smtClean="0"/>
              <a:t>Philopoimen (a prominent Achaean politician led the pro-Roman faction)</a:t>
            </a:r>
          </a:p>
          <a:p>
            <a:pPr eaLnBrk="1" hangingPunct="1">
              <a:defRPr/>
            </a:pPr>
            <a:r>
              <a:rPr lang="en-US" smtClean="0"/>
              <a:t>“Fetters of Greece” (Chalkis, Demetrias and the Acrocorinth)</a:t>
            </a:r>
          </a:p>
          <a:p>
            <a:pPr eaLnBrk="1" hangingPunct="1">
              <a:defRPr/>
            </a:pPr>
            <a:endParaRPr lang="en-US"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defRPr/>
            </a:pPr>
            <a:r>
              <a:rPr lang="en-US" smtClean="0"/>
              <a:t>Battle of Cynoscephalae 197 BC</a:t>
            </a:r>
          </a:p>
        </p:txBody>
      </p:sp>
      <p:sp>
        <p:nvSpPr>
          <p:cNvPr id="16387" name="Content Placeholder 2"/>
          <p:cNvSpPr>
            <a:spLocks noGrp="1"/>
          </p:cNvSpPr>
          <p:nvPr>
            <p:ph sz="quarter" idx="1"/>
          </p:nvPr>
        </p:nvSpPr>
        <p:spPr/>
        <p:txBody>
          <a:bodyPr/>
          <a:lstStyle/>
          <a:p>
            <a:pPr eaLnBrk="1" hangingPunct="1">
              <a:buFont typeface="Wingdings" pitchFamily="2" charset="2"/>
              <a:buNone/>
              <a:defRPr/>
            </a:pPr>
            <a:r>
              <a:rPr lang="en-US" smtClean="0">
                <a:hlinkClick r:id="rId2"/>
              </a:rPr>
              <a:t>http://www.youtube.com/watch?v=-UU4DfV_M2M</a:t>
            </a:r>
            <a:endParaRPr lang="en-US"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4000" smtClean="0"/>
              <a:t>Flamininius and the Freedom of the Greeks</a:t>
            </a:r>
          </a:p>
        </p:txBody>
      </p:sp>
      <p:sp>
        <p:nvSpPr>
          <p:cNvPr id="3" name="Content Placeholder 2"/>
          <p:cNvSpPr>
            <a:spLocks noGrp="1"/>
          </p:cNvSpPr>
          <p:nvPr>
            <p:ph sz="quarter" idx="1"/>
          </p:nvPr>
        </p:nvSpPr>
        <p:spPr/>
        <p:txBody>
          <a:bodyPr>
            <a:normAutofit/>
          </a:bodyPr>
          <a:lstStyle/>
          <a:p>
            <a:pPr marL="0" indent="0" eaLnBrk="1" hangingPunct="1">
              <a:lnSpc>
                <a:spcPct val="90000"/>
              </a:lnSpc>
              <a:buFont typeface="Wingdings" pitchFamily="2" charset="2"/>
              <a:buNone/>
              <a:defRPr/>
            </a:pPr>
            <a:r>
              <a:rPr lang="en-US" smtClean="0"/>
              <a:t>All the rest of the Greeks in Asia and Europe were to be free and subject to their own laws; Philip was to surrender to the Romans before the Isthmian Games [summer 196] those Greeks subject to his rule and the cities in which he had garrisons; he was to leave free, withdrawing his garrisons from them… [Philip was to pay the Romans] a thousand talents, half at once and the other half by installments extending over ten years.</a:t>
            </a:r>
          </a:p>
        </p:txBody>
      </p:sp>
      <p:sp>
        <p:nvSpPr>
          <p:cNvPr id="18436" name="TextBox 3"/>
          <p:cNvSpPr txBox="1">
            <a:spLocks noChangeArrowheads="1"/>
          </p:cNvSpPr>
          <p:nvPr/>
        </p:nvSpPr>
        <p:spPr bwMode="auto">
          <a:xfrm>
            <a:off x="4500563" y="5857875"/>
            <a:ext cx="4214812" cy="579438"/>
          </a:xfrm>
          <a:prstGeom prst="rect">
            <a:avLst/>
          </a:prstGeom>
          <a:noFill/>
          <a:ln w="9525">
            <a:noFill/>
            <a:miter lim="800000"/>
            <a:headEnd/>
            <a:tailEnd/>
          </a:ln>
        </p:spPr>
        <p:txBody>
          <a:bodyPr>
            <a:spAutoFit/>
          </a:bodyPr>
          <a:lstStyle/>
          <a:p>
            <a:r>
              <a:rPr lang="en-US" sz="3200"/>
              <a:t>-Polybius 18.44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err="1" smtClean="0"/>
              <a:t>Errington</a:t>
            </a:r>
            <a:r>
              <a:rPr lang="en-GB" dirty="0" smtClean="0"/>
              <a:t>, R.M. 2008. </a:t>
            </a:r>
            <a:r>
              <a:rPr lang="en-GB" i="1" dirty="0" smtClean="0"/>
              <a:t>A History of the Hellenistic World</a:t>
            </a:r>
            <a:r>
              <a:rPr lang="en-GB" dirty="0" smtClean="0"/>
              <a:t>: </a:t>
            </a:r>
            <a:r>
              <a:rPr lang="en-GB" i="1" dirty="0" smtClean="0"/>
              <a:t>323-30 BC</a:t>
            </a:r>
            <a:r>
              <a:rPr lang="en-GB" dirty="0" smtClean="0"/>
              <a:t>. Oxford: Blackwell Publishing. 165-214.</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32FA09-0336-45BC-A457-C1DEABBF4F94}">
  <ds:schemaRefs>
    <ds:schemaRef ds:uri="http://schemas.microsoft.com/sharepoint/v3/contenttype/forms"/>
  </ds:schemaRefs>
</ds:datastoreItem>
</file>

<file path=customXml/itemProps2.xml><?xml version="1.0" encoding="utf-8"?>
<ds:datastoreItem xmlns:ds="http://schemas.openxmlformats.org/officeDocument/2006/customXml" ds:itemID="{29499F80-644C-454D-B9C9-09F02254CB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D4D04-6E3F-43E9-9B32-9B643DD5B72E}">
  <ds:schemaRefs>
    <ds:schemaRef ds:uri="http://schemas.microsoft.com/office/2006/documentManagement/types"/>
    <ds:schemaRef ds:uri="http://schemas.openxmlformats.org/package/2006/metadata/core-properties"/>
    <ds:schemaRef ds:uri="http://purl.org/dc/terms/"/>
    <ds:schemaRef ds:uri="http://schemas.microsoft.com/office/infopath/2007/PartnerControls"/>
    <ds:schemaRef ds:uri="http://purl.org/dc/dcmitype/"/>
    <ds:schemaRef ds:uri="http://purl.org/dc/elements/1.1/"/>
    <ds:schemaRef ds:uri="d2d6d51c-be45-489c-bfaa-c0c3d4c0c982"/>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Median</Template>
  <TotalTime>1332</TotalTime>
  <Words>942</Words>
  <Application>Microsoft Office PowerPoint</Application>
  <PresentationFormat>On-screen Show (4:3)</PresentationFormat>
  <Paragraphs>66</Paragraphs>
  <Slides>18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Garamond</vt:lpstr>
      <vt:lpstr>Tw Cen MT</vt:lpstr>
      <vt:lpstr>Wingdings</vt:lpstr>
      <vt:lpstr>Wingdings 2</vt:lpstr>
      <vt:lpstr>Median</vt:lpstr>
      <vt:lpstr>Alexander the Great and the Hellenistic World</vt:lpstr>
      <vt:lpstr>Polybius</vt:lpstr>
      <vt:lpstr>PowerPoint Presentation</vt:lpstr>
      <vt:lpstr>PowerPoint Presentation</vt:lpstr>
      <vt:lpstr>Illyrian Wars</vt:lpstr>
      <vt:lpstr>PowerPoint Presentation</vt:lpstr>
      <vt:lpstr>1st Illyrian War 229-228</vt:lpstr>
      <vt:lpstr>2nd Illyrian War 220-219</vt:lpstr>
      <vt:lpstr>Macedonian Wars</vt:lpstr>
      <vt:lpstr>1st Macedonian War 214-205</vt:lpstr>
      <vt:lpstr>Rome and Aetolian Alliance</vt:lpstr>
      <vt:lpstr>1st Macedonian War</vt:lpstr>
      <vt:lpstr>Anti-Roman sentiment in attempts to end the war</vt:lpstr>
      <vt:lpstr>2nd Macedonian War 200-197</vt:lpstr>
      <vt:lpstr>2nd Macedonian War</vt:lpstr>
      <vt:lpstr>Battle of Cynoscephalae 197 BC</vt:lpstr>
      <vt:lpstr>Flamininius and the Freedom of the Greeks</vt:lpstr>
      <vt:lpstr>Follow-up Reading</vt:lpstr>
    </vt:vector>
  </TitlesOfParts>
  <Company>Grizli777</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Hellenistic World and the Coming of Rome</dc:title>
  <dc:creator>Kyle</dc:creator>
  <cp:lastModifiedBy>Kyle Erickson</cp:lastModifiedBy>
  <cp:revision>123</cp:revision>
  <dcterms:created xsi:type="dcterms:W3CDTF">2010-03-15T13:03:05Z</dcterms:created>
  <dcterms:modified xsi:type="dcterms:W3CDTF">2016-03-18T07:54:51Z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