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4"/>
  </p:notesMasterIdLst>
  <p:handoutMasterIdLst>
    <p:handoutMasterId r:id="rId25"/>
  </p:handoutMasterIdLst>
  <p:sldIdLst>
    <p:sldId id="256" r:id="rId2"/>
    <p:sldId id="267" r:id="rId3"/>
    <p:sldId id="268" r:id="rId4"/>
    <p:sldId id="275" r:id="rId5"/>
    <p:sldId id="295" r:id="rId6"/>
    <p:sldId id="257" r:id="rId7"/>
    <p:sldId id="292" r:id="rId8"/>
    <p:sldId id="264" r:id="rId9"/>
    <p:sldId id="282" r:id="rId10"/>
    <p:sldId id="281" r:id="rId11"/>
    <p:sldId id="269" r:id="rId12"/>
    <p:sldId id="297" r:id="rId13"/>
    <p:sldId id="294" r:id="rId14"/>
    <p:sldId id="277" r:id="rId15"/>
    <p:sldId id="271" r:id="rId16"/>
    <p:sldId id="298" r:id="rId17"/>
    <p:sldId id="261" r:id="rId18"/>
    <p:sldId id="260" r:id="rId19"/>
    <p:sldId id="259" r:id="rId20"/>
    <p:sldId id="280" r:id="rId21"/>
    <p:sldId id="287" r:id="rId22"/>
    <p:sldId id="299" r:id="rId23"/>
  </p:sldIdLst>
  <p:sldSz cx="9906000" cy="6858000" type="A4"/>
  <p:notesSz cx="6794500" cy="9931400"/>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ヒラギノ角ゴ Pro W3"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ヒラギノ角ゴ Pro W3" charset="-128"/>
        <a:cs typeface="+mn-cs"/>
      </a:defRPr>
    </a:lvl5pPr>
    <a:lvl6pPr marL="2286000" algn="l" defTabSz="914400" rtl="0" eaLnBrk="1" latinLnBrk="0" hangingPunct="1">
      <a:defRPr sz="2400" kern="1200">
        <a:solidFill>
          <a:schemeClr val="tx1"/>
        </a:solidFill>
        <a:latin typeface="Arial" panose="020B0604020202020204" pitchFamily="34" charset="0"/>
        <a:ea typeface="ヒラギノ角ゴ Pro W3" charset="-128"/>
        <a:cs typeface="+mn-cs"/>
      </a:defRPr>
    </a:lvl6pPr>
    <a:lvl7pPr marL="2743200" algn="l" defTabSz="914400" rtl="0" eaLnBrk="1" latinLnBrk="0" hangingPunct="1">
      <a:defRPr sz="2400" kern="1200">
        <a:solidFill>
          <a:schemeClr val="tx1"/>
        </a:solidFill>
        <a:latin typeface="Arial" panose="020B0604020202020204" pitchFamily="34" charset="0"/>
        <a:ea typeface="ヒラギノ角ゴ Pro W3" charset="-128"/>
        <a:cs typeface="+mn-cs"/>
      </a:defRPr>
    </a:lvl7pPr>
    <a:lvl8pPr marL="3200400" algn="l" defTabSz="914400" rtl="0" eaLnBrk="1" latinLnBrk="0" hangingPunct="1">
      <a:defRPr sz="2400" kern="1200">
        <a:solidFill>
          <a:schemeClr val="tx1"/>
        </a:solidFill>
        <a:latin typeface="Arial" panose="020B0604020202020204" pitchFamily="34" charset="0"/>
        <a:ea typeface="ヒラギノ角ゴ Pro W3" charset="-128"/>
        <a:cs typeface="+mn-cs"/>
      </a:defRPr>
    </a:lvl8pPr>
    <a:lvl9pPr marL="3657600" algn="l" defTabSz="914400" rtl="0" eaLnBrk="1" latinLnBrk="0" hangingPunct="1">
      <a:defRPr sz="2400" kern="1200">
        <a:solidFill>
          <a:schemeClr val="tx1"/>
        </a:solidFill>
        <a:latin typeface="Arial" panose="020B0604020202020204" pitchFamily="34" charset="0"/>
        <a:ea typeface="ヒラギノ角ゴ Pro W3" charset="-128"/>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3799"/>
    <a:srgbClr val="E2ABF3"/>
    <a:srgbClr val="333399"/>
    <a:srgbClr val="002F8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DB8534-7DCF-86B4-427F-186537C7C91E}" v="110" dt="2026-01-12T10:45:03.3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90"/>
  </p:normalViewPr>
  <p:slideViewPr>
    <p:cSldViewPr>
      <p:cViewPr varScale="1">
        <p:scale>
          <a:sx n="86" d="100"/>
          <a:sy n="86" d="100"/>
        </p:scale>
        <p:origin x="723" y="45"/>
      </p:cViewPr>
      <p:guideLst>
        <p:guide orient="horz" pos="2160"/>
        <p:guide pos="312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C0A6C0-1BA7-EDED-954E-0934EC445478}"/>
              </a:ext>
            </a:extLst>
          </p:cNvPr>
          <p:cNvSpPr>
            <a:spLocks noGrp="1"/>
          </p:cNvSpPr>
          <p:nvPr>
            <p:ph type="hdr" sz="quarter"/>
          </p:nvPr>
        </p:nvSpPr>
        <p:spPr>
          <a:xfrm>
            <a:off x="0" y="0"/>
            <a:ext cx="2944813" cy="49847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GB"/>
          </a:p>
        </p:txBody>
      </p:sp>
      <p:sp>
        <p:nvSpPr>
          <p:cNvPr id="3" name="Date Placeholder 2">
            <a:extLst>
              <a:ext uri="{FF2B5EF4-FFF2-40B4-BE49-F238E27FC236}">
                <a16:creationId xmlns:a16="http://schemas.microsoft.com/office/drawing/2014/main" id="{289ECF5C-F586-D553-FC05-B295039AF4F1}"/>
              </a:ext>
            </a:extLst>
          </p:cNvPr>
          <p:cNvSpPr>
            <a:spLocks noGrp="1"/>
          </p:cNvSpPr>
          <p:nvPr>
            <p:ph type="dt" sz="quarter" idx="1"/>
          </p:nvPr>
        </p:nvSpPr>
        <p:spPr>
          <a:xfrm>
            <a:off x="3848100" y="0"/>
            <a:ext cx="2944813" cy="49847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FE05E0C1-1664-4B46-A0EF-92F511D8E93A}" type="datetimeFigureOut">
              <a:rPr lang="en-GB"/>
              <a:pPr>
                <a:defRPr/>
              </a:pPr>
              <a:t>12/01/2026</a:t>
            </a:fld>
            <a:endParaRPr lang="en-GB"/>
          </a:p>
        </p:txBody>
      </p:sp>
      <p:sp>
        <p:nvSpPr>
          <p:cNvPr id="4" name="Footer Placeholder 3">
            <a:extLst>
              <a:ext uri="{FF2B5EF4-FFF2-40B4-BE49-F238E27FC236}">
                <a16:creationId xmlns:a16="http://schemas.microsoft.com/office/drawing/2014/main" id="{7081C53B-2233-AD4B-30B4-454A178D5B80}"/>
              </a:ext>
            </a:extLst>
          </p:cNvPr>
          <p:cNvSpPr>
            <a:spLocks noGrp="1"/>
          </p:cNvSpPr>
          <p:nvPr>
            <p:ph type="ftr" sz="quarter" idx="2"/>
          </p:nvPr>
        </p:nvSpPr>
        <p:spPr>
          <a:xfrm>
            <a:off x="0" y="9432925"/>
            <a:ext cx="2944813" cy="49847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GB"/>
          </a:p>
        </p:txBody>
      </p:sp>
      <p:sp>
        <p:nvSpPr>
          <p:cNvPr id="5" name="Slide Number Placeholder 4">
            <a:extLst>
              <a:ext uri="{FF2B5EF4-FFF2-40B4-BE49-F238E27FC236}">
                <a16:creationId xmlns:a16="http://schemas.microsoft.com/office/drawing/2014/main" id="{61782134-146E-5615-9D6B-26DC605181A0}"/>
              </a:ext>
            </a:extLst>
          </p:cNvPr>
          <p:cNvSpPr>
            <a:spLocks noGrp="1"/>
          </p:cNvSpPr>
          <p:nvPr>
            <p:ph type="sldNum" sz="quarter" idx="3"/>
          </p:nvPr>
        </p:nvSpPr>
        <p:spPr>
          <a:xfrm>
            <a:off x="3848100" y="9432925"/>
            <a:ext cx="2944813" cy="498475"/>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62A0C939-4E54-468B-8FE0-D0375AE75C60}"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0A1630E-7148-AD79-76A4-BFBE4DD07FCA}"/>
              </a:ext>
            </a:extLst>
          </p:cNvPr>
          <p:cNvSpPr>
            <a:spLocks noGrp="1"/>
          </p:cNvSpPr>
          <p:nvPr>
            <p:ph type="hdr" sz="quarter"/>
          </p:nvPr>
        </p:nvSpPr>
        <p:spPr>
          <a:xfrm>
            <a:off x="0" y="0"/>
            <a:ext cx="2944813" cy="498475"/>
          </a:xfrm>
          <a:prstGeom prst="rect">
            <a:avLst/>
          </a:prstGeom>
        </p:spPr>
        <p:txBody>
          <a:bodyPr vert="horz" lIns="91440" tIns="45720" rIns="91440" bIns="45720" rtlCol="0"/>
          <a:lstStyle>
            <a:lvl1pPr algn="l">
              <a:defRPr sz="1200">
                <a:latin typeface="Arial" panose="020B0604020202020204" pitchFamily="34" charset="0"/>
              </a:defRPr>
            </a:lvl1pPr>
          </a:lstStyle>
          <a:p>
            <a:pPr>
              <a:defRPr/>
            </a:pPr>
            <a:endParaRPr lang="en-GB"/>
          </a:p>
        </p:txBody>
      </p:sp>
      <p:sp>
        <p:nvSpPr>
          <p:cNvPr id="3" name="Date Placeholder 2">
            <a:extLst>
              <a:ext uri="{FF2B5EF4-FFF2-40B4-BE49-F238E27FC236}">
                <a16:creationId xmlns:a16="http://schemas.microsoft.com/office/drawing/2014/main" id="{9FD07520-A10B-EC34-EC5F-29BF345179C3}"/>
              </a:ext>
            </a:extLst>
          </p:cNvPr>
          <p:cNvSpPr>
            <a:spLocks noGrp="1"/>
          </p:cNvSpPr>
          <p:nvPr>
            <p:ph type="dt" idx="1"/>
          </p:nvPr>
        </p:nvSpPr>
        <p:spPr>
          <a:xfrm>
            <a:off x="3848100" y="0"/>
            <a:ext cx="2944813" cy="498475"/>
          </a:xfrm>
          <a:prstGeom prst="rect">
            <a:avLst/>
          </a:prstGeom>
        </p:spPr>
        <p:txBody>
          <a:bodyPr vert="horz" lIns="91440" tIns="45720" rIns="91440" bIns="45720" rtlCol="0"/>
          <a:lstStyle>
            <a:lvl1pPr algn="r">
              <a:defRPr sz="1200">
                <a:latin typeface="Arial" panose="020B0604020202020204" pitchFamily="34" charset="0"/>
              </a:defRPr>
            </a:lvl1pPr>
          </a:lstStyle>
          <a:p>
            <a:pPr>
              <a:defRPr/>
            </a:pPr>
            <a:fld id="{5DABFA28-5A66-4C17-B85E-DF0CEC8F7E73}" type="datetimeFigureOut">
              <a:rPr lang="en-GB"/>
              <a:pPr>
                <a:defRPr/>
              </a:pPr>
              <a:t>12/01/2026</a:t>
            </a:fld>
            <a:endParaRPr lang="en-GB"/>
          </a:p>
        </p:txBody>
      </p:sp>
      <p:sp>
        <p:nvSpPr>
          <p:cNvPr id="4" name="Slide Image Placeholder 3">
            <a:extLst>
              <a:ext uri="{FF2B5EF4-FFF2-40B4-BE49-F238E27FC236}">
                <a16:creationId xmlns:a16="http://schemas.microsoft.com/office/drawing/2014/main" id="{65F373AA-24FD-A545-A3DE-A906882F31CD}"/>
              </a:ext>
            </a:extLst>
          </p:cNvPr>
          <p:cNvSpPr>
            <a:spLocks noGrp="1" noRot="1" noChangeAspect="1"/>
          </p:cNvSpPr>
          <p:nvPr>
            <p:ph type="sldImg" idx="2"/>
          </p:nvPr>
        </p:nvSpPr>
        <p:spPr>
          <a:xfrm>
            <a:off x="977900" y="1241425"/>
            <a:ext cx="4838700" cy="3351213"/>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9BDBE4F7-DC52-3399-5574-0E8EF06958C3}"/>
              </a:ext>
            </a:extLst>
          </p:cNvPr>
          <p:cNvSpPr>
            <a:spLocks noGrp="1"/>
          </p:cNvSpPr>
          <p:nvPr>
            <p:ph type="body" sz="quarter" idx="3"/>
          </p:nvPr>
        </p:nvSpPr>
        <p:spPr>
          <a:xfrm>
            <a:off x="679450" y="4779963"/>
            <a:ext cx="5435600" cy="391001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203A67C-BC1C-3646-64D3-87F2EBCF91BD}"/>
              </a:ext>
            </a:extLst>
          </p:cNvPr>
          <p:cNvSpPr>
            <a:spLocks noGrp="1"/>
          </p:cNvSpPr>
          <p:nvPr>
            <p:ph type="ftr" sz="quarter" idx="4"/>
          </p:nvPr>
        </p:nvSpPr>
        <p:spPr>
          <a:xfrm>
            <a:off x="0" y="9432925"/>
            <a:ext cx="2944813" cy="498475"/>
          </a:xfrm>
          <a:prstGeom prst="rect">
            <a:avLst/>
          </a:prstGeom>
        </p:spPr>
        <p:txBody>
          <a:bodyPr vert="horz" lIns="91440" tIns="45720" rIns="91440" bIns="45720" rtlCol="0" anchor="b"/>
          <a:lstStyle>
            <a:lvl1pPr algn="l">
              <a:defRPr sz="1200">
                <a:latin typeface="Arial" panose="020B0604020202020204" pitchFamily="34" charset="0"/>
              </a:defRPr>
            </a:lvl1pPr>
          </a:lstStyle>
          <a:p>
            <a:pPr>
              <a:defRPr/>
            </a:pPr>
            <a:endParaRPr lang="en-GB"/>
          </a:p>
        </p:txBody>
      </p:sp>
      <p:sp>
        <p:nvSpPr>
          <p:cNvPr id="7" name="Slide Number Placeholder 6">
            <a:extLst>
              <a:ext uri="{FF2B5EF4-FFF2-40B4-BE49-F238E27FC236}">
                <a16:creationId xmlns:a16="http://schemas.microsoft.com/office/drawing/2014/main" id="{5AD0DBFF-7DA0-E064-937F-A60022359CC8}"/>
              </a:ext>
            </a:extLst>
          </p:cNvPr>
          <p:cNvSpPr>
            <a:spLocks noGrp="1"/>
          </p:cNvSpPr>
          <p:nvPr>
            <p:ph type="sldNum" sz="quarter" idx="5"/>
          </p:nvPr>
        </p:nvSpPr>
        <p:spPr>
          <a:xfrm>
            <a:off x="3848100" y="9432925"/>
            <a:ext cx="2944813" cy="498475"/>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3E6D6E28-6B86-4EA4-9563-41DB44AEE93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6A8CC72-0E30-CD87-3214-8FCFE35E2E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89A2BB08-017E-564F-A706-0B94ED3783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31090976-2C60-845E-52EB-F9565385EE8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fld id="{DEBF02A6-61BB-47C4-AC8C-6B2A260B2085}" type="slidenum">
              <a:rPr lang="en-GB" altLang="en-US" sz="1200"/>
              <a:pPr/>
              <a:t>6</a:t>
            </a:fld>
            <a:endParaRPr lang="en-GB"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FFDB881-A0F0-C7B0-F2EF-44DD7DA594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9C034E1B-B32B-F408-2AEA-6B253907FB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F361EE48-7790-01D0-BC79-56182BD73C0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fld id="{3A36350A-7CB2-4035-B45E-232B5C29374E}" type="slidenum">
              <a:rPr lang="en-GB" altLang="en-US" sz="1200"/>
              <a:pPr/>
              <a:t>7</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5"/>
            <a:ext cx="84201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485900" y="3886200"/>
            <a:ext cx="69342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Rectangle 4">
            <a:extLst>
              <a:ext uri="{FF2B5EF4-FFF2-40B4-BE49-F238E27FC236}">
                <a16:creationId xmlns:a16="http://schemas.microsoft.com/office/drawing/2014/main" id="{EBC1417E-5430-68B2-2583-8E99149954C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DDFD8B9-DF9B-25CE-EEDA-18522C21B4E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3F25070-F2FA-3C73-5B7D-56DA2A7DF1A6}"/>
              </a:ext>
            </a:extLst>
          </p:cNvPr>
          <p:cNvSpPr>
            <a:spLocks noGrp="1" noChangeArrowheads="1"/>
          </p:cNvSpPr>
          <p:nvPr>
            <p:ph type="sldNum" sz="quarter" idx="12"/>
          </p:nvPr>
        </p:nvSpPr>
        <p:spPr>
          <a:ln/>
        </p:spPr>
        <p:txBody>
          <a:bodyPr/>
          <a:lstStyle>
            <a:lvl1pPr>
              <a:defRPr/>
            </a:lvl1pPr>
          </a:lstStyle>
          <a:p>
            <a:pPr>
              <a:defRPr/>
            </a:pPr>
            <a:fld id="{D2677538-615C-496E-A5EE-488FAFBA8565}" type="slidenum">
              <a:rPr lang="en-US" altLang="en-US"/>
              <a:pPr>
                <a:defRPr/>
              </a:pPr>
              <a:t>‹#›</a:t>
            </a:fld>
            <a:endParaRPr lang="en-US" altLang="en-US"/>
          </a:p>
        </p:txBody>
      </p:sp>
    </p:spTree>
    <p:extLst>
      <p:ext uri="{BB962C8B-B14F-4D97-AF65-F5344CB8AC3E}">
        <p14:creationId xmlns:p14="http://schemas.microsoft.com/office/powerpoint/2010/main" val="1762604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C9EC2DFC-67A3-7868-799C-1BE4DF1CDF2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A280AD01-E733-AF96-4379-AED373B06BB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71050DB7-E316-A846-247E-1FAC25B6D6FC}"/>
              </a:ext>
            </a:extLst>
          </p:cNvPr>
          <p:cNvSpPr>
            <a:spLocks noGrp="1" noChangeArrowheads="1"/>
          </p:cNvSpPr>
          <p:nvPr>
            <p:ph type="sldNum" sz="quarter" idx="12"/>
          </p:nvPr>
        </p:nvSpPr>
        <p:spPr>
          <a:ln/>
        </p:spPr>
        <p:txBody>
          <a:bodyPr/>
          <a:lstStyle>
            <a:lvl1pPr>
              <a:defRPr/>
            </a:lvl1pPr>
          </a:lstStyle>
          <a:p>
            <a:pPr>
              <a:defRPr/>
            </a:pPr>
            <a:fld id="{23D29D92-7F5D-47CB-83A6-45BA4BF1D1B6}" type="slidenum">
              <a:rPr lang="en-US" altLang="en-US"/>
              <a:pPr>
                <a:defRPr/>
              </a:pPr>
              <a:t>‹#›</a:t>
            </a:fld>
            <a:endParaRPr lang="en-US" altLang="en-US"/>
          </a:p>
        </p:txBody>
      </p:sp>
    </p:spTree>
    <p:extLst>
      <p:ext uri="{BB962C8B-B14F-4D97-AF65-F5344CB8AC3E}">
        <p14:creationId xmlns:p14="http://schemas.microsoft.com/office/powerpoint/2010/main" val="2459635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638" y="4406900"/>
            <a:ext cx="84201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82638"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Rectangle 4">
            <a:extLst>
              <a:ext uri="{FF2B5EF4-FFF2-40B4-BE49-F238E27FC236}">
                <a16:creationId xmlns:a16="http://schemas.microsoft.com/office/drawing/2014/main" id="{29427007-11C1-6192-E190-7053788D01E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73DBADA-5DD9-C98C-93B7-A3CAEE25831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5296999-C758-5440-0C79-18F13E492DB9}"/>
              </a:ext>
            </a:extLst>
          </p:cNvPr>
          <p:cNvSpPr>
            <a:spLocks noGrp="1" noChangeArrowheads="1"/>
          </p:cNvSpPr>
          <p:nvPr>
            <p:ph type="sldNum" sz="quarter" idx="12"/>
          </p:nvPr>
        </p:nvSpPr>
        <p:spPr>
          <a:ln/>
        </p:spPr>
        <p:txBody>
          <a:bodyPr/>
          <a:lstStyle>
            <a:lvl1pPr>
              <a:defRPr/>
            </a:lvl1pPr>
          </a:lstStyle>
          <a:p>
            <a:pPr>
              <a:defRPr/>
            </a:pPr>
            <a:fld id="{B062EABA-728E-4BE9-908F-1400C95B94D8}" type="slidenum">
              <a:rPr lang="en-US" altLang="en-US"/>
              <a:pPr>
                <a:defRPr/>
              </a:pPr>
              <a:t>‹#›</a:t>
            </a:fld>
            <a:endParaRPr lang="en-US" altLang="en-US"/>
          </a:p>
        </p:txBody>
      </p:sp>
    </p:spTree>
    <p:extLst>
      <p:ext uri="{BB962C8B-B14F-4D97-AF65-F5344CB8AC3E}">
        <p14:creationId xmlns:p14="http://schemas.microsoft.com/office/powerpoint/2010/main" val="3107288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742950" y="1981200"/>
            <a:ext cx="413385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29200" y="1981200"/>
            <a:ext cx="413385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91FC2002-CE97-4A2F-819F-07911613560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CE857AC-1A57-2CB8-E644-5D3413D01DD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0DE9BBB1-F9CC-78E8-F0BE-ADF4DB6AD89C}"/>
              </a:ext>
            </a:extLst>
          </p:cNvPr>
          <p:cNvSpPr>
            <a:spLocks noGrp="1" noChangeArrowheads="1"/>
          </p:cNvSpPr>
          <p:nvPr>
            <p:ph type="sldNum" sz="quarter" idx="12"/>
          </p:nvPr>
        </p:nvSpPr>
        <p:spPr>
          <a:ln/>
        </p:spPr>
        <p:txBody>
          <a:bodyPr/>
          <a:lstStyle>
            <a:lvl1pPr>
              <a:defRPr/>
            </a:lvl1pPr>
          </a:lstStyle>
          <a:p>
            <a:pPr>
              <a:defRPr/>
            </a:pPr>
            <a:fld id="{5A6BFAF8-0267-4855-B141-1D00F99BE37E}" type="slidenum">
              <a:rPr lang="en-US" altLang="en-US"/>
              <a:pPr>
                <a:defRPr/>
              </a:pPr>
              <a:t>‹#›</a:t>
            </a:fld>
            <a:endParaRPr lang="en-US" altLang="en-US"/>
          </a:p>
        </p:txBody>
      </p:sp>
    </p:spTree>
    <p:extLst>
      <p:ext uri="{BB962C8B-B14F-4D97-AF65-F5344CB8AC3E}">
        <p14:creationId xmlns:p14="http://schemas.microsoft.com/office/powerpoint/2010/main" val="2036591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54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95300" y="1535113"/>
            <a:ext cx="437673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95300" y="2174875"/>
            <a:ext cx="437673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32375" y="1535113"/>
            <a:ext cx="437832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32375" y="2174875"/>
            <a:ext cx="437832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4">
            <a:extLst>
              <a:ext uri="{FF2B5EF4-FFF2-40B4-BE49-F238E27FC236}">
                <a16:creationId xmlns:a16="http://schemas.microsoft.com/office/drawing/2014/main" id="{4D9C93FB-F9C8-2139-E128-21EB34F51199}"/>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475A7A97-14CA-4B3B-3256-1360908452F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FA46C467-DA65-0ECE-708C-95425F31A83C}"/>
              </a:ext>
            </a:extLst>
          </p:cNvPr>
          <p:cNvSpPr>
            <a:spLocks noGrp="1" noChangeArrowheads="1"/>
          </p:cNvSpPr>
          <p:nvPr>
            <p:ph type="sldNum" sz="quarter" idx="12"/>
          </p:nvPr>
        </p:nvSpPr>
        <p:spPr>
          <a:ln/>
        </p:spPr>
        <p:txBody>
          <a:bodyPr/>
          <a:lstStyle>
            <a:lvl1pPr>
              <a:defRPr/>
            </a:lvl1pPr>
          </a:lstStyle>
          <a:p>
            <a:pPr>
              <a:defRPr/>
            </a:pPr>
            <a:fld id="{FD546BFF-A3CC-4C29-9B70-33336DB05D5A}" type="slidenum">
              <a:rPr lang="en-US" altLang="en-US"/>
              <a:pPr>
                <a:defRPr/>
              </a:pPr>
              <a:t>‹#›</a:t>
            </a:fld>
            <a:endParaRPr lang="en-US" altLang="en-US"/>
          </a:p>
        </p:txBody>
      </p:sp>
    </p:spTree>
    <p:extLst>
      <p:ext uri="{BB962C8B-B14F-4D97-AF65-F5344CB8AC3E}">
        <p14:creationId xmlns:p14="http://schemas.microsoft.com/office/powerpoint/2010/main" val="1983398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4">
            <a:extLst>
              <a:ext uri="{FF2B5EF4-FFF2-40B4-BE49-F238E27FC236}">
                <a16:creationId xmlns:a16="http://schemas.microsoft.com/office/drawing/2014/main" id="{49277E39-2651-3231-5880-E8D852293048}"/>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6610786E-E772-C207-9411-F232C3DE64A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103A09A0-5A38-836C-4B56-62539DDC62BA}"/>
              </a:ext>
            </a:extLst>
          </p:cNvPr>
          <p:cNvSpPr>
            <a:spLocks noGrp="1" noChangeArrowheads="1"/>
          </p:cNvSpPr>
          <p:nvPr>
            <p:ph type="sldNum" sz="quarter" idx="12"/>
          </p:nvPr>
        </p:nvSpPr>
        <p:spPr>
          <a:ln/>
        </p:spPr>
        <p:txBody>
          <a:bodyPr/>
          <a:lstStyle>
            <a:lvl1pPr>
              <a:defRPr/>
            </a:lvl1pPr>
          </a:lstStyle>
          <a:p>
            <a:pPr>
              <a:defRPr/>
            </a:pPr>
            <a:fld id="{7FFD9840-938D-4DF5-9629-B2C26D5874C2}" type="slidenum">
              <a:rPr lang="en-US" altLang="en-US"/>
              <a:pPr>
                <a:defRPr/>
              </a:pPr>
              <a:t>‹#›</a:t>
            </a:fld>
            <a:endParaRPr lang="en-US" altLang="en-US"/>
          </a:p>
        </p:txBody>
      </p:sp>
    </p:spTree>
    <p:extLst>
      <p:ext uri="{BB962C8B-B14F-4D97-AF65-F5344CB8AC3E}">
        <p14:creationId xmlns:p14="http://schemas.microsoft.com/office/powerpoint/2010/main" val="2456475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5C9CB43-17F6-2264-2A71-6EF5151A7E80}"/>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C2DCD827-8EE1-4B3D-9755-A1056E68510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DF30969E-608B-07DD-65EB-661D6B945BB1}"/>
              </a:ext>
            </a:extLst>
          </p:cNvPr>
          <p:cNvSpPr>
            <a:spLocks noGrp="1" noChangeArrowheads="1"/>
          </p:cNvSpPr>
          <p:nvPr>
            <p:ph type="sldNum" sz="quarter" idx="12"/>
          </p:nvPr>
        </p:nvSpPr>
        <p:spPr>
          <a:ln/>
        </p:spPr>
        <p:txBody>
          <a:bodyPr/>
          <a:lstStyle>
            <a:lvl1pPr>
              <a:defRPr/>
            </a:lvl1pPr>
          </a:lstStyle>
          <a:p>
            <a:pPr>
              <a:defRPr/>
            </a:pPr>
            <a:fld id="{5F8A78F5-CDF9-41C3-9A70-4CA03FA5E949}" type="slidenum">
              <a:rPr lang="en-US" altLang="en-US"/>
              <a:pPr>
                <a:defRPr/>
              </a:pPr>
              <a:t>‹#›</a:t>
            </a:fld>
            <a:endParaRPr lang="en-US" altLang="en-US"/>
          </a:p>
        </p:txBody>
      </p:sp>
    </p:spTree>
    <p:extLst>
      <p:ext uri="{BB962C8B-B14F-4D97-AF65-F5344CB8AC3E}">
        <p14:creationId xmlns:p14="http://schemas.microsoft.com/office/powerpoint/2010/main" val="947421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138"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873500" y="273050"/>
            <a:ext cx="5537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95300" y="1435100"/>
            <a:ext cx="3259138"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a:extLst>
              <a:ext uri="{FF2B5EF4-FFF2-40B4-BE49-F238E27FC236}">
                <a16:creationId xmlns:a16="http://schemas.microsoft.com/office/drawing/2014/main" id="{395ABA8E-3163-647E-C6C9-478058057CF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899466EF-5AE8-4953-36A4-DAE9EF5DB89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9C8BE70-97B1-6C9A-108C-3790669C245A}"/>
              </a:ext>
            </a:extLst>
          </p:cNvPr>
          <p:cNvSpPr>
            <a:spLocks noGrp="1" noChangeArrowheads="1"/>
          </p:cNvSpPr>
          <p:nvPr>
            <p:ph type="sldNum" sz="quarter" idx="12"/>
          </p:nvPr>
        </p:nvSpPr>
        <p:spPr>
          <a:ln/>
        </p:spPr>
        <p:txBody>
          <a:bodyPr/>
          <a:lstStyle>
            <a:lvl1pPr>
              <a:defRPr/>
            </a:lvl1pPr>
          </a:lstStyle>
          <a:p>
            <a:pPr>
              <a:defRPr/>
            </a:pPr>
            <a:fld id="{6FE2C4FD-DA98-43A7-8458-34FC4D1CA437}" type="slidenum">
              <a:rPr lang="en-US" altLang="en-US"/>
              <a:pPr>
                <a:defRPr/>
              </a:pPr>
              <a:t>‹#›</a:t>
            </a:fld>
            <a:endParaRPr lang="en-US" altLang="en-US"/>
          </a:p>
        </p:txBody>
      </p:sp>
    </p:spTree>
    <p:extLst>
      <p:ext uri="{BB962C8B-B14F-4D97-AF65-F5344CB8AC3E}">
        <p14:creationId xmlns:p14="http://schemas.microsoft.com/office/powerpoint/2010/main" val="1766817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513" y="4800600"/>
            <a:ext cx="59436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941513"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941513"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a:extLst>
              <a:ext uri="{FF2B5EF4-FFF2-40B4-BE49-F238E27FC236}">
                <a16:creationId xmlns:a16="http://schemas.microsoft.com/office/drawing/2014/main" id="{D57AE2C2-453C-508C-FD50-22027C953418}"/>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861EA46F-BC21-0F57-902A-E06FA4BBD1B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526FCE4D-6152-9E2E-23B1-C159991EE0A3}"/>
              </a:ext>
            </a:extLst>
          </p:cNvPr>
          <p:cNvSpPr>
            <a:spLocks noGrp="1" noChangeArrowheads="1"/>
          </p:cNvSpPr>
          <p:nvPr>
            <p:ph type="sldNum" sz="quarter" idx="12"/>
          </p:nvPr>
        </p:nvSpPr>
        <p:spPr>
          <a:ln/>
        </p:spPr>
        <p:txBody>
          <a:bodyPr/>
          <a:lstStyle>
            <a:lvl1pPr>
              <a:defRPr/>
            </a:lvl1pPr>
          </a:lstStyle>
          <a:p>
            <a:pPr>
              <a:defRPr/>
            </a:pPr>
            <a:fld id="{4D7BE244-175B-49C6-A44F-06D9035B23D0}" type="slidenum">
              <a:rPr lang="en-US" altLang="en-US"/>
              <a:pPr>
                <a:defRPr/>
              </a:pPr>
              <a:t>‹#›</a:t>
            </a:fld>
            <a:endParaRPr lang="en-US" altLang="en-US"/>
          </a:p>
        </p:txBody>
      </p:sp>
    </p:spTree>
    <p:extLst>
      <p:ext uri="{BB962C8B-B14F-4D97-AF65-F5344CB8AC3E}">
        <p14:creationId xmlns:p14="http://schemas.microsoft.com/office/powerpoint/2010/main" val="203377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844A3953-F970-98F3-06DB-9AB825CF6ED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1C1831C5-1995-751B-189C-2470E300B46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C51A1F3-7EBB-1648-6730-25CD318B178E}"/>
              </a:ext>
            </a:extLst>
          </p:cNvPr>
          <p:cNvSpPr>
            <a:spLocks noGrp="1" noChangeArrowheads="1"/>
          </p:cNvSpPr>
          <p:nvPr>
            <p:ph type="sldNum" sz="quarter" idx="12"/>
          </p:nvPr>
        </p:nvSpPr>
        <p:spPr>
          <a:ln/>
        </p:spPr>
        <p:txBody>
          <a:bodyPr/>
          <a:lstStyle>
            <a:lvl1pPr>
              <a:defRPr/>
            </a:lvl1pPr>
          </a:lstStyle>
          <a:p>
            <a:pPr>
              <a:defRPr/>
            </a:pPr>
            <a:fld id="{D37705A5-D73C-4633-99EA-AF0B9E035E19}" type="slidenum">
              <a:rPr lang="en-US" altLang="en-US"/>
              <a:pPr>
                <a:defRPr/>
              </a:pPr>
              <a:t>‹#›</a:t>
            </a:fld>
            <a:endParaRPr lang="en-US" altLang="en-US"/>
          </a:p>
        </p:txBody>
      </p:sp>
    </p:spTree>
    <p:extLst>
      <p:ext uri="{BB962C8B-B14F-4D97-AF65-F5344CB8AC3E}">
        <p14:creationId xmlns:p14="http://schemas.microsoft.com/office/powerpoint/2010/main" val="147347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58025" y="609600"/>
            <a:ext cx="2105025" cy="5486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742950" y="609600"/>
            <a:ext cx="6162675" cy="54864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DAA937A7-4858-F131-C4EE-028FA1EA138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AC472996-9B1F-5D70-DBB9-218D60686AE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E019964-1253-A7D0-D72B-1B051D6D8B38}"/>
              </a:ext>
            </a:extLst>
          </p:cNvPr>
          <p:cNvSpPr>
            <a:spLocks noGrp="1" noChangeArrowheads="1"/>
          </p:cNvSpPr>
          <p:nvPr>
            <p:ph type="sldNum" sz="quarter" idx="12"/>
          </p:nvPr>
        </p:nvSpPr>
        <p:spPr>
          <a:ln/>
        </p:spPr>
        <p:txBody>
          <a:bodyPr/>
          <a:lstStyle>
            <a:lvl1pPr>
              <a:defRPr/>
            </a:lvl1pPr>
          </a:lstStyle>
          <a:p>
            <a:pPr>
              <a:defRPr/>
            </a:pPr>
            <a:fld id="{08BBD6DF-E891-46A4-BCA0-5F7F03C6EC06}" type="slidenum">
              <a:rPr lang="en-US" altLang="en-US"/>
              <a:pPr>
                <a:defRPr/>
              </a:pPr>
              <a:t>‹#›</a:t>
            </a:fld>
            <a:endParaRPr lang="en-US" altLang="en-US"/>
          </a:p>
        </p:txBody>
      </p:sp>
    </p:spTree>
    <p:extLst>
      <p:ext uri="{BB962C8B-B14F-4D97-AF65-F5344CB8AC3E}">
        <p14:creationId xmlns:p14="http://schemas.microsoft.com/office/powerpoint/2010/main" val="949632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55A52F0-D24E-D484-A8A4-947D1226E435}"/>
              </a:ext>
            </a:extLst>
          </p:cNvPr>
          <p:cNvSpPr>
            <a:spLocks noGrp="1" noChangeArrowheads="1"/>
          </p:cNvSpPr>
          <p:nvPr>
            <p:ph type="title"/>
          </p:nvPr>
        </p:nvSpPr>
        <p:spPr bwMode="auto">
          <a:xfrm>
            <a:off x="742950" y="609600"/>
            <a:ext cx="84201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CC15BF1D-6265-9800-B1AA-CC4FE5204509}"/>
              </a:ext>
            </a:extLst>
          </p:cNvPr>
          <p:cNvSpPr>
            <a:spLocks noGrp="1" noChangeArrowheads="1"/>
          </p:cNvSpPr>
          <p:nvPr>
            <p:ph type="body" idx="1"/>
          </p:nvPr>
        </p:nvSpPr>
        <p:spPr bwMode="auto">
          <a:xfrm>
            <a:off x="742950" y="1981200"/>
            <a:ext cx="84201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A689E727-A2B9-9B2E-B9E9-22C89E22511E}"/>
              </a:ext>
            </a:extLst>
          </p:cNvPr>
          <p:cNvSpPr>
            <a:spLocks noGrp="1" noChangeArrowheads="1"/>
          </p:cNvSpPr>
          <p:nvPr>
            <p:ph type="dt" sz="half" idx="2"/>
          </p:nvPr>
        </p:nvSpPr>
        <p:spPr bwMode="auto">
          <a:xfrm>
            <a:off x="742950" y="6248400"/>
            <a:ext cx="206375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p>
        </p:txBody>
      </p:sp>
      <p:sp>
        <p:nvSpPr>
          <p:cNvPr id="1029" name="Rectangle 5">
            <a:extLst>
              <a:ext uri="{FF2B5EF4-FFF2-40B4-BE49-F238E27FC236}">
                <a16:creationId xmlns:a16="http://schemas.microsoft.com/office/drawing/2014/main" id="{11B30367-BBD7-D645-D2C4-7310108792D2}"/>
              </a:ext>
            </a:extLst>
          </p:cNvPr>
          <p:cNvSpPr>
            <a:spLocks noGrp="1" noChangeArrowheads="1"/>
          </p:cNvSpPr>
          <p:nvPr>
            <p:ph type="ftr" sz="quarter" idx="3"/>
          </p:nvPr>
        </p:nvSpPr>
        <p:spPr bwMode="auto">
          <a:xfrm>
            <a:off x="3384550" y="6248400"/>
            <a:ext cx="31369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p>
        </p:txBody>
      </p:sp>
      <p:sp>
        <p:nvSpPr>
          <p:cNvPr id="1030" name="Rectangle 6">
            <a:extLst>
              <a:ext uri="{FF2B5EF4-FFF2-40B4-BE49-F238E27FC236}">
                <a16:creationId xmlns:a16="http://schemas.microsoft.com/office/drawing/2014/main" id="{CD8BF445-DDF9-2CF2-2BCD-3E24E6624C6F}"/>
              </a:ext>
            </a:extLst>
          </p:cNvPr>
          <p:cNvSpPr>
            <a:spLocks noGrp="1" noChangeArrowheads="1"/>
          </p:cNvSpPr>
          <p:nvPr>
            <p:ph type="sldNum" sz="quarter" idx="4"/>
          </p:nvPr>
        </p:nvSpPr>
        <p:spPr bwMode="auto">
          <a:xfrm>
            <a:off x="7099300" y="6248400"/>
            <a:ext cx="206375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400" smtClean="0"/>
            </a:lvl1pPr>
          </a:lstStyle>
          <a:p>
            <a:pPr>
              <a:defRPr/>
            </a:pPr>
            <a:fld id="{1E42B4D3-94DC-4B8F-8189-2F232705F45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ヒラギノ角ゴ Pro W3" charset="-128"/>
          <a:cs typeface="ヒラギノ角ゴ Pro W3" charset="-128"/>
        </a:defRPr>
      </a:lvl2pPr>
      <a:lvl3pPr algn="ctr" rtl="0" eaLnBrk="0" fontAlgn="base" hangingPunct="0">
        <a:spcBef>
          <a:spcPct val="0"/>
        </a:spcBef>
        <a:spcAft>
          <a:spcPct val="0"/>
        </a:spcAft>
        <a:defRPr sz="4400">
          <a:solidFill>
            <a:schemeClr val="tx2"/>
          </a:solidFill>
          <a:latin typeface="Arial" charset="0"/>
          <a:ea typeface="ヒラギノ角ゴ Pro W3" charset="-128"/>
          <a:cs typeface="ヒラギノ角ゴ Pro W3" charset="-128"/>
        </a:defRPr>
      </a:lvl3pPr>
      <a:lvl4pPr algn="ctr" rtl="0" eaLnBrk="0" fontAlgn="base" hangingPunct="0">
        <a:spcBef>
          <a:spcPct val="0"/>
        </a:spcBef>
        <a:spcAft>
          <a:spcPct val="0"/>
        </a:spcAft>
        <a:defRPr sz="4400">
          <a:solidFill>
            <a:schemeClr val="tx2"/>
          </a:solidFill>
          <a:latin typeface="Arial" charset="0"/>
          <a:ea typeface="ヒラギノ角ゴ Pro W3" charset="-128"/>
          <a:cs typeface="ヒラギノ角ゴ Pro W3" charset="-128"/>
        </a:defRPr>
      </a:lvl4pPr>
      <a:lvl5pPr algn="ctr" rtl="0" eaLnBrk="0" fontAlgn="base" hangingPunct="0">
        <a:spcBef>
          <a:spcPct val="0"/>
        </a:spcBef>
        <a:spcAft>
          <a:spcPct val="0"/>
        </a:spcAft>
        <a:defRPr sz="4400">
          <a:solidFill>
            <a:schemeClr val="tx2"/>
          </a:solidFill>
          <a:latin typeface="Arial" charset="0"/>
          <a:ea typeface="ヒラギノ角ゴ Pro W3" charset="-128"/>
          <a:cs typeface="ヒラギノ角ゴ Pro W3" charset="-128"/>
        </a:defRPr>
      </a:lvl5pPr>
      <a:lvl6pPr marL="457200" algn="ctr" rtl="0" fontAlgn="base">
        <a:spcBef>
          <a:spcPct val="0"/>
        </a:spcBef>
        <a:spcAft>
          <a:spcPct val="0"/>
        </a:spcAft>
        <a:defRPr sz="4400">
          <a:solidFill>
            <a:schemeClr val="tx2"/>
          </a:solidFill>
          <a:latin typeface="Arial" charset="0"/>
          <a:ea typeface="ヒラギノ角ゴ Pro W3" charset="-128"/>
          <a:cs typeface="ヒラギノ角ゴ Pro W3" charset="-128"/>
        </a:defRPr>
      </a:lvl6pPr>
      <a:lvl7pPr marL="914400" algn="ctr" rtl="0" fontAlgn="base">
        <a:spcBef>
          <a:spcPct val="0"/>
        </a:spcBef>
        <a:spcAft>
          <a:spcPct val="0"/>
        </a:spcAft>
        <a:defRPr sz="4400">
          <a:solidFill>
            <a:schemeClr val="tx2"/>
          </a:solidFill>
          <a:latin typeface="Arial" charset="0"/>
          <a:ea typeface="ヒラギノ角ゴ Pro W3" charset="-128"/>
          <a:cs typeface="ヒラギノ角ゴ Pro W3" charset="-128"/>
        </a:defRPr>
      </a:lvl7pPr>
      <a:lvl8pPr marL="1371600" algn="ctr" rtl="0" fontAlgn="base">
        <a:spcBef>
          <a:spcPct val="0"/>
        </a:spcBef>
        <a:spcAft>
          <a:spcPct val="0"/>
        </a:spcAft>
        <a:defRPr sz="4400">
          <a:solidFill>
            <a:schemeClr val="tx2"/>
          </a:solidFill>
          <a:latin typeface="Arial" charset="0"/>
          <a:ea typeface="ヒラギノ角ゴ Pro W3" charset="-128"/>
          <a:cs typeface="ヒラギノ角ゴ Pro W3" charset="-128"/>
        </a:defRPr>
      </a:lvl8pPr>
      <a:lvl9pPr marL="1828800" algn="ctr" rtl="0" fontAlgn="base">
        <a:spcBef>
          <a:spcPct val="0"/>
        </a:spcBef>
        <a:spcAft>
          <a:spcPct val="0"/>
        </a:spcAft>
        <a:defRPr sz="4400">
          <a:solidFill>
            <a:schemeClr val="tx2"/>
          </a:solidFill>
          <a:latin typeface="Arial" charset="0"/>
          <a:ea typeface="ヒラギノ角ゴ Pro W3" charset="-128"/>
          <a:cs typeface="ヒラギノ角ゴ Pro W3"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tx1"/>
          </a:solidFill>
          <a:latin typeface="+mn-lt"/>
          <a:ea typeface="+mn-ea"/>
          <a:cs typeface="+mn-cs"/>
        </a:defRPr>
      </a:lvl5pPr>
      <a:lvl6pPr marL="2514600" indent="-228600" algn="l" rtl="0" fontAlgn="base">
        <a:spcBef>
          <a:spcPct val="20000"/>
        </a:spcBef>
        <a:spcAft>
          <a:spcPct val="0"/>
        </a:spcAft>
        <a:buChar char="»"/>
        <a:defRPr sz="2000">
          <a:solidFill>
            <a:schemeClr val="tx1"/>
          </a:solidFill>
          <a:latin typeface="+mn-lt"/>
          <a:ea typeface="+mn-ea"/>
          <a:cs typeface="+mn-cs"/>
        </a:defRPr>
      </a:lvl6pPr>
      <a:lvl7pPr marL="2971800" indent="-228600" algn="l" rtl="0" fontAlgn="base">
        <a:spcBef>
          <a:spcPct val="20000"/>
        </a:spcBef>
        <a:spcAft>
          <a:spcPct val="0"/>
        </a:spcAft>
        <a:buChar char="»"/>
        <a:defRPr sz="2000">
          <a:solidFill>
            <a:schemeClr val="tx1"/>
          </a:solidFill>
          <a:latin typeface="+mn-lt"/>
          <a:ea typeface="+mn-ea"/>
          <a:cs typeface="+mn-cs"/>
        </a:defRPr>
      </a:lvl7pPr>
      <a:lvl8pPr marL="3429000" indent="-228600" algn="l" rtl="0" fontAlgn="base">
        <a:spcBef>
          <a:spcPct val="20000"/>
        </a:spcBef>
        <a:spcAft>
          <a:spcPct val="0"/>
        </a:spcAft>
        <a:buChar char="»"/>
        <a:defRPr sz="2000">
          <a:solidFill>
            <a:schemeClr val="tx1"/>
          </a:solidFill>
          <a:latin typeface="+mn-lt"/>
          <a:ea typeface="+mn-ea"/>
          <a:cs typeface="+mn-cs"/>
        </a:defRPr>
      </a:lvl8pPr>
      <a:lvl9pPr marL="3886200" indent="-228600" algn="l" rtl="0" fontAlgn="base">
        <a:spcBef>
          <a:spcPct val="20000"/>
        </a:spcBef>
        <a:spcAft>
          <a:spcPct val="0"/>
        </a:spcAft>
        <a:buChar char="»"/>
        <a:defRPr sz="20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mailto:studentambassadors@uwtsd.ac.uk"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info@uwtsd.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4098" name="TextBox 1">
            <a:extLst>
              <a:ext uri="{FF2B5EF4-FFF2-40B4-BE49-F238E27FC236}">
                <a16:creationId xmlns:a16="http://schemas.microsoft.com/office/drawing/2014/main" id="{57873D87-C685-2362-3CDF-4CA9B9BB2D3D}"/>
              </a:ext>
            </a:extLst>
          </p:cNvPr>
          <p:cNvSpPr txBox="1">
            <a:spLocks noChangeArrowheads="1"/>
          </p:cNvSpPr>
          <p:nvPr/>
        </p:nvSpPr>
        <p:spPr bwMode="auto">
          <a:xfrm>
            <a:off x="-231775" y="5876925"/>
            <a:ext cx="72009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800" b="1">
                <a:solidFill>
                  <a:schemeClr val="bg1"/>
                </a:solidFill>
                <a:latin typeface="Calibri Light" panose="020F0302020204030204" pitchFamily="34" charset="0"/>
              </a:rPr>
              <a:t>Welcome to the UWTSD  Ambassador Scheme </a:t>
            </a:r>
          </a:p>
        </p:txBody>
      </p:sp>
      <p:pic>
        <p:nvPicPr>
          <p:cNvPr id="4099" name="Picture 2" descr="A black background with white text&#10;&#10;AI-generated content may be incorrect.">
            <a:extLst>
              <a:ext uri="{FF2B5EF4-FFF2-40B4-BE49-F238E27FC236}">
                <a16:creationId xmlns:a16="http://schemas.microsoft.com/office/drawing/2014/main" id="{256EDF4F-424E-A90F-EA40-92DCA5C2E1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4663" y="5499100"/>
            <a:ext cx="3127375" cy="121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4" descr="A group of people in a room&#10;&#10;AI-generated content may be incorrect.">
            <a:extLst>
              <a:ext uri="{FF2B5EF4-FFF2-40B4-BE49-F238E27FC236}">
                <a16:creationId xmlns:a16="http://schemas.microsoft.com/office/drawing/2014/main" id="{78C842B9-1FD3-E423-95BB-CC52C4E4F9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8175" y="2309813"/>
            <a:ext cx="5308600" cy="298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6" descr="A person in a blue jacket holding a sign&#10;&#10;AI-generated content may be incorrect.">
            <a:extLst>
              <a:ext uri="{FF2B5EF4-FFF2-40B4-BE49-F238E27FC236}">
                <a16:creationId xmlns:a16="http://schemas.microsoft.com/office/drawing/2014/main" id="{0E67BCEF-B6DA-2D2D-1814-524DC2B582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113" y="207963"/>
            <a:ext cx="4824412" cy="271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5122" name="TextBox 2">
            <a:extLst>
              <a:ext uri="{FF2B5EF4-FFF2-40B4-BE49-F238E27FC236}">
                <a16:creationId xmlns:a16="http://schemas.microsoft.com/office/drawing/2014/main" id="{5D94AF6B-EB59-DBE8-8AFE-D600B1AB92DE}"/>
              </a:ext>
            </a:extLst>
          </p:cNvPr>
          <p:cNvSpPr txBox="1">
            <a:spLocks noChangeArrowheads="1"/>
          </p:cNvSpPr>
          <p:nvPr/>
        </p:nvSpPr>
        <p:spPr bwMode="auto">
          <a:xfrm>
            <a:off x="488950" y="1989138"/>
            <a:ext cx="6769100" cy="186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11500" b="1">
                <a:solidFill>
                  <a:schemeClr val="bg1"/>
                </a:solidFill>
                <a:latin typeface="Calibri Light" panose="020F0302020204030204" pitchFamily="34" charset="0"/>
              </a:rPr>
              <a:t>Welcome!</a:t>
            </a:r>
          </a:p>
        </p:txBody>
      </p:sp>
      <p:pic>
        <p:nvPicPr>
          <p:cNvPr id="5123" name="Picture 2" descr="https://cdn.shopify.com/s/files/1/1061/1924/files/Waving_Hand_Sign_Emoji.png?9898922749706957214">
            <a:extLst>
              <a:ext uri="{FF2B5EF4-FFF2-40B4-BE49-F238E27FC236}">
                <a16:creationId xmlns:a16="http://schemas.microsoft.com/office/drawing/2014/main" id="{4597673F-F227-6299-D476-FDF112A8D2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0563" y="1700213"/>
            <a:ext cx="1920875"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1" descr="A black background with white text&#10;&#10;AI-generated content may be incorrect.">
            <a:extLst>
              <a:ext uri="{FF2B5EF4-FFF2-40B4-BE49-F238E27FC236}">
                <a16:creationId xmlns:a16="http://schemas.microsoft.com/office/drawing/2014/main" id="{50B16CE9-4DCF-C146-F179-B6B0703BFA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788" y="5645150"/>
            <a:ext cx="3127375" cy="121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77CE7C-ACBB-B2A5-2917-BA532FBAD9B1}"/>
              </a:ext>
            </a:extLst>
          </p:cNvPr>
          <p:cNvSpPr txBox="1"/>
          <p:nvPr/>
        </p:nvSpPr>
        <p:spPr>
          <a:xfrm>
            <a:off x="4641850" y="793750"/>
            <a:ext cx="5041900" cy="4586288"/>
          </a:xfrm>
          <a:prstGeom prst="rect">
            <a:avLst/>
          </a:prstGeom>
          <a:noFill/>
        </p:spPr>
        <p:txBody>
          <a:bodyPr>
            <a:spAutoFit/>
          </a:bodyPr>
          <a:lstStyle/>
          <a:p>
            <a:pPr>
              <a:defRPr/>
            </a:pPr>
            <a:r>
              <a:rPr lang="en-GB" dirty="0">
                <a:solidFill>
                  <a:schemeClr val="bg1"/>
                </a:solidFill>
                <a:latin typeface="Calibri Light" panose="020F0302020204030204" pitchFamily="34" charset="0"/>
              </a:rPr>
              <a:t>What if I don’t know the answer?</a:t>
            </a:r>
          </a:p>
          <a:p>
            <a:pPr>
              <a:defRPr/>
            </a:pPr>
            <a:endParaRPr lang="en-GB"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GB" sz="2000" dirty="0">
                <a:solidFill>
                  <a:schemeClr val="bg1"/>
                </a:solidFill>
                <a:latin typeface="Calibri Light" panose="020F0302020204030204" pitchFamily="34" charset="0"/>
              </a:rPr>
              <a:t>We don’t expect you to know all the answers!</a:t>
            </a:r>
            <a:br>
              <a:rPr lang="en-GB" sz="2000" dirty="0">
                <a:solidFill>
                  <a:schemeClr val="bg1"/>
                </a:solidFill>
                <a:latin typeface="Calibri Light" panose="020F0302020204030204" pitchFamily="34" charset="0"/>
              </a:rPr>
            </a:br>
            <a:endParaRPr lang="en-GB" sz="20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GB" sz="2000" dirty="0">
                <a:solidFill>
                  <a:schemeClr val="bg1"/>
                </a:solidFill>
                <a:latin typeface="Calibri Light" panose="020F0302020204030204" pitchFamily="34" charset="0"/>
              </a:rPr>
              <a:t>We are here to support you throughout your training and development.</a:t>
            </a:r>
          </a:p>
          <a:p>
            <a:pPr>
              <a:defRPr/>
            </a:pPr>
            <a:endParaRPr lang="en-GB" sz="20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GB" sz="2000" dirty="0">
                <a:solidFill>
                  <a:schemeClr val="bg1"/>
                </a:solidFill>
                <a:latin typeface="Calibri Light" panose="020F0302020204030204" pitchFamily="34" charset="0"/>
              </a:rPr>
              <a:t>Don’t be afraid to ask questions.</a:t>
            </a:r>
            <a:br>
              <a:rPr lang="en-GB" sz="2000" dirty="0">
                <a:solidFill>
                  <a:schemeClr val="bg1"/>
                </a:solidFill>
                <a:latin typeface="Calibri Light" panose="020F0302020204030204" pitchFamily="34" charset="0"/>
              </a:rPr>
            </a:br>
            <a:endParaRPr lang="en-GB" sz="20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GB" sz="2000" dirty="0">
                <a:solidFill>
                  <a:schemeClr val="bg1"/>
                </a:solidFill>
                <a:latin typeface="Calibri Light" panose="020F0302020204030204" pitchFamily="34" charset="0"/>
              </a:rPr>
              <a:t>Email </a:t>
            </a:r>
            <a:r>
              <a:rPr lang="en-GB" sz="2000" dirty="0">
                <a:solidFill>
                  <a:schemeClr val="bg1"/>
                </a:solidFill>
                <a:latin typeface="Calibri Light" panose="020F0302020204030204" pitchFamily="34" charset="0"/>
                <a:hlinkClick r:id="rId2"/>
              </a:rPr>
              <a:t>studentambassadors@uwtsd.ac.uk</a:t>
            </a:r>
            <a:r>
              <a:rPr lang="en-GB" sz="2000" dirty="0">
                <a:solidFill>
                  <a:schemeClr val="bg1"/>
                </a:solidFill>
                <a:latin typeface="Calibri Light" panose="020F0302020204030204" pitchFamily="34" charset="0"/>
              </a:rPr>
              <a:t> </a:t>
            </a:r>
            <a:br>
              <a:rPr lang="en-GB" sz="2000" dirty="0">
                <a:solidFill>
                  <a:schemeClr val="bg1"/>
                </a:solidFill>
                <a:latin typeface="Calibri Light" panose="020F0302020204030204" pitchFamily="34" charset="0"/>
              </a:rPr>
            </a:br>
            <a:r>
              <a:rPr lang="en-GB" sz="2000" dirty="0">
                <a:solidFill>
                  <a:schemeClr val="bg1"/>
                </a:solidFill>
                <a:latin typeface="Calibri Light" panose="020F0302020204030204" pitchFamily="34" charset="0"/>
              </a:rPr>
              <a:t>any time.</a:t>
            </a:r>
            <a:br>
              <a:rPr lang="en-GB" sz="2000" dirty="0">
                <a:solidFill>
                  <a:schemeClr val="bg1"/>
                </a:solidFill>
                <a:latin typeface="Arial Narrow" panose="020B0606020202030204" pitchFamily="34" charset="0"/>
              </a:rPr>
            </a:br>
            <a:endParaRPr lang="en-GB" sz="2000" dirty="0">
              <a:solidFill>
                <a:schemeClr val="bg1"/>
              </a:solidFill>
              <a:latin typeface="Arial Narrow" panose="020B0606020202030204" pitchFamily="34" charset="0"/>
            </a:endParaRPr>
          </a:p>
          <a:p>
            <a:pPr marL="342900" indent="-342900">
              <a:buFont typeface="Arial" panose="020B0604020202020204" pitchFamily="34" charset="0"/>
              <a:buChar char="•"/>
              <a:defRPr/>
            </a:pPr>
            <a:endParaRPr lang="en-GB" dirty="0">
              <a:solidFill>
                <a:schemeClr val="bg1"/>
              </a:solidFill>
            </a:endParaRPr>
          </a:p>
        </p:txBody>
      </p:sp>
      <p:sp>
        <p:nvSpPr>
          <p:cNvPr id="6147" name="Rectangle 2">
            <a:extLst>
              <a:ext uri="{FF2B5EF4-FFF2-40B4-BE49-F238E27FC236}">
                <a16:creationId xmlns:a16="http://schemas.microsoft.com/office/drawing/2014/main" id="{588FA7C9-8A72-ED51-70A2-E4F8ECCA8FDC}"/>
              </a:ext>
            </a:extLst>
          </p:cNvPr>
          <p:cNvSpPr>
            <a:spLocks noChangeArrowheads="1"/>
          </p:cNvSpPr>
          <p:nvPr/>
        </p:nvSpPr>
        <p:spPr bwMode="auto">
          <a:xfrm>
            <a:off x="15875" y="0"/>
            <a:ext cx="4448175" cy="6858000"/>
          </a:xfrm>
          <a:prstGeom prst="rect">
            <a:avLst/>
          </a:prstGeom>
          <a:solidFill>
            <a:schemeClr val="bg1"/>
          </a:solidFill>
          <a:ln w="9525">
            <a:solidFill>
              <a:schemeClr val="bg1"/>
            </a:solidFill>
            <a:round/>
            <a:headEnd/>
            <a:tailEnd/>
          </a:ln>
        </p:spPr>
        <p:txBody>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endParaRPr lang="en-US" altLang="en-US" sz="2400"/>
          </a:p>
        </p:txBody>
      </p:sp>
      <p:pic>
        <p:nvPicPr>
          <p:cNvPr id="6148" name="Picture 1">
            <a:extLst>
              <a:ext uri="{FF2B5EF4-FFF2-40B4-BE49-F238E27FC236}">
                <a16:creationId xmlns:a16="http://schemas.microsoft.com/office/drawing/2014/main" id="{5AFED899-F4CD-6107-78C6-C0A40FC754F2}"/>
              </a:ext>
            </a:extLst>
          </p:cNvPr>
          <p:cNvPicPr>
            <a:picLocks noChangeAspect="1"/>
          </p:cNvPicPr>
          <p:nvPr/>
        </p:nvPicPr>
        <p:blipFill>
          <a:blip r:embed="rId3">
            <a:extLst>
              <a:ext uri="{28A0092B-C50C-407E-A947-70E740481C1C}">
                <a14:useLocalDpi xmlns:a14="http://schemas.microsoft.com/office/drawing/2010/main" val="0"/>
              </a:ext>
            </a:extLst>
          </a:blip>
          <a:srcRect l="24606" t="9058" r="22903" b="13222"/>
          <a:stretch>
            <a:fillRect/>
          </a:stretch>
        </p:blipFill>
        <p:spPr bwMode="auto">
          <a:xfrm>
            <a:off x="258763" y="1131888"/>
            <a:ext cx="3960812" cy="391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1" descr="A black background with white text&#10;&#10;AI-generated content may be incorrect.">
            <a:extLst>
              <a:ext uri="{FF2B5EF4-FFF2-40B4-BE49-F238E27FC236}">
                <a16:creationId xmlns:a16="http://schemas.microsoft.com/office/drawing/2014/main" id="{3E588339-BF92-DCBC-E23A-5E155934F0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2" descr="A black background with white text&#10;&#10;AI-generated content may be incorrect.">
            <a:extLst>
              <a:ext uri="{FF2B5EF4-FFF2-40B4-BE49-F238E27FC236}">
                <a16:creationId xmlns:a16="http://schemas.microsoft.com/office/drawing/2014/main" id="{04DC09E0-39CF-1D60-546A-51A6C1F3D4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6625" y="3449638"/>
            <a:ext cx="611188" cy="23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7170" name="TextBox 3">
            <a:extLst>
              <a:ext uri="{FF2B5EF4-FFF2-40B4-BE49-F238E27FC236}">
                <a16:creationId xmlns:a16="http://schemas.microsoft.com/office/drawing/2014/main" id="{A0EAD4B8-C91C-4622-1476-3AA8A189073E}"/>
              </a:ext>
            </a:extLst>
          </p:cNvPr>
          <p:cNvSpPr txBox="1">
            <a:spLocks noChangeArrowheads="1"/>
          </p:cNvSpPr>
          <p:nvPr/>
        </p:nvSpPr>
        <p:spPr bwMode="auto">
          <a:xfrm>
            <a:off x="1100138" y="476250"/>
            <a:ext cx="77057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3600">
                <a:solidFill>
                  <a:schemeClr val="bg1"/>
                </a:solidFill>
                <a:latin typeface="Calibri Light" panose="020F0302020204030204" pitchFamily="34" charset="0"/>
              </a:rPr>
              <a:t>Key contacts</a:t>
            </a:r>
            <a:br>
              <a:rPr lang="en-GB" altLang="en-US" sz="3600">
                <a:solidFill>
                  <a:schemeClr val="bg1"/>
                </a:solidFill>
                <a:latin typeface="Calibri Light" panose="020F0302020204030204" pitchFamily="34" charset="0"/>
              </a:rPr>
            </a:br>
            <a:r>
              <a:rPr lang="en-GB" altLang="en-US" sz="3600">
                <a:solidFill>
                  <a:schemeClr val="bg1"/>
                </a:solidFill>
                <a:latin typeface="Calibri Light" panose="020F0302020204030204" pitchFamily="34" charset="0"/>
              </a:rPr>
              <a:t> (the people who email you a bunch)</a:t>
            </a:r>
            <a:endParaRPr lang="en-GB" altLang="en-US" sz="2800">
              <a:solidFill>
                <a:schemeClr val="bg1"/>
              </a:solidFill>
              <a:latin typeface="Arial Narrow" panose="020B06060202020A0204" pitchFamily="34" charset="0"/>
            </a:endParaRPr>
          </a:p>
        </p:txBody>
      </p:sp>
      <p:sp>
        <p:nvSpPr>
          <p:cNvPr id="7171" name="TextBox 4">
            <a:extLst>
              <a:ext uri="{FF2B5EF4-FFF2-40B4-BE49-F238E27FC236}">
                <a16:creationId xmlns:a16="http://schemas.microsoft.com/office/drawing/2014/main" id="{C737A5D5-A453-1118-D1CB-B06B50699857}"/>
              </a:ext>
            </a:extLst>
          </p:cNvPr>
          <p:cNvSpPr txBox="1">
            <a:spLocks noChangeArrowheads="1"/>
          </p:cNvSpPr>
          <p:nvPr/>
        </p:nvSpPr>
        <p:spPr bwMode="auto">
          <a:xfrm>
            <a:off x="925513" y="1989138"/>
            <a:ext cx="813435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800">
                <a:solidFill>
                  <a:schemeClr val="bg1"/>
                </a:solidFill>
                <a:latin typeface="Calibri Light" panose="020F0302020204030204" pitchFamily="34" charset="0"/>
              </a:rPr>
              <a:t>Laura Cait Driscoll – CRM Enquiries Officer </a:t>
            </a:r>
          </a:p>
          <a:p>
            <a:pPr algn="ctr">
              <a:spcBef>
                <a:spcPct val="0"/>
              </a:spcBef>
              <a:buFontTx/>
              <a:buNone/>
            </a:pPr>
            <a:endParaRPr lang="en-GB" altLang="en-US" sz="2800">
              <a:solidFill>
                <a:schemeClr val="bg1"/>
              </a:solidFill>
              <a:latin typeface="Calibri Light" panose="020F0302020204030204" pitchFamily="34" charset="0"/>
            </a:endParaRPr>
          </a:p>
          <a:p>
            <a:pPr algn="ctr">
              <a:spcBef>
                <a:spcPct val="0"/>
              </a:spcBef>
              <a:buFontTx/>
              <a:buNone/>
            </a:pPr>
            <a:r>
              <a:rPr lang="en-GB" altLang="en-US" sz="2800">
                <a:solidFill>
                  <a:schemeClr val="bg1"/>
                </a:solidFill>
                <a:latin typeface="Calibri Light" panose="020F0302020204030204" pitchFamily="34" charset="0"/>
              </a:rPr>
              <a:t>Matthew Cowley – CRM Enquiries Officer</a:t>
            </a:r>
          </a:p>
          <a:p>
            <a:pPr algn="ctr">
              <a:spcBef>
                <a:spcPct val="0"/>
              </a:spcBef>
              <a:buFontTx/>
              <a:buNone/>
            </a:pPr>
            <a:endParaRPr lang="en-GB" altLang="en-US" sz="2800">
              <a:solidFill>
                <a:schemeClr val="bg1"/>
              </a:solidFill>
              <a:latin typeface="Calibri Light" panose="020F0302020204030204" pitchFamily="34" charset="0"/>
            </a:endParaRPr>
          </a:p>
          <a:p>
            <a:pPr algn="ctr">
              <a:spcBef>
                <a:spcPct val="0"/>
              </a:spcBef>
              <a:buFontTx/>
              <a:buNone/>
            </a:pPr>
            <a:r>
              <a:rPr lang="en-GB" altLang="en-US" sz="2800">
                <a:solidFill>
                  <a:schemeClr val="bg1"/>
                </a:solidFill>
                <a:latin typeface="Calibri Light" panose="020F0302020204030204" pitchFamily="34" charset="0"/>
              </a:rPr>
              <a:t>Alex Paul – CRM Enquries Admin</a:t>
            </a:r>
          </a:p>
          <a:p>
            <a:pPr algn="ctr">
              <a:spcBef>
                <a:spcPct val="0"/>
              </a:spcBef>
              <a:buFontTx/>
              <a:buNone/>
            </a:pPr>
            <a:endParaRPr lang="en-GB" altLang="en-US" sz="2800">
              <a:solidFill>
                <a:schemeClr val="bg1"/>
              </a:solidFill>
              <a:latin typeface="Calibri Light" panose="020F0302020204030204" pitchFamily="34" charset="0"/>
            </a:endParaRPr>
          </a:p>
          <a:p>
            <a:pPr algn="ctr">
              <a:spcBef>
                <a:spcPct val="0"/>
              </a:spcBef>
              <a:buFontTx/>
              <a:buNone/>
            </a:pPr>
            <a:r>
              <a:rPr lang="en-GB" altLang="en-US" sz="2400">
                <a:solidFill>
                  <a:schemeClr val="bg1"/>
                </a:solidFill>
                <a:latin typeface="Calibri Light" panose="020F0302020204030204" pitchFamily="34" charset="0"/>
              </a:rPr>
              <a:t>you can contact us about: Training, additional support, references, timesheets, job availability, cancellations, event details (studentambassadors@uwtsd.ac.uk)</a:t>
            </a:r>
          </a:p>
        </p:txBody>
      </p:sp>
      <p:pic>
        <p:nvPicPr>
          <p:cNvPr id="7172" name="Picture 1" descr="A black background with white text&#10;&#10;AI-generated content may be incorrect.">
            <a:extLst>
              <a:ext uri="{FF2B5EF4-FFF2-40B4-BE49-F238E27FC236}">
                <a16:creationId xmlns:a16="http://schemas.microsoft.com/office/drawing/2014/main" id="{B5F47106-E093-31BB-F52D-4601B10DE6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8194" name="TextBox 3">
            <a:extLst>
              <a:ext uri="{FF2B5EF4-FFF2-40B4-BE49-F238E27FC236}">
                <a16:creationId xmlns:a16="http://schemas.microsoft.com/office/drawing/2014/main" id="{747A1A27-88AA-63BD-6273-E4C433C717CD}"/>
              </a:ext>
            </a:extLst>
          </p:cNvPr>
          <p:cNvSpPr txBox="1">
            <a:spLocks noChangeArrowheads="1"/>
          </p:cNvSpPr>
          <p:nvPr/>
        </p:nvSpPr>
        <p:spPr bwMode="auto">
          <a:xfrm>
            <a:off x="2028825" y="473075"/>
            <a:ext cx="6191250" cy="113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4000" b="1">
                <a:solidFill>
                  <a:schemeClr val="bg1"/>
                </a:solidFill>
                <a:latin typeface="Calibri Light" panose="020F0302020204030204" pitchFamily="34" charset="0"/>
              </a:rPr>
              <a:t>How do I sign up for work?</a:t>
            </a:r>
          </a:p>
          <a:p>
            <a:pPr algn="ctr">
              <a:spcBef>
                <a:spcPct val="0"/>
              </a:spcBef>
              <a:buFontTx/>
              <a:buNone/>
            </a:pPr>
            <a:endParaRPr lang="en-GB" altLang="en-US" sz="2800">
              <a:solidFill>
                <a:schemeClr val="bg1"/>
              </a:solidFill>
              <a:latin typeface="Arial Narrow" panose="020B06060202020A0204" pitchFamily="34" charset="0"/>
            </a:endParaRPr>
          </a:p>
        </p:txBody>
      </p:sp>
      <p:sp>
        <p:nvSpPr>
          <p:cNvPr id="8195" name="TextBox 1">
            <a:extLst>
              <a:ext uri="{FF2B5EF4-FFF2-40B4-BE49-F238E27FC236}">
                <a16:creationId xmlns:a16="http://schemas.microsoft.com/office/drawing/2014/main" id="{96E29CEE-B22F-8C69-32EA-4689CCB1E231}"/>
              </a:ext>
            </a:extLst>
          </p:cNvPr>
          <p:cNvSpPr txBox="1">
            <a:spLocks noChangeArrowheads="1"/>
          </p:cNvSpPr>
          <p:nvPr/>
        </p:nvSpPr>
        <p:spPr bwMode="auto">
          <a:xfrm>
            <a:off x="1136650" y="3621088"/>
            <a:ext cx="1871663"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400">
                <a:solidFill>
                  <a:schemeClr val="bg1"/>
                </a:solidFill>
              </a:rPr>
              <a:t>The team sends out jobs via email / moodle</a:t>
            </a:r>
          </a:p>
        </p:txBody>
      </p:sp>
      <p:sp>
        <p:nvSpPr>
          <p:cNvPr id="8196" name="TextBox 5">
            <a:extLst>
              <a:ext uri="{FF2B5EF4-FFF2-40B4-BE49-F238E27FC236}">
                <a16:creationId xmlns:a16="http://schemas.microsoft.com/office/drawing/2014/main" id="{4F672B92-B894-9CAA-05F7-5FD031F67548}"/>
              </a:ext>
            </a:extLst>
          </p:cNvPr>
          <p:cNvSpPr txBox="1">
            <a:spLocks noChangeArrowheads="1"/>
          </p:cNvSpPr>
          <p:nvPr/>
        </p:nvSpPr>
        <p:spPr bwMode="auto">
          <a:xfrm>
            <a:off x="3629025" y="3621088"/>
            <a:ext cx="2159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400">
                <a:solidFill>
                  <a:schemeClr val="bg1"/>
                </a:solidFill>
              </a:rPr>
              <a:t>Ambassadors email us to sign up </a:t>
            </a:r>
          </a:p>
        </p:txBody>
      </p:sp>
      <p:sp>
        <p:nvSpPr>
          <p:cNvPr id="8197" name="TextBox 6">
            <a:extLst>
              <a:ext uri="{FF2B5EF4-FFF2-40B4-BE49-F238E27FC236}">
                <a16:creationId xmlns:a16="http://schemas.microsoft.com/office/drawing/2014/main" id="{1D92CE58-BD43-2486-6CEF-327B5F535422}"/>
              </a:ext>
            </a:extLst>
          </p:cNvPr>
          <p:cNvSpPr txBox="1">
            <a:spLocks noChangeArrowheads="1"/>
          </p:cNvSpPr>
          <p:nvPr/>
        </p:nvSpPr>
        <p:spPr bwMode="auto">
          <a:xfrm>
            <a:off x="6248400" y="3716338"/>
            <a:ext cx="31654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400">
                <a:solidFill>
                  <a:schemeClr val="bg1"/>
                </a:solidFill>
              </a:rPr>
              <a:t>We allocate jobs and contact ambassadors</a:t>
            </a:r>
          </a:p>
        </p:txBody>
      </p:sp>
      <p:pic>
        <p:nvPicPr>
          <p:cNvPr id="8198" name="Picture 2" descr="Image result for email symbol transparent background">
            <a:extLst>
              <a:ext uri="{FF2B5EF4-FFF2-40B4-BE49-F238E27FC236}">
                <a16:creationId xmlns:a16="http://schemas.microsoft.com/office/drawing/2014/main" id="{4F2F6C40-89E5-E55B-832B-EE898A74C42D}"/>
              </a:ext>
            </a:extLst>
          </p:cNvPr>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1274763" y="2081213"/>
            <a:ext cx="1584325"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Picture 4" descr="Image result for smartphone symbol transparent background">
            <a:extLst>
              <a:ext uri="{FF2B5EF4-FFF2-40B4-BE49-F238E27FC236}">
                <a16:creationId xmlns:a16="http://schemas.microsoft.com/office/drawing/2014/main" id="{5DEA8F78-13E8-F5C9-0164-B601733CBC2A}"/>
              </a:ext>
            </a:extLst>
          </p:cNvPr>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3902075" y="2208213"/>
            <a:ext cx="1220788" cy="122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0" name="Picture 8" descr="Image result for selected symbol transparent background">
            <a:extLst>
              <a:ext uri="{FF2B5EF4-FFF2-40B4-BE49-F238E27FC236}">
                <a16:creationId xmlns:a16="http://schemas.microsoft.com/office/drawing/2014/main" id="{F28D0618-7326-BA76-89C4-0B7489ADD807}"/>
              </a:ext>
            </a:extLst>
          </p:cNvPr>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6724650" y="1989138"/>
            <a:ext cx="1944688"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1" name="Picture 12" descr="Image result for arrow symbol">
            <a:extLst>
              <a:ext uri="{FF2B5EF4-FFF2-40B4-BE49-F238E27FC236}">
                <a16:creationId xmlns:a16="http://schemas.microsoft.com/office/drawing/2014/main" id="{7478A936-21FD-0598-CA46-5BB144ACC736}"/>
              </a:ext>
            </a:extLst>
          </p:cNvPr>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t="38934"/>
          <a:stretch>
            <a:fillRect/>
          </a:stretch>
        </p:blipFill>
        <p:spPr bwMode="auto">
          <a:xfrm>
            <a:off x="7164388" y="1755775"/>
            <a:ext cx="1065212"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2" name="Picture 1" descr="A black background with white text&#10;&#10;AI-generated content may be incorrect.">
            <a:extLst>
              <a:ext uri="{FF2B5EF4-FFF2-40B4-BE49-F238E27FC236}">
                <a16:creationId xmlns:a16="http://schemas.microsoft.com/office/drawing/2014/main" id="{342B88CB-A1F0-1C6E-6282-1EA25A22743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pic>
        <p:nvPicPr>
          <p:cNvPr id="10246" name="Picture 6" descr="Image result for crowd symbol transparent background">
            <a:extLst>
              <a:ext uri="{FF2B5EF4-FFF2-40B4-BE49-F238E27FC236}">
                <a16:creationId xmlns:a16="http://schemas.microsoft.com/office/drawing/2014/main" id="{0D9D9709-3226-9149-00E0-148865D9473A}"/>
              </a:ext>
            </a:extLst>
          </p:cNvPr>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422275" y="438150"/>
            <a:ext cx="2092325" cy="209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5BCCD9E5-AE16-A261-D3C7-32BB9EAD0D1E}"/>
              </a:ext>
            </a:extLst>
          </p:cNvPr>
          <p:cNvSpPr>
            <a:spLocks noChangeArrowheads="1"/>
          </p:cNvSpPr>
          <p:nvPr/>
        </p:nvSpPr>
        <p:spPr bwMode="auto">
          <a:xfrm>
            <a:off x="2000250" y="1511300"/>
            <a:ext cx="23336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000">
                <a:solidFill>
                  <a:schemeClr val="bg1"/>
                </a:solidFill>
                <a:latin typeface="Calibri Light" panose="020F0302020204030204" pitchFamily="34" charset="0"/>
              </a:rPr>
              <a:t>Leading campus tours around the campus.</a:t>
            </a:r>
            <a:endParaRPr lang="en-GB" altLang="en-US" sz="2000"/>
          </a:p>
        </p:txBody>
      </p:sp>
      <p:pic>
        <p:nvPicPr>
          <p:cNvPr id="10248" name="Picture 8" descr="Image result for presenting symbol transparent background">
            <a:extLst>
              <a:ext uri="{FF2B5EF4-FFF2-40B4-BE49-F238E27FC236}">
                <a16:creationId xmlns:a16="http://schemas.microsoft.com/office/drawing/2014/main" id="{FABB04DB-F939-A1F6-4C97-BFE6B2479EDD}"/>
              </a:ext>
            </a:extLst>
          </p:cNvPr>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1241425" y="3363913"/>
            <a:ext cx="2547938" cy="191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14D01BA4-63C1-6D1C-7E49-FC8A1C9C30DA}"/>
              </a:ext>
            </a:extLst>
          </p:cNvPr>
          <p:cNvSpPr>
            <a:spLocks noChangeArrowheads="1"/>
          </p:cNvSpPr>
          <p:nvPr/>
        </p:nvSpPr>
        <p:spPr bwMode="auto">
          <a:xfrm>
            <a:off x="3028950" y="3627438"/>
            <a:ext cx="1971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000">
                <a:solidFill>
                  <a:schemeClr val="bg1"/>
                </a:solidFill>
                <a:latin typeface="Calibri Light" panose="020F0302020204030204" pitchFamily="34" charset="0"/>
              </a:rPr>
              <a:t>Representing  UWTSD at a range of events</a:t>
            </a:r>
            <a:endParaRPr lang="en-GB" altLang="en-US" sz="2000"/>
          </a:p>
        </p:txBody>
      </p:sp>
      <p:pic>
        <p:nvPicPr>
          <p:cNvPr id="10250" name="Picture 10" descr="Image result for happy symbol transparent background">
            <a:extLst>
              <a:ext uri="{FF2B5EF4-FFF2-40B4-BE49-F238E27FC236}">
                <a16:creationId xmlns:a16="http://schemas.microsoft.com/office/drawing/2014/main" id="{67EBCAFA-C137-FDD4-C68D-F805694B5D2E}"/>
              </a:ext>
            </a:extLst>
          </p:cNvPr>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5237163" y="3644900"/>
            <a:ext cx="1616075" cy="161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4" name="Picture 14" descr="Image result for heart symbol transparent background">
            <a:extLst>
              <a:ext uri="{FF2B5EF4-FFF2-40B4-BE49-F238E27FC236}">
                <a16:creationId xmlns:a16="http://schemas.microsoft.com/office/drawing/2014/main" id="{BA063264-BDE2-7153-AD5B-38A4C3967DE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92800" y="4222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34472EC6-B7D0-7E6C-07FA-3C0B20968434}"/>
              </a:ext>
            </a:extLst>
          </p:cNvPr>
          <p:cNvPicPr>
            <a:picLocks noChangeAspect="1"/>
          </p:cNvPicPr>
          <p:nvPr/>
        </p:nvPicPr>
        <p:blipFill>
          <a:blip r:embed="rId7">
            <a:extLst>
              <a:ext uri="{28A0092B-C50C-407E-A947-70E740481C1C}">
                <a14:useLocalDpi xmlns:a14="http://schemas.microsoft.com/office/drawing/2010/main" val="0"/>
              </a:ext>
            </a:extLst>
          </a:blip>
          <a:srcRect r="75005" b="18631"/>
          <a:stretch>
            <a:fillRect/>
          </a:stretch>
        </p:blipFill>
        <p:spPr bwMode="auto">
          <a:xfrm>
            <a:off x="5840413" y="3340100"/>
            <a:ext cx="409575"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a:extLst>
              <a:ext uri="{FF2B5EF4-FFF2-40B4-BE49-F238E27FC236}">
                <a16:creationId xmlns:a16="http://schemas.microsoft.com/office/drawing/2014/main" id="{D6BC9E83-0D49-F0D7-DE4A-7B9FA7DB4179}"/>
              </a:ext>
            </a:extLst>
          </p:cNvPr>
          <p:cNvSpPr>
            <a:spLocks noChangeArrowheads="1"/>
          </p:cNvSpPr>
          <p:nvPr/>
        </p:nvSpPr>
        <p:spPr bwMode="auto">
          <a:xfrm>
            <a:off x="6645275" y="3703638"/>
            <a:ext cx="2463800" cy="132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000">
                <a:solidFill>
                  <a:schemeClr val="bg1"/>
                </a:solidFill>
                <a:latin typeface="Calibri Light" panose="020F0302020204030204" pitchFamily="34" charset="0"/>
              </a:rPr>
              <a:t>Providing a positive, welcoming and enthusiastic first impression</a:t>
            </a:r>
            <a:r>
              <a:rPr lang="en-GB" altLang="en-US" sz="2000">
                <a:solidFill>
                  <a:schemeClr val="bg1"/>
                </a:solidFill>
                <a:latin typeface="Arial Narrow" panose="020B06060202020A0204" pitchFamily="34" charset="0"/>
              </a:rPr>
              <a:t>.</a:t>
            </a:r>
          </a:p>
        </p:txBody>
      </p:sp>
      <p:sp>
        <p:nvSpPr>
          <p:cNvPr id="9226" name="TextBox 8">
            <a:extLst>
              <a:ext uri="{FF2B5EF4-FFF2-40B4-BE49-F238E27FC236}">
                <a16:creationId xmlns:a16="http://schemas.microsoft.com/office/drawing/2014/main" id="{E91EB5E1-D96F-FF3A-22C4-C64A85836405}"/>
              </a:ext>
            </a:extLst>
          </p:cNvPr>
          <p:cNvSpPr txBox="1">
            <a:spLocks noChangeArrowheads="1"/>
          </p:cNvSpPr>
          <p:nvPr/>
        </p:nvSpPr>
        <p:spPr bwMode="auto">
          <a:xfrm>
            <a:off x="4521200" y="476250"/>
            <a:ext cx="5080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7200" b="1">
                <a:solidFill>
                  <a:schemeClr val="bg1"/>
                </a:solidFill>
                <a:latin typeface="Calibri Light" panose="020F0302020204030204" pitchFamily="34" charset="0"/>
              </a:rPr>
              <a:t>What will </a:t>
            </a:r>
          </a:p>
          <a:p>
            <a:pPr>
              <a:spcBef>
                <a:spcPct val="0"/>
              </a:spcBef>
              <a:buFontTx/>
              <a:buNone/>
            </a:pPr>
            <a:r>
              <a:rPr lang="en-GB" altLang="en-US" sz="7200" b="1">
                <a:solidFill>
                  <a:schemeClr val="bg1"/>
                </a:solidFill>
                <a:latin typeface="Calibri Light" panose="020F0302020204030204" pitchFamily="34" charset="0"/>
              </a:rPr>
              <a:t>I be doing?</a:t>
            </a:r>
          </a:p>
        </p:txBody>
      </p:sp>
      <p:pic>
        <p:nvPicPr>
          <p:cNvPr id="9227" name="Picture 1" descr="A black background with white text&#10;&#10;AI-generated content may be incorrect.">
            <a:extLst>
              <a:ext uri="{FF2B5EF4-FFF2-40B4-BE49-F238E27FC236}">
                <a16:creationId xmlns:a16="http://schemas.microsoft.com/office/drawing/2014/main" id="{55A09EA1-A57D-552F-E7DC-10726E1C39E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4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025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5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pic>
        <p:nvPicPr>
          <p:cNvPr id="12291" name="Picture 18" descr="http://www.hamisgarden.com/wp-content/uploads/2015/05/Advice-Icon-300x265.png">
            <a:extLst>
              <a:ext uri="{FF2B5EF4-FFF2-40B4-BE49-F238E27FC236}">
                <a16:creationId xmlns:a16="http://schemas.microsoft.com/office/drawing/2014/main" id="{19AF73A0-2C0D-517E-728D-CF1DB02B7CBD}"/>
              </a:ext>
            </a:extLst>
          </p:cNvPr>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522288" y="569913"/>
            <a:ext cx="2355850" cy="206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19" descr="https://image.flaticon.com/icons/png/128/76/76818.png">
            <a:extLst>
              <a:ext uri="{FF2B5EF4-FFF2-40B4-BE49-F238E27FC236}">
                <a16:creationId xmlns:a16="http://schemas.microsoft.com/office/drawing/2014/main" id="{35FA95AE-6923-4E38-9C86-13E8FC366C40}"/>
              </a:ext>
            </a:extLst>
          </p:cNvPr>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4745038" y="3021013"/>
            <a:ext cx="2160587" cy="2147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23" descr="https://d30y9cdsu7xlg0.cloudfront.net/png/16838-200.png">
            <a:extLst>
              <a:ext uri="{FF2B5EF4-FFF2-40B4-BE49-F238E27FC236}">
                <a16:creationId xmlns:a16="http://schemas.microsoft.com/office/drawing/2014/main" id="{19C496C6-C183-49D3-C263-7798CE3DE76D}"/>
              </a:ext>
            </a:extLst>
          </p:cNvPr>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344488" y="3230563"/>
            <a:ext cx="2016125" cy="200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25" descr="https://d30y9cdsu7xlg0.cloudfront.net/png/27467-200.png">
            <a:extLst>
              <a:ext uri="{FF2B5EF4-FFF2-40B4-BE49-F238E27FC236}">
                <a16:creationId xmlns:a16="http://schemas.microsoft.com/office/drawing/2014/main" id="{45248701-6066-F450-F584-D36DD07A69AE}"/>
              </a:ext>
            </a:extLst>
          </p:cNvPr>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4989513" y="684213"/>
            <a:ext cx="1916112"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Rectangle 4">
            <a:extLst>
              <a:ext uri="{FF2B5EF4-FFF2-40B4-BE49-F238E27FC236}">
                <a16:creationId xmlns:a16="http://schemas.microsoft.com/office/drawing/2014/main" id="{B7BA2A67-738F-52C0-BB90-26DD580CCCF6}"/>
              </a:ext>
            </a:extLst>
          </p:cNvPr>
          <p:cNvSpPr>
            <a:spLocks noChangeArrowheads="1"/>
          </p:cNvSpPr>
          <p:nvPr/>
        </p:nvSpPr>
        <p:spPr bwMode="auto">
          <a:xfrm>
            <a:off x="2522538" y="1162050"/>
            <a:ext cx="2089150" cy="205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nSpc>
                <a:spcPct val="107000"/>
              </a:lnSpc>
              <a:spcBef>
                <a:spcPct val="0"/>
              </a:spcBef>
              <a:spcAft>
                <a:spcPts val="800"/>
              </a:spcAft>
              <a:buFontTx/>
              <a:buNone/>
            </a:pPr>
            <a:r>
              <a:rPr lang="en-GB" altLang="en-US" sz="2000">
                <a:solidFill>
                  <a:schemeClr val="bg1"/>
                </a:solidFill>
                <a:latin typeface="Calibri Light" panose="020F0302020204030204" pitchFamily="34" charset="0"/>
                <a:ea typeface="Times New Roman" panose="02020603050405020304" pitchFamily="18" charset="0"/>
                <a:cs typeface="Arial" panose="020B0604020202020204" pitchFamily="34" charset="0"/>
              </a:rPr>
              <a:t>Providing friendly, informal and unbiased advice to prospective UWTSD  applicants.</a:t>
            </a:r>
            <a:endParaRPr lang="en-GB" altLang="en-US" sz="140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2296" name="Rectangle 5">
            <a:extLst>
              <a:ext uri="{FF2B5EF4-FFF2-40B4-BE49-F238E27FC236}">
                <a16:creationId xmlns:a16="http://schemas.microsoft.com/office/drawing/2014/main" id="{773F3C1D-F01D-6258-8F09-25C772CAE6C4}"/>
              </a:ext>
            </a:extLst>
          </p:cNvPr>
          <p:cNvSpPr>
            <a:spLocks noChangeArrowheads="1"/>
          </p:cNvSpPr>
          <p:nvPr/>
        </p:nvSpPr>
        <p:spPr bwMode="auto">
          <a:xfrm>
            <a:off x="2144713" y="3429000"/>
            <a:ext cx="2305050" cy="205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nSpc>
                <a:spcPct val="107000"/>
              </a:lnSpc>
              <a:spcBef>
                <a:spcPct val="0"/>
              </a:spcBef>
              <a:spcAft>
                <a:spcPts val="800"/>
              </a:spcAft>
              <a:buFontTx/>
              <a:buNone/>
            </a:pPr>
            <a:r>
              <a:rPr lang="en-GB" altLang="en-US" sz="2000">
                <a:solidFill>
                  <a:schemeClr val="bg1"/>
                </a:solidFill>
                <a:latin typeface="Calibri Light" panose="020F0302020204030204" pitchFamily="34" charset="0"/>
                <a:ea typeface="Times New Roman" panose="02020603050405020304" pitchFamily="18" charset="0"/>
                <a:cs typeface="Arial" panose="020B0604020202020204" pitchFamily="34" charset="0"/>
              </a:rPr>
              <a:t>Maintaining an active profile on the Unibuddy chat platform. (for those who sign up to be a Unibuddy)</a:t>
            </a:r>
            <a:endParaRPr lang="en-GB" altLang="en-US" sz="200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2297" name="Rectangle 6">
            <a:extLst>
              <a:ext uri="{FF2B5EF4-FFF2-40B4-BE49-F238E27FC236}">
                <a16:creationId xmlns:a16="http://schemas.microsoft.com/office/drawing/2014/main" id="{FFCA6C86-9984-7B4C-1488-89EB2120A3F8}"/>
              </a:ext>
            </a:extLst>
          </p:cNvPr>
          <p:cNvSpPr>
            <a:spLocks noChangeArrowheads="1"/>
          </p:cNvSpPr>
          <p:nvPr/>
        </p:nvSpPr>
        <p:spPr bwMode="auto">
          <a:xfrm>
            <a:off x="6343650" y="3759200"/>
            <a:ext cx="2619375" cy="139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nSpc>
                <a:spcPct val="107000"/>
              </a:lnSpc>
              <a:spcBef>
                <a:spcPct val="0"/>
              </a:spcBef>
              <a:spcAft>
                <a:spcPts val="800"/>
              </a:spcAft>
              <a:buFontTx/>
              <a:buNone/>
            </a:pPr>
            <a:r>
              <a:rPr lang="en-GB" altLang="en-US" sz="2000">
                <a:solidFill>
                  <a:schemeClr val="bg1"/>
                </a:solidFill>
                <a:latin typeface="Calibri Light" panose="020F0302020204030204" pitchFamily="34" charset="0"/>
                <a:ea typeface="Times New Roman" panose="02020603050405020304" pitchFamily="18" charset="0"/>
                <a:cs typeface="Arial" panose="020B0604020202020204" pitchFamily="34" charset="0"/>
              </a:rPr>
              <a:t>Answering questions about your course and personal experiences at UWTSD.</a:t>
            </a:r>
            <a:endParaRPr lang="en-GB" altLang="en-US" sz="140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2298" name="Rectangle 7">
            <a:extLst>
              <a:ext uri="{FF2B5EF4-FFF2-40B4-BE49-F238E27FC236}">
                <a16:creationId xmlns:a16="http://schemas.microsoft.com/office/drawing/2014/main" id="{EEAEBF39-2B12-EDF3-5A1F-64D44DC8047F}"/>
              </a:ext>
            </a:extLst>
          </p:cNvPr>
          <p:cNvSpPr>
            <a:spLocks noChangeArrowheads="1"/>
          </p:cNvSpPr>
          <p:nvPr/>
        </p:nvSpPr>
        <p:spPr bwMode="auto">
          <a:xfrm>
            <a:off x="7040563" y="601663"/>
            <a:ext cx="2620962" cy="206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nSpc>
                <a:spcPct val="107000"/>
              </a:lnSpc>
              <a:spcBef>
                <a:spcPct val="0"/>
              </a:spcBef>
              <a:spcAft>
                <a:spcPts val="800"/>
              </a:spcAft>
              <a:buFontTx/>
              <a:buNone/>
            </a:pPr>
            <a:r>
              <a:rPr lang="en-GB" altLang="en-US" sz="2000">
                <a:solidFill>
                  <a:schemeClr val="bg1"/>
                </a:solidFill>
                <a:latin typeface="Calibri Light" panose="020F0302020204030204" pitchFamily="34" charset="0"/>
                <a:ea typeface="Times New Roman" panose="02020603050405020304" pitchFamily="18" charset="0"/>
                <a:cs typeface="Arial" panose="020B0604020202020204" pitchFamily="34" charset="0"/>
              </a:rPr>
              <a:t>Creating a buzz around UWTSD – Sharing your energy, passion and enthusiasm for the University with prospective applicants.</a:t>
            </a:r>
            <a:endParaRPr lang="en-GB" altLang="en-US" sz="140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11274" name="Picture 1" descr="A black background with white text&#10;&#10;AI-generated content may be incorrect.">
            <a:extLst>
              <a:ext uri="{FF2B5EF4-FFF2-40B4-BE49-F238E27FC236}">
                <a16:creationId xmlns:a16="http://schemas.microsoft.com/office/drawing/2014/main" id="{8E20064D-9DD2-DA43-9A23-37054949346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295"/>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29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9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29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229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2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5" grpId="0"/>
      <p:bldP spid="12296" grpId="0"/>
      <p:bldP spid="12297" grpId="0"/>
      <p:bldP spid="1229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A2C1FBF-A14B-DF3D-C424-8DC295B535AB}"/>
              </a:ext>
            </a:extLst>
          </p:cNvPr>
          <p:cNvSpPr txBox="1"/>
          <p:nvPr/>
        </p:nvSpPr>
        <p:spPr>
          <a:xfrm>
            <a:off x="488950" y="476250"/>
            <a:ext cx="8856663" cy="5510213"/>
          </a:xfrm>
          <a:prstGeom prst="rect">
            <a:avLst/>
          </a:prstGeom>
          <a:noFill/>
        </p:spPr>
        <p:txBody>
          <a:bodyPr>
            <a:spAutoFit/>
          </a:bodyPr>
          <a:lstStyle/>
          <a:p>
            <a:pPr>
              <a:defRPr/>
            </a:pPr>
            <a:r>
              <a:rPr lang="en-GB" sz="2800" dirty="0">
                <a:solidFill>
                  <a:schemeClr val="bg1"/>
                </a:solidFill>
                <a:latin typeface="Calibri Light" panose="020F0302020204030204" pitchFamily="34" charset="0"/>
              </a:rPr>
              <a:t>What are we looking for from our ambassadors?</a:t>
            </a:r>
            <a:endParaRPr lang="en-GB" sz="3200" dirty="0">
              <a:solidFill>
                <a:schemeClr val="bg1"/>
              </a:solidFill>
              <a:latin typeface="Calibri Light" panose="020F0302020204030204" pitchFamily="34" charset="0"/>
            </a:endParaRPr>
          </a:p>
          <a:p>
            <a:pPr>
              <a:defRPr/>
            </a:pPr>
            <a:r>
              <a:rPr lang="en-GB" sz="2800" dirty="0">
                <a:solidFill>
                  <a:schemeClr val="bg1"/>
                </a:solidFill>
                <a:latin typeface="Calibri Light" panose="020F0302020204030204" pitchFamily="34" charset="0"/>
              </a:rPr>
              <a:t>As you are hired to represent the university, we expect this to include the best customer service:</a:t>
            </a:r>
          </a:p>
          <a:p>
            <a:pPr>
              <a:defRPr/>
            </a:pPr>
            <a:endParaRPr lang="en-GB" sz="28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Friendly</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Enthusiastic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Smiley</a:t>
            </a:r>
            <a:r>
              <a:rPr lang="en-GB" b="1" dirty="0">
                <a:solidFill>
                  <a:schemeClr val="bg1"/>
                </a:solidFill>
                <a:latin typeface="Calibri Light" panose="020F0302020204030204" pitchFamily="34" charset="0"/>
              </a:rPr>
              <a:t>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Patient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Calm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Responsible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Helpful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Confident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Positive</a:t>
            </a:r>
          </a:p>
          <a:p>
            <a:pPr marL="342900" indent="-342900">
              <a:buFont typeface="Arial" panose="020B0604020202020204" pitchFamily="34" charset="0"/>
              <a:buChar char="•"/>
              <a:defRPr/>
            </a:pPr>
            <a:endParaRPr lang="en-GB" dirty="0">
              <a:solidFill>
                <a:schemeClr val="bg1"/>
              </a:solidFill>
            </a:endParaRPr>
          </a:p>
        </p:txBody>
      </p:sp>
      <p:pic>
        <p:nvPicPr>
          <p:cNvPr id="13315" name="Picture 1" descr="A black background with white text&#10;&#10;AI-generated content may be incorrect.">
            <a:extLst>
              <a:ext uri="{FF2B5EF4-FFF2-40B4-BE49-F238E27FC236}">
                <a16:creationId xmlns:a16="http://schemas.microsoft.com/office/drawing/2014/main" id="{1912E76E-A9FB-092F-DB18-1AFFA5D4CB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14338" name="TextBox 3">
            <a:extLst>
              <a:ext uri="{FF2B5EF4-FFF2-40B4-BE49-F238E27FC236}">
                <a16:creationId xmlns:a16="http://schemas.microsoft.com/office/drawing/2014/main" id="{05F9C999-231D-1E21-1429-AEDE04845360}"/>
              </a:ext>
            </a:extLst>
          </p:cNvPr>
          <p:cNvSpPr txBox="1">
            <a:spLocks noChangeArrowheads="1"/>
          </p:cNvSpPr>
          <p:nvPr/>
        </p:nvSpPr>
        <p:spPr bwMode="auto">
          <a:xfrm>
            <a:off x="1917700" y="620713"/>
            <a:ext cx="61309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800">
                <a:solidFill>
                  <a:schemeClr val="bg1"/>
                </a:solidFill>
                <a:latin typeface="Calibri Light" panose="020F0302020204030204" pitchFamily="34" charset="0"/>
              </a:rPr>
              <a:t>Open, positive, engaging body language</a:t>
            </a:r>
            <a:endParaRPr lang="en-GB" altLang="en-US" sz="2400">
              <a:solidFill>
                <a:schemeClr val="bg1"/>
              </a:solidFill>
              <a:latin typeface="Calibri Light" panose="020F0302020204030204" pitchFamily="34" charset="0"/>
            </a:endParaRPr>
          </a:p>
        </p:txBody>
      </p:sp>
      <p:pic>
        <p:nvPicPr>
          <p:cNvPr id="14339" name="Picture 4" descr="ttps://www.tourguidesolutions.com/wp-content/uploads/2016/10/titleimg_prod_porta_rnt.jpg">
            <a:extLst>
              <a:ext uri="{FF2B5EF4-FFF2-40B4-BE49-F238E27FC236}">
                <a16:creationId xmlns:a16="http://schemas.microsoft.com/office/drawing/2014/main" id="{25B0D5D8-628D-8902-6062-6F10AF12F4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398" r="17639"/>
          <a:stretch>
            <a:fillRect/>
          </a:stretch>
        </p:blipFill>
        <p:spPr bwMode="auto">
          <a:xfrm>
            <a:off x="5168900" y="1655763"/>
            <a:ext cx="4300538" cy="336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2" descr="http://mikeflam.ch/wp-content/uploads/2015/03/20150121_body-language_mfl_0217w-1024x682.jpg">
            <a:extLst>
              <a:ext uri="{FF2B5EF4-FFF2-40B4-BE49-F238E27FC236}">
                <a16:creationId xmlns:a16="http://schemas.microsoft.com/office/drawing/2014/main" id="{7D349C92-A235-1B2D-3307-6F0D2BB824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109" t="766" r="8470" b="5704"/>
          <a:stretch>
            <a:fillRect/>
          </a:stretch>
        </p:blipFill>
        <p:spPr bwMode="auto">
          <a:xfrm>
            <a:off x="538163" y="1655763"/>
            <a:ext cx="4445000" cy="336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1" descr="A black background with white text&#10;&#10;AI-generated content may be incorrect.">
            <a:extLst>
              <a:ext uri="{FF2B5EF4-FFF2-40B4-BE49-F238E27FC236}">
                <a16:creationId xmlns:a16="http://schemas.microsoft.com/office/drawing/2014/main" id="{9AB0F258-08A7-24B2-B092-2AEFF51F04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8" descr="Image result for tick emoji">
            <a:extLst>
              <a:ext uri="{FF2B5EF4-FFF2-40B4-BE49-F238E27FC236}">
                <a16:creationId xmlns:a16="http://schemas.microsoft.com/office/drawing/2014/main" id="{6281D743-7700-E2B6-F1BF-F68247B31C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3525" y="687388"/>
            <a:ext cx="3905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15362" name="TextBox 3">
            <a:extLst>
              <a:ext uri="{FF2B5EF4-FFF2-40B4-BE49-F238E27FC236}">
                <a16:creationId xmlns:a16="http://schemas.microsoft.com/office/drawing/2014/main" id="{F0874C92-DB28-E6FC-A253-0242CD6EF6E8}"/>
              </a:ext>
            </a:extLst>
          </p:cNvPr>
          <p:cNvSpPr txBox="1">
            <a:spLocks noChangeArrowheads="1"/>
          </p:cNvSpPr>
          <p:nvPr/>
        </p:nvSpPr>
        <p:spPr bwMode="auto">
          <a:xfrm>
            <a:off x="1917700" y="206375"/>
            <a:ext cx="613092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800">
                <a:solidFill>
                  <a:schemeClr val="bg1"/>
                </a:solidFill>
                <a:latin typeface="Calibri Light" panose="020F0302020204030204" pitchFamily="34" charset="0"/>
              </a:rPr>
              <a:t>Closed, negative, unengaging body language</a:t>
            </a:r>
            <a:endParaRPr lang="en-GB" altLang="en-US" sz="2400">
              <a:solidFill>
                <a:schemeClr val="bg1"/>
              </a:solidFill>
              <a:latin typeface="Calibri Light" panose="020F0302020204030204" pitchFamily="34" charset="0"/>
            </a:endParaRPr>
          </a:p>
        </p:txBody>
      </p:sp>
      <p:pic>
        <p:nvPicPr>
          <p:cNvPr id="15363" name="Picture 2" descr="ttps://i.ytimg.com/vi/9XSBtwUjN48/maxresdefault.jpg">
            <a:extLst>
              <a:ext uri="{FF2B5EF4-FFF2-40B4-BE49-F238E27FC236}">
                <a16:creationId xmlns:a16="http://schemas.microsoft.com/office/drawing/2014/main" id="{6F5400A0-B538-3C5B-4A49-800A8EFCF8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2550" y="1246188"/>
            <a:ext cx="6964363" cy="392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1" descr="A black background with white text&#10;&#10;AI-generated content may be incorrect.">
            <a:extLst>
              <a:ext uri="{FF2B5EF4-FFF2-40B4-BE49-F238E27FC236}">
                <a16:creationId xmlns:a16="http://schemas.microsoft.com/office/drawing/2014/main" id="{6756F2AA-365C-41CE-88DA-DF87CA190D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Graphic 3" descr="Badge Cross with solid fill">
            <a:extLst>
              <a:ext uri="{FF2B5EF4-FFF2-40B4-BE49-F238E27FC236}">
                <a16:creationId xmlns:a16="http://schemas.microsoft.com/office/drawing/2014/main" id="{2416C485-41DD-BC87-64C1-961B2832DA9F}"/>
              </a:ext>
            </a:extLst>
          </p:cNvPr>
          <p:cNvPicPr>
            <a:picLocks noChangeAspect="1"/>
          </p:cNvPicPr>
          <p:nvPr/>
        </p:nvPicPr>
        <p:blipFill>
          <a:blip r:embed="rId4"/>
          <a:stretch>
            <a:fillRect/>
          </a:stretch>
        </p:blipFill>
        <p:spPr>
          <a:xfrm>
            <a:off x="1568450" y="147638"/>
            <a:ext cx="720725" cy="71913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16386" name="TextBox 3">
            <a:extLst>
              <a:ext uri="{FF2B5EF4-FFF2-40B4-BE49-F238E27FC236}">
                <a16:creationId xmlns:a16="http://schemas.microsoft.com/office/drawing/2014/main" id="{67C058D3-DBC6-8767-7169-3AAD4C6A5F3F}"/>
              </a:ext>
            </a:extLst>
          </p:cNvPr>
          <p:cNvSpPr txBox="1">
            <a:spLocks noChangeArrowheads="1"/>
          </p:cNvSpPr>
          <p:nvPr/>
        </p:nvSpPr>
        <p:spPr bwMode="auto">
          <a:xfrm>
            <a:off x="1639888" y="214313"/>
            <a:ext cx="633730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None/>
            </a:pPr>
            <a:r>
              <a:rPr lang="en-GB" altLang="en-US" sz="4400" dirty="0">
                <a:solidFill>
                  <a:schemeClr val="bg1"/>
                </a:solidFill>
                <a:latin typeface="Calibri Light"/>
                <a:ea typeface="ヒラギノ角ゴ Pro W3"/>
              </a:rPr>
              <a:t>Open Days</a:t>
            </a:r>
            <a:br>
              <a:rPr lang="en-GB" altLang="en-US" sz="4400" dirty="0">
                <a:solidFill>
                  <a:schemeClr val="bg1"/>
                </a:solidFill>
                <a:latin typeface="Calibri Light"/>
                <a:ea typeface="ヒラギノ角ゴ Pro W3"/>
              </a:rPr>
            </a:br>
            <a:r>
              <a:rPr lang="en-GB" altLang="en-US" sz="4400" dirty="0">
                <a:solidFill>
                  <a:schemeClr val="bg1"/>
                </a:solidFill>
                <a:latin typeface="Calibri Light"/>
                <a:ea typeface="ヒラギノ角ゴ Pro W3"/>
              </a:rPr>
              <a:t>Typical Tasks</a:t>
            </a:r>
            <a:endParaRPr lang="en-US" dirty="0">
              <a:solidFill>
                <a:schemeClr val="bg1"/>
              </a:solidFill>
            </a:endParaRPr>
          </a:p>
        </p:txBody>
      </p:sp>
      <p:sp>
        <p:nvSpPr>
          <p:cNvPr id="17416" name="Rectangle 3">
            <a:extLst>
              <a:ext uri="{FF2B5EF4-FFF2-40B4-BE49-F238E27FC236}">
                <a16:creationId xmlns:a16="http://schemas.microsoft.com/office/drawing/2014/main" id="{013CEF83-F2B0-8F5D-1BFA-124767383A41}"/>
              </a:ext>
            </a:extLst>
          </p:cNvPr>
          <p:cNvSpPr>
            <a:spLocks noChangeArrowheads="1"/>
          </p:cNvSpPr>
          <p:nvPr/>
        </p:nvSpPr>
        <p:spPr bwMode="auto">
          <a:xfrm>
            <a:off x="1388462" y="2168047"/>
            <a:ext cx="6589685"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marL="342900" indent="-342900">
              <a:spcBef>
                <a:spcPct val="0"/>
              </a:spcBef>
              <a:buFont typeface="Calibri"/>
              <a:buChar char="-"/>
            </a:pPr>
            <a:r>
              <a:rPr lang="en-GB" altLang="en-US" sz="2400" dirty="0">
                <a:solidFill>
                  <a:schemeClr val="bg1"/>
                </a:solidFill>
                <a:latin typeface="Calibri Light"/>
                <a:ea typeface="ヒラギノ角ゴ Pro W3"/>
              </a:rPr>
              <a:t>Set up and dismantling of equipment</a:t>
            </a:r>
            <a:endParaRPr lang="en-GB" altLang="en-US" sz="2400" dirty="0">
              <a:solidFill>
                <a:schemeClr val="bg1"/>
              </a:solidFill>
              <a:latin typeface="Calibri Light" panose="020F0302020204030204" pitchFamily="34" charset="0"/>
            </a:endParaRPr>
          </a:p>
          <a:p>
            <a:pPr marL="342900" indent="-342900">
              <a:spcBef>
                <a:spcPct val="0"/>
              </a:spcBef>
              <a:buFont typeface="Calibri"/>
              <a:buChar char="-"/>
            </a:pPr>
            <a:r>
              <a:rPr lang="en-GB" altLang="en-US" sz="2400" dirty="0">
                <a:solidFill>
                  <a:schemeClr val="bg1"/>
                </a:solidFill>
                <a:latin typeface="Calibri Light"/>
                <a:ea typeface="ヒラギノ角ゴ Pro W3"/>
              </a:rPr>
              <a:t>Helping check in visitors</a:t>
            </a:r>
          </a:p>
          <a:p>
            <a:pPr marL="342900" indent="-342900">
              <a:spcBef>
                <a:spcPct val="0"/>
              </a:spcBef>
              <a:buFont typeface="Calibri"/>
              <a:buChar char="-"/>
            </a:pPr>
            <a:r>
              <a:rPr lang="en-GB" altLang="en-US" sz="2400" dirty="0">
                <a:solidFill>
                  <a:schemeClr val="bg1"/>
                </a:solidFill>
                <a:latin typeface="Calibri Light"/>
                <a:ea typeface="ヒラギノ角ゴ Pro W3"/>
              </a:rPr>
              <a:t>Help coordinate visitors from the carpark to the meeting point</a:t>
            </a:r>
          </a:p>
          <a:p>
            <a:pPr marL="342900" indent="-342900">
              <a:spcBef>
                <a:spcPct val="0"/>
              </a:spcBef>
              <a:buFont typeface="Calibri"/>
              <a:buChar char="-"/>
            </a:pPr>
            <a:r>
              <a:rPr lang="en-GB" altLang="en-US" sz="2400" dirty="0">
                <a:solidFill>
                  <a:schemeClr val="bg1"/>
                </a:solidFill>
                <a:latin typeface="Calibri Light"/>
                <a:ea typeface="ヒラギノ角ゴ Pro W3"/>
              </a:rPr>
              <a:t>Campus and accommodation tours</a:t>
            </a:r>
          </a:p>
          <a:p>
            <a:pPr marL="342900" indent="-342900">
              <a:spcBef>
                <a:spcPct val="0"/>
              </a:spcBef>
              <a:buFont typeface="Calibri"/>
              <a:buChar char="-"/>
            </a:pPr>
            <a:r>
              <a:rPr lang="en-GB" altLang="en-US" sz="2400" dirty="0">
                <a:solidFill>
                  <a:schemeClr val="bg1"/>
                </a:solidFill>
                <a:latin typeface="Calibri Light"/>
                <a:ea typeface="ヒラギノ角ゴ Pro W3"/>
              </a:rPr>
              <a:t>Signposting visitors to different talks or buildings</a:t>
            </a:r>
          </a:p>
          <a:p>
            <a:pPr marL="342900" indent="-342900">
              <a:spcBef>
                <a:spcPct val="0"/>
              </a:spcBef>
              <a:buFont typeface="Calibri"/>
              <a:buChar char="-"/>
            </a:pPr>
            <a:r>
              <a:rPr lang="en-GB" altLang="en-US" sz="2400" dirty="0">
                <a:solidFill>
                  <a:schemeClr val="bg1"/>
                </a:solidFill>
                <a:latin typeface="Calibri Light"/>
                <a:ea typeface="ヒラギノ角ゴ Pro W3"/>
              </a:rPr>
              <a:t>Taking part in student life talks and panels </a:t>
            </a:r>
          </a:p>
          <a:p>
            <a:pPr marL="342900" indent="-342900">
              <a:spcBef>
                <a:spcPct val="0"/>
              </a:spcBef>
              <a:buFont typeface="Calibri"/>
              <a:buChar char="-"/>
            </a:pPr>
            <a:r>
              <a:rPr lang="en-GB" altLang="en-US" sz="2400" dirty="0">
                <a:solidFill>
                  <a:schemeClr val="bg1"/>
                </a:solidFill>
                <a:latin typeface="Calibri Light"/>
                <a:ea typeface="ヒラギノ角ゴ Pro W3"/>
              </a:rPr>
              <a:t>Answer enquiries from visitors</a:t>
            </a:r>
            <a:endParaRPr lang="en-GB" altLang="en-US" sz="2400" dirty="0">
              <a:solidFill>
                <a:schemeClr val="bg1"/>
              </a:solidFill>
              <a:latin typeface="Calibri Light" panose="020F0302020204030204" pitchFamily="34" charset="0"/>
            </a:endParaRPr>
          </a:p>
          <a:p>
            <a:pPr marL="342900" indent="-342900">
              <a:spcBef>
                <a:spcPct val="0"/>
              </a:spcBef>
              <a:buFont typeface="Calibri"/>
              <a:buChar char="-"/>
            </a:pPr>
            <a:endParaRPr lang="en-GB" altLang="en-US" sz="2400" dirty="0">
              <a:solidFill>
                <a:schemeClr val="bg1"/>
              </a:solidFill>
              <a:latin typeface="Calibri Light" panose="020F0302020204030204" pitchFamily="34" charset="0"/>
            </a:endParaRPr>
          </a:p>
        </p:txBody>
      </p:sp>
      <p:pic>
        <p:nvPicPr>
          <p:cNvPr id="16395" name="Picture 1" descr="A black background with white text&#10;&#10;AI-generated content may be incorrect.">
            <a:extLst>
              <a:ext uri="{FF2B5EF4-FFF2-40B4-BE49-F238E27FC236}">
                <a16:creationId xmlns:a16="http://schemas.microsoft.com/office/drawing/2014/main" id="{706AD5ED-AA53-A206-FEF7-CF5260AF2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a:extLst>
            <a:ext uri="{FF2B5EF4-FFF2-40B4-BE49-F238E27FC236}">
              <a16:creationId xmlns:a16="http://schemas.microsoft.com/office/drawing/2014/main" id="{8910E64B-C177-B40F-7EC2-EB650A7382B9}"/>
            </a:ext>
          </a:extLst>
        </p:cNvPr>
        <p:cNvGrpSpPr/>
        <p:nvPr/>
      </p:nvGrpSpPr>
      <p:grpSpPr>
        <a:xfrm>
          <a:off x="0" y="0"/>
          <a:ext cx="0" cy="0"/>
          <a:chOff x="0" y="0"/>
          <a:chExt cx="0" cy="0"/>
        </a:xfrm>
      </p:grpSpPr>
      <p:sp>
        <p:nvSpPr>
          <p:cNvPr id="16386" name="TextBox 3">
            <a:extLst>
              <a:ext uri="{FF2B5EF4-FFF2-40B4-BE49-F238E27FC236}">
                <a16:creationId xmlns:a16="http://schemas.microsoft.com/office/drawing/2014/main" id="{DFFA5643-B4B6-5D08-B3BA-9F4DBAF27783}"/>
              </a:ext>
            </a:extLst>
          </p:cNvPr>
          <p:cNvSpPr txBox="1">
            <a:spLocks noChangeArrowheads="1"/>
          </p:cNvSpPr>
          <p:nvPr/>
        </p:nvSpPr>
        <p:spPr bwMode="auto">
          <a:xfrm>
            <a:off x="1639888" y="214313"/>
            <a:ext cx="63373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4400">
                <a:solidFill>
                  <a:schemeClr val="bg1"/>
                </a:solidFill>
                <a:latin typeface="Calibri Light" panose="020F0302020204030204" pitchFamily="34" charset="0"/>
              </a:rPr>
              <a:t>At Open Days and at Fairs</a:t>
            </a:r>
            <a:endParaRPr lang="en-GB" altLang="en-US" sz="4000">
              <a:solidFill>
                <a:schemeClr val="bg1"/>
              </a:solidFill>
              <a:latin typeface="Calibri Light" panose="020F0302020204030204" pitchFamily="34" charset="0"/>
            </a:endParaRPr>
          </a:p>
        </p:txBody>
      </p:sp>
      <p:sp>
        <p:nvSpPr>
          <p:cNvPr id="13316" name="TextBox 1">
            <a:extLst>
              <a:ext uri="{FF2B5EF4-FFF2-40B4-BE49-F238E27FC236}">
                <a16:creationId xmlns:a16="http://schemas.microsoft.com/office/drawing/2014/main" id="{842D7282-F2B3-ED73-5730-3235FF773098}"/>
              </a:ext>
            </a:extLst>
          </p:cNvPr>
          <p:cNvSpPr txBox="1">
            <a:spLocks noChangeArrowheads="1"/>
          </p:cNvSpPr>
          <p:nvPr/>
        </p:nvSpPr>
        <p:spPr bwMode="auto">
          <a:xfrm>
            <a:off x="1370013" y="3521075"/>
            <a:ext cx="2325687"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chemeClr val="bg1"/>
                </a:solidFill>
                <a:latin typeface="Calibri Light" panose="020F0302020204030204" pitchFamily="34" charset="0"/>
              </a:rPr>
              <a:t>Prospectuses</a:t>
            </a:r>
            <a:br>
              <a:rPr lang="en-GB" altLang="en-US" sz="2400">
                <a:solidFill>
                  <a:schemeClr val="bg1"/>
                </a:solidFill>
                <a:latin typeface="Calibri Light" panose="020F0302020204030204" pitchFamily="34" charset="0"/>
              </a:rPr>
            </a:br>
            <a:r>
              <a:rPr lang="en-GB" altLang="en-US" sz="2400">
                <a:solidFill>
                  <a:schemeClr val="bg1"/>
                </a:solidFill>
                <a:latin typeface="Calibri Light" panose="020F0302020204030204" pitchFamily="34" charset="0"/>
              </a:rPr>
              <a:t>topped up</a:t>
            </a:r>
            <a:endParaRPr lang="en-GB" altLang="en-US" sz="2400">
              <a:solidFill>
                <a:schemeClr val="bg1"/>
              </a:solidFill>
              <a:latin typeface="Arial Narrow" panose="020B06060202020A0204" pitchFamily="34" charset="0"/>
            </a:endParaRPr>
          </a:p>
        </p:txBody>
      </p:sp>
      <p:sp>
        <p:nvSpPr>
          <p:cNvPr id="17414" name="Rectangle 1">
            <a:extLst>
              <a:ext uri="{FF2B5EF4-FFF2-40B4-BE49-F238E27FC236}">
                <a16:creationId xmlns:a16="http://schemas.microsoft.com/office/drawing/2014/main" id="{C74D01F7-6B9D-8CFC-2091-69B35E5BA8D6}"/>
              </a:ext>
            </a:extLst>
          </p:cNvPr>
          <p:cNvSpPr>
            <a:spLocks noChangeArrowheads="1"/>
          </p:cNvSpPr>
          <p:nvPr/>
        </p:nvSpPr>
        <p:spPr bwMode="auto">
          <a:xfrm>
            <a:off x="5529263" y="3449638"/>
            <a:ext cx="19764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chemeClr val="bg1"/>
                </a:solidFill>
                <a:latin typeface="Calibri Light" panose="020F0302020204030204" pitchFamily="34" charset="0"/>
              </a:rPr>
              <a:t>Neat display:</a:t>
            </a:r>
            <a:br>
              <a:rPr lang="en-GB" altLang="en-US" sz="2400">
                <a:solidFill>
                  <a:schemeClr val="bg1"/>
                </a:solidFill>
                <a:latin typeface="Calibri Light" panose="020F0302020204030204" pitchFamily="34" charset="0"/>
              </a:rPr>
            </a:br>
            <a:r>
              <a:rPr lang="en-GB" altLang="en-US" sz="2400">
                <a:solidFill>
                  <a:schemeClr val="bg1"/>
                </a:solidFill>
                <a:latin typeface="Calibri Light" panose="020F0302020204030204" pitchFamily="34" charset="0"/>
              </a:rPr>
              <a:t>- Tablecloth</a:t>
            </a:r>
            <a:br>
              <a:rPr lang="en-GB" altLang="en-US" sz="2400">
                <a:solidFill>
                  <a:schemeClr val="bg1"/>
                </a:solidFill>
                <a:latin typeface="Calibri Light" panose="020F0302020204030204" pitchFamily="34" charset="0"/>
              </a:rPr>
            </a:br>
            <a:r>
              <a:rPr lang="en-GB" altLang="en-US" sz="2400">
                <a:solidFill>
                  <a:schemeClr val="bg1"/>
                </a:solidFill>
                <a:latin typeface="Calibri Light" panose="020F0302020204030204" pitchFamily="34" charset="0"/>
              </a:rPr>
              <a:t>- Prospectuses</a:t>
            </a:r>
          </a:p>
        </p:txBody>
      </p:sp>
      <p:sp>
        <p:nvSpPr>
          <p:cNvPr id="17415" name="Rectangle 2">
            <a:extLst>
              <a:ext uri="{FF2B5EF4-FFF2-40B4-BE49-F238E27FC236}">
                <a16:creationId xmlns:a16="http://schemas.microsoft.com/office/drawing/2014/main" id="{F8A912D7-80DD-5BCB-7FD1-22311952D6CA}"/>
              </a:ext>
            </a:extLst>
          </p:cNvPr>
          <p:cNvSpPr>
            <a:spLocks noChangeArrowheads="1"/>
          </p:cNvSpPr>
          <p:nvPr/>
        </p:nvSpPr>
        <p:spPr bwMode="auto">
          <a:xfrm>
            <a:off x="5580063" y="1798638"/>
            <a:ext cx="27368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chemeClr val="bg1"/>
                </a:solidFill>
                <a:latin typeface="Calibri Light" panose="020F0302020204030204" pitchFamily="34" charset="0"/>
              </a:rPr>
              <a:t>Open/approachable body language</a:t>
            </a:r>
          </a:p>
        </p:txBody>
      </p:sp>
      <p:sp>
        <p:nvSpPr>
          <p:cNvPr id="17416" name="Rectangle 3">
            <a:extLst>
              <a:ext uri="{FF2B5EF4-FFF2-40B4-BE49-F238E27FC236}">
                <a16:creationId xmlns:a16="http://schemas.microsoft.com/office/drawing/2014/main" id="{BDD9FF74-F230-F99B-6D0E-B1765C3DDEB2}"/>
              </a:ext>
            </a:extLst>
          </p:cNvPr>
          <p:cNvSpPr>
            <a:spLocks noChangeArrowheads="1"/>
          </p:cNvSpPr>
          <p:nvPr/>
        </p:nvSpPr>
        <p:spPr bwMode="auto">
          <a:xfrm>
            <a:off x="1360488" y="1846263"/>
            <a:ext cx="18605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chemeClr val="bg1"/>
                </a:solidFill>
                <a:latin typeface="Calibri Light" panose="020F0302020204030204" pitchFamily="34" charset="0"/>
              </a:rPr>
              <a:t>Stand in front</a:t>
            </a:r>
          </a:p>
          <a:p>
            <a:pPr>
              <a:spcBef>
                <a:spcPct val="0"/>
              </a:spcBef>
              <a:buFontTx/>
              <a:buNone/>
            </a:pPr>
            <a:r>
              <a:rPr lang="en-GB" altLang="en-US" sz="2400">
                <a:solidFill>
                  <a:schemeClr val="bg1"/>
                </a:solidFill>
                <a:latin typeface="Calibri Light" panose="020F0302020204030204" pitchFamily="34" charset="0"/>
              </a:rPr>
              <a:t>of table</a:t>
            </a:r>
          </a:p>
        </p:txBody>
      </p:sp>
      <p:pic>
        <p:nvPicPr>
          <p:cNvPr id="17421" name="Picture 8" descr="Image result for tick emoji">
            <a:extLst>
              <a:ext uri="{FF2B5EF4-FFF2-40B4-BE49-F238E27FC236}">
                <a16:creationId xmlns:a16="http://schemas.microsoft.com/office/drawing/2014/main" id="{139BD94A-42DF-2C12-2725-B7447BD133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763" y="3644900"/>
            <a:ext cx="3905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2" name="Picture 8" descr="Image result for tick emoji">
            <a:extLst>
              <a:ext uri="{FF2B5EF4-FFF2-40B4-BE49-F238E27FC236}">
                <a16:creationId xmlns:a16="http://schemas.microsoft.com/office/drawing/2014/main" id="{D348F975-FC5E-7D19-4F12-9752DC0DF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0938" y="2017713"/>
            <a:ext cx="3905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3" name="Picture 8" descr="Image result for tick emoji">
            <a:extLst>
              <a:ext uri="{FF2B5EF4-FFF2-40B4-BE49-F238E27FC236}">
                <a16:creationId xmlns:a16="http://schemas.microsoft.com/office/drawing/2014/main" id="{B9E480F1-74FE-8143-727F-956030E9DE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0938" y="3741738"/>
            <a:ext cx="3905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4" name="Picture 8" descr="Image result for tick emoji">
            <a:extLst>
              <a:ext uri="{FF2B5EF4-FFF2-40B4-BE49-F238E27FC236}">
                <a16:creationId xmlns:a16="http://schemas.microsoft.com/office/drawing/2014/main" id="{1E31F11F-66EE-C9CF-384A-4C2F3A1161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563" y="2017713"/>
            <a:ext cx="3905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1" descr="A black background with white text&#10;&#10;AI-generated content may be incorrect.">
            <a:extLst>
              <a:ext uri="{FF2B5EF4-FFF2-40B4-BE49-F238E27FC236}">
                <a16:creationId xmlns:a16="http://schemas.microsoft.com/office/drawing/2014/main" id="{C0EAF761-1A1F-A98B-B158-DF9207393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6333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421"/>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74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31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422"/>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414"/>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4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p:bldP spid="17414" grpId="0"/>
      <p:bldP spid="17415" grpId="0"/>
      <p:bldP spid="1741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17410" name="TextBox 3">
            <a:extLst>
              <a:ext uri="{FF2B5EF4-FFF2-40B4-BE49-F238E27FC236}">
                <a16:creationId xmlns:a16="http://schemas.microsoft.com/office/drawing/2014/main" id="{8C3E06BA-64BD-BC60-1184-2BD1C6920D50}"/>
              </a:ext>
            </a:extLst>
          </p:cNvPr>
          <p:cNvSpPr txBox="1">
            <a:spLocks noChangeArrowheads="1"/>
          </p:cNvSpPr>
          <p:nvPr/>
        </p:nvSpPr>
        <p:spPr bwMode="auto">
          <a:xfrm>
            <a:off x="-17463" y="101600"/>
            <a:ext cx="58340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5400">
                <a:solidFill>
                  <a:schemeClr val="bg1"/>
                </a:solidFill>
                <a:latin typeface="Calibri Light" panose="020F0302020204030204" pitchFamily="34" charset="0"/>
              </a:rPr>
              <a:t>Common questions</a:t>
            </a:r>
            <a:endParaRPr lang="en-GB" altLang="en-US" sz="4800">
              <a:solidFill>
                <a:schemeClr val="bg1"/>
              </a:solidFill>
              <a:latin typeface="Calibri Light" panose="020F0302020204030204" pitchFamily="34" charset="0"/>
            </a:endParaRPr>
          </a:p>
        </p:txBody>
      </p:sp>
      <p:pic>
        <p:nvPicPr>
          <p:cNvPr id="17411" name="Picture 4" descr="Related image">
            <a:extLst>
              <a:ext uri="{FF2B5EF4-FFF2-40B4-BE49-F238E27FC236}">
                <a16:creationId xmlns:a16="http://schemas.microsoft.com/office/drawing/2014/main" id="{B07B58BE-2DD9-3A79-1ADE-BE59D59E8C4E}"/>
              </a:ext>
            </a:extLst>
          </p:cNvPr>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1700213" y="3435350"/>
            <a:ext cx="25908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4" descr="Related image">
            <a:extLst>
              <a:ext uri="{FF2B5EF4-FFF2-40B4-BE49-F238E27FC236}">
                <a16:creationId xmlns:a16="http://schemas.microsoft.com/office/drawing/2014/main" id="{64C48FDA-F945-33DB-27A5-955B93AEA608}"/>
              </a:ext>
            </a:extLst>
          </p:cNvPr>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3427413" y="3435350"/>
            <a:ext cx="25908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EEC2D939-0F91-14A0-8234-8463E1CB61DD}"/>
              </a:ext>
            </a:extLst>
          </p:cNvPr>
          <p:cNvSpPr/>
          <p:nvPr/>
        </p:nvSpPr>
        <p:spPr bwMode="auto">
          <a:xfrm>
            <a:off x="4340225" y="3943350"/>
            <a:ext cx="722313" cy="71438"/>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2" name="Rectangle 11">
            <a:extLst>
              <a:ext uri="{FF2B5EF4-FFF2-40B4-BE49-F238E27FC236}">
                <a16:creationId xmlns:a16="http://schemas.microsoft.com/office/drawing/2014/main" id="{2844C209-B035-CC47-A098-EB0064956067}"/>
              </a:ext>
            </a:extLst>
          </p:cNvPr>
          <p:cNvSpPr/>
          <p:nvPr/>
        </p:nvSpPr>
        <p:spPr bwMode="auto">
          <a:xfrm>
            <a:off x="4340225" y="3860800"/>
            <a:ext cx="722313" cy="73025"/>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3" name="Rectangle 12">
            <a:extLst>
              <a:ext uri="{FF2B5EF4-FFF2-40B4-BE49-F238E27FC236}">
                <a16:creationId xmlns:a16="http://schemas.microsoft.com/office/drawing/2014/main" id="{7629403E-BFED-DF6E-4816-88972A320C6A}"/>
              </a:ext>
            </a:extLst>
          </p:cNvPr>
          <p:cNvSpPr/>
          <p:nvPr/>
        </p:nvSpPr>
        <p:spPr bwMode="auto">
          <a:xfrm>
            <a:off x="4340225" y="3789363"/>
            <a:ext cx="722313" cy="71437"/>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4" name="Rectangle 13">
            <a:extLst>
              <a:ext uri="{FF2B5EF4-FFF2-40B4-BE49-F238E27FC236}">
                <a16:creationId xmlns:a16="http://schemas.microsoft.com/office/drawing/2014/main" id="{F07BC51E-4EB2-3479-E4BB-26A00E31C528}"/>
              </a:ext>
            </a:extLst>
          </p:cNvPr>
          <p:cNvSpPr/>
          <p:nvPr/>
        </p:nvSpPr>
        <p:spPr bwMode="auto">
          <a:xfrm>
            <a:off x="4340225" y="3706813"/>
            <a:ext cx="722313" cy="73025"/>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5" name="Rectangle 14">
            <a:extLst>
              <a:ext uri="{FF2B5EF4-FFF2-40B4-BE49-F238E27FC236}">
                <a16:creationId xmlns:a16="http://schemas.microsoft.com/office/drawing/2014/main" id="{D4F24E25-1CC3-02DA-2544-7BF0984C5BC6}"/>
              </a:ext>
            </a:extLst>
          </p:cNvPr>
          <p:cNvSpPr/>
          <p:nvPr/>
        </p:nvSpPr>
        <p:spPr bwMode="auto">
          <a:xfrm>
            <a:off x="4340225" y="3644900"/>
            <a:ext cx="722313" cy="71438"/>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6" name="Rectangle 15">
            <a:extLst>
              <a:ext uri="{FF2B5EF4-FFF2-40B4-BE49-F238E27FC236}">
                <a16:creationId xmlns:a16="http://schemas.microsoft.com/office/drawing/2014/main" id="{CDD7BCC6-65E9-058A-B1D2-D5436A065613}"/>
              </a:ext>
            </a:extLst>
          </p:cNvPr>
          <p:cNvSpPr/>
          <p:nvPr/>
        </p:nvSpPr>
        <p:spPr bwMode="auto">
          <a:xfrm>
            <a:off x="3297238" y="3943350"/>
            <a:ext cx="720725" cy="71438"/>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7" name="Rectangle 16">
            <a:extLst>
              <a:ext uri="{FF2B5EF4-FFF2-40B4-BE49-F238E27FC236}">
                <a16:creationId xmlns:a16="http://schemas.microsoft.com/office/drawing/2014/main" id="{ED75EA7E-E1A5-D525-1DEA-E6D984F4FFA7}"/>
              </a:ext>
            </a:extLst>
          </p:cNvPr>
          <p:cNvSpPr/>
          <p:nvPr/>
        </p:nvSpPr>
        <p:spPr bwMode="auto">
          <a:xfrm>
            <a:off x="3297238" y="3860800"/>
            <a:ext cx="720725" cy="73025"/>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8" name="Rectangle 17">
            <a:extLst>
              <a:ext uri="{FF2B5EF4-FFF2-40B4-BE49-F238E27FC236}">
                <a16:creationId xmlns:a16="http://schemas.microsoft.com/office/drawing/2014/main" id="{B4A68A7F-2AFE-F826-5C9E-FBC6CA857E84}"/>
              </a:ext>
            </a:extLst>
          </p:cNvPr>
          <p:cNvSpPr/>
          <p:nvPr/>
        </p:nvSpPr>
        <p:spPr bwMode="auto">
          <a:xfrm>
            <a:off x="3297238" y="3789363"/>
            <a:ext cx="720725" cy="71437"/>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9" name="Rectangle 18">
            <a:extLst>
              <a:ext uri="{FF2B5EF4-FFF2-40B4-BE49-F238E27FC236}">
                <a16:creationId xmlns:a16="http://schemas.microsoft.com/office/drawing/2014/main" id="{0D4E92B5-8D7F-8DEC-3CC4-B13FCD6E5B9C}"/>
              </a:ext>
            </a:extLst>
          </p:cNvPr>
          <p:cNvSpPr/>
          <p:nvPr/>
        </p:nvSpPr>
        <p:spPr bwMode="auto">
          <a:xfrm>
            <a:off x="3297238" y="3706813"/>
            <a:ext cx="720725" cy="73025"/>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20" name="Rectangle 19">
            <a:extLst>
              <a:ext uri="{FF2B5EF4-FFF2-40B4-BE49-F238E27FC236}">
                <a16:creationId xmlns:a16="http://schemas.microsoft.com/office/drawing/2014/main" id="{49CD2680-1AA2-29EB-EF61-FC5B5AD8E82A}"/>
              </a:ext>
            </a:extLst>
          </p:cNvPr>
          <p:cNvSpPr/>
          <p:nvPr/>
        </p:nvSpPr>
        <p:spPr bwMode="auto">
          <a:xfrm>
            <a:off x="3297238" y="3644900"/>
            <a:ext cx="720725" cy="71438"/>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21" name="Rectangle 20">
            <a:extLst>
              <a:ext uri="{FF2B5EF4-FFF2-40B4-BE49-F238E27FC236}">
                <a16:creationId xmlns:a16="http://schemas.microsoft.com/office/drawing/2014/main" id="{8807F95C-C6ED-C880-351D-F1705B79E2EC}"/>
              </a:ext>
            </a:extLst>
          </p:cNvPr>
          <p:cNvSpPr/>
          <p:nvPr/>
        </p:nvSpPr>
        <p:spPr bwMode="auto">
          <a:xfrm>
            <a:off x="2252663" y="3944938"/>
            <a:ext cx="720725" cy="71437"/>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22" name="Rectangle 21">
            <a:extLst>
              <a:ext uri="{FF2B5EF4-FFF2-40B4-BE49-F238E27FC236}">
                <a16:creationId xmlns:a16="http://schemas.microsoft.com/office/drawing/2014/main" id="{56E7A192-FC17-B954-680B-0F15CCBE424F}"/>
              </a:ext>
            </a:extLst>
          </p:cNvPr>
          <p:cNvSpPr/>
          <p:nvPr/>
        </p:nvSpPr>
        <p:spPr bwMode="auto">
          <a:xfrm>
            <a:off x="2252663" y="3863975"/>
            <a:ext cx="720725" cy="71438"/>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23" name="Rectangle 22">
            <a:extLst>
              <a:ext uri="{FF2B5EF4-FFF2-40B4-BE49-F238E27FC236}">
                <a16:creationId xmlns:a16="http://schemas.microsoft.com/office/drawing/2014/main" id="{F1365E6B-12DB-1732-1BF2-C9AB9B89F7AD}"/>
              </a:ext>
            </a:extLst>
          </p:cNvPr>
          <p:cNvSpPr/>
          <p:nvPr/>
        </p:nvSpPr>
        <p:spPr bwMode="auto">
          <a:xfrm>
            <a:off x="2252663" y="3790950"/>
            <a:ext cx="720725" cy="73025"/>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24" name="Rectangle 23">
            <a:extLst>
              <a:ext uri="{FF2B5EF4-FFF2-40B4-BE49-F238E27FC236}">
                <a16:creationId xmlns:a16="http://schemas.microsoft.com/office/drawing/2014/main" id="{69CC017D-B17F-3896-B166-ACDEEA52504F}"/>
              </a:ext>
            </a:extLst>
          </p:cNvPr>
          <p:cNvSpPr/>
          <p:nvPr/>
        </p:nvSpPr>
        <p:spPr bwMode="auto">
          <a:xfrm>
            <a:off x="2252663" y="3709988"/>
            <a:ext cx="720725" cy="71437"/>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25" name="Rectangle 24">
            <a:extLst>
              <a:ext uri="{FF2B5EF4-FFF2-40B4-BE49-F238E27FC236}">
                <a16:creationId xmlns:a16="http://schemas.microsoft.com/office/drawing/2014/main" id="{EBB02FF9-4643-DEE9-3D88-1F148C6CAFC1}"/>
              </a:ext>
            </a:extLst>
          </p:cNvPr>
          <p:cNvSpPr/>
          <p:nvPr/>
        </p:nvSpPr>
        <p:spPr bwMode="auto">
          <a:xfrm>
            <a:off x="2252663" y="3646488"/>
            <a:ext cx="720725" cy="73025"/>
          </a:xfrm>
          <a:prstGeom prst="rect">
            <a:avLst/>
          </a:prstGeom>
          <a:solidFill>
            <a:schemeClr val="accent3">
              <a:lumMod val="85000"/>
            </a:schemeClr>
          </a:solidFill>
          <a:ln w="9525" cap="flat" cmpd="sng" algn="ctr">
            <a:solidFill>
              <a:schemeClr val="tx2"/>
            </a:solidFill>
            <a:prstDash val="solid"/>
            <a:round/>
            <a:headEnd type="none" w="med" len="med"/>
            <a:tailEnd type="none" w="med" len="med"/>
          </a:ln>
          <a:effectLst/>
        </p:spPr>
        <p:txBody>
          <a:bodyPr/>
          <a:lstStyle/>
          <a:p>
            <a:pPr>
              <a:defRPr/>
            </a:pPr>
            <a:endParaRPr lang="en-GB">
              <a:latin typeface="Arial" charset="0"/>
            </a:endParaRPr>
          </a:p>
        </p:txBody>
      </p:sp>
      <p:sp>
        <p:nvSpPr>
          <p:cNvPr id="17428" name="Rounded Rectangle 25">
            <a:extLst>
              <a:ext uri="{FF2B5EF4-FFF2-40B4-BE49-F238E27FC236}">
                <a16:creationId xmlns:a16="http://schemas.microsoft.com/office/drawing/2014/main" id="{A4AF695F-DE90-0ACF-31AC-395C719F5F4B}"/>
              </a:ext>
            </a:extLst>
          </p:cNvPr>
          <p:cNvSpPr>
            <a:spLocks noChangeArrowheads="1"/>
          </p:cNvSpPr>
          <p:nvPr/>
        </p:nvSpPr>
        <p:spPr bwMode="auto">
          <a:xfrm>
            <a:off x="344488" y="1557338"/>
            <a:ext cx="1392237" cy="3597275"/>
          </a:xfrm>
          <a:prstGeom prst="roundRect">
            <a:avLst>
              <a:gd name="adj" fmla="val 16667"/>
            </a:avLst>
          </a:prstGeom>
          <a:solidFill>
            <a:srgbClr val="00B0F0"/>
          </a:solidFill>
          <a:ln w="9525" algn="ctr">
            <a:solidFill>
              <a:schemeClr val="tx1"/>
            </a:solidFill>
            <a:round/>
            <a:headEnd/>
            <a:tailEnd/>
          </a:ln>
        </p:spPr>
        <p:txBody>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endParaRPr lang="en-GB" altLang="en-US"/>
          </a:p>
        </p:txBody>
      </p:sp>
      <p:pic>
        <p:nvPicPr>
          <p:cNvPr id="17429" name="Picture 4" descr="Related image">
            <a:extLst>
              <a:ext uri="{FF2B5EF4-FFF2-40B4-BE49-F238E27FC236}">
                <a16:creationId xmlns:a16="http://schemas.microsoft.com/office/drawing/2014/main" id="{82A6967A-5638-7248-2F35-44D7B5288AE8}"/>
              </a:ext>
            </a:extLst>
          </p:cNvPr>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t="67017"/>
          <a:stretch>
            <a:fillRect/>
          </a:stretch>
        </p:blipFill>
        <p:spPr bwMode="auto">
          <a:xfrm>
            <a:off x="-277813" y="5129213"/>
            <a:ext cx="2590801"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a:extLst>
              <a:ext uri="{FF2B5EF4-FFF2-40B4-BE49-F238E27FC236}">
                <a16:creationId xmlns:a16="http://schemas.microsoft.com/office/drawing/2014/main" id="{EF3AF2BF-95F4-1819-394C-59FA58E20232}"/>
              </a:ext>
            </a:extLst>
          </p:cNvPr>
          <p:cNvSpPr/>
          <p:nvPr/>
        </p:nvSpPr>
        <p:spPr bwMode="auto">
          <a:xfrm>
            <a:off x="2108200" y="1716088"/>
            <a:ext cx="2727325" cy="1368425"/>
          </a:xfrm>
          <a:prstGeom prst="wedgeEllipseCallout">
            <a:avLst/>
          </a:prstGeom>
          <a:solidFill>
            <a:schemeClr val="accent1"/>
          </a:solidFill>
          <a:ln w="9525" cap="flat" cmpd="sng" algn="ctr">
            <a:solidFill>
              <a:schemeClr val="accent5">
                <a:lumMod val="90000"/>
              </a:schemeClr>
            </a:solidFill>
            <a:prstDash val="solid"/>
            <a:round/>
            <a:headEnd type="none" w="med" len="med"/>
            <a:tailEnd type="none" w="med" len="med"/>
          </a:ln>
          <a:effectLst/>
        </p:spPr>
        <p:txBody>
          <a:bodyPr/>
          <a:lstStyle/>
          <a:p>
            <a:pPr algn="ctr">
              <a:defRPr/>
            </a:pPr>
            <a:r>
              <a:rPr lang="en-GB" sz="2000" dirty="0">
                <a:latin typeface="Calibri Light" panose="020F0302020204030204" pitchFamily="34" charset="0"/>
              </a:rPr>
              <a:t>I’ve heard that x area is a bit dodgy</a:t>
            </a:r>
          </a:p>
        </p:txBody>
      </p:sp>
      <p:sp>
        <p:nvSpPr>
          <p:cNvPr id="6" name="Rounded Rectangular Callout 5">
            <a:extLst>
              <a:ext uri="{FF2B5EF4-FFF2-40B4-BE49-F238E27FC236}">
                <a16:creationId xmlns:a16="http://schemas.microsoft.com/office/drawing/2014/main" id="{300BFD1B-51FD-4DC0-B6CF-B98EA38CBA36}"/>
              </a:ext>
            </a:extLst>
          </p:cNvPr>
          <p:cNvSpPr/>
          <p:nvPr/>
        </p:nvSpPr>
        <p:spPr bwMode="auto">
          <a:xfrm>
            <a:off x="5062538" y="1268413"/>
            <a:ext cx="2411412" cy="1081087"/>
          </a:xfrm>
          <a:prstGeom prst="wedgeRoundRectCallout">
            <a:avLst/>
          </a:prstGeom>
          <a:solidFill>
            <a:schemeClr val="accent6">
              <a:lumMod val="40000"/>
              <a:lumOff val="60000"/>
            </a:schemeClr>
          </a:solidFill>
          <a:ln w="9525" cap="flat" cmpd="sng" algn="ctr">
            <a:solidFill>
              <a:schemeClr val="accent6">
                <a:lumMod val="40000"/>
                <a:lumOff val="60000"/>
              </a:schemeClr>
            </a:solidFill>
            <a:prstDash val="solid"/>
            <a:round/>
            <a:headEnd type="none" w="med" len="med"/>
            <a:tailEnd type="none" w="med" len="med"/>
          </a:ln>
          <a:effectLst/>
        </p:spPr>
        <p:txBody>
          <a:bodyPr/>
          <a:lstStyle/>
          <a:p>
            <a:pPr>
              <a:defRPr/>
            </a:pPr>
            <a:r>
              <a:rPr lang="en-GB" sz="2000" dirty="0">
                <a:latin typeface="Calibri Light" panose="020F0302020204030204" pitchFamily="34" charset="0"/>
              </a:rPr>
              <a:t>Isn’t x area really expensive? How do you afford it? </a:t>
            </a:r>
          </a:p>
        </p:txBody>
      </p:sp>
      <p:sp>
        <p:nvSpPr>
          <p:cNvPr id="7" name="Cloud Callout 6">
            <a:extLst>
              <a:ext uri="{FF2B5EF4-FFF2-40B4-BE49-F238E27FC236}">
                <a16:creationId xmlns:a16="http://schemas.microsoft.com/office/drawing/2014/main" id="{5F735A49-6C7E-367F-5F68-44031FC9D9FF}"/>
              </a:ext>
            </a:extLst>
          </p:cNvPr>
          <p:cNvSpPr>
            <a:spLocks noChangeArrowheads="1"/>
          </p:cNvSpPr>
          <p:nvPr/>
        </p:nvSpPr>
        <p:spPr bwMode="auto">
          <a:xfrm>
            <a:off x="5518150" y="2684463"/>
            <a:ext cx="2447925" cy="1439862"/>
          </a:xfrm>
          <a:prstGeom prst="cloudCallout">
            <a:avLst>
              <a:gd name="adj1" fmla="val -20833"/>
              <a:gd name="adj2" fmla="val 62500"/>
            </a:avLst>
          </a:prstGeom>
          <a:solidFill>
            <a:srgbClr val="E2ABF3"/>
          </a:solidFill>
          <a:ln w="9525">
            <a:solidFill>
              <a:srgbClr val="E2ABF3"/>
            </a:solidFill>
            <a:round/>
            <a:headEnd/>
            <a:tailEnd/>
          </a:ln>
        </p:spPr>
        <p:txBody>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000">
                <a:latin typeface="Calibri Light" panose="020F0302020204030204" pitchFamily="34" charset="0"/>
              </a:rPr>
              <a:t>Can you tell me about</a:t>
            </a:r>
            <a:br>
              <a:rPr lang="en-GB" altLang="en-US" sz="2000">
                <a:latin typeface="Calibri Light" panose="020F0302020204030204" pitchFamily="34" charset="0"/>
              </a:rPr>
            </a:br>
            <a:r>
              <a:rPr lang="en-GB" altLang="en-US" sz="2000">
                <a:latin typeface="Calibri Light" panose="020F0302020204030204" pitchFamily="34" charset="0"/>
              </a:rPr>
              <a:t>_________?</a:t>
            </a:r>
          </a:p>
        </p:txBody>
      </p:sp>
      <p:sp>
        <p:nvSpPr>
          <p:cNvPr id="8" name="Oval Callout 7">
            <a:extLst>
              <a:ext uri="{FF2B5EF4-FFF2-40B4-BE49-F238E27FC236}">
                <a16:creationId xmlns:a16="http://schemas.microsoft.com/office/drawing/2014/main" id="{DF24AF89-4093-A866-DAEF-0E321635E08B}"/>
              </a:ext>
            </a:extLst>
          </p:cNvPr>
          <p:cNvSpPr>
            <a:spLocks noChangeArrowheads="1"/>
          </p:cNvSpPr>
          <p:nvPr/>
        </p:nvSpPr>
        <p:spPr bwMode="auto">
          <a:xfrm>
            <a:off x="7616825" y="153988"/>
            <a:ext cx="2124075" cy="1411287"/>
          </a:xfrm>
          <a:prstGeom prst="wedgeEllipseCallout">
            <a:avLst>
              <a:gd name="adj1" fmla="val -20833"/>
              <a:gd name="adj2" fmla="val 62500"/>
            </a:avLst>
          </a:prstGeom>
          <a:solidFill>
            <a:srgbClr val="FFC000"/>
          </a:solidFill>
          <a:ln w="9525">
            <a:solidFill>
              <a:srgbClr val="FFC000"/>
            </a:solidFill>
            <a:round/>
            <a:headEnd/>
            <a:tailEnd/>
          </a:ln>
        </p:spPr>
        <p:txBody>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000">
                <a:latin typeface="Calibri Light" panose="020F0302020204030204" pitchFamily="34" charset="0"/>
              </a:rPr>
              <a:t>What do you like about UWTSD?</a:t>
            </a:r>
          </a:p>
        </p:txBody>
      </p:sp>
      <p:sp>
        <p:nvSpPr>
          <p:cNvPr id="11" name="Rounded Rectangular Callout 10">
            <a:extLst>
              <a:ext uri="{FF2B5EF4-FFF2-40B4-BE49-F238E27FC236}">
                <a16:creationId xmlns:a16="http://schemas.microsoft.com/office/drawing/2014/main" id="{537524A2-59E7-F8B1-0753-935302E2CD5C}"/>
              </a:ext>
            </a:extLst>
          </p:cNvPr>
          <p:cNvSpPr>
            <a:spLocks noChangeArrowheads="1"/>
          </p:cNvSpPr>
          <p:nvPr/>
        </p:nvSpPr>
        <p:spPr bwMode="auto">
          <a:xfrm>
            <a:off x="5518150" y="4581525"/>
            <a:ext cx="4114800" cy="863600"/>
          </a:xfrm>
          <a:prstGeom prst="wedgeRoundRectCallout">
            <a:avLst>
              <a:gd name="adj1" fmla="val -20833"/>
              <a:gd name="adj2" fmla="val 62500"/>
              <a:gd name="adj3" fmla="val 16667"/>
            </a:avLst>
          </a:prstGeom>
          <a:solidFill>
            <a:srgbClr val="FFC000"/>
          </a:solidFill>
          <a:ln w="9525">
            <a:solidFill>
              <a:srgbClr val="FFC000"/>
            </a:solidFill>
            <a:round/>
            <a:headEnd/>
            <a:tailEnd/>
          </a:ln>
        </p:spPr>
        <p:txBody>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000">
                <a:latin typeface="Calibri Light" panose="020F0302020204030204" pitchFamily="34" charset="0"/>
              </a:rPr>
              <a:t>What is your course like? Do you like your lecturers?</a:t>
            </a:r>
          </a:p>
        </p:txBody>
      </p:sp>
      <p:sp>
        <p:nvSpPr>
          <p:cNvPr id="29" name="Rectangular Callout 28">
            <a:extLst>
              <a:ext uri="{FF2B5EF4-FFF2-40B4-BE49-F238E27FC236}">
                <a16:creationId xmlns:a16="http://schemas.microsoft.com/office/drawing/2014/main" id="{BB57B080-45B9-5BA0-3D08-FDDC31D80425}"/>
              </a:ext>
            </a:extLst>
          </p:cNvPr>
          <p:cNvSpPr>
            <a:spLocks noChangeArrowheads="1"/>
          </p:cNvSpPr>
          <p:nvPr/>
        </p:nvSpPr>
        <p:spPr bwMode="auto">
          <a:xfrm>
            <a:off x="8121650" y="1916113"/>
            <a:ext cx="1439863" cy="2208212"/>
          </a:xfrm>
          <a:prstGeom prst="wedgeRectCallout">
            <a:avLst>
              <a:gd name="adj1" fmla="val -20833"/>
              <a:gd name="adj2" fmla="val 62500"/>
            </a:avLst>
          </a:prstGeom>
          <a:solidFill>
            <a:schemeClr val="accent1"/>
          </a:solidFill>
          <a:ln w="9525">
            <a:solidFill>
              <a:schemeClr val="tx1"/>
            </a:solidFill>
            <a:round/>
            <a:headEnd/>
            <a:tailEnd/>
          </a:ln>
        </p:spPr>
        <p:txBody>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000">
                <a:latin typeface="Calibri Light" panose="020F0302020204030204" pitchFamily="34" charset="0"/>
              </a:rPr>
              <a:t>What is the campus like? </a:t>
            </a:r>
          </a:p>
          <a:p>
            <a:pPr>
              <a:spcBef>
                <a:spcPct val="0"/>
              </a:spcBef>
              <a:buFontTx/>
              <a:buNone/>
            </a:pPr>
            <a:r>
              <a:rPr lang="en-GB" altLang="en-US" sz="2000">
                <a:latin typeface="Calibri Light" panose="020F0302020204030204" pitchFamily="34" charset="0"/>
              </a:rPr>
              <a:t>How close is it to a train station?</a:t>
            </a:r>
          </a:p>
        </p:txBody>
      </p:sp>
      <p:sp>
        <p:nvSpPr>
          <p:cNvPr id="31" name="5-Point Star 30">
            <a:extLst>
              <a:ext uri="{FF2B5EF4-FFF2-40B4-BE49-F238E27FC236}">
                <a16:creationId xmlns:a16="http://schemas.microsoft.com/office/drawing/2014/main" id="{674A9624-7146-8CE5-3358-0BE261FB8F07}"/>
              </a:ext>
            </a:extLst>
          </p:cNvPr>
          <p:cNvSpPr/>
          <p:nvPr/>
        </p:nvSpPr>
        <p:spPr bwMode="auto">
          <a:xfrm>
            <a:off x="7221538" y="2971800"/>
            <a:ext cx="504825" cy="503238"/>
          </a:xfrm>
          <a:prstGeom prst="star5">
            <a:avLst/>
          </a:prstGeom>
          <a:solidFill>
            <a:srgbClr val="FFC000"/>
          </a:solidFill>
          <a:ln w="9525" cap="flat" cmpd="sng" algn="ctr">
            <a:solidFill>
              <a:srgbClr val="FFC000"/>
            </a:solidFill>
            <a:prstDash val="solid"/>
            <a:round/>
            <a:headEnd type="none" w="med" len="med"/>
            <a:tailEnd type="none" w="med" len="med"/>
          </a:ln>
          <a:effectLst/>
        </p:spPr>
        <p:txBody>
          <a:bodyPr/>
          <a:lstStyle/>
          <a:p>
            <a:pPr>
              <a:defRPr/>
            </a:pPr>
            <a:endParaRPr lang="en-GB">
              <a:latin typeface="Arial" charset="0"/>
            </a:endParaRPr>
          </a:p>
        </p:txBody>
      </p:sp>
      <p:pic>
        <p:nvPicPr>
          <p:cNvPr id="17437" name="Picture 1" descr="A black background with white text&#10;&#10;AI-generated content may be incorrect.">
            <a:extLst>
              <a:ext uri="{FF2B5EF4-FFF2-40B4-BE49-F238E27FC236}">
                <a16:creationId xmlns:a16="http://schemas.microsoft.com/office/drawing/2014/main" id="{8E8B20E8-5D69-08E2-8223-3A2FE62B0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38" name="Picture 2" descr="A black background with white text&#10;&#10;AI-generated content may be incorrect.">
            <a:extLst>
              <a:ext uri="{FF2B5EF4-FFF2-40B4-BE49-F238E27FC236}">
                <a16:creationId xmlns:a16="http://schemas.microsoft.com/office/drawing/2014/main" id="{AAB26418-8ADB-87F0-ACC4-46DDCD5E59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703388"/>
            <a:ext cx="1211263"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8" presetClass="emph" presetSubtype="0" fill="hold" nodeType="clickEffect">
                                  <p:stCondLst>
                                    <p:cond delay="0"/>
                                  </p:stCondLst>
                                  <p:childTnLst>
                                    <p:animRot by="21600000">
                                      <p:cBhvr>
                                        <p:cTn id="34" dur="2000" fill="hold"/>
                                        <p:tgtEl>
                                          <p:spTgt spid="3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1" grpId="0" animBg="1"/>
      <p:bldP spid="2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7CF774-9330-EB8D-444B-1AE898ED370F}"/>
              </a:ext>
            </a:extLst>
          </p:cNvPr>
          <p:cNvSpPr txBox="1">
            <a:spLocks noChangeArrowheads="1"/>
          </p:cNvSpPr>
          <p:nvPr/>
        </p:nvSpPr>
        <p:spPr bwMode="auto">
          <a:xfrm>
            <a:off x="1136650" y="765175"/>
            <a:ext cx="69119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chemeClr val="bg1"/>
                </a:solidFill>
                <a:latin typeface="Calibri Light" panose="020F0302020204030204" pitchFamily="34" charset="0"/>
              </a:rPr>
              <a:t>1. What are the entry requirements for Engineering?</a:t>
            </a:r>
          </a:p>
        </p:txBody>
      </p:sp>
      <p:sp>
        <p:nvSpPr>
          <p:cNvPr id="6" name="TextBox 5">
            <a:extLst>
              <a:ext uri="{FF2B5EF4-FFF2-40B4-BE49-F238E27FC236}">
                <a16:creationId xmlns:a16="http://schemas.microsoft.com/office/drawing/2014/main" id="{DE4DE1DB-8AB0-75BB-0381-F03AF83EE07A}"/>
              </a:ext>
            </a:extLst>
          </p:cNvPr>
          <p:cNvSpPr txBox="1">
            <a:spLocks noChangeArrowheads="1"/>
          </p:cNvSpPr>
          <p:nvPr/>
        </p:nvSpPr>
        <p:spPr bwMode="auto">
          <a:xfrm>
            <a:off x="1139825" y="1562100"/>
            <a:ext cx="691356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rgbClr val="FFFF00"/>
                </a:solidFill>
                <a:latin typeface="Calibri Light" panose="020F0302020204030204" pitchFamily="34" charset="0"/>
              </a:rPr>
              <a:t>For all our subjects, our website will tell you, or they can be found in the prospectus</a:t>
            </a:r>
          </a:p>
        </p:txBody>
      </p:sp>
      <p:sp>
        <p:nvSpPr>
          <p:cNvPr id="7" name="TextBox 6">
            <a:extLst>
              <a:ext uri="{FF2B5EF4-FFF2-40B4-BE49-F238E27FC236}">
                <a16:creationId xmlns:a16="http://schemas.microsoft.com/office/drawing/2014/main" id="{97DCBD74-F665-0498-CA2D-555E96C2A121}"/>
              </a:ext>
            </a:extLst>
          </p:cNvPr>
          <p:cNvSpPr txBox="1">
            <a:spLocks noChangeArrowheads="1"/>
          </p:cNvSpPr>
          <p:nvPr/>
        </p:nvSpPr>
        <p:spPr bwMode="auto">
          <a:xfrm>
            <a:off x="1136650" y="2554288"/>
            <a:ext cx="7799388"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chemeClr val="bg1"/>
                </a:solidFill>
                <a:latin typeface="Calibri Light" panose="020F0302020204030204" pitchFamily="34" charset="0"/>
              </a:rPr>
              <a:t>2. Which email address should I use if I have an academic enquiry?</a:t>
            </a:r>
          </a:p>
        </p:txBody>
      </p:sp>
      <p:sp>
        <p:nvSpPr>
          <p:cNvPr id="8" name="TextBox 7">
            <a:extLst>
              <a:ext uri="{FF2B5EF4-FFF2-40B4-BE49-F238E27FC236}">
                <a16:creationId xmlns:a16="http://schemas.microsoft.com/office/drawing/2014/main" id="{DD10050F-91C8-5094-1723-42AF2F21CBFD}"/>
              </a:ext>
            </a:extLst>
          </p:cNvPr>
          <p:cNvSpPr txBox="1">
            <a:spLocks noChangeArrowheads="1"/>
          </p:cNvSpPr>
          <p:nvPr/>
        </p:nvSpPr>
        <p:spPr bwMode="auto">
          <a:xfrm>
            <a:off x="1165225" y="3355975"/>
            <a:ext cx="691356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GB" altLang="en-US" sz="2400">
                <a:solidFill>
                  <a:srgbClr val="FFFF00"/>
                </a:solidFill>
                <a:latin typeface="Calibri Light" panose="020F0302020204030204" pitchFamily="34" charset="0"/>
                <a:hlinkClick r:id="rId2"/>
              </a:rPr>
              <a:t>info@uwtsd.ac.uk</a:t>
            </a:r>
            <a:r>
              <a:rPr lang="en-GB" altLang="en-US" sz="2400">
                <a:solidFill>
                  <a:srgbClr val="FFFF00"/>
                </a:solidFill>
                <a:latin typeface="Calibri Light" panose="020F0302020204030204" pitchFamily="34" charset="0"/>
              </a:rPr>
              <a:t> and they’ll direct the person to the correct department.</a:t>
            </a:r>
          </a:p>
        </p:txBody>
      </p:sp>
      <p:pic>
        <p:nvPicPr>
          <p:cNvPr id="18438" name="Picture 2" descr="A black background with white text&#10;&#10;AI-generated content may be incorrect.">
            <a:extLst>
              <a:ext uri="{FF2B5EF4-FFF2-40B4-BE49-F238E27FC236}">
                <a16:creationId xmlns:a16="http://schemas.microsoft.com/office/drawing/2014/main" id="{B2B08204-E46B-025C-EAFA-17ED852EB6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19458" name="TextBox 3">
            <a:extLst>
              <a:ext uri="{FF2B5EF4-FFF2-40B4-BE49-F238E27FC236}">
                <a16:creationId xmlns:a16="http://schemas.microsoft.com/office/drawing/2014/main" id="{7CDD2F2C-E226-B2EA-1263-20C1CBBA2AF8}"/>
              </a:ext>
            </a:extLst>
          </p:cNvPr>
          <p:cNvSpPr txBox="1">
            <a:spLocks noChangeArrowheads="1"/>
          </p:cNvSpPr>
          <p:nvPr/>
        </p:nvSpPr>
        <p:spPr bwMode="auto">
          <a:xfrm>
            <a:off x="-447675" y="498475"/>
            <a:ext cx="58324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2800">
                <a:solidFill>
                  <a:schemeClr val="bg1"/>
                </a:solidFill>
                <a:latin typeface="Calibri Light" panose="020F0302020204030204" pitchFamily="34" charset="0"/>
              </a:rPr>
              <a:t>Useful tips for campus tours</a:t>
            </a:r>
            <a:endParaRPr lang="en-GB" altLang="en-US" sz="2400">
              <a:solidFill>
                <a:schemeClr val="bg1"/>
              </a:solidFill>
              <a:latin typeface="Calibri Light" panose="020F0302020204030204" pitchFamily="34" charset="0"/>
            </a:endParaRPr>
          </a:p>
        </p:txBody>
      </p:sp>
      <p:sp>
        <p:nvSpPr>
          <p:cNvPr id="6" name="TextBox 5">
            <a:extLst>
              <a:ext uri="{FF2B5EF4-FFF2-40B4-BE49-F238E27FC236}">
                <a16:creationId xmlns:a16="http://schemas.microsoft.com/office/drawing/2014/main" id="{842ABF81-69EB-368F-C54B-BC071E1F88C6}"/>
              </a:ext>
            </a:extLst>
          </p:cNvPr>
          <p:cNvSpPr txBox="1"/>
          <p:nvPr/>
        </p:nvSpPr>
        <p:spPr>
          <a:xfrm>
            <a:off x="341313" y="909638"/>
            <a:ext cx="4465637" cy="5262562"/>
          </a:xfrm>
          <a:prstGeom prst="rect">
            <a:avLst/>
          </a:prstGeom>
          <a:noFill/>
        </p:spPr>
        <p:txBody>
          <a:bodyPr>
            <a:spAutoFit/>
          </a:bodyPr>
          <a:lstStyle/>
          <a:p>
            <a:pPr>
              <a:defRPr/>
            </a:pPr>
            <a:endParaRPr lang="en-GB" dirty="0">
              <a:solidFill>
                <a:schemeClr val="bg1"/>
              </a:solidFill>
              <a:latin typeface="Arial Narrow" panose="020B0606020202030204" pitchFamily="34" charset="0"/>
            </a:endParaRP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Chat to your group at the beginning of the tour – what subjects they are interested in?</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Be clear and concise.</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Always face your audience.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Sign-post key buildings. </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Keep a steady pace – don’t rush!</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Use fun facts to make it interesting.</a:t>
            </a:r>
          </a:p>
          <a:p>
            <a:pPr marL="342900" indent="-342900">
              <a:buFont typeface="Arial" panose="020B0604020202020204" pitchFamily="34" charset="0"/>
              <a:buChar char="•"/>
              <a:defRPr/>
            </a:pPr>
            <a:r>
              <a:rPr lang="en-GB" dirty="0">
                <a:solidFill>
                  <a:schemeClr val="bg1"/>
                </a:solidFill>
                <a:latin typeface="Calibri Light" panose="020F0302020204030204" pitchFamily="34" charset="0"/>
              </a:rPr>
              <a:t>Personalise your tour.</a:t>
            </a:r>
          </a:p>
          <a:p>
            <a:pPr marL="342900" indent="-342900">
              <a:buFont typeface="Arial" panose="020B0604020202020204" pitchFamily="34" charset="0"/>
              <a:buChar char="•"/>
              <a:defRPr/>
            </a:pPr>
            <a:endParaRPr lang="en-GB" dirty="0">
              <a:solidFill>
                <a:schemeClr val="bg1"/>
              </a:solidFill>
              <a:latin typeface="Arial Narrow" panose="020B0606020202030204" pitchFamily="34" charset="0"/>
            </a:endParaRPr>
          </a:p>
          <a:p>
            <a:pPr marL="342900" indent="-342900">
              <a:buFont typeface="Arial" panose="020B0604020202020204" pitchFamily="34" charset="0"/>
              <a:buChar char="•"/>
              <a:defRPr/>
            </a:pPr>
            <a:endParaRPr lang="en-GB" dirty="0">
              <a:solidFill>
                <a:schemeClr val="bg1"/>
              </a:solidFill>
              <a:latin typeface="Arial Narrow" panose="020B0606020202030204" pitchFamily="34" charset="0"/>
            </a:endParaRPr>
          </a:p>
        </p:txBody>
      </p:sp>
      <p:pic>
        <p:nvPicPr>
          <p:cNvPr id="20485" name="Picture 2">
            <a:extLst>
              <a:ext uri="{FF2B5EF4-FFF2-40B4-BE49-F238E27FC236}">
                <a16:creationId xmlns:a16="http://schemas.microsoft.com/office/drawing/2014/main" id="{8128F37C-F01D-E0F8-2C66-7940753F293B}"/>
              </a:ext>
            </a:extLst>
          </p:cNvPr>
          <p:cNvPicPr>
            <a:picLocks noChangeAspect="1"/>
          </p:cNvPicPr>
          <p:nvPr/>
        </p:nvPicPr>
        <p:blipFill>
          <a:blip r:embed="rId2"/>
          <a:srcRect r="30528"/>
          <a:stretch>
            <a:fillRect/>
          </a:stretch>
        </p:blipFill>
        <p:spPr bwMode="auto">
          <a:xfrm>
            <a:off x="4807389" y="610439"/>
            <a:ext cx="5098611" cy="4896544"/>
          </a:xfrm>
          <a:prstGeom prst="roundRect">
            <a:avLst/>
          </a:prstGeom>
          <a:noFill/>
          <a:ln>
            <a:noFill/>
          </a:ln>
        </p:spPr>
      </p:pic>
      <p:pic>
        <p:nvPicPr>
          <p:cNvPr id="19461" name="Picture 1" descr="A black background with white text&#10;&#10;AI-generated content may be incorrect.">
            <a:extLst>
              <a:ext uri="{FF2B5EF4-FFF2-40B4-BE49-F238E27FC236}">
                <a16:creationId xmlns:a16="http://schemas.microsoft.com/office/drawing/2014/main" id="{23B7BC18-95E2-58C8-FA4B-8766818962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a:extLst>
            <a:ext uri="{FF2B5EF4-FFF2-40B4-BE49-F238E27FC236}">
              <a16:creationId xmlns:a16="http://schemas.microsoft.com/office/drawing/2014/main" id="{93A4DD6A-4C64-52BF-02E4-FA34D0E2694C}"/>
            </a:ext>
          </a:extLst>
        </p:cNvPr>
        <p:cNvGrpSpPr/>
        <p:nvPr/>
      </p:nvGrpSpPr>
      <p:grpSpPr>
        <a:xfrm>
          <a:off x="0" y="0"/>
          <a:ext cx="0" cy="0"/>
          <a:chOff x="0" y="0"/>
          <a:chExt cx="0" cy="0"/>
        </a:xfrm>
      </p:grpSpPr>
      <p:sp>
        <p:nvSpPr>
          <p:cNvPr id="16386" name="TextBox 3">
            <a:extLst>
              <a:ext uri="{FF2B5EF4-FFF2-40B4-BE49-F238E27FC236}">
                <a16:creationId xmlns:a16="http://schemas.microsoft.com/office/drawing/2014/main" id="{339D42AC-830C-542A-539C-13585CA3B764}"/>
              </a:ext>
            </a:extLst>
          </p:cNvPr>
          <p:cNvSpPr txBox="1">
            <a:spLocks noChangeArrowheads="1"/>
          </p:cNvSpPr>
          <p:nvPr/>
        </p:nvSpPr>
        <p:spPr bwMode="auto">
          <a:xfrm>
            <a:off x="3393" y="228304"/>
            <a:ext cx="955535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None/>
            </a:pPr>
            <a:r>
              <a:rPr lang="en-GB" altLang="en-US" sz="4400" dirty="0">
                <a:solidFill>
                  <a:schemeClr val="bg1"/>
                </a:solidFill>
                <a:latin typeface="Calibri Light"/>
                <a:ea typeface="ヒラギノ角ゴ Pro W3"/>
              </a:rPr>
              <a:t>Outreach with Schools and Colleges</a:t>
            </a:r>
            <a:endParaRPr lang="en-GB" altLang="en-US" sz="4400" dirty="0">
              <a:solidFill>
                <a:schemeClr val="bg1"/>
              </a:solidFill>
              <a:latin typeface="Calibri Light"/>
            </a:endParaRPr>
          </a:p>
        </p:txBody>
      </p:sp>
      <p:sp>
        <p:nvSpPr>
          <p:cNvPr id="17416" name="Rectangle 3">
            <a:extLst>
              <a:ext uri="{FF2B5EF4-FFF2-40B4-BE49-F238E27FC236}">
                <a16:creationId xmlns:a16="http://schemas.microsoft.com/office/drawing/2014/main" id="{60A6BCAD-D42A-322F-F406-E640462899DC}"/>
              </a:ext>
            </a:extLst>
          </p:cNvPr>
          <p:cNvSpPr>
            <a:spLocks noChangeArrowheads="1"/>
          </p:cNvSpPr>
          <p:nvPr/>
        </p:nvSpPr>
        <p:spPr bwMode="auto">
          <a:xfrm>
            <a:off x="367400" y="992758"/>
            <a:ext cx="8828329" cy="5570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None/>
            </a:pPr>
            <a:r>
              <a:rPr lang="en-GB" altLang="en-US" sz="2400" dirty="0">
                <a:solidFill>
                  <a:schemeClr val="bg1"/>
                </a:solidFill>
                <a:latin typeface="Calibri Light"/>
                <a:ea typeface="ヒラギノ角ゴ Pro W3"/>
              </a:rPr>
              <a:t>Our university Student Recruitment team as well as academics often work with schools and college to increase the number of young people entering the university. Multiple opportunities may arise out of this including:</a:t>
            </a:r>
            <a:br>
              <a:rPr lang="en-GB" altLang="en-US" sz="2400" dirty="0">
                <a:solidFill>
                  <a:schemeClr val="bg1"/>
                </a:solidFill>
                <a:latin typeface="Calibri Light"/>
                <a:ea typeface="ヒラギノ角ゴ Pro W3"/>
              </a:rPr>
            </a:br>
            <a:endParaRPr lang="en-GB" altLang="en-US" sz="2400" dirty="0">
              <a:solidFill>
                <a:schemeClr val="bg1"/>
              </a:solidFill>
              <a:latin typeface="Calibri Light"/>
              <a:ea typeface="ヒラギノ角ゴ Pro W3"/>
              <a:cs typeface="Arial"/>
            </a:endParaRPr>
          </a:p>
          <a:p>
            <a:pPr>
              <a:spcBef>
                <a:spcPct val="0"/>
              </a:spcBef>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Masterclasses</a:t>
            </a:r>
            <a:endParaRPr lang="en-GB" altLang="en-US" sz="2000">
              <a:solidFill>
                <a:schemeClr val="bg1"/>
              </a:solidFill>
              <a:latin typeface="Calibri Light" panose="020F0302020204030204" pitchFamily="34" charset="0"/>
              <a:ea typeface="ヒラギノ角ゴ Pro W3"/>
            </a:endParaRPr>
          </a:p>
          <a:p>
            <a:pPr>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Residentials</a:t>
            </a:r>
            <a:endParaRPr lang="en-GB" sz="2000">
              <a:solidFill>
                <a:schemeClr val="bg1"/>
              </a:solidFill>
              <a:ea typeface="ヒラギノ角ゴ Pro W3"/>
            </a:endParaRPr>
          </a:p>
          <a:p>
            <a:pPr>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Experience Days</a:t>
            </a:r>
            <a:endParaRPr lang="en-GB" sz="2000">
              <a:solidFill>
                <a:schemeClr val="bg1"/>
              </a:solidFill>
              <a:ea typeface="ヒラギノ角ゴ Pro W3"/>
            </a:endParaRPr>
          </a:p>
          <a:p>
            <a:pPr>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Schools Program</a:t>
            </a:r>
            <a:endParaRPr lang="en-GB" sz="2000">
              <a:solidFill>
                <a:schemeClr val="bg1"/>
              </a:solidFill>
              <a:ea typeface="ヒラギノ角ゴ Pro W3"/>
            </a:endParaRPr>
          </a:p>
          <a:p>
            <a:pPr>
              <a:buNone/>
            </a:pPr>
            <a:r>
              <a:rPr lang="en-GB" sz="2000" dirty="0">
                <a:solidFill>
                  <a:schemeClr val="bg1"/>
                </a:solidFill>
                <a:latin typeface="Arial"/>
                <a:ea typeface="ヒラギノ角ゴ Pro W3"/>
                <a:cs typeface="Arial"/>
              </a:rPr>
              <a:t>•</a:t>
            </a:r>
            <a:r>
              <a:rPr lang="en-GB" sz="2000" err="1">
                <a:solidFill>
                  <a:schemeClr val="bg1"/>
                </a:solidFill>
                <a:latin typeface="Century Gothic"/>
                <a:ea typeface="ヒラギノ角ゴ Pro W3"/>
              </a:rPr>
              <a:t>Ymdaith</a:t>
            </a:r>
            <a:r>
              <a:rPr lang="en-GB" sz="2000" dirty="0">
                <a:solidFill>
                  <a:schemeClr val="bg1"/>
                </a:solidFill>
                <a:latin typeface="Century Gothic"/>
                <a:ea typeface="ヒラギノ角ゴ Pro W3"/>
              </a:rPr>
              <a:t>- 4 week courses</a:t>
            </a:r>
            <a:endParaRPr lang="en-GB" sz="2000">
              <a:solidFill>
                <a:schemeClr val="bg1"/>
              </a:solidFill>
              <a:ea typeface="ヒラギノ角ゴ Pro W3"/>
            </a:endParaRPr>
          </a:p>
          <a:p>
            <a:pPr>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Primary to Adults</a:t>
            </a:r>
            <a:endParaRPr lang="en-GB" sz="2000">
              <a:solidFill>
                <a:schemeClr val="bg1"/>
              </a:solidFill>
              <a:ea typeface="ヒラギノ角ゴ Pro W3"/>
            </a:endParaRPr>
          </a:p>
          <a:p>
            <a:pPr>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On campus</a:t>
            </a:r>
            <a:endParaRPr lang="en-GB" sz="2000">
              <a:solidFill>
                <a:schemeClr val="bg1"/>
              </a:solidFill>
              <a:ea typeface="ヒラギノ角ゴ Pro W3"/>
            </a:endParaRPr>
          </a:p>
          <a:p>
            <a:pPr>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Schools</a:t>
            </a:r>
            <a:endParaRPr lang="en-GB" sz="2000">
              <a:solidFill>
                <a:schemeClr val="bg1"/>
              </a:solidFill>
              <a:ea typeface="ヒラギノ角ゴ Pro W3"/>
            </a:endParaRPr>
          </a:p>
          <a:p>
            <a:pPr>
              <a:buNone/>
            </a:pPr>
            <a:r>
              <a:rPr lang="en-GB" sz="2000" dirty="0">
                <a:solidFill>
                  <a:schemeClr val="bg1"/>
                </a:solidFill>
                <a:latin typeface="Arial"/>
                <a:ea typeface="ヒラギノ角ゴ Pro W3"/>
                <a:cs typeface="Arial"/>
              </a:rPr>
              <a:t>•</a:t>
            </a:r>
            <a:r>
              <a:rPr lang="en-GB" sz="2000" dirty="0">
                <a:solidFill>
                  <a:schemeClr val="bg1"/>
                </a:solidFill>
                <a:latin typeface="Century Gothic"/>
                <a:ea typeface="ヒラギノ角ゴ Pro W3"/>
              </a:rPr>
              <a:t>In the community</a:t>
            </a:r>
            <a:endParaRPr lang="en-GB" sz="2000" dirty="0">
              <a:solidFill>
                <a:schemeClr val="bg1"/>
              </a:solidFill>
              <a:ea typeface="ヒラギノ角ゴ Pro W3"/>
            </a:endParaRPr>
          </a:p>
          <a:p>
            <a:pPr marL="342900" indent="-342900">
              <a:spcBef>
                <a:spcPct val="0"/>
              </a:spcBef>
              <a:buFont typeface="Calibri"/>
              <a:buChar char="-"/>
            </a:pPr>
            <a:endParaRPr lang="en-GB" altLang="en-US" sz="2400" dirty="0">
              <a:solidFill>
                <a:schemeClr val="bg1"/>
              </a:solidFill>
              <a:latin typeface="Calibri Light" panose="020F0302020204030204" pitchFamily="34" charset="0"/>
            </a:endParaRPr>
          </a:p>
        </p:txBody>
      </p:sp>
      <p:pic>
        <p:nvPicPr>
          <p:cNvPr id="16395" name="Picture 1" descr="A black background with white text&#10;&#10;AI-generated content may be incorrect.">
            <a:extLst>
              <a:ext uri="{FF2B5EF4-FFF2-40B4-BE49-F238E27FC236}">
                <a16:creationId xmlns:a16="http://schemas.microsoft.com/office/drawing/2014/main" id="{971F178D-3D9F-C494-B468-096D2096C5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80308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2C549E-BD27-67D5-D1D7-D086782E555C}"/>
              </a:ext>
            </a:extLst>
          </p:cNvPr>
          <p:cNvSpPr txBox="1"/>
          <p:nvPr/>
        </p:nvSpPr>
        <p:spPr>
          <a:xfrm>
            <a:off x="4976813" y="333375"/>
            <a:ext cx="4602162" cy="5324475"/>
          </a:xfrm>
          <a:prstGeom prst="rect">
            <a:avLst/>
          </a:prstGeom>
          <a:noFill/>
        </p:spPr>
        <p:txBody>
          <a:bodyPr>
            <a:spAutoFit/>
          </a:bodyPr>
          <a:lstStyle/>
          <a:p>
            <a:pPr>
              <a:defRPr/>
            </a:pPr>
            <a:r>
              <a:rPr lang="en-GB" sz="2800" dirty="0">
                <a:solidFill>
                  <a:schemeClr val="bg1"/>
                </a:solidFill>
                <a:latin typeface="Calibri Light" panose="020F0302020204030204" pitchFamily="34" charset="0"/>
              </a:rPr>
              <a:t>Unibuddy – online chat service</a:t>
            </a:r>
            <a:br>
              <a:rPr lang="en-GB" sz="2200" dirty="0">
                <a:solidFill>
                  <a:schemeClr val="bg1"/>
                </a:solidFill>
                <a:latin typeface="Calibri Light" panose="020F0302020204030204" pitchFamily="34" charset="0"/>
              </a:rPr>
            </a:br>
            <a:endParaRPr lang="en-GB" sz="22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GB" sz="2200" dirty="0">
                <a:solidFill>
                  <a:schemeClr val="bg1"/>
                </a:solidFill>
                <a:latin typeface="Calibri Light" panose="020F0302020204030204" pitchFamily="34" charset="0"/>
              </a:rPr>
              <a:t>Ambassadors interact with prospective applicants via:</a:t>
            </a:r>
            <a:br>
              <a:rPr lang="en-GB" sz="2200" dirty="0">
                <a:solidFill>
                  <a:schemeClr val="bg1"/>
                </a:solidFill>
                <a:latin typeface="Calibri Light" panose="020F0302020204030204" pitchFamily="34" charset="0"/>
              </a:rPr>
            </a:br>
            <a:br>
              <a:rPr lang="en-GB" sz="2200" dirty="0">
                <a:solidFill>
                  <a:schemeClr val="bg1"/>
                </a:solidFill>
                <a:latin typeface="Calibri Light" panose="020F0302020204030204" pitchFamily="34" charset="0"/>
              </a:rPr>
            </a:br>
            <a:r>
              <a:rPr lang="en-GB" sz="2200" dirty="0">
                <a:solidFill>
                  <a:schemeClr val="bg1"/>
                </a:solidFill>
                <a:latin typeface="Calibri Light" panose="020F0302020204030204" pitchFamily="34" charset="0"/>
              </a:rPr>
              <a:t>- Online chats</a:t>
            </a:r>
            <a:br>
              <a:rPr lang="en-GB" sz="2200" dirty="0">
                <a:solidFill>
                  <a:schemeClr val="bg1"/>
                </a:solidFill>
                <a:latin typeface="Calibri Light" panose="020F0302020204030204" pitchFamily="34" charset="0"/>
              </a:rPr>
            </a:br>
            <a:r>
              <a:rPr lang="en-GB" sz="2200" dirty="0">
                <a:solidFill>
                  <a:schemeClr val="bg1"/>
                </a:solidFill>
                <a:latin typeface="Calibri Light" panose="020F0302020204030204" pitchFamily="34" charset="0"/>
              </a:rPr>
              <a:t>- Blogs</a:t>
            </a:r>
            <a:br>
              <a:rPr lang="en-GB" sz="2200" dirty="0">
                <a:solidFill>
                  <a:schemeClr val="bg1"/>
                </a:solidFill>
                <a:latin typeface="Calibri Light" panose="020F0302020204030204" pitchFamily="34" charset="0"/>
              </a:rPr>
            </a:br>
            <a:r>
              <a:rPr lang="en-GB" sz="2200" dirty="0">
                <a:solidFill>
                  <a:schemeClr val="bg1"/>
                </a:solidFill>
                <a:latin typeface="Calibri Light" panose="020F0302020204030204" pitchFamily="34" charset="0"/>
              </a:rPr>
              <a:t>- Group discussions</a:t>
            </a:r>
            <a:br>
              <a:rPr lang="en-GB" sz="2200" dirty="0">
                <a:solidFill>
                  <a:schemeClr val="bg1"/>
                </a:solidFill>
                <a:latin typeface="Calibri Light" panose="020F0302020204030204" pitchFamily="34" charset="0"/>
              </a:rPr>
            </a:br>
            <a:r>
              <a:rPr lang="en-GB" sz="2200" dirty="0">
                <a:solidFill>
                  <a:schemeClr val="bg1"/>
                </a:solidFill>
                <a:latin typeface="Calibri Light" panose="020F0302020204030204" pitchFamily="34" charset="0"/>
              </a:rPr>
              <a:t>- Communities</a:t>
            </a:r>
          </a:p>
          <a:p>
            <a:pPr marL="342900" indent="-342900">
              <a:buFont typeface="Arial" panose="020B0604020202020204" pitchFamily="34" charset="0"/>
              <a:buChar char="•"/>
              <a:defRPr/>
            </a:pPr>
            <a:endParaRPr lang="en-GB" sz="22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GB" sz="2200" dirty="0">
                <a:solidFill>
                  <a:schemeClr val="bg1"/>
                </a:solidFill>
                <a:latin typeface="Calibri Light" panose="020F0302020204030204" pitchFamily="34" charset="0"/>
              </a:rPr>
              <a:t>Ambassadors are expected to reply within 24 hours</a:t>
            </a:r>
            <a:br>
              <a:rPr lang="en-GB" sz="2200" dirty="0">
                <a:solidFill>
                  <a:schemeClr val="bg1"/>
                </a:solidFill>
                <a:latin typeface="Arial Narrow" panose="020B0606020202030204" pitchFamily="34" charset="0"/>
              </a:rPr>
            </a:br>
            <a:endParaRPr lang="en-GB" sz="2200" dirty="0">
              <a:solidFill>
                <a:schemeClr val="bg1"/>
              </a:solidFill>
              <a:latin typeface="Arial Narrow" panose="020B0606020202030204" pitchFamily="34" charset="0"/>
            </a:endParaRPr>
          </a:p>
          <a:p>
            <a:pPr marL="342900" indent="-342900">
              <a:buFont typeface="Arial" panose="020B0604020202020204" pitchFamily="34" charset="0"/>
              <a:buChar char="•"/>
              <a:defRPr/>
            </a:pPr>
            <a:r>
              <a:rPr lang="en-GB" dirty="0">
                <a:solidFill>
                  <a:schemeClr val="bg1"/>
                </a:solidFill>
              </a:rPr>
              <a:t>If you wish to sign up to me a Unibuddy fill in our EOI</a:t>
            </a:r>
          </a:p>
        </p:txBody>
      </p:sp>
      <p:pic>
        <p:nvPicPr>
          <p:cNvPr id="20483" name="Picture 1" descr="A black background with white text&#10;&#10;AI-generated content may be incorrect.">
            <a:extLst>
              <a:ext uri="{FF2B5EF4-FFF2-40B4-BE49-F238E27FC236}">
                <a16:creationId xmlns:a16="http://schemas.microsoft.com/office/drawing/2014/main" id="{E8BB3529-E944-AB71-2CDA-3D8AE2FA90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4">
            <a:extLst>
              <a:ext uri="{FF2B5EF4-FFF2-40B4-BE49-F238E27FC236}">
                <a16:creationId xmlns:a16="http://schemas.microsoft.com/office/drawing/2014/main" id="{5114B1F8-5E28-0A82-432D-393DFB5926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259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0B0C82-386A-DB39-F8E3-1874231C0273}"/>
              </a:ext>
            </a:extLst>
          </p:cNvPr>
          <p:cNvSpPr txBox="1"/>
          <p:nvPr/>
        </p:nvSpPr>
        <p:spPr>
          <a:xfrm>
            <a:off x="273050" y="404813"/>
            <a:ext cx="8783638" cy="4708981"/>
          </a:xfrm>
          <a:prstGeom prst="rect">
            <a:avLst/>
          </a:prstGeom>
          <a:noFill/>
        </p:spPr>
        <p:txBody>
          <a:bodyPr lIns="91440" tIns="45720" rIns="91440" bIns="45720" anchor="t">
            <a:spAutoFit/>
          </a:bodyPr>
          <a:lstStyle/>
          <a:p>
            <a:pPr algn="ctr">
              <a:defRPr/>
            </a:pPr>
            <a:r>
              <a:rPr lang="en-GB" sz="2800" dirty="0">
                <a:solidFill>
                  <a:schemeClr val="bg1"/>
                </a:solidFill>
                <a:latin typeface="Calibri Light" panose="020F0302020204030204" pitchFamily="34" charset="0"/>
              </a:rPr>
              <a:t>Code of conduct</a:t>
            </a:r>
            <a:br>
              <a:rPr lang="en-GB" sz="2200" dirty="0">
                <a:solidFill>
                  <a:schemeClr val="bg1"/>
                </a:solidFill>
                <a:latin typeface="Calibri Light" panose="020F0302020204030204" pitchFamily="34" charset="0"/>
              </a:rPr>
            </a:br>
            <a:endParaRPr lang="en-GB" sz="22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US" sz="2000" dirty="0">
                <a:solidFill>
                  <a:schemeClr val="bg1"/>
                </a:solidFill>
                <a:latin typeface="Calibri Light"/>
                <a:ea typeface="ヒラギノ角ゴ Pro W3"/>
              </a:rPr>
              <a:t>Three-strike policy</a:t>
            </a:r>
            <a:br>
              <a:rPr lang="en-US" sz="2000" dirty="0">
                <a:latin typeface="Calibri Light" panose="020F0302020204030204" pitchFamily="34" charset="0"/>
              </a:rPr>
            </a:br>
            <a:r>
              <a:rPr lang="en-US" sz="2000" dirty="0">
                <a:solidFill>
                  <a:schemeClr val="bg1"/>
                </a:solidFill>
                <a:latin typeface="Calibri Light"/>
                <a:ea typeface="ヒラギノ角ゴ Pro W3"/>
              </a:rPr>
              <a:t>Three strikes = not being chosen to work future events</a:t>
            </a:r>
          </a:p>
          <a:p>
            <a:pPr marL="342900" indent="-342900">
              <a:buFont typeface="Arial" panose="020B0604020202020204" pitchFamily="34" charset="0"/>
              <a:buChar char="•"/>
              <a:defRPr/>
            </a:pPr>
            <a:endParaRPr lang="en-US" sz="2000" dirty="0">
              <a:solidFill>
                <a:schemeClr val="bg1"/>
              </a:solidFill>
              <a:latin typeface="Calibri Light" panose="020F0302020204030204" pitchFamily="34" charset="0"/>
            </a:endParaRPr>
          </a:p>
          <a:p>
            <a:pPr marL="342900" indent="-342900">
              <a:buFont typeface="Arial" panose="020B0604020202020204" pitchFamily="34" charset="0"/>
              <a:buChar char="•"/>
              <a:defRPr/>
            </a:pPr>
            <a:r>
              <a:rPr lang="en-US" sz="2000" dirty="0">
                <a:solidFill>
                  <a:schemeClr val="bg1"/>
                </a:solidFill>
                <a:latin typeface="Calibri Light"/>
                <a:ea typeface="ヒラギノ角ゴ Pro W3"/>
              </a:rPr>
              <a:t>If you:</a:t>
            </a:r>
            <a:br>
              <a:rPr lang="en-US" sz="2000" dirty="0">
                <a:latin typeface="Calibri Light" panose="020F0302020204030204" pitchFamily="34" charset="0"/>
              </a:rPr>
            </a:br>
            <a:br>
              <a:rPr lang="en-US" sz="2000" dirty="0">
                <a:latin typeface="Calibri Light" panose="020F0302020204030204" pitchFamily="34" charset="0"/>
              </a:rPr>
            </a:br>
            <a:r>
              <a:rPr lang="en-US" sz="2000" dirty="0">
                <a:solidFill>
                  <a:schemeClr val="bg1"/>
                </a:solidFill>
                <a:latin typeface="Calibri Light"/>
                <a:ea typeface="ヒラギノ角ゴ Pro W3"/>
                <a:sym typeface="Wingdings" panose="05000000000000000000" pitchFamily="2" charset="2"/>
              </a:rPr>
              <a:t> </a:t>
            </a:r>
            <a:r>
              <a:rPr lang="en-US" sz="2000" dirty="0">
                <a:solidFill>
                  <a:schemeClr val="bg1"/>
                </a:solidFill>
                <a:latin typeface="Calibri Light"/>
                <a:ea typeface="ヒラギノ角ゴ Pro W3"/>
              </a:rPr>
              <a:t>Turn up  massively late to an open day or event</a:t>
            </a:r>
            <a:br>
              <a:rPr lang="en-US" sz="2000" dirty="0">
                <a:latin typeface="Calibri Light" panose="020F0302020204030204" pitchFamily="34" charset="0"/>
              </a:rPr>
            </a:br>
            <a:r>
              <a:rPr lang="en-US" sz="2000" dirty="0">
                <a:solidFill>
                  <a:schemeClr val="bg1"/>
                </a:solidFill>
                <a:latin typeface="Calibri Light"/>
                <a:ea typeface="ヒラギノ角ゴ Pro W3"/>
                <a:sym typeface="Wingdings" panose="05000000000000000000" pitchFamily="2" charset="2"/>
              </a:rPr>
              <a:t> </a:t>
            </a:r>
            <a:r>
              <a:rPr lang="en-US" sz="2000" dirty="0">
                <a:solidFill>
                  <a:schemeClr val="bg1"/>
                </a:solidFill>
                <a:latin typeface="Calibri Light"/>
                <a:ea typeface="ヒラギノ角ゴ Pro W3"/>
              </a:rPr>
              <a:t>Are no longer able to participate in a job/tour/event and fail to provide notice.</a:t>
            </a:r>
            <a:br>
              <a:rPr lang="en-US" sz="2000" dirty="0">
                <a:latin typeface="Calibri Light" panose="020F0302020204030204" pitchFamily="34" charset="0"/>
              </a:rPr>
            </a:br>
            <a:r>
              <a:rPr lang="en-US" sz="2000" dirty="0">
                <a:solidFill>
                  <a:schemeClr val="bg1"/>
                </a:solidFill>
                <a:latin typeface="Calibri Light"/>
                <a:ea typeface="ヒラギノ角ゴ Pro W3"/>
                <a:sym typeface="Wingdings" panose="05000000000000000000" pitchFamily="2" charset="2"/>
              </a:rPr>
              <a:t> </a:t>
            </a:r>
            <a:r>
              <a:rPr lang="en-US" sz="2000" dirty="0">
                <a:solidFill>
                  <a:schemeClr val="bg1"/>
                </a:solidFill>
                <a:latin typeface="Calibri Light"/>
                <a:ea typeface="ヒラギノ角ゴ Pro W3"/>
              </a:rPr>
              <a:t>Ignore or challenge the UWTSD ambassador dress code.</a:t>
            </a:r>
            <a:endParaRPr lang="en-US" sz="2000" dirty="0">
              <a:solidFill>
                <a:schemeClr val="bg1"/>
              </a:solidFill>
              <a:latin typeface="Calibri Light" panose="020F0302020204030204" pitchFamily="34" charset="0"/>
            </a:endParaRPr>
          </a:p>
          <a:p>
            <a:pPr>
              <a:defRPr/>
            </a:pPr>
            <a:br>
              <a:rPr lang="en-GB" sz="2200" dirty="0">
                <a:latin typeface="Arial Narrow" panose="020B0606020202030204" pitchFamily="34" charset="0"/>
              </a:rPr>
            </a:br>
            <a:br>
              <a:rPr lang="en-GB" sz="2200" dirty="0">
                <a:latin typeface="Arial Narrow" panose="020B0606020202030204" pitchFamily="34" charset="0"/>
              </a:rPr>
            </a:br>
            <a:endParaRPr lang="en-GB" sz="2200" dirty="0">
              <a:solidFill>
                <a:schemeClr val="bg1"/>
              </a:solidFill>
              <a:latin typeface="Arial Narrow" panose="020B0606020202030204" pitchFamily="34" charset="0"/>
            </a:endParaRPr>
          </a:p>
          <a:p>
            <a:pPr marL="342900" indent="-342900">
              <a:buFont typeface="Arial" panose="020B0604020202020204" pitchFamily="34" charset="0"/>
              <a:buChar char="•"/>
              <a:defRPr/>
            </a:pPr>
            <a:endParaRPr lang="en-GB" dirty="0">
              <a:solidFill>
                <a:schemeClr val="bg1"/>
              </a:solidFill>
            </a:endParaRPr>
          </a:p>
        </p:txBody>
      </p:sp>
      <p:pic>
        <p:nvPicPr>
          <p:cNvPr id="21507" name="Picture 4" descr="A black background with white text&#10;&#10;AI-generated content may be incorrect.">
            <a:extLst>
              <a:ext uri="{FF2B5EF4-FFF2-40B4-BE49-F238E27FC236}">
                <a16:creationId xmlns:a16="http://schemas.microsoft.com/office/drawing/2014/main" id="{0E73E16C-17DA-4F65-7093-BDBE0BB2CD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F25D85-6BFC-8303-7047-5D6F72F1F662}"/>
              </a:ext>
            </a:extLst>
          </p:cNvPr>
          <p:cNvSpPr txBox="1"/>
          <p:nvPr/>
        </p:nvSpPr>
        <p:spPr>
          <a:xfrm>
            <a:off x="2289175" y="260350"/>
            <a:ext cx="5040313" cy="1323975"/>
          </a:xfrm>
          <a:prstGeom prst="rect">
            <a:avLst/>
          </a:prstGeom>
          <a:noFill/>
        </p:spPr>
        <p:txBody>
          <a:bodyPr>
            <a:spAutoFit/>
          </a:bodyPr>
          <a:lstStyle/>
          <a:p>
            <a:pPr algn="ctr">
              <a:defRPr/>
            </a:pPr>
            <a:r>
              <a:rPr lang="en-GB" sz="2800" dirty="0">
                <a:solidFill>
                  <a:schemeClr val="bg1"/>
                </a:solidFill>
                <a:latin typeface="Calibri Light" panose="020F0302020204030204" pitchFamily="34" charset="0"/>
              </a:rPr>
              <a:t>Dos and Don’ts </a:t>
            </a:r>
          </a:p>
          <a:p>
            <a:pPr>
              <a:defRPr/>
            </a:pPr>
            <a:endParaRPr lang="en-GB" sz="2800" dirty="0">
              <a:solidFill>
                <a:schemeClr val="bg1"/>
              </a:solidFill>
              <a:latin typeface="Arial Narrow" panose="020B0606020202030204" pitchFamily="34" charset="0"/>
            </a:endParaRPr>
          </a:p>
          <a:p>
            <a:pPr marL="342900" indent="-342900">
              <a:buFont typeface="Arial" panose="020B0604020202020204" pitchFamily="34" charset="0"/>
              <a:buChar char="•"/>
              <a:defRPr/>
            </a:pPr>
            <a:endParaRPr lang="en-GB" dirty="0">
              <a:solidFill>
                <a:schemeClr val="bg1"/>
              </a:solidFill>
            </a:endParaRPr>
          </a:p>
        </p:txBody>
      </p:sp>
      <p:sp>
        <p:nvSpPr>
          <p:cNvPr id="4" name="TextBox 3">
            <a:extLst>
              <a:ext uri="{FF2B5EF4-FFF2-40B4-BE49-F238E27FC236}">
                <a16:creationId xmlns:a16="http://schemas.microsoft.com/office/drawing/2014/main" id="{8C31D228-EF69-D69B-D214-92BF7509DEB9}"/>
              </a:ext>
            </a:extLst>
          </p:cNvPr>
          <p:cNvSpPr txBox="1"/>
          <p:nvPr/>
        </p:nvSpPr>
        <p:spPr>
          <a:xfrm>
            <a:off x="920750" y="1196975"/>
            <a:ext cx="3816350" cy="4894263"/>
          </a:xfrm>
          <a:prstGeom prst="rect">
            <a:avLst/>
          </a:prstGeom>
          <a:noFill/>
        </p:spPr>
        <p:txBody>
          <a:bodyPr>
            <a:spAutoFit/>
          </a:bodyPr>
          <a:lstStyle/>
          <a:p>
            <a:pPr>
              <a:defRPr/>
            </a:pPr>
            <a:r>
              <a:rPr lang="en-GB" dirty="0">
                <a:solidFill>
                  <a:schemeClr val="bg1"/>
                </a:solidFill>
                <a:latin typeface="Calibri Light" panose="020F0302020204030204" pitchFamily="34" charset="0"/>
              </a:rPr>
              <a:t>Do</a:t>
            </a:r>
          </a:p>
          <a:p>
            <a:pPr>
              <a:defRPr/>
            </a:pPr>
            <a:endParaRPr lang="en-GB" dirty="0">
              <a:solidFill>
                <a:schemeClr val="bg1"/>
              </a:solidFill>
              <a:latin typeface="Calibri Light" panose="020F0302020204030204" pitchFamily="34" charset="0"/>
            </a:endParaRPr>
          </a:p>
          <a:p>
            <a:pPr marL="342900" indent="-342900">
              <a:buFont typeface="Wingdings" panose="05000000000000000000" pitchFamily="2" charset="2"/>
              <a:buChar char="ü"/>
              <a:defRPr/>
            </a:pPr>
            <a:r>
              <a:rPr lang="en-GB" dirty="0">
                <a:solidFill>
                  <a:schemeClr val="bg1"/>
                </a:solidFill>
                <a:latin typeface="Calibri Light" panose="020F0302020204030204" pitchFamily="34" charset="0"/>
              </a:rPr>
              <a:t>Be open and welcoming</a:t>
            </a:r>
          </a:p>
          <a:p>
            <a:pPr marL="342900" indent="-342900">
              <a:buFont typeface="Wingdings" panose="05000000000000000000" pitchFamily="2" charset="2"/>
              <a:buChar char="ü"/>
              <a:defRPr/>
            </a:pPr>
            <a:r>
              <a:rPr lang="en-GB" dirty="0">
                <a:solidFill>
                  <a:schemeClr val="bg1"/>
                </a:solidFill>
                <a:latin typeface="Calibri Light" panose="020F0302020204030204" pitchFamily="34" charset="0"/>
              </a:rPr>
              <a:t>Be honest </a:t>
            </a:r>
          </a:p>
          <a:p>
            <a:pPr marL="342900" indent="-342900">
              <a:buFont typeface="Wingdings" panose="05000000000000000000" pitchFamily="2" charset="2"/>
              <a:buChar char="ü"/>
              <a:defRPr/>
            </a:pPr>
            <a:r>
              <a:rPr lang="en-GB" dirty="0">
                <a:solidFill>
                  <a:schemeClr val="bg1"/>
                </a:solidFill>
                <a:latin typeface="Calibri Light" panose="020F0302020204030204" pitchFamily="34" charset="0"/>
              </a:rPr>
              <a:t>Dress smartly in your uniform (ensure it’s clean)</a:t>
            </a:r>
          </a:p>
          <a:p>
            <a:pPr marL="342900" indent="-342900">
              <a:buFont typeface="Wingdings" panose="05000000000000000000" pitchFamily="2" charset="2"/>
              <a:buChar char="ü"/>
              <a:defRPr/>
            </a:pPr>
            <a:r>
              <a:rPr lang="en-GB" dirty="0">
                <a:solidFill>
                  <a:schemeClr val="bg1"/>
                </a:solidFill>
                <a:latin typeface="Calibri Light" panose="020F0302020204030204" pitchFamily="34" charset="0"/>
              </a:rPr>
              <a:t>Be fair and unbiased</a:t>
            </a:r>
          </a:p>
          <a:p>
            <a:pPr marL="342900" indent="-342900">
              <a:buFont typeface="Wingdings" panose="05000000000000000000" pitchFamily="2" charset="2"/>
              <a:buChar char="ü"/>
              <a:defRPr/>
            </a:pPr>
            <a:r>
              <a:rPr lang="en-GB" dirty="0">
                <a:solidFill>
                  <a:schemeClr val="bg1"/>
                </a:solidFill>
                <a:latin typeface="Calibri Light" panose="020F0302020204030204" pitchFamily="34" charset="0"/>
              </a:rPr>
              <a:t>Be respectful to staff and visitors</a:t>
            </a:r>
          </a:p>
          <a:p>
            <a:pPr marL="342900" indent="-342900">
              <a:buFont typeface="Wingdings" panose="05000000000000000000" pitchFamily="2" charset="2"/>
              <a:buChar char="ü"/>
              <a:defRPr/>
            </a:pPr>
            <a:r>
              <a:rPr lang="en-GB" dirty="0">
                <a:solidFill>
                  <a:schemeClr val="bg1"/>
                </a:solidFill>
                <a:latin typeface="Calibri Light" panose="020F0302020204030204" pitchFamily="34" charset="0"/>
              </a:rPr>
              <a:t>Set your phone to silent/vibrate and put it away</a:t>
            </a:r>
          </a:p>
          <a:p>
            <a:pPr marL="342900" indent="-342900">
              <a:buFont typeface="Wingdings" panose="05000000000000000000" pitchFamily="2" charset="2"/>
              <a:buChar char="ü"/>
              <a:defRPr/>
            </a:pPr>
            <a:endParaRPr lang="en-GB" dirty="0">
              <a:solidFill>
                <a:schemeClr val="bg1"/>
              </a:solidFill>
              <a:latin typeface="Arial Narrow" panose="020B0606020202030204" pitchFamily="34" charset="0"/>
            </a:endParaRPr>
          </a:p>
        </p:txBody>
      </p:sp>
      <p:sp>
        <p:nvSpPr>
          <p:cNvPr id="6" name="TextBox 5">
            <a:extLst>
              <a:ext uri="{FF2B5EF4-FFF2-40B4-BE49-F238E27FC236}">
                <a16:creationId xmlns:a16="http://schemas.microsoft.com/office/drawing/2014/main" id="{2951DA09-357D-6972-5397-8E5A494087BB}"/>
              </a:ext>
            </a:extLst>
          </p:cNvPr>
          <p:cNvSpPr txBox="1"/>
          <p:nvPr/>
        </p:nvSpPr>
        <p:spPr>
          <a:xfrm>
            <a:off x="5529263" y="1209675"/>
            <a:ext cx="3671887" cy="5262563"/>
          </a:xfrm>
          <a:prstGeom prst="rect">
            <a:avLst/>
          </a:prstGeom>
          <a:noFill/>
        </p:spPr>
        <p:txBody>
          <a:bodyPr>
            <a:spAutoFit/>
          </a:bodyPr>
          <a:lstStyle/>
          <a:p>
            <a:pPr>
              <a:defRPr/>
            </a:pPr>
            <a:r>
              <a:rPr lang="en-GB" dirty="0">
                <a:solidFill>
                  <a:schemeClr val="bg1"/>
                </a:solidFill>
                <a:latin typeface="Calibri Light" panose="020F0302020204030204" pitchFamily="34" charset="0"/>
              </a:rPr>
              <a:t>Don’t</a:t>
            </a:r>
          </a:p>
          <a:p>
            <a:pPr>
              <a:defRPr/>
            </a:pPr>
            <a:endParaRPr lang="en-GB" dirty="0">
              <a:solidFill>
                <a:schemeClr val="bg1"/>
              </a:solidFill>
              <a:latin typeface="Calibri Light" panose="020F0302020204030204" pitchFamily="34" charset="0"/>
            </a:endParaRPr>
          </a:p>
          <a:p>
            <a:pPr marL="342900" indent="-342900">
              <a:buFont typeface="Segoe Script" panose="020B0504020000000003" pitchFamily="34" charset="0"/>
              <a:buChar char="X"/>
              <a:defRPr/>
            </a:pPr>
            <a:r>
              <a:rPr lang="en-GB" dirty="0">
                <a:solidFill>
                  <a:schemeClr val="bg1"/>
                </a:solidFill>
                <a:latin typeface="Calibri Light" panose="020F0302020204030204" pitchFamily="34" charset="0"/>
              </a:rPr>
              <a:t>Swear or use inappropriate language</a:t>
            </a:r>
          </a:p>
          <a:p>
            <a:pPr marL="342900" indent="-342900">
              <a:buFont typeface="Segoe Script" panose="020B0504020000000003" pitchFamily="34" charset="0"/>
              <a:buChar char="X"/>
              <a:defRPr/>
            </a:pPr>
            <a:r>
              <a:rPr lang="en-GB" dirty="0">
                <a:solidFill>
                  <a:schemeClr val="bg1"/>
                </a:solidFill>
                <a:latin typeface="Calibri Light" panose="020F0302020204030204" pitchFamily="34" charset="0"/>
              </a:rPr>
              <a:t>Describe/compare other universities in a negative light</a:t>
            </a:r>
          </a:p>
          <a:p>
            <a:pPr marL="342900" indent="-342900">
              <a:buFont typeface="Segoe Script" panose="020B0504020000000003" pitchFamily="34" charset="0"/>
              <a:buChar char="X"/>
              <a:defRPr/>
            </a:pPr>
            <a:r>
              <a:rPr lang="en-GB" dirty="0">
                <a:solidFill>
                  <a:schemeClr val="bg1"/>
                </a:solidFill>
                <a:latin typeface="Calibri Light" panose="020F0302020204030204" pitchFamily="34" charset="0"/>
              </a:rPr>
              <a:t>Be negative towards our university</a:t>
            </a:r>
          </a:p>
          <a:p>
            <a:pPr marL="342900" indent="-342900">
              <a:buFont typeface="Segoe Script" panose="020B0504020000000003" pitchFamily="34" charset="0"/>
              <a:buChar char="X"/>
              <a:defRPr/>
            </a:pPr>
            <a:r>
              <a:rPr lang="en-GB" dirty="0">
                <a:solidFill>
                  <a:schemeClr val="bg1"/>
                </a:solidFill>
                <a:latin typeface="Calibri Light" panose="020F0302020204030204" pitchFamily="34" charset="0"/>
              </a:rPr>
              <a:t>Use your phone</a:t>
            </a:r>
          </a:p>
          <a:p>
            <a:pPr marL="342900" indent="-342900">
              <a:buFont typeface="Segoe Script" panose="020B0504020000000003" pitchFamily="34" charset="0"/>
              <a:buChar char="X"/>
              <a:defRPr/>
            </a:pPr>
            <a:r>
              <a:rPr lang="en-GB" dirty="0">
                <a:solidFill>
                  <a:schemeClr val="bg1"/>
                </a:solidFill>
                <a:latin typeface="Calibri Light" panose="020F0302020204030204" pitchFamily="34" charset="0"/>
              </a:rPr>
              <a:t>Dress inappropriately </a:t>
            </a:r>
          </a:p>
          <a:p>
            <a:pPr marL="342900" indent="-342900">
              <a:buFont typeface="Segoe Script" panose="020B0504020000000003" pitchFamily="34" charset="0"/>
              <a:buChar char="X"/>
              <a:defRPr/>
            </a:pPr>
            <a:endParaRPr lang="en-GB" dirty="0">
              <a:solidFill>
                <a:schemeClr val="bg1"/>
              </a:solidFill>
              <a:latin typeface="Arial Narrow" panose="020B0606020202030204" pitchFamily="34" charset="0"/>
            </a:endParaRPr>
          </a:p>
          <a:p>
            <a:pPr marL="342900" indent="-342900">
              <a:buFont typeface="Segoe Script" panose="020B0504020000000003" pitchFamily="34" charset="0"/>
              <a:buChar char="X"/>
              <a:defRPr/>
            </a:pPr>
            <a:endParaRPr lang="en-GB" dirty="0">
              <a:solidFill>
                <a:schemeClr val="bg1"/>
              </a:solidFill>
              <a:latin typeface="Arial Narrow" panose="020B0606020202030204" pitchFamily="34" charset="0"/>
            </a:endParaRPr>
          </a:p>
          <a:p>
            <a:pPr marL="342900" indent="-342900">
              <a:buFont typeface="Segoe Script" panose="020B0504020000000003" pitchFamily="34" charset="0"/>
              <a:buChar char="X"/>
              <a:defRPr/>
            </a:pPr>
            <a:endParaRPr lang="en-GB" dirty="0">
              <a:solidFill>
                <a:schemeClr val="bg1"/>
              </a:solidFill>
              <a:latin typeface="Arial Narrow" panose="020B0606020202030204" pitchFamily="34" charset="0"/>
            </a:endParaRPr>
          </a:p>
        </p:txBody>
      </p:sp>
      <p:pic>
        <p:nvPicPr>
          <p:cNvPr id="22533" name="Picture 4">
            <a:extLst>
              <a:ext uri="{FF2B5EF4-FFF2-40B4-BE49-F238E27FC236}">
                <a16:creationId xmlns:a16="http://schemas.microsoft.com/office/drawing/2014/main" id="{A158DFF3-7E28-EECE-7644-58B3FB41896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69075" y="957263"/>
            <a:ext cx="687388" cy="70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6">
            <a:extLst>
              <a:ext uri="{FF2B5EF4-FFF2-40B4-BE49-F238E27FC236}">
                <a16:creationId xmlns:a16="http://schemas.microsoft.com/office/drawing/2014/main" id="{C72B52CB-1673-CECD-F3FB-25768786742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36700" y="895350"/>
            <a:ext cx="752475"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2" descr="A black background with white text&#10;&#10;AI-generated content may be incorrect.">
            <a:extLst>
              <a:ext uri="{FF2B5EF4-FFF2-40B4-BE49-F238E27FC236}">
                <a16:creationId xmlns:a16="http://schemas.microsoft.com/office/drawing/2014/main" id="{505534C5-04D5-D766-846F-7F40CDFEB2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9CD5D490-B2AC-63F8-E35A-0203D8DF0AAB}"/>
              </a:ext>
            </a:extLst>
          </p:cNvPr>
          <p:cNvSpPr>
            <a:spLocks noChangeArrowheads="1"/>
          </p:cNvSpPr>
          <p:nvPr/>
        </p:nvSpPr>
        <p:spPr bwMode="auto">
          <a:xfrm>
            <a:off x="5529263" y="333375"/>
            <a:ext cx="34655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buFontTx/>
              <a:buNone/>
            </a:pPr>
            <a:r>
              <a:rPr lang="en-US" altLang="en-US" sz="2400">
                <a:solidFill>
                  <a:schemeClr val="bg1"/>
                </a:solidFill>
                <a:latin typeface="Calibri Light" panose="020F0302020204030204" pitchFamily="34" charset="0"/>
              </a:rPr>
              <a:t>Timesheets and travel pay </a:t>
            </a:r>
            <a:endParaRPr lang="en-GB" altLang="en-US" sz="2400">
              <a:solidFill>
                <a:schemeClr val="bg1"/>
              </a:solidFill>
              <a:latin typeface="Calibri Light" panose="020F0302020204030204" pitchFamily="34" charset="0"/>
            </a:endParaRPr>
          </a:p>
        </p:txBody>
      </p:sp>
      <p:sp>
        <p:nvSpPr>
          <p:cNvPr id="23555" name="Subtitle 2">
            <a:extLst>
              <a:ext uri="{FF2B5EF4-FFF2-40B4-BE49-F238E27FC236}">
                <a16:creationId xmlns:a16="http://schemas.microsoft.com/office/drawing/2014/main" id="{1ABBF370-9940-892F-73FC-2A556AFCAD15}"/>
              </a:ext>
            </a:extLst>
          </p:cNvPr>
          <p:cNvSpPr txBox="1">
            <a:spLocks/>
          </p:cNvSpPr>
          <p:nvPr/>
        </p:nvSpPr>
        <p:spPr bwMode="auto">
          <a:xfrm>
            <a:off x="5384800" y="981075"/>
            <a:ext cx="4035425" cy="427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277813" indent="-277813">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marL="277495" indent="-277495"/>
            <a:r>
              <a:rPr lang="en-US" altLang="en-US" sz="2000" dirty="0">
                <a:solidFill>
                  <a:schemeClr val="bg1"/>
                </a:solidFill>
                <a:latin typeface="Calibri Light"/>
                <a:ea typeface="ヒラギノ角ゴ Pro W3"/>
              </a:rPr>
              <a:t>You must record all of your hours on UWTSD timesheets.</a:t>
            </a:r>
          </a:p>
          <a:p>
            <a:pPr marL="277495" indent="-277495"/>
            <a:r>
              <a:rPr lang="en-US" altLang="en-US" sz="2000" dirty="0">
                <a:solidFill>
                  <a:schemeClr val="bg1"/>
                </a:solidFill>
                <a:latin typeface="Calibri Light"/>
                <a:ea typeface="ヒラギノ角ゴ Pro W3"/>
              </a:rPr>
              <a:t>The template will be on the </a:t>
            </a:r>
            <a:r>
              <a:rPr lang="en-US" altLang="en-US" sz="2000" dirty="0" err="1">
                <a:solidFill>
                  <a:schemeClr val="bg1"/>
                </a:solidFill>
                <a:latin typeface="Calibri Light"/>
                <a:ea typeface="ヒラギノ角ゴ Pro W3"/>
              </a:rPr>
              <a:t>moodle</a:t>
            </a:r>
            <a:r>
              <a:rPr lang="en-US" altLang="en-US" sz="2000" dirty="0">
                <a:solidFill>
                  <a:schemeClr val="bg1"/>
                </a:solidFill>
                <a:latin typeface="Calibri Light"/>
                <a:ea typeface="ヒラギノ角ゴ Pro W3"/>
              </a:rPr>
              <a:t> page and a reminder will be sent each month to fill it in</a:t>
            </a:r>
            <a:endParaRPr lang="en-US" altLang="en-US" sz="2000" dirty="0">
              <a:solidFill>
                <a:schemeClr val="bg1"/>
              </a:solidFill>
              <a:latin typeface="Calibri Light" panose="020F0302020204030204" pitchFamily="34" charset="0"/>
            </a:endParaRPr>
          </a:p>
          <a:p>
            <a:pPr marL="277495" indent="-277495"/>
            <a:r>
              <a:rPr lang="en-US" altLang="en-US" sz="2000" dirty="0">
                <a:solidFill>
                  <a:schemeClr val="bg1"/>
                </a:solidFill>
                <a:latin typeface="Calibri Light"/>
                <a:ea typeface="ヒラギノ角ゴ Pro W3"/>
              </a:rPr>
              <a:t>Make sure you write down the name of each event clearly.</a:t>
            </a:r>
          </a:p>
          <a:p>
            <a:pPr marL="277495" indent="-277495"/>
            <a:r>
              <a:rPr lang="en-US" altLang="en-US" sz="2000" dirty="0">
                <a:solidFill>
                  <a:schemeClr val="bg1"/>
                </a:solidFill>
                <a:latin typeface="Calibri Light"/>
                <a:ea typeface="ヒラギノ角ゴ Pro W3"/>
              </a:rPr>
              <a:t>Once complete, upload them to the </a:t>
            </a:r>
            <a:r>
              <a:rPr lang="en-US" altLang="en-US" sz="2000" dirty="0" err="1">
                <a:solidFill>
                  <a:schemeClr val="bg1"/>
                </a:solidFill>
                <a:latin typeface="Calibri Light"/>
                <a:ea typeface="ヒラギノ角ゴ Pro W3"/>
              </a:rPr>
              <a:t>moodle</a:t>
            </a:r>
            <a:r>
              <a:rPr lang="en-US" altLang="en-US" sz="2000" dirty="0">
                <a:solidFill>
                  <a:schemeClr val="bg1"/>
                </a:solidFill>
                <a:latin typeface="Calibri Light"/>
                <a:ea typeface="ヒラギノ角ゴ Pro W3"/>
              </a:rPr>
              <a:t> timesheet links</a:t>
            </a:r>
          </a:p>
          <a:p>
            <a:pPr marL="277495" indent="-277495"/>
            <a:endParaRPr lang="en-US" altLang="en-US" sz="2000" dirty="0">
              <a:solidFill>
                <a:schemeClr val="bg1"/>
              </a:solidFill>
              <a:latin typeface="Calibri Light"/>
              <a:ea typeface="ヒラギノ角ゴ Pro W3"/>
            </a:endParaRPr>
          </a:p>
          <a:p>
            <a:pPr marL="277495" indent="-277495"/>
            <a:endParaRPr lang="en-US" altLang="en-US" sz="2000" dirty="0">
              <a:solidFill>
                <a:schemeClr val="bg1"/>
              </a:solidFill>
              <a:latin typeface="Calibri Light"/>
              <a:ea typeface="ヒラギノ角ゴ Pro W3"/>
            </a:endParaRPr>
          </a:p>
          <a:p>
            <a:pPr marL="277495" indent="-277495"/>
            <a:r>
              <a:rPr lang="en-US" altLang="en-US" sz="2000" dirty="0">
                <a:solidFill>
                  <a:schemeClr val="bg1"/>
                </a:solidFill>
                <a:latin typeface="Calibri Light"/>
                <a:ea typeface="ヒラギノ角ゴ Pro W3"/>
              </a:rPr>
              <a:t>International students:</a:t>
            </a:r>
            <a:br>
              <a:rPr lang="en-US" altLang="en-US" sz="2000" dirty="0">
                <a:solidFill>
                  <a:schemeClr val="bg1"/>
                </a:solidFill>
                <a:latin typeface="Calibri Light"/>
                <a:ea typeface="ヒラギノ角ゴ Pro W3"/>
              </a:rPr>
            </a:br>
            <a:r>
              <a:rPr lang="en-US" altLang="en-US" sz="2000" dirty="0">
                <a:solidFill>
                  <a:schemeClr val="bg1"/>
                </a:solidFill>
                <a:latin typeface="Calibri Light"/>
                <a:ea typeface="ヒラギノ角ゴ Pro W3"/>
              </a:rPr>
              <a:t>Please remember to fill out the Tier 4 timesheet </a:t>
            </a:r>
            <a:r>
              <a:rPr lang="en-US" altLang="en-US" sz="2000" dirty="0" err="1">
                <a:solidFill>
                  <a:schemeClr val="bg1"/>
                </a:solidFill>
                <a:latin typeface="Calibri Light"/>
                <a:ea typeface="ヒラギノ角ゴ Pro W3"/>
              </a:rPr>
              <a:t>rathern</a:t>
            </a:r>
            <a:r>
              <a:rPr lang="en-US" altLang="en-US" sz="2000" dirty="0">
                <a:solidFill>
                  <a:schemeClr val="bg1"/>
                </a:solidFill>
                <a:latin typeface="Calibri Light"/>
                <a:ea typeface="ヒラギノ角ゴ Pro W3"/>
              </a:rPr>
              <a:t> than the standard one </a:t>
            </a:r>
          </a:p>
        </p:txBody>
      </p:sp>
      <p:pic>
        <p:nvPicPr>
          <p:cNvPr id="23556" name="Picture 2" descr="ttp://www.ie3media.com/wp-content/uploads/2012/08/iStock_000020495039XSmall.jpg">
            <a:extLst>
              <a:ext uri="{FF2B5EF4-FFF2-40B4-BE49-F238E27FC236}">
                <a16:creationId xmlns:a16="http://schemas.microsoft.com/office/drawing/2014/main" id="{CF38F48F-75A5-0B07-4986-8BF0DC8A39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545" r="6131"/>
          <a:stretch>
            <a:fillRect/>
          </a:stretch>
        </p:blipFill>
        <p:spPr bwMode="auto">
          <a:xfrm>
            <a:off x="649288" y="452438"/>
            <a:ext cx="4321175" cy="330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70B842A2-6062-D64F-FD33-38F060459E8B}"/>
              </a:ext>
            </a:extLst>
          </p:cNvPr>
          <p:cNvSpPr/>
          <p:nvPr/>
        </p:nvSpPr>
        <p:spPr>
          <a:xfrm>
            <a:off x="636588" y="4005263"/>
            <a:ext cx="4321175" cy="2862322"/>
          </a:xfrm>
          <a:prstGeom prst="rect">
            <a:avLst/>
          </a:prstGeom>
          <a:solidFill>
            <a:srgbClr val="FFFF00"/>
          </a:solidFill>
        </p:spPr>
        <p:txBody>
          <a:bodyPr lIns="91440" tIns="45720" rIns="91440" bIns="45720" anchor="t">
            <a:spAutoFit/>
          </a:bodyPr>
          <a:lstStyle/>
          <a:p>
            <a:pPr>
              <a:defRPr/>
            </a:pPr>
            <a:r>
              <a:rPr lang="en-US" sz="2000" kern="0" dirty="0">
                <a:latin typeface="Calibri Light" panose="020F0302020204030204" pitchFamily="34" charset="0"/>
                <a:ea typeface="Arial Narrow" charset="0"/>
                <a:cs typeface="Arial Narrow" charset="0"/>
              </a:rPr>
              <a:t>The deadline for timesheet submission is the 3rd of each month. </a:t>
            </a:r>
          </a:p>
          <a:p>
            <a:pPr>
              <a:defRPr/>
            </a:pPr>
            <a:endParaRPr lang="en-US" sz="2000" kern="0" dirty="0">
              <a:latin typeface="Calibri Light" panose="020F0302020204030204" pitchFamily="34" charset="0"/>
              <a:ea typeface="Arial Narrow" charset="0"/>
              <a:cs typeface="Arial Narrow" charset="0"/>
            </a:endParaRPr>
          </a:p>
          <a:p>
            <a:pPr>
              <a:defRPr/>
            </a:pPr>
            <a:r>
              <a:rPr lang="en-US" sz="2000" kern="0">
                <a:latin typeface="Arial"/>
                <a:cs typeface="Arial"/>
              </a:rPr>
              <a:t>Note that you can only claim for work completed in last 3 months</a:t>
            </a:r>
            <a:endParaRPr lang="en-US"/>
          </a:p>
          <a:p>
            <a:pPr>
              <a:defRPr/>
            </a:pPr>
            <a:r>
              <a:rPr lang="en-US" sz="2000" kern="0" dirty="0">
                <a:latin typeface="Arial"/>
                <a:ea typeface="ヒラギノ角ゴ Pro W3"/>
                <a:cs typeface="Arial"/>
              </a:rPr>
              <a:t>Note that you cannot claim for work completed in the current month.</a:t>
            </a:r>
            <a:endParaRPr lang="en-US" dirty="0">
              <a:ea typeface="ヒラギノ角ゴ Pro W3"/>
            </a:endParaRPr>
          </a:p>
          <a:p>
            <a:pPr>
              <a:defRPr/>
            </a:pPr>
            <a:endParaRPr lang="en-US" sz="2000" kern="0" dirty="0">
              <a:latin typeface="Calibri Light" panose="020F0302020204030204" pitchFamily="34" charset="0"/>
              <a:ea typeface="Arial Narrow" charset="0"/>
              <a:cs typeface="Arial Narrow" charset="0"/>
            </a:endParaRPr>
          </a:p>
          <a:p>
            <a:pPr>
              <a:defRPr/>
            </a:pPr>
            <a:endParaRPr lang="en-US" sz="2000" kern="0" dirty="0">
              <a:latin typeface="Calibri Light" panose="020F0302020204030204" pitchFamily="34" charset="0"/>
              <a:ea typeface="Arial Narrow" charset="0"/>
              <a:cs typeface="Arial Narrow" charset="0"/>
            </a:endParaRPr>
          </a:p>
        </p:txBody>
      </p:sp>
      <p:pic>
        <p:nvPicPr>
          <p:cNvPr id="23558" name="Picture 1" descr="A black background with white text&#10;&#10;AI-generated content may be incorrect.">
            <a:extLst>
              <a:ext uri="{FF2B5EF4-FFF2-40B4-BE49-F238E27FC236}">
                <a16:creationId xmlns:a16="http://schemas.microsoft.com/office/drawing/2014/main" id="{F9D47E69-B894-98D8-61A8-3626F0D4E2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788" y="5589588"/>
            <a:ext cx="3127375"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p:cNvGrpSpPr/>
        <p:nvPr/>
      </p:nvGrpSpPr>
      <p:grpSpPr>
        <a:xfrm>
          <a:off x="0" y="0"/>
          <a:ext cx="0" cy="0"/>
          <a:chOff x="0" y="0"/>
          <a:chExt cx="0" cy="0"/>
        </a:xfrm>
      </p:grpSpPr>
      <p:sp>
        <p:nvSpPr>
          <p:cNvPr id="24578" name="TextBox 1">
            <a:extLst>
              <a:ext uri="{FF2B5EF4-FFF2-40B4-BE49-F238E27FC236}">
                <a16:creationId xmlns:a16="http://schemas.microsoft.com/office/drawing/2014/main" id="{BD51DFE6-4CB1-A012-7887-256E23312C03}"/>
              </a:ext>
            </a:extLst>
          </p:cNvPr>
          <p:cNvSpPr txBox="1">
            <a:spLocks noChangeArrowheads="1"/>
          </p:cNvSpPr>
          <p:nvPr/>
        </p:nvSpPr>
        <p:spPr bwMode="auto">
          <a:xfrm>
            <a:off x="1136650" y="404813"/>
            <a:ext cx="7777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None/>
            </a:pPr>
            <a:r>
              <a:rPr lang="en-GB" altLang="en-US" sz="5400" dirty="0">
                <a:solidFill>
                  <a:schemeClr val="bg1"/>
                </a:solidFill>
                <a:latin typeface="Calibri Light"/>
                <a:ea typeface="ヒラギノ角ゴ Pro W3"/>
              </a:rPr>
              <a:t>Any Questions?</a:t>
            </a:r>
            <a:endParaRPr lang="en-US" dirty="0"/>
          </a:p>
        </p:txBody>
      </p:sp>
      <p:sp>
        <p:nvSpPr>
          <p:cNvPr id="3" name="TextBox 2">
            <a:extLst>
              <a:ext uri="{FF2B5EF4-FFF2-40B4-BE49-F238E27FC236}">
                <a16:creationId xmlns:a16="http://schemas.microsoft.com/office/drawing/2014/main" id="{A52D6B62-FDCD-57A1-7CA3-7110FB1B35C5}"/>
              </a:ext>
            </a:extLst>
          </p:cNvPr>
          <p:cNvSpPr txBox="1"/>
          <p:nvPr/>
        </p:nvSpPr>
        <p:spPr>
          <a:xfrm>
            <a:off x="714121" y="1861967"/>
            <a:ext cx="8618778" cy="33393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GB" sz="2800" b="0" i="0" kern="1200" dirty="0">
                <a:solidFill>
                  <a:schemeClr val="bg1"/>
                </a:solidFill>
                <a:latin typeface="Century Gothic"/>
                <a:ea typeface="+mn-ea"/>
                <a:cs typeface="+mn-cs"/>
              </a:rPr>
              <a:t>Any questions about your role, pay and the student ambassador scheme can be sent to: </a:t>
            </a:r>
            <a:endParaRPr lang="en-US"/>
          </a:p>
          <a:p>
            <a:pPr marL="0" algn="ctr" rtl="0"/>
            <a:r>
              <a:rPr lang="en-GB" sz="2700" b="0" i="0" kern="1200" dirty="0">
                <a:solidFill>
                  <a:schemeClr val="bg1"/>
                </a:solidFill>
                <a:latin typeface="Century Gothic"/>
                <a:ea typeface="+mn-ea"/>
                <a:cs typeface="+mn-cs"/>
              </a:rPr>
              <a:t>studentambassadors@uwtsd.ac.uk</a:t>
            </a:r>
          </a:p>
          <a:p>
            <a:pPr marL="0" algn="ctr" rtl="0"/>
            <a:endParaRPr lang="en-GB" dirty="0">
              <a:solidFill>
                <a:schemeClr val="bg1"/>
              </a:solidFill>
            </a:endParaRPr>
          </a:p>
          <a:p>
            <a:pPr marL="0" algn="ctr" rtl="0"/>
            <a:r>
              <a:rPr lang="en-GB" sz="2800" kern="1200" dirty="0">
                <a:solidFill>
                  <a:schemeClr val="bg1"/>
                </a:solidFill>
                <a:latin typeface="Century Gothic"/>
                <a:ea typeface="+mn-ea"/>
                <a:cs typeface="+mn-cs"/>
              </a:rPr>
              <a:t>Please spread the </a:t>
            </a:r>
          </a:p>
          <a:p>
            <a:pPr algn="ctr"/>
            <a:r>
              <a:rPr lang="en-GB" sz="2800" kern="1200" dirty="0">
                <a:solidFill>
                  <a:schemeClr val="bg1"/>
                </a:solidFill>
                <a:latin typeface="Century Gothic"/>
                <a:ea typeface="+mn-ea"/>
                <a:cs typeface="+mn-cs"/>
              </a:rPr>
              <a:t>word about </a:t>
            </a:r>
            <a:r>
              <a:rPr lang="en-GB" sz="2800" dirty="0">
                <a:solidFill>
                  <a:schemeClr val="bg1"/>
                </a:solidFill>
                <a:latin typeface="Century Gothic"/>
                <a:ea typeface="+mn-ea"/>
              </a:rPr>
              <a:t>the </a:t>
            </a:r>
            <a:r>
              <a:rPr lang="en-GB" sz="2800" b="1" dirty="0">
                <a:solidFill>
                  <a:schemeClr val="bg1"/>
                </a:solidFill>
                <a:latin typeface="Century Gothic"/>
                <a:ea typeface="+mn-ea"/>
              </a:rPr>
              <a:t>Student</a:t>
            </a:r>
            <a:r>
              <a:rPr lang="en-GB" sz="2800" b="1" kern="1200" dirty="0">
                <a:solidFill>
                  <a:schemeClr val="bg1"/>
                </a:solidFill>
                <a:latin typeface="Century Gothic"/>
                <a:ea typeface="+mn-ea"/>
                <a:cs typeface="+mn-cs"/>
              </a:rPr>
              <a:t> Ambassador Scheme!</a:t>
            </a:r>
          </a:p>
          <a:p>
            <a:pPr marL="0" algn="ctr" rtl="0"/>
            <a:endParaRPr lang="en-GB" dirty="0">
              <a:solidFill>
                <a:schemeClr val="bg1"/>
              </a:solidFill>
            </a:endParaRPr>
          </a:p>
          <a:p>
            <a:pPr algn="ctr"/>
            <a:endParaRPr lang="en-US"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13799"/>
        </a:solidFill>
        <a:effectLst/>
      </p:bgPr>
    </p:bg>
    <p:spTree>
      <p:nvGrpSpPr>
        <p:cNvPr id="1" name="">
          <a:extLst>
            <a:ext uri="{FF2B5EF4-FFF2-40B4-BE49-F238E27FC236}">
              <a16:creationId xmlns:a16="http://schemas.microsoft.com/office/drawing/2014/main" id="{C2925712-B639-FDF8-C6CC-8A9CDEF3CBC8}"/>
            </a:ext>
          </a:extLst>
        </p:cNvPr>
        <p:cNvGrpSpPr/>
        <p:nvPr/>
      </p:nvGrpSpPr>
      <p:grpSpPr>
        <a:xfrm>
          <a:off x="0" y="0"/>
          <a:ext cx="0" cy="0"/>
          <a:chOff x="0" y="0"/>
          <a:chExt cx="0" cy="0"/>
        </a:xfrm>
      </p:grpSpPr>
      <p:sp>
        <p:nvSpPr>
          <p:cNvPr id="24578" name="TextBox 1">
            <a:extLst>
              <a:ext uri="{FF2B5EF4-FFF2-40B4-BE49-F238E27FC236}">
                <a16:creationId xmlns:a16="http://schemas.microsoft.com/office/drawing/2014/main" id="{C9570EE7-C470-F31F-A28F-0D13FBB13C7A}"/>
              </a:ext>
            </a:extLst>
          </p:cNvPr>
          <p:cNvSpPr txBox="1">
            <a:spLocks noChangeArrowheads="1"/>
          </p:cNvSpPr>
          <p:nvPr/>
        </p:nvSpPr>
        <p:spPr bwMode="auto">
          <a:xfrm>
            <a:off x="1136650" y="404813"/>
            <a:ext cx="7777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5400">
                <a:solidFill>
                  <a:schemeClr val="bg1"/>
                </a:solidFill>
                <a:latin typeface="Calibri Light" panose="020F0302020204030204" pitchFamily="34" charset="0"/>
              </a:rPr>
              <a:t>What next?</a:t>
            </a:r>
          </a:p>
        </p:txBody>
      </p:sp>
      <p:sp>
        <p:nvSpPr>
          <p:cNvPr id="24579" name="TextBox 2">
            <a:extLst>
              <a:ext uri="{FF2B5EF4-FFF2-40B4-BE49-F238E27FC236}">
                <a16:creationId xmlns:a16="http://schemas.microsoft.com/office/drawing/2014/main" id="{CD131AD2-888C-D670-9222-FE24AC28B4D3}"/>
              </a:ext>
            </a:extLst>
          </p:cNvPr>
          <p:cNvSpPr txBox="1">
            <a:spLocks noChangeArrowheads="1"/>
          </p:cNvSpPr>
          <p:nvPr/>
        </p:nvSpPr>
        <p:spPr bwMode="auto">
          <a:xfrm>
            <a:off x="1281113" y="1628775"/>
            <a:ext cx="76327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marL="342900" indent="-342900">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spcBef>
                <a:spcPct val="0"/>
              </a:spcBef>
            </a:pPr>
            <a:r>
              <a:rPr lang="en-GB" altLang="en-US" sz="2400" dirty="0">
                <a:solidFill>
                  <a:schemeClr val="bg1"/>
                </a:solidFill>
                <a:latin typeface="Calibri Light"/>
                <a:ea typeface="ヒラギノ角ゴ Pro W3"/>
              </a:rPr>
              <a:t>Complete the quiz on the </a:t>
            </a:r>
            <a:r>
              <a:rPr lang="en-GB" altLang="en-US" sz="2400" dirty="0" err="1">
                <a:solidFill>
                  <a:schemeClr val="bg1"/>
                </a:solidFill>
                <a:latin typeface="Calibri Light"/>
                <a:ea typeface="ヒラギノ角ゴ Pro W3"/>
              </a:rPr>
              <a:t>moodle</a:t>
            </a:r>
            <a:r>
              <a:rPr lang="en-GB" altLang="en-US" sz="2400" dirty="0">
                <a:solidFill>
                  <a:schemeClr val="bg1"/>
                </a:solidFill>
                <a:latin typeface="Calibri Light"/>
                <a:ea typeface="ヒラギノ角ゴ Pro W3"/>
              </a:rPr>
              <a:t> page</a:t>
            </a:r>
          </a:p>
          <a:p>
            <a:pPr>
              <a:spcBef>
                <a:spcPct val="0"/>
              </a:spcBef>
            </a:pPr>
            <a:r>
              <a:rPr lang="en-GB" altLang="en-US" sz="2400" dirty="0">
                <a:solidFill>
                  <a:schemeClr val="bg1"/>
                </a:solidFill>
                <a:latin typeface="Calibri Light"/>
                <a:ea typeface="ヒラギノ角ゴ Pro W3"/>
              </a:rPr>
              <a:t>Keep an eye out for in person and further online training</a:t>
            </a:r>
            <a:endParaRPr lang="en-GB" dirty="0">
              <a:solidFill>
                <a:schemeClr val="bg1"/>
              </a:solidFill>
              <a:latin typeface="Calibri Light"/>
              <a:ea typeface="ヒラギノ角ゴ Pro W3"/>
            </a:endParaRPr>
          </a:p>
          <a:p>
            <a:pPr>
              <a:spcBef>
                <a:spcPct val="0"/>
              </a:spcBef>
            </a:pPr>
            <a:r>
              <a:rPr lang="en-GB" altLang="en-US" sz="2400" dirty="0">
                <a:solidFill>
                  <a:schemeClr val="bg1"/>
                </a:solidFill>
                <a:latin typeface="Calibri Light"/>
                <a:ea typeface="ヒラギノ角ゴ Pro W3"/>
              </a:rPr>
              <a:t>Make sure you keep uploading time sheets</a:t>
            </a:r>
          </a:p>
          <a:p>
            <a:pPr>
              <a:spcBef>
                <a:spcPct val="0"/>
              </a:spcBef>
            </a:pPr>
            <a:r>
              <a:rPr lang="en-GB" altLang="en-US" sz="2400" dirty="0">
                <a:solidFill>
                  <a:schemeClr val="bg1"/>
                </a:solidFill>
                <a:latin typeface="Calibri Light"/>
                <a:ea typeface="ヒラギノ角ゴ Pro W3"/>
              </a:rPr>
              <a:t>Keep an eye out in your emails and on </a:t>
            </a:r>
            <a:r>
              <a:rPr lang="en-GB" altLang="en-US" sz="2400" dirty="0" err="1">
                <a:solidFill>
                  <a:schemeClr val="bg1"/>
                </a:solidFill>
                <a:latin typeface="Calibri Light"/>
                <a:ea typeface="ヒラギノ角ゴ Pro W3"/>
              </a:rPr>
              <a:t>moodle</a:t>
            </a:r>
            <a:r>
              <a:rPr lang="en-GB" altLang="en-US" sz="2400" dirty="0">
                <a:solidFill>
                  <a:schemeClr val="bg1"/>
                </a:solidFill>
                <a:latin typeface="Calibri Light"/>
                <a:ea typeface="ヒラギノ角ゴ Pro W3"/>
              </a:rPr>
              <a:t> for opportunities and updates</a:t>
            </a:r>
          </a:p>
          <a:p>
            <a:pPr>
              <a:spcBef>
                <a:spcPct val="0"/>
              </a:spcBef>
            </a:pPr>
            <a:endParaRPr lang="en-GB" altLang="en-US" sz="2400">
              <a:solidFill>
                <a:schemeClr val="bg1"/>
              </a:solidFill>
              <a:latin typeface="Arial Narrow" panose="020B06060202020A0204" pitchFamily="34" charset="0"/>
            </a:endParaRPr>
          </a:p>
        </p:txBody>
      </p:sp>
      <p:sp>
        <p:nvSpPr>
          <p:cNvPr id="24580" name="TextBox 3">
            <a:extLst>
              <a:ext uri="{FF2B5EF4-FFF2-40B4-BE49-F238E27FC236}">
                <a16:creationId xmlns:a16="http://schemas.microsoft.com/office/drawing/2014/main" id="{B1B80F6F-0479-F225-6CAD-EBDFC248C2DF}"/>
              </a:ext>
            </a:extLst>
          </p:cNvPr>
          <p:cNvSpPr txBox="1">
            <a:spLocks noChangeArrowheads="1"/>
          </p:cNvSpPr>
          <p:nvPr/>
        </p:nvSpPr>
        <p:spPr bwMode="auto">
          <a:xfrm>
            <a:off x="1894064" y="4353927"/>
            <a:ext cx="62642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ヒラギノ角ゴ Pro W3" charset="-128"/>
              </a:defRPr>
            </a:lvl1pPr>
            <a:lvl2pPr marL="742950" indent="-285750">
              <a:spcBef>
                <a:spcPct val="20000"/>
              </a:spcBef>
              <a:buChar char="–"/>
              <a:defRPr sz="2800">
                <a:solidFill>
                  <a:schemeClr val="tx1"/>
                </a:solidFill>
                <a:latin typeface="Arial" panose="020B0604020202020204" pitchFamily="34" charset="0"/>
                <a:ea typeface="ヒラギノ角ゴ Pro W3" charset="-128"/>
              </a:defRPr>
            </a:lvl2pPr>
            <a:lvl3pPr marL="1143000" indent="-228600">
              <a:spcBef>
                <a:spcPct val="20000"/>
              </a:spcBef>
              <a:buChar char="•"/>
              <a:defRPr sz="2400">
                <a:solidFill>
                  <a:schemeClr val="tx1"/>
                </a:solidFill>
                <a:latin typeface="Arial" panose="020B0604020202020204" pitchFamily="34" charset="0"/>
                <a:ea typeface="ヒラギノ角ゴ Pro W3" charset="-128"/>
              </a:defRPr>
            </a:lvl3pPr>
            <a:lvl4pPr marL="1600200" indent="-228600">
              <a:spcBef>
                <a:spcPct val="20000"/>
              </a:spcBef>
              <a:buChar char="–"/>
              <a:defRPr sz="2000">
                <a:solidFill>
                  <a:schemeClr val="tx1"/>
                </a:solidFill>
                <a:latin typeface="Arial" panose="020B0604020202020204" pitchFamily="34" charset="0"/>
                <a:ea typeface="ヒラギノ角ゴ Pro W3" charset="-128"/>
              </a:defRPr>
            </a:lvl4pPr>
            <a:lvl5pPr marL="2057400" indent="-228600">
              <a:spcBef>
                <a:spcPct val="20000"/>
              </a:spcBef>
              <a:buChar char="»"/>
              <a:defRPr sz="2000">
                <a:solidFill>
                  <a:schemeClr val="tx1"/>
                </a:solidFill>
                <a:latin typeface="Arial" panose="020B0604020202020204" pitchFamily="34" charset="0"/>
                <a:ea typeface="ヒラギノ角ゴ Pro W3"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ヒラギノ角ゴ Pro W3" charset="-128"/>
              </a:defRPr>
            </a:lvl9pPr>
          </a:lstStyle>
          <a:p>
            <a:pPr algn="ctr">
              <a:spcBef>
                <a:spcPct val="0"/>
              </a:spcBef>
              <a:buFontTx/>
              <a:buNone/>
            </a:pPr>
            <a:r>
              <a:rPr lang="en-GB" altLang="en-US" sz="6600">
                <a:solidFill>
                  <a:schemeClr val="bg1"/>
                </a:solidFill>
                <a:latin typeface="Calibri Light" panose="020F0302020204030204" pitchFamily="34" charset="0"/>
              </a:rPr>
              <a:t>Thank you! </a:t>
            </a:r>
            <a:r>
              <a:rPr lang="en-GB" altLang="en-US" sz="6600">
                <a:solidFill>
                  <a:schemeClr val="bg1"/>
                </a:solidFill>
                <a:latin typeface="Calibri Light" panose="020F0302020204030204" pitchFamily="34" charset="0"/>
                <a:sym typeface="Wingdings" panose="05000000000000000000" pitchFamily="2" charset="2"/>
              </a:rPr>
              <a:t> </a:t>
            </a:r>
            <a:endParaRPr lang="en-GB" altLang="en-US" sz="6600">
              <a:solidFill>
                <a:schemeClr val="bg1"/>
              </a:solidFill>
              <a:latin typeface="Calibri Light" panose="020F0302020204030204" pitchFamily="34" charset="0"/>
            </a:endParaRPr>
          </a:p>
        </p:txBody>
      </p:sp>
    </p:spTree>
    <p:extLst>
      <p:ext uri="{BB962C8B-B14F-4D97-AF65-F5344CB8AC3E}">
        <p14:creationId xmlns:p14="http://schemas.microsoft.com/office/powerpoint/2010/main" val="3917637442"/>
      </p:ext>
    </p:extLst>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ヒラギノ角ゴ Pro W3"/>
        <a:cs typeface="ヒラギノ角ゴ Pro W3"/>
      </a:majorFont>
      <a:minorFont>
        <a:latin typeface="Arial"/>
        <a:ea typeface="ヒラギノ角ゴ Pro W3"/>
        <a:cs typeface="ヒラギノ角ゴ Pro W3"/>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ヒラギノ角ゴ Pro W3" charset="-128"/>
            <a:cs typeface="ヒラギノ角ゴ Pro W3"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ヒラギノ角ゴ Pro W3" charset="-128"/>
            <a:cs typeface="ヒラギノ角ゴ Pro W3"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Words>817</Words>
  <Application>Microsoft Office PowerPoint</Application>
  <PresentationFormat>A4 Paper (210x297 mm)</PresentationFormat>
  <Paragraphs>111</Paragraphs>
  <Slides>22</Slides>
  <Notes>2</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Blank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pubweb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pubweb</dc:creator>
  <cp:lastModifiedBy>Laura Cait Driscoll</cp:lastModifiedBy>
  <cp:revision>196</cp:revision>
  <cp:lastPrinted>2016-10-26T11:04:36Z</cp:lastPrinted>
  <dcterms:created xsi:type="dcterms:W3CDTF">2008-11-25T12:19:16Z</dcterms:created>
  <dcterms:modified xsi:type="dcterms:W3CDTF">2026-01-12T10:50:06Z</dcterms:modified>
</cp:coreProperties>
</file>