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5" r:id="rId1"/>
  </p:sldMasterIdLst>
  <p:notesMasterIdLst>
    <p:notesMasterId r:id="rId13"/>
  </p:notesMasterIdLst>
  <p:sldIdLst>
    <p:sldId id="256" r:id="rId2"/>
    <p:sldId id="267" r:id="rId3"/>
    <p:sldId id="266" r:id="rId4"/>
    <p:sldId id="259" r:id="rId5"/>
    <p:sldId id="257" r:id="rId6"/>
    <p:sldId id="261" r:id="rId7"/>
    <p:sldId id="262" r:id="rId8"/>
    <p:sldId id="263" r:id="rId9"/>
    <p:sldId id="264" r:id="rId10"/>
    <p:sldId id="265"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85778" autoAdjust="0"/>
  </p:normalViewPr>
  <p:slideViewPr>
    <p:cSldViewPr snapToGrid="0">
      <p:cViewPr varScale="1">
        <p:scale>
          <a:sx n="59" d="100"/>
          <a:sy n="59" d="100"/>
        </p:scale>
        <p:origin x="78" y="9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3B360F-90DF-4515-9C84-57FB0EEA92CA}" type="datetimeFigureOut">
              <a:rPr lang="en-US" smtClean="0"/>
              <a:t>4/30/2018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4415E6-3E33-490A-A820-D367CD00D5D0}" type="slidenum">
              <a:rPr lang="en-US" smtClean="0"/>
              <a:t>‹#›</a:t>
            </a:fld>
            <a:endParaRPr lang="en-US"/>
          </a:p>
        </p:txBody>
      </p:sp>
    </p:spTree>
    <p:extLst>
      <p:ext uri="{BB962C8B-B14F-4D97-AF65-F5344CB8AC3E}">
        <p14:creationId xmlns:p14="http://schemas.microsoft.com/office/powerpoint/2010/main" val="1149994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44415E6-3E33-490A-A820-D367CD00D5D0}" type="slidenum">
              <a:rPr lang="en-US" smtClean="0"/>
              <a:t>1</a:t>
            </a:fld>
            <a:endParaRPr lang="en-US"/>
          </a:p>
        </p:txBody>
      </p:sp>
    </p:spTree>
    <p:extLst>
      <p:ext uri="{BB962C8B-B14F-4D97-AF65-F5344CB8AC3E}">
        <p14:creationId xmlns:p14="http://schemas.microsoft.com/office/powerpoint/2010/main" val="3323867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 ‘green’ refers to a product or service that does little or no damage to the environment. For example how a company can reduce its overall fleet emissions. On this slide you can see a picture of a container loading operation. This is at Stobart’s Widnes port. As one of the largest logistical companies within the </a:t>
            </a:r>
            <a:r>
              <a:rPr lang="en-US" dirty="0" err="1"/>
              <a:t>Uk</a:t>
            </a:r>
            <a:r>
              <a:rPr lang="en-US" dirty="0"/>
              <a:t>, Stobart plays a key role within the industries environmental impact.</a:t>
            </a:r>
          </a:p>
        </p:txBody>
      </p:sp>
      <p:sp>
        <p:nvSpPr>
          <p:cNvPr id="4" name="Slide Number Placeholder 3"/>
          <p:cNvSpPr>
            <a:spLocks noGrp="1"/>
          </p:cNvSpPr>
          <p:nvPr>
            <p:ph type="sldNum" sz="quarter" idx="10"/>
          </p:nvPr>
        </p:nvSpPr>
        <p:spPr/>
        <p:txBody>
          <a:bodyPr/>
          <a:lstStyle/>
          <a:p>
            <a:fld id="{A44415E6-3E33-490A-A820-D367CD00D5D0}" type="slidenum">
              <a:rPr lang="en-US" smtClean="0"/>
              <a:t>2</a:t>
            </a:fld>
            <a:endParaRPr lang="en-US"/>
          </a:p>
        </p:txBody>
      </p:sp>
    </p:spTree>
    <p:extLst>
      <p:ext uri="{BB962C8B-B14F-4D97-AF65-F5344CB8AC3E}">
        <p14:creationId xmlns:p14="http://schemas.microsoft.com/office/powerpoint/2010/main" val="2682344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definition for planning is very simple. Its </a:t>
            </a:r>
            <a:r>
              <a:rPr lang="en-US" sz="1200" b="0" i="0" kern="1200" dirty="0">
                <a:solidFill>
                  <a:schemeClr val="tx1"/>
                </a:solidFill>
                <a:effectLst/>
                <a:latin typeface="+mn-lt"/>
                <a:ea typeface="+mn-ea"/>
                <a:cs typeface="+mn-cs"/>
              </a:rPr>
              <a:t>the process of making plans for something. For example making sure that an adequate route is in place for the load you may be delivering. Transport planners are a key role within the logistical industry. Transport planners plan the growth and maintenance of rail, road and air networks. This could be on a local, regional or national level. Transport planners need to be able to balance the needs of a community with environmental factors when creating a transport plan.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Transportation planning can also look to the future and assess if the road, air, rail and waterways need improving or scaling down. A prime example of how </a:t>
            </a:r>
            <a:r>
              <a:rPr lang="en-US" sz="1200" b="0" i="0" kern="1200" dirty="0" err="1">
                <a:solidFill>
                  <a:schemeClr val="tx1"/>
                </a:solidFill>
                <a:effectLst/>
                <a:latin typeface="+mn-lt"/>
                <a:ea typeface="+mn-ea"/>
                <a:cs typeface="+mn-cs"/>
              </a:rPr>
              <a:t>forceible</a:t>
            </a:r>
            <a:r>
              <a:rPr lang="en-US" sz="1200" b="0" i="0" kern="1200" dirty="0">
                <a:solidFill>
                  <a:schemeClr val="tx1"/>
                </a:solidFill>
                <a:effectLst/>
                <a:latin typeface="+mn-lt"/>
                <a:ea typeface="+mn-ea"/>
                <a:cs typeface="+mn-cs"/>
              </a:rPr>
              <a:t> planning was put in place is the M25 ring road motorway around central London. The M25 was introduced to reduce congestions around the vicinity of London.</a:t>
            </a:r>
            <a:endParaRPr lang="en-US" dirty="0"/>
          </a:p>
        </p:txBody>
      </p:sp>
      <p:sp>
        <p:nvSpPr>
          <p:cNvPr id="4" name="Slide Number Placeholder 3"/>
          <p:cNvSpPr>
            <a:spLocks noGrp="1"/>
          </p:cNvSpPr>
          <p:nvPr>
            <p:ph type="sldNum" sz="quarter" idx="10"/>
          </p:nvPr>
        </p:nvSpPr>
        <p:spPr/>
        <p:txBody>
          <a:bodyPr/>
          <a:lstStyle/>
          <a:p>
            <a:fld id="{A44415E6-3E33-490A-A820-D367CD00D5D0}" type="slidenum">
              <a:rPr lang="en-US" smtClean="0"/>
              <a:t>3</a:t>
            </a:fld>
            <a:endParaRPr lang="en-US"/>
          </a:p>
        </p:txBody>
      </p:sp>
    </p:spTree>
    <p:extLst>
      <p:ext uri="{BB962C8B-B14F-4D97-AF65-F5344CB8AC3E}">
        <p14:creationId xmlns:p14="http://schemas.microsoft.com/office/powerpoint/2010/main" val="4275091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1973 oil crisis and the 1979 energy crisis various strategies where introduced to reduce the uk’s overall emission outputs. These strategies have a direct impact on the planning and organization of the logistical pathways within the UK. </a:t>
            </a:r>
            <a:r>
              <a:rPr lang="en-US" sz="1200" b="0" i="0" kern="1200" dirty="0">
                <a:solidFill>
                  <a:schemeClr val="tx1"/>
                </a:solidFill>
                <a:effectLst/>
                <a:latin typeface="+mn-lt"/>
                <a:ea typeface="+mn-ea"/>
                <a:cs typeface="+mn-cs"/>
              </a:rPr>
              <a:t>The high cost and limited availability of fuel led to a resurgence of interest in alternatives to single occupancy vehicle travel. Public transportation was fazed in over various years.. The first record of a public bus was in 1662 and was built by Pascal – who was a French mathematician and inventor.  The first passenger tram started to operate in 1807 and the first passenger rail service started in 1825 followed shortly by the peddle bicycle in 1860. cargo was mainly transported using human, animal or rail power. </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4415E6-3E33-490A-A820-D367CD00D5D0}" type="slidenum">
              <a:rPr lang="en-US" smtClean="0"/>
              <a:t>4</a:t>
            </a:fld>
            <a:endParaRPr lang="en-US"/>
          </a:p>
        </p:txBody>
      </p:sp>
    </p:spTree>
    <p:extLst>
      <p:ext uri="{BB962C8B-B14F-4D97-AF65-F5344CB8AC3E}">
        <p14:creationId xmlns:p14="http://schemas.microsoft.com/office/powerpoint/2010/main" val="3246438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stricter regulations being introduced nearly every year by the government, transportation in and around major cities alongside major logistical pathways are being upgraded. This is to both help the flow of traffic and reduce emissions. Motorway advancements are a prime example of how the government are making infrastructure improvements to reduce overall emissions. Limiting speed along the motorways can help reduce fuel usage for example </a:t>
            </a:r>
            <a:r>
              <a:rPr lang="en-US" sz="1200" b="0" i="0" kern="1200" dirty="0">
                <a:solidFill>
                  <a:schemeClr val="tx1"/>
                </a:solidFill>
                <a:effectLst/>
                <a:latin typeface="+mn-lt"/>
                <a:ea typeface="+mn-ea"/>
                <a:cs typeface="+mn-cs"/>
              </a:rPr>
              <a:t>Richard </a:t>
            </a:r>
            <a:r>
              <a:rPr lang="en-US" sz="1200" b="0" i="0" kern="1200" dirty="0" err="1">
                <a:solidFill>
                  <a:schemeClr val="tx1"/>
                </a:solidFill>
                <a:effectLst/>
                <a:latin typeface="+mn-lt"/>
                <a:ea typeface="+mn-ea"/>
                <a:cs typeface="+mn-cs"/>
              </a:rPr>
              <a:t>Cuerden</a:t>
            </a:r>
            <a:r>
              <a:rPr lang="en-US" sz="1200" b="0" i="0" kern="1200" dirty="0">
                <a:solidFill>
                  <a:schemeClr val="tx1"/>
                </a:solidFill>
                <a:effectLst/>
                <a:latin typeface="+mn-lt"/>
                <a:ea typeface="+mn-ea"/>
                <a:cs typeface="+mn-cs"/>
              </a:rPr>
              <a:t>, director of TRL Academy described how abiding by a strict 70mph speed limit instead of doing 80 mph can reduce overall fuel usage by 18-20 per cent.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Other examples of modern transport planning initiatives include car sharing, multiple occupant lanes on roads.  </a:t>
            </a:r>
            <a:endParaRPr lang="en-US" dirty="0"/>
          </a:p>
        </p:txBody>
      </p:sp>
      <p:sp>
        <p:nvSpPr>
          <p:cNvPr id="4" name="Slide Number Placeholder 3"/>
          <p:cNvSpPr>
            <a:spLocks noGrp="1"/>
          </p:cNvSpPr>
          <p:nvPr>
            <p:ph type="sldNum" sz="quarter" idx="10"/>
          </p:nvPr>
        </p:nvSpPr>
        <p:spPr/>
        <p:txBody>
          <a:bodyPr/>
          <a:lstStyle/>
          <a:p>
            <a:fld id="{A44415E6-3E33-490A-A820-D367CD00D5D0}" type="slidenum">
              <a:rPr lang="en-US" smtClean="0"/>
              <a:t>5</a:t>
            </a:fld>
            <a:endParaRPr lang="en-US"/>
          </a:p>
        </p:txBody>
      </p:sp>
    </p:spTree>
    <p:extLst>
      <p:ext uri="{BB962C8B-B14F-4D97-AF65-F5344CB8AC3E}">
        <p14:creationId xmlns:p14="http://schemas.microsoft.com/office/powerpoint/2010/main" val="245035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future of green transportation looks promising. Most modern cities are introducing bike only zones and lanes. For example in this picture on the screen you can see a bike lane used in central London. This picture also shows the implementation of bus lanes. This makes public transport more accessible and faster to the general public, thus making public transportation more suitable around larger cities. </a:t>
            </a:r>
          </a:p>
          <a:p>
            <a:endParaRPr lang="en-US" dirty="0"/>
          </a:p>
          <a:p>
            <a:r>
              <a:rPr lang="en-US" dirty="0"/>
              <a:t>Other examples of future improvements include the advancements in engines and emissions exerted from vehicles. </a:t>
            </a:r>
          </a:p>
          <a:p>
            <a:endParaRPr lang="en-US" dirty="0"/>
          </a:p>
          <a:p>
            <a:endParaRPr lang="en-US" dirty="0"/>
          </a:p>
        </p:txBody>
      </p:sp>
      <p:sp>
        <p:nvSpPr>
          <p:cNvPr id="4" name="Slide Number Placeholder 3"/>
          <p:cNvSpPr>
            <a:spLocks noGrp="1"/>
          </p:cNvSpPr>
          <p:nvPr>
            <p:ph type="sldNum" sz="quarter" idx="10"/>
          </p:nvPr>
        </p:nvSpPr>
        <p:spPr/>
        <p:txBody>
          <a:bodyPr/>
          <a:lstStyle/>
          <a:p>
            <a:fld id="{A44415E6-3E33-490A-A820-D367CD00D5D0}" type="slidenum">
              <a:rPr lang="en-US" smtClean="0"/>
              <a:t>6</a:t>
            </a:fld>
            <a:endParaRPr lang="en-US"/>
          </a:p>
        </p:txBody>
      </p:sp>
    </p:spTree>
    <p:extLst>
      <p:ext uri="{BB962C8B-B14F-4D97-AF65-F5344CB8AC3E}">
        <p14:creationId xmlns:p14="http://schemas.microsoft.com/office/powerpoint/2010/main" val="1962347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GB" dirty="0"/>
              <a:t>1.	There are many benefits of green transport and all contribute to preserving the </a:t>
            </a:r>
            <a:r>
              <a:rPr lang="en-GB" dirty="0" err="1"/>
              <a:t>plannet</a:t>
            </a:r>
            <a:r>
              <a:rPr lang="en-GB" dirty="0"/>
              <a:t>. </a:t>
            </a:r>
            <a:r>
              <a:rPr lang="en-GB" dirty="0" err="1"/>
              <a:t>Commting</a:t>
            </a:r>
            <a:r>
              <a:rPr lang="en-GB" dirty="0"/>
              <a:t> via bike or walking benefits the health of our population and can decrease the chance of obesity and other disease. It also prevents </a:t>
            </a:r>
            <a:r>
              <a:rPr lang="en-GB" dirty="0" err="1"/>
              <a:t>conjestion</a:t>
            </a:r>
            <a:r>
              <a:rPr lang="en-GB" dirty="0"/>
              <a:t> and traffic on the road. Green transport is also cheaper as you </a:t>
            </a:r>
            <a:r>
              <a:rPr lang="en-GB" dirty="0" err="1"/>
              <a:t>arent</a:t>
            </a:r>
            <a:r>
              <a:rPr lang="en-GB" dirty="0"/>
              <a:t> paying </a:t>
            </a:r>
            <a:r>
              <a:rPr lang="en-GB" dirty="0" err="1"/>
              <a:t>aything</a:t>
            </a:r>
            <a:r>
              <a:rPr lang="en-GB" dirty="0"/>
              <a:t> for fuel. All green transport emits no harmful gasses and burns no fossil fuels. Once the technology is fully developed and makes sense to people to buy. Everyone will have to go green.</a:t>
            </a:r>
          </a:p>
          <a:p>
            <a:endParaRPr lang="en-GB" dirty="0"/>
          </a:p>
          <a:p>
            <a:endParaRPr lang="en-US" dirty="0"/>
          </a:p>
        </p:txBody>
      </p:sp>
      <p:sp>
        <p:nvSpPr>
          <p:cNvPr id="4" name="Slide Number Placeholder 3"/>
          <p:cNvSpPr>
            <a:spLocks noGrp="1"/>
          </p:cNvSpPr>
          <p:nvPr>
            <p:ph type="sldNum" sz="quarter" idx="10"/>
          </p:nvPr>
        </p:nvSpPr>
        <p:spPr/>
        <p:txBody>
          <a:bodyPr/>
          <a:lstStyle/>
          <a:p>
            <a:fld id="{A44415E6-3E33-490A-A820-D367CD00D5D0}" type="slidenum">
              <a:rPr lang="en-US" smtClean="0"/>
              <a:t>7</a:t>
            </a:fld>
            <a:endParaRPr lang="en-US"/>
          </a:p>
        </p:txBody>
      </p:sp>
    </p:spTree>
    <p:extLst>
      <p:ext uri="{BB962C8B-B14F-4D97-AF65-F5344CB8AC3E}">
        <p14:creationId xmlns:p14="http://schemas.microsoft.com/office/powerpoint/2010/main" val="1583694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Although there are many advantages to green transport, there are also some drawbacks. For example the bike you see on screen is </a:t>
            </a:r>
            <a:r>
              <a:rPr lang="en-GB" dirty="0" err="1"/>
              <a:t>completley</a:t>
            </a:r>
            <a:r>
              <a:rPr lang="en-GB" dirty="0"/>
              <a:t> green and emits no gasses, all you need to do is pedal lightly and you will be charging the electric motor. You can then use his power where needed. All sounds well and good, however after a short time the motor will malfunction, and because there are so many moving parts, the bike is extremely difficult to fix. The bike is also hugely expensive coming in at almost £3000. Could you justify spending that on a bike? And that really is the problem at the moment with green technology, the technology behind it is still so new, therefor its complicated and expensive and usually temperamental.</a:t>
            </a:r>
          </a:p>
        </p:txBody>
      </p:sp>
      <p:sp>
        <p:nvSpPr>
          <p:cNvPr id="4" name="Slide Number Placeholder 3"/>
          <p:cNvSpPr>
            <a:spLocks noGrp="1"/>
          </p:cNvSpPr>
          <p:nvPr>
            <p:ph type="sldNum" sz="quarter" idx="10"/>
          </p:nvPr>
        </p:nvSpPr>
        <p:spPr/>
        <p:txBody>
          <a:bodyPr/>
          <a:lstStyle/>
          <a:p>
            <a:fld id="{A44415E6-3E33-490A-A820-D367CD00D5D0}" type="slidenum">
              <a:rPr lang="en-US" smtClean="0"/>
              <a:t>8</a:t>
            </a:fld>
            <a:endParaRPr lang="en-US"/>
          </a:p>
        </p:txBody>
      </p:sp>
    </p:spTree>
    <p:extLst>
      <p:ext uri="{BB962C8B-B14F-4D97-AF65-F5344CB8AC3E}">
        <p14:creationId xmlns:p14="http://schemas.microsoft.com/office/powerpoint/2010/main" val="890319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How can certain pathways benefit the environment? Over recent years, many transportation pathways have become green and there are a lot more options for green transport now, however there is one </a:t>
            </a:r>
            <a:r>
              <a:rPr lang="en-GB" dirty="0" err="1"/>
              <a:t>weve</a:t>
            </a:r>
            <a:r>
              <a:rPr lang="en-GB" dirty="0"/>
              <a:t> al </a:t>
            </a:r>
            <a:r>
              <a:rPr lang="en-GB" dirty="0" err="1"/>
              <a:t>hd</a:t>
            </a:r>
            <a:r>
              <a:rPr lang="en-GB" dirty="0"/>
              <a:t> for years and that is public transport, such as buses, trains and taxis. If we all used public transport a bit more, there would be less </a:t>
            </a:r>
            <a:r>
              <a:rPr lang="en-GB" dirty="0" err="1"/>
              <a:t>vehichles</a:t>
            </a:r>
            <a:r>
              <a:rPr lang="en-GB" dirty="0"/>
              <a:t> on the road meaning less Co2 being emitted. For people with small commutes, Public transport like the bus and train would be perfect. If there were more people filling the busses, there wouldn’t be so many driving around with no passengers wasting fuel. Of course there is always the car, and driving is now becoming greener by the day with electric cars and hybrids.</a:t>
            </a:r>
          </a:p>
          <a:p>
            <a:endParaRPr lang="en-GB" dirty="0"/>
          </a:p>
          <a:p>
            <a:endParaRPr lang="en-GB" dirty="0"/>
          </a:p>
        </p:txBody>
      </p:sp>
      <p:sp>
        <p:nvSpPr>
          <p:cNvPr id="4" name="Slide Number Placeholder 3"/>
          <p:cNvSpPr>
            <a:spLocks noGrp="1"/>
          </p:cNvSpPr>
          <p:nvPr>
            <p:ph type="sldNum" sz="quarter" idx="10"/>
          </p:nvPr>
        </p:nvSpPr>
        <p:spPr/>
        <p:txBody>
          <a:bodyPr/>
          <a:lstStyle/>
          <a:p>
            <a:fld id="{A44415E6-3E33-490A-A820-D367CD00D5D0}" type="slidenum">
              <a:rPr lang="en-US" smtClean="0"/>
              <a:t>9</a:t>
            </a:fld>
            <a:endParaRPr lang="en-US"/>
          </a:p>
        </p:txBody>
      </p:sp>
    </p:spTree>
    <p:extLst>
      <p:ext uri="{BB962C8B-B14F-4D97-AF65-F5344CB8AC3E}">
        <p14:creationId xmlns:p14="http://schemas.microsoft.com/office/powerpoint/2010/main" val="3678619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To summarise, the future is looking green, with modern transport plans such as trams, electric bikes, the improvement of public transport and the constant evolution of the car. Burning fossil fuels to commute will be a thing of the past in years to come. Tesla continue to make big steps with their </a:t>
            </a:r>
            <a:r>
              <a:rPr lang="en-GB" dirty="0" err="1"/>
              <a:t>lories</a:t>
            </a:r>
            <a:r>
              <a:rPr lang="en-GB" dirty="0"/>
              <a:t> and cars and we could see the removal of all petrol/</a:t>
            </a:r>
            <a:r>
              <a:rPr lang="en-GB" dirty="0" err="1"/>
              <a:t>diesal</a:t>
            </a:r>
            <a:r>
              <a:rPr lang="en-GB" dirty="0"/>
              <a:t> powered </a:t>
            </a:r>
            <a:r>
              <a:rPr lang="en-GB" dirty="0" err="1"/>
              <a:t>vehichles</a:t>
            </a:r>
            <a:r>
              <a:rPr lang="en-GB" dirty="0"/>
              <a:t> from the road by 2040, which </a:t>
            </a:r>
            <a:r>
              <a:rPr lang="en-GB" dirty="0" err="1"/>
              <a:t>sems</a:t>
            </a:r>
            <a:r>
              <a:rPr lang="en-GB" dirty="0"/>
              <a:t> a long way off but it </a:t>
            </a:r>
            <a:r>
              <a:rPr lang="en-GB" dirty="0" err="1"/>
              <a:t>isnt</a:t>
            </a:r>
            <a:r>
              <a:rPr lang="en-GB" dirty="0"/>
              <a:t> as far as it seems.</a:t>
            </a:r>
          </a:p>
          <a:p>
            <a:endParaRPr lang="en-GB" dirty="0"/>
          </a:p>
          <a:p>
            <a:r>
              <a:rPr lang="en-GB" dirty="0"/>
              <a:t>Thankyou for listening, are there any questions?</a:t>
            </a:r>
          </a:p>
          <a:p>
            <a:endParaRPr lang="en-GB" dirty="0"/>
          </a:p>
        </p:txBody>
      </p:sp>
      <p:sp>
        <p:nvSpPr>
          <p:cNvPr id="4" name="Slide Number Placeholder 3"/>
          <p:cNvSpPr>
            <a:spLocks noGrp="1"/>
          </p:cNvSpPr>
          <p:nvPr>
            <p:ph type="sldNum" sz="quarter" idx="10"/>
          </p:nvPr>
        </p:nvSpPr>
        <p:spPr/>
        <p:txBody>
          <a:bodyPr/>
          <a:lstStyle/>
          <a:p>
            <a:fld id="{A44415E6-3E33-490A-A820-D367CD00D5D0}" type="slidenum">
              <a:rPr lang="en-US" smtClean="0"/>
              <a:t>10</a:t>
            </a:fld>
            <a:endParaRPr lang="en-US"/>
          </a:p>
        </p:txBody>
      </p:sp>
    </p:spTree>
    <p:extLst>
      <p:ext uri="{BB962C8B-B14F-4D97-AF65-F5344CB8AC3E}">
        <p14:creationId xmlns:p14="http://schemas.microsoft.com/office/powerpoint/2010/main" val="3584359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7042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316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4651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159726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7684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02988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7787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348474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612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5636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47131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0288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664392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2797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169947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2827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4/30/2018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821760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eddiestobart.com/why-eddie-stobart/news/eddie-stobart-partners-win-environmental-innovation-awar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ucas.com/sites/default/files/styles/full_middle_column/public/053transport-planner2.jpg?itok=p3qDZ3l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horsesandhistory.files.wordpress.com/2011/05/j0068b-omnibus.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railwaypro.com/wp/wp-content/uploads/2011/02/pag38.jp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cycleoffutility.files.wordpress.com/2011/10/blackfriars-post-2006.pn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earthtimes.org/nsimages/files/sustainable_transport_encyclopaedia.jp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autoexpress.co.uk/car-news/102726/strict-70mph-motorway-speed-limit-enforcement-would-reduce-emissions" TargetMode="External"/><Relationship Id="rId2" Type="http://schemas.openxmlformats.org/officeDocument/2006/relationships/hyperlink" Target="https://en.wikipedia.org/wiki/Sustainable_transport" TargetMode="External"/><Relationship Id="rId1" Type="http://schemas.openxmlformats.org/officeDocument/2006/relationships/slideLayout" Target="../slideLayouts/slideLayout2.xml"/><Relationship Id="rId5" Type="http://schemas.openxmlformats.org/officeDocument/2006/relationships/hyperlink" Target="https://www.ierek.com/events/urban-transit-and-sustainable-networks-2" TargetMode="External"/><Relationship Id="rId4" Type="http://schemas.openxmlformats.org/officeDocument/2006/relationships/hyperlink" Target="https://cycleoffutility.wordpres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F0B29-17F1-4E73-B18D-7FFE403607B1}"/>
              </a:ext>
            </a:extLst>
          </p:cNvPr>
          <p:cNvSpPr>
            <a:spLocks noGrp="1"/>
          </p:cNvSpPr>
          <p:nvPr>
            <p:ph type="ctrTitle"/>
          </p:nvPr>
        </p:nvSpPr>
        <p:spPr>
          <a:xfrm>
            <a:off x="1105786" y="1043566"/>
            <a:ext cx="8168217" cy="1646302"/>
          </a:xfrm>
        </p:spPr>
        <p:txBody>
          <a:bodyPr/>
          <a:lstStyle/>
          <a:p>
            <a:r>
              <a:rPr lang="en-US" dirty="0"/>
              <a:t>Green Transport Planning</a:t>
            </a:r>
          </a:p>
        </p:txBody>
      </p:sp>
      <p:sp>
        <p:nvSpPr>
          <p:cNvPr id="3" name="Subtitle 2">
            <a:extLst>
              <a:ext uri="{FF2B5EF4-FFF2-40B4-BE49-F238E27FC236}">
                <a16:creationId xmlns:a16="http://schemas.microsoft.com/office/drawing/2014/main" id="{119066A5-B78A-4ED0-B336-5FF12CB758D1}"/>
              </a:ext>
            </a:extLst>
          </p:cNvPr>
          <p:cNvSpPr>
            <a:spLocks noGrp="1"/>
          </p:cNvSpPr>
          <p:nvPr>
            <p:ph type="subTitle" idx="1"/>
          </p:nvPr>
        </p:nvSpPr>
        <p:spPr>
          <a:xfrm>
            <a:off x="1677188" y="2689868"/>
            <a:ext cx="7766936" cy="1096899"/>
          </a:xfrm>
        </p:spPr>
        <p:txBody>
          <a:bodyPr/>
          <a:lstStyle/>
          <a:p>
            <a:r>
              <a:rPr lang="en-US" dirty="0"/>
              <a:t>Presented By Rhys Roberts and Daniel Tate </a:t>
            </a:r>
          </a:p>
        </p:txBody>
      </p:sp>
    </p:spTree>
    <p:extLst>
      <p:ext uri="{BB962C8B-B14F-4D97-AF65-F5344CB8AC3E}">
        <p14:creationId xmlns:p14="http://schemas.microsoft.com/office/powerpoint/2010/main" val="2799859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0E2EF-360C-4337-9410-957BBC9FEAD0}"/>
              </a:ext>
            </a:extLst>
          </p:cNvPr>
          <p:cNvSpPr>
            <a:spLocks noGrp="1"/>
          </p:cNvSpPr>
          <p:nvPr>
            <p:ph type="title"/>
          </p:nvPr>
        </p:nvSpPr>
        <p:spPr/>
        <p:txBody>
          <a:bodyPr>
            <a:normAutofit/>
          </a:bodyPr>
          <a:lstStyle/>
          <a:p>
            <a:r>
              <a:rPr lang="en-US" dirty="0"/>
              <a:t>What is the meaning of green in terms of environmental effects?</a:t>
            </a:r>
          </a:p>
        </p:txBody>
      </p:sp>
      <p:sp>
        <p:nvSpPr>
          <p:cNvPr id="3" name="Content Placeholder 2">
            <a:extLst>
              <a:ext uri="{FF2B5EF4-FFF2-40B4-BE49-F238E27FC236}">
                <a16:creationId xmlns:a16="http://schemas.microsoft.com/office/drawing/2014/main" id="{1859FCAD-431A-457E-A5CA-7DF038D1C3F5}"/>
              </a:ext>
            </a:extLst>
          </p:cNvPr>
          <p:cNvSpPr>
            <a:spLocks noGrp="1"/>
          </p:cNvSpPr>
          <p:nvPr>
            <p:ph idx="1"/>
          </p:nvPr>
        </p:nvSpPr>
        <p:spPr>
          <a:xfrm>
            <a:off x="677334" y="5433925"/>
            <a:ext cx="8480521" cy="551239"/>
          </a:xfrm>
        </p:spPr>
        <p:txBody>
          <a:bodyPr>
            <a:normAutofit/>
          </a:bodyPr>
          <a:lstStyle/>
          <a:p>
            <a:pPr marL="0" indent="0">
              <a:buNone/>
            </a:pPr>
            <a:r>
              <a:rPr lang="en-US" sz="900" dirty="0">
                <a:hlinkClick r:id="rId3"/>
              </a:rPr>
              <a:t>http://eddiestobart.com/why-eddie-stobart/news/eddie-stobart-partners-win-environmental-innovation-award</a:t>
            </a:r>
            <a:r>
              <a:rPr lang="en-US" sz="900" dirty="0"/>
              <a:t> - figure 1 taken form Stobart website </a:t>
            </a:r>
          </a:p>
        </p:txBody>
      </p:sp>
      <p:pic>
        <p:nvPicPr>
          <p:cNvPr id="1026" name="Picture 2" descr="Image result for eddie stobart environmental">
            <a:extLst>
              <a:ext uri="{FF2B5EF4-FFF2-40B4-BE49-F238E27FC236}">
                <a16:creationId xmlns:a16="http://schemas.microsoft.com/office/drawing/2014/main" id="{0F5FC6C4-9B4B-4560-9B18-86E4BFBC36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334" y="1930400"/>
            <a:ext cx="6556663" cy="3043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0621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233C6-BF7F-4B2B-A25A-F0A9B8B0A8B3}"/>
              </a:ext>
            </a:extLst>
          </p:cNvPr>
          <p:cNvSpPr>
            <a:spLocks noGrp="1"/>
          </p:cNvSpPr>
          <p:nvPr>
            <p:ph type="title"/>
          </p:nvPr>
        </p:nvSpPr>
        <p:spPr>
          <a:xfrm>
            <a:off x="677334" y="665018"/>
            <a:ext cx="8596668" cy="1320800"/>
          </a:xfrm>
        </p:spPr>
        <p:txBody>
          <a:bodyPr/>
          <a:lstStyle/>
          <a:p>
            <a:r>
              <a:rPr lang="en-US" dirty="0"/>
              <a:t>What is the meaning of planning?</a:t>
            </a:r>
            <a:br>
              <a:rPr lang="en-US" dirty="0"/>
            </a:br>
            <a:endParaRPr lang="en-US" dirty="0"/>
          </a:p>
        </p:txBody>
      </p:sp>
      <p:pic>
        <p:nvPicPr>
          <p:cNvPr id="2050" name="Picture 2" descr="https://www.ucas.com/sites/default/files/styles/full_middle_column/public/053transport-planner2.jpg?itok=p3qDZ3le">
            <a:extLst>
              <a:ext uri="{FF2B5EF4-FFF2-40B4-BE49-F238E27FC236}">
                <a16:creationId xmlns:a16="http://schemas.microsoft.com/office/drawing/2014/main" id="{5C6371C1-21E0-4EC2-A2D6-EC8BEAAF5C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1584614"/>
            <a:ext cx="7143750" cy="28575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31932D07-F1BA-4A4A-9011-98033A396386}"/>
              </a:ext>
            </a:extLst>
          </p:cNvPr>
          <p:cNvSpPr>
            <a:spLocks noGrp="1"/>
          </p:cNvSpPr>
          <p:nvPr>
            <p:ph idx="1"/>
          </p:nvPr>
        </p:nvSpPr>
        <p:spPr>
          <a:xfrm>
            <a:off x="561187" y="4872183"/>
            <a:ext cx="9303249" cy="551239"/>
          </a:xfrm>
        </p:spPr>
        <p:txBody>
          <a:bodyPr>
            <a:normAutofit/>
          </a:bodyPr>
          <a:lstStyle/>
          <a:p>
            <a:pPr marL="0" indent="0">
              <a:buNone/>
            </a:pPr>
            <a:r>
              <a:rPr lang="en-US" sz="900" dirty="0">
                <a:hlinkClick r:id="rId4"/>
              </a:rPr>
              <a:t>https://www.ucas.com/sites/default/files/styles/full_middle_column/public/053transport-planner2.jpg?itok=p3qDZ3le</a:t>
            </a:r>
            <a:r>
              <a:rPr lang="en-US" sz="900" dirty="0"/>
              <a:t> –figure 2 taken from the UCAS transport planning page </a:t>
            </a:r>
          </a:p>
        </p:txBody>
      </p:sp>
    </p:spTree>
    <p:extLst>
      <p:ext uri="{BB962C8B-B14F-4D97-AF65-F5344CB8AC3E}">
        <p14:creationId xmlns:p14="http://schemas.microsoft.com/office/powerpoint/2010/main" val="185442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13BD9-236B-4537-8E54-142F201AB378}"/>
              </a:ext>
            </a:extLst>
          </p:cNvPr>
          <p:cNvSpPr>
            <a:spLocks noGrp="1"/>
          </p:cNvSpPr>
          <p:nvPr>
            <p:ph type="title"/>
          </p:nvPr>
        </p:nvSpPr>
        <p:spPr/>
        <p:txBody>
          <a:bodyPr/>
          <a:lstStyle/>
          <a:p>
            <a:r>
              <a:rPr lang="en-US" dirty="0"/>
              <a:t>History of green transport</a:t>
            </a:r>
          </a:p>
        </p:txBody>
      </p:sp>
      <p:pic>
        <p:nvPicPr>
          <p:cNvPr id="1026" name="Picture 2" descr="Image result for 1800's bus">
            <a:extLst>
              <a:ext uri="{FF2B5EF4-FFF2-40B4-BE49-F238E27FC236}">
                <a16:creationId xmlns:a16="http://schemas.microsoft.com/office/drawing/2014/main" id="{94F99440-36F7-46F6-B2DD-5FA08191D3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850" y="1500617"/>
            <a:ext cx="5941441" cy="318222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8B48E96C-9624-4B13-A9EE-1AC30BC44305}"/>
              </a:ext>
            </a:extLst>
          </p:cNvPr>
          <p:cNvSpPr>
            <a:spLocks noGrp="1"/>
          </p:cNvSpPr>
          <p:nvPr>
            <p:ph idx="1"/>
          </p:nvPr>
        </p:nvSpPr>
        <p:spPr>
          <a:xfrm>
            <a:off x="561187" y="4872183"/>
            <a:ext cx="9303249" cy="551239"/>
          </a:xfrm>
        </p:spPr>
        <p:txBody>
          <a:bodyPr>
            <a:normAutofit/>
          </a:bodyPr>
          <a:lstStyle/>
          <a:p>
            <a:pPr marL="0" indent="0">
              <a:buNone/>
            </a:pPr>
            <a:r>
              <a:rPr lang="en-US" sz="900" dirty="0">
                <a:hlinkClick r:id="rId4"/>
              </a:rPr>
              <a:t>https://horsesandhistory.files.wordpress.com/2011/05/j0068b-omnibus.jpg</a:t>
            </a:r>
            <a:r>
              <a:rPr lang="en-US" sz="900" dirty="0"/>
              <a:t> –figure 3 taken from the horses and history page. </a:t>
            </a:r>
          </a:p>
        </p:txBody>
      </p:sp>
    </p:spTree>
    <p:extLst>
      <p:ext uri="{BB962C8B-B14F-4D97-AF65-F5344CB8AC3E}">
        <p14:creationId xmlns:p14="http://schemas.microsoft.com/office/powerpoint/2010/main" val="759560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B74D-6378-4780-AC78-171F881269E6}"/>
              </a:ext>
            </a:extLst>
          </p:cNvPr>
          <p:cNvSpPr>
            <a:spLocks noGrp="1"/>
          </p:cNvSpPr>
          <p:nvPr>
            <p:ph type="title"/>
          </p:nvPr>
        </p:nvSpPr>
        <p:spPr/>
        <p:txBody>
          <a:bodyPr/>
          <a:lstStyle/>
          <a:p>
            <a:r>
              <a:rPr lang="en-US" dirty="0"/>
              <a:t>Example of modern green transport?</a:t>
            </a:r>
          </a:p>
        </p:txBody>
      </p:sp>
      <p:pic>
        <p:nvPicPr>
          <p:cNvPr id="2050" name="Picture 2" descr="Image result for green transport">
            <a:extLst>
              <a:ext uri="{FF2B5EF4-FFF2-40B4-BE49-F238E27FC236}">
                <a16:creationId xmlns:a16="http://schemas.microsoft.com/office/drawing/2014/main" id="{3B3BC249-FD52-4083-85F5-629ED91A2C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1976" y="1604963"/>
            <a:ext cx="6239436" cy="311047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74A2B8FF-8448-4042-9B0D-74F1B6895B00}"/>
              </a:ext>
            </a:extLst>
          </p:cNvPr>
          <p:cNvSpPr>
            <a:spLocks noGrp="1"/>
          </p:cNvSpPr>
          <p:nvPr>
            <p:ph idx="1"/>
          </p:nvPr>
        </p:nvSpPr>
        <p:spPr>
          <a:xfrm>
            <a:off x="561187" y="4872183"/>
            <a:ext cx="9303249" cy="551239"/>
          </a:xfrm>
        </p:spPr>
        <p:txBody>
          <a:bodyPr>
            <a:normAutofit/>
          </a:bodyPr>
          <a:lstStyle/>
          <a:p>
            <a:pPr marL="0" indent="0">
              <a:buNone/>
            </a:pPr>
            <a:r>
              <a:rPr lang="en-US" sz="900" dirty="0">
                <a:hlinkClick r:id="rId4"/>
              </a:rPr>
              <a:t>https://www.railwaypro.com/wp/wp-content/uploads/2011/02/pag38.jpg</a:t>
            </a:r>
            <a:r>
              <a:rPr lang="en-US" sz="900" dirty="0"/>
              <a:t> figure 4 taken from railway pro’s article on excessive urban transport.</a:t>
            </a:r>
          </a:p>
        </p:txBody>
      </p:sp>
    </p:spTree>
    <p:extLst>
      <p:ext uri="{BB962C8B-B14F-4D97-AF65-F5344CB8AC3E}">
        <p14:creationId xmlns:p14="http://schemas.microsoft.com/office/powerpoint/2010/main" val="3648867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97819-6867-4371-9294-16F1AFD7F96B}"/>
              </a:ext>
            </a:extLst>
          </p:cNvPr>
          <p:cNvSpPr>
            <a:spLocks noGrp="1"/>
          </p:cNvSpPr>
          <p:nvPr>
            <p:ph type="title"/>
          </p:nvPr>
        </p:nvSpPr>
        <p:spPr/>
        <p:txBody>
          <a:bodyPr>
            <a:normAutofit fontScale="90000"/>
          </a:bodyPr>
          <a:lstStyle/>
          <a:p>
            <a:r>
              <a:rPr lang="en-US" dirty="0"/>
              <a:t>What is the future of green transportation methods?</a:t>
            </a:r>
            <a:br>
              <a:rPr lang="en-US" dirty="0"/>
            </a:br>
            <a:r>
              <a:rPr lang="en-US" dirty="0"/>
              <a:t>	</a:t>
            </a:r>
            <a:br>
              <a:rPr lang="en-US" dirty="0"/>
            </a:br>
            <a:endParaRPr lang="en-US" dirty="0"/>
          </a:p>
        </p:txBody>
      </p:sp>
      <p:pic>
        <p:nvPicPr>
          <p:cNvPr id="3074" name="Picture 2" descr="Image result for bike lane in london">
            <a:extLst>
              <a:ext uri="{FF2B5EF4-FFF2-40B4-BE49-F238E27FC236}">
                <a16:creationId xmlns:a16="http://schemas.microsoft.com/office/drawing/2014/main" id="{4F320113-4827-4A95-987E-E6D7404536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1653309"/>
            <a:ext cx="6655795" cy="299720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DDEAA434-440A-4128-B093-4BA169FFFA66}"/>
              </a:ext>
            </a:extLst>
          </p:cNvPr>
          <p:cNvSpPr>
            <a:spLocks noGrp="1"/>
          </p:cNvSpPr>
          <p:nvPr>
            <p:ph idx="1"/>
          </p:nvPr>
        </p:nvSpPr>
        <p:spPr>
          <a:xfrm>
            <a:off x="561187" y="4872183"/>
            <a:ext cx="9303249" cy="551239"/>
          </a:xfrm>
        </p:spPr>
        <p:txBody>
          <a:bodyPr>
            <a:normAutofit/>
          </a:bodyPr>
          <a:lstStyle/>
          <a:p>
            <a:pPr marL="0" indent="0">
              <a:buNone/>
            </a:pPr>
            <a:r>
              <a:rPr lang="en-US" sz="900" dirty="0">
                <a:hlinkClick r:id="rId4"/>
              </a:rPr>
              <a:t>https://cycleoffutility.files.wordpress.com/2011/10/blackfriars-post-2006.png</a:t>
            </a:r>
            <a:r>
              <a:rPr lang="en-US" sz="900" dirty="0"/>
              <a:t> figure 5 taken from cycle of futility page. </a:t>
            </a:r>
          </a:p>
        </p:txBody>
      </p:sp>
    </p:spTree>
    <p:extLst>
      <p:ext uri="{BB962C8B-B14F-4D97-AF65-F5344CB8AC3E}">
        <p14:creationId xmlns:p14="http://schemas.microsoft.com/office/powerpoint/2010/main" val="3035775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6F1ED-DA61-4BDF-A8A8-20F9759B8F66}"/>
              </a:ext>
            </a:extLst>
          </p:cNvPr>
          <p:cNvSpPr>
            <a:spLocks noGrp="1"/>
          </p:cNvSpPr>
          <p:nvPr>
            <p:ph type="title"/>
          </p:nvPr>
        </p:nvSpPr>
        <p:spPr/>
        <p:txBody>
          <a:bodyPr/>
          <a:lstStyle/>
          <a:p>
            <a:r>
              <a:rPr lang="en-US" dirty="0"/>
              <a:t>What is the benefits of green transport?</a:t>
            </a:r>
            <a:br>
              <a:rPr lang="en-US" dirty="0"/>
            </a:br>
            <a:endParaRPr lang="en-US" dirty="0"/>
          </a:p>
        </p:txBody>
      </p:sp>
      <p:pic>
        <p:nvPicPr>
          <p:cNvPr id="1026" name="Picture 2" descr="Image result for green transportation">
            <a:extLst>
              <a:ext uri="{FF2B5EF4-FFF2-40B4-BE49-F238E27FC236}">
                <a16:creationId xmlns:a16="http://schemas.microsoft.com/office/drawing/2014/main" id="{7F475487-D80B-4A6F-9982-A4BB228C9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120" y="1945640"/>
            <a:ext cx="5994400" cy="272334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8AF1A1E8-15F0-43CD-8C34-C4F468734EE5}"/>
              </a:ext>
            </a:extLst>
          </p:cNvPr>
          <p:cNvSpPr>
            <a:spLocks noGrp="1"/>
          </p:cNvSpPr>
          <p:nvPr>
            <p:ph idx="1"/>
          </p:nvPr>
        </p:nvSpPr>
        <p:spPr>
          <a:xfrm>
            <a:off x="561187" y="4872183"/>
            <a:ext cx="9303249" cy="551239"/>
          </a:xfrm>
        </p:spPr>
        <p:txBody>
          <a:bodyPr>
            <a:normAutofit/>
          </a:bodyPr>
          <a:lstStyle/>
          <a:p>
            <a:pPr marL="0" indent="0">
              <a:buNone/>
            </a:pPr>
            <a:r>
              <a:rPr lang="en-US" sz="900" dirty="0">
                <a:hlinkClick r:id="rId4"/>
              </a:rPr>
              <a:t>http://www.earthtimes.org/nsimages/files/sustainable_transport_encyclopaedia.jpg</a:t>
            </a:r>
            <a:r>
              <a:rPr lang="en-US" sz="900" dirty="0"/>
              <a:t> figure 6 taken from the earth times sustainable transport encyclopedia.</a:t>
            </a:r>
          </a:p>
        </p:txBody>
      </p:sp>
    </p:spTree>
    <p:extLst>
      <p:ext uri="{BB962C8B-B14F-4D97-AF65-F5344CB8AC3E}">
        <p14:creationId xmlns:p14="http://schemas.microsoft.com/office/powerpoint/2010/main" val="2267238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F6DE3-D010-49AB-A180-EAA2ABF23CED}"/>
              </a:ext>
            </a:extLst>
          </p:cNvPr>
          <p:cNvSpPr>
            <a:spLocks noGrp="1"/>
          </p:cNvSpPr>
          <p:nvPr>
            <p:ph type="title"/>
          </p:nvPr>
        </p:nvSpPr>
        <p:spPr/>
        <p:txBody>
          <a:bodyPr>
            <a:normAutofit/>
          </a:bodyPr>
          <a:lstStyle/>
          <a:p>
            <a:r>
              <a:rPr lang="en-US" dirty="0"/>
              <a:t>What are the drawbacks of green transport?</a:t>
            </a:r>
          </a:p>
        </p:txBody>
      </p:sp>
      <p:pic>
        <p:nvPicPr>
          <p:cNvPr id="1026" name="Picture 2" descr="Green Transportation">
            <a:extLst>
              <a:ext uri="{FF2B5EF4-FFF2-40B4-BE49-F238E27FC236}">
                <a16:creationId xmlns:a16="http://schemas.microsoft.com/office/drawing/2014/main" id="{4C8C58EA-9A7C-4BF7-82A9-22082DF3FE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497" y="1930400"/>
            <a:ext cx="6749983" cy="400848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4CCBB1-D737-419D-9B51-04DA52D8C3D1}"/>
              </a:ext>
            </a:extLst>
          </p:cNvPr>
          <p:cNvSpPr txBox="1"/>
          <p:nvPr/>
        </p:nvSpPr>
        <p:spPr>
          <a:xfrm>
            <a:off x="769497" y="6011694"/>
            <a:ext cx="6749983" cy="276999"/>
          </a:xfrm>
          <a:prstGeom prst="rect">
            <a:avLst/>
          </a:prstGeom>
          <a:noFill/>
        </p:spPr>
        <p:txBody>
          <a:bodyPr wrap="square" rtlCol="0">
            <a:spAutoFit/>
          </a:bodyPr>
          <a:lstStyle/>
          <a:p>
            <a:r>
              <a:rPr lang="en-GB" sz="1200" dirty="0">
                <a:solidFill>
                  <a:schemeClr val="accent1"/>
                </a:solidFill>
              </a:rPr>
              <a:t>https://www.ierek.com/events/urban-transit-and-sustainable-networks-2</a:t>
            </a:r>
          </a:p>
        </p:txBody>
      </p:sp>
    </p:spTree>
    <p:extLst>
      <p:ext uri="{BB962C8B-B14F-4D97-AF65-F5344CB8AC3E}">
        <p14:creationId xmlns:p14="http://schemas.microsoft.com/office/powerpoint/2010/main" val="516058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515A2-5BA7-43E0-A6D4-CE181A305078}"/>
              </a:ext>
            </a:extLst>
          </p:cNvPr>
          <p:cNvSpPr>
            <a:spLocks noGrp="1"/>
          </p:cNvSpPr>
          <p:nvPr>
            <p:ph type="title"/>
          </p:nvPr>
        </p:nvSpPr>
        <p:spPr/>
        <p:txBody>
          <a:bodyPr>
            <a:normAutofit/>
          </a:bodyPr>
          <a:lstStyle/>
          <a:p>
            <a:r>
              <a:rPr lang="en-US" dirty="0"/>
              <a:t>How can certain transportation pathways benefit the environment?</a:t>
            </a:r>
          </a:p>
        </p:txBody>
      </p:sp>
      <p:pic>
        <p:nvPicPr>
          <p:cNvPr id="2050" name="Picture 2" descr="Green Transportation">
            <a:extLst>
              <a:ext uri="{FF2B5EF4-FFF2-40B4-BE49-F238E27FC236}">
                <a16:creationId xmlns:a16="http://schemas.microsoft.com/office/drawing/2014/main" id="{7AE08A85-98E3-45BD-A3FA-F4B2D12176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770" y="1930400"/>
            <a:ext cx="6292783" cy="41951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3E5758-3135-4A7D-9D54-80CF91C28B6E}"/>
              </a:ext>
            </a:extLst>
          </p:cNvPr>
          <p:cNvSpPr txBox="1"/>
          <p:nvPr/>
        </p:nvSpPr>
        <p:spPr>
          <a:xfrm>
            <a:off x="749030" y="6248400"/>
            <a:ext cx="6313251" cy="276999"/>
          </a:xfrm>
          <a:prstGeom prst="rect">
            <a:avLst/>
          </a:prstGeom>
          <a:noFill/>
        </p:spPr>
        <p:txBody>
          <a:bodyPr wrap="square" rtlCol="0">
            <a:spAutoFit/>
          </a:bodyPr>
          <a:lstStyle/>
          <a:p>
            <a:r>
              <a:rPr lang="en-GB" sz="1200" dirty="0">
                <a:solidFill>
                  <a:schemeClr val="accent1"/>
                </a:solidFill>
              </a:rPr>
              <a:t>https://www.ierek.com/events/urban-transit-and-sustainable-networks-2</a:t>
            </a:r>
          </a:p>
        </p:txBody>
      </p:sp>
    </p:spTree>
    <p:extLst>
      <p:ext uri="{BB962C8B-B14F-4D97-AF65-F5344CB8AC3E}">
        <p14:creationId xmlns:p14="http://schemas.microsoft.com/office/powerpoint/2010/main" val="1570785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16226-9542-4414-9E16-385E2BEE7E05}"/>
              </a:ext>
            </a:extLst>
          </p:cNvPr>
          <p:cNvSpPr>
            <a:spLocks noGrp="1"/>
          </p:cNvSpPr>
          <p:nvPr>
            <p:ph type="title"/>
          </p:nvPr>
        </p:nvSpPr>
        <p:spPr/>
        <p:txBody>
          <a:bodyPr/>
          <a:lstStyle/>
          <a:p>
            <a:r>
              <a:rPr lang="en-US" dirty="0"/>
              <a:t>Summary </a:t>
            </a:r>
          </a:p>
        </p:txBody>
      </p:sp>
      <p:pic>
        <p:nvPicPr>
          <p:cNvPr id="5" name="Picture 4">
            <a:extLst>
              <a:ext uri="{FF2B5EF4-FFF2-40B4-BE49-F238E27FC236}">
                <a16:creationId xmlns:a16="http://schemas.microsoft.com/office/drawing/2014/main" id="{4ECDADD7-ABC4-4871-AD87-66533022BBD6}"/>
              </a:ext>
            </a:extLst>
          </p:cNvPr>
          <p:cNvPicPr>
            <a:picLocks noChangeAspect="1"/>
          </p:cNvPicPr>
          <p:nvPr/>
        </p:nvPicPr>
        <p:blipFill>
          <a:blip r:embed="rId3"/>
          <a:stretch>
            <a:fillRect/>
          </a:stretch>
        </p:blipFill>
        <p:spPr>
          <a:xfrm>
            <a:off x="770599" y="1406895"/>
            <a:ext cx="7653553" cy="4305123"/>
          </a:xfrm>
          <a:prstGeom prst="rect">
            <a:avLst/>
          </a:prstGeom>
        </p:spPr>
      </p:pic>
      <p:sp>
        <p:nvSpPr>
          <p:cNvPr id="6" name="TextBox 5">
            <a:extLst>
              <a:ext uri="{FF2B5EF4-FFF2-40B4-BE49-F238E27FC236}">
                <a16:creationId xmlns:a16="http://schemas.microsoft.com/office/drawing/2014/main" id="{89CF6785-0779-4D02-9D9F-3B93E48D438E}"/>
              </a:ext>
            </a:extLst>
          </p:cNvPr>
          <p:cNvSpPr txBox="1"/>
          <p:nvPr/>
        </p:nvSpPr>
        <p:spPr>
          <a:xfrm>
            <a:off x="787940" y="5787957"/>
            <a:ext cx="7568120" cy="461665"/>
          </a:xfrm>
          <a:prstGeom prst="rect">
            <a:avLst/>
          </a:prstGeom>
          <a:noFill/>
        </p:spPr>
        <p:txBody>
          <a:bodyPr wrap="square" rtlCol="0">
            <a:spAutoFit/>
          </a:bodyPr>
          <a:lstStyle/>
          <a:p>
            <a:r>
              <a:rPr lang="en-GB" sz="1200" dirty="0">
                <a:solidFill>
                  <a:schemeClr val="accent1"/>
                </a:solidFill>
              </a:rPr>
              <a:t>https://www.bing.com/images/search?view=detailV2&amp;ccid=TgCWqgig&amp;id=A128720440489C6B6F2878309C541A822E00DE5A&amp;thid=OIP.</a:t>
            </a:r>
          </a:p>
        </p:txBody>
      </p:sp>
    </p:spTree>
    <p:extLst>
      <p:ext uri="{BB962C8B-B14F-4D97-AF65-F5344CB8AC3E}">
        <p14:creationId xmlns:p14="http://schemas.microsoft.com/office/powerpoint/2010/main" val="642378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2065-9BAF-4B44-B8BC-A9EA71363E4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4A098EEA-F9E0-4B32-A171-B71EE3846F45}"/>
              </a:ext>
            </a:extLst>
          </p:cNvPr>
          <p:cNvSpPr>
            <a:spLocks noGrp="1"/>
          </p:cNvSpPr>
          <p:nvPr>
            <p:ph idx="1"/>
          </p:nvPr>
        </p:nvSpPr>
        <p:spPr/>
        <p:txBody>
          <a:bodyPr/>
          <a:lstStyle/>
          <a:p>
            <a:r>
              <a:rPr lang="en-US" dirty="0">
                <a:hlinkClick r:id="rId2"/>
              </a:rPr>
              <a:t>https://en.wikipedia.org/wiki/Sustainable_transport</a:t>
            </a:r>
            <a:endParaRPr lang="en-US" dirty="0"/>
          </a:p>
          <a:p>
            <a:r>
              <a:rPr lang="en-US" dirty="0">
                <a:hlinkClick r:id="rId3"/>
              </a:rPr>
              <a:t>http://www.autoexpress.co.uk/car-news/102726/strict-70mph-motorway-speed-limit-enforcement-would-reduce-emissions</a:t>
            </a:r>
            <a:endParaRPr lang="en-US" dirty="0"/>
          </a:p>
          <a:p>
            <a:r>
              <a:rPr lang="en-US" dirty="0">
                <a:hlinkClick r:id="rId4"/>
              </a:rPr>
              <a:t>https://cycleoffutility.wordpress.com/</a:t>
            </a:r>
            <a:endParaRPr lang="en-US" dirty="0"/>
          </a:p>
          <a:p>
            <a:r>
              <a:rPr lang="en-GB" u="sng" dirty="0">
                <a:solidFill>
                  <a:schemeClr val="accent1"/>
                </a:solidFill>
              </a:rPr>
              <a:t>https://www.ierek.com/events/urban-transit-and-sustainable-networks-2</a:t>
            </a:r>
          </a:p>
          <a:p>
            <a:r>
              <a:rPr lang="en-GB" dirty="0">
                <a:solidFill>
                  <a:schemeClr val="accent1"/>
                </a:solidFill>
                <a:hlinkClick r:id="rId5"/>
              </a:rPr>
              <a:t>https://www.ierek.com/events/urban-transit-and-sustainable-networks-2</a:t>
            </a:r>
            <a:endParaRPr lang="en-GB" dirty="0">
              <a:solidFill>
                <a:schemeClr val="accent1"/>
              </a:solidFill>
            </a:endParaRPr>
          </a:p>
          <a:p>
            <a:r>
              <a:rPr lang="en-GB" u="sng" dirty="0">
                <a:solidFill>
                  <a:schemeClr val="accent1"/>
                </a:solidFill>
              </a:rPr>
              <a:t>https://www.bing.com/images/search?view=detailV2&amp;ccid=TgCWqgig&amp;id=A128720440489C6B6F2878309C541A822E00DE5A&amp;thid=OIP.</a:t>
            </a:r>
          </a:p>
          <a:p>
            <a:endParaRPr lang="en-GB" u="sng" dirty="0">
              <a:solidFill>
                <a:schemeClr val="accent1"/>
              </a:solidFill>
            </a:endParaRPr>
          </a:p>
          <a:p>
            <a:endParaRPr lang="en-US" dirty="0"/>
          </a:p>
          <a:p>
            <a:endParaRPr lang="en-US" dirty="0"/>
          </a:p>
          <a:p>
            <a:endParaRPr lang="en-US" dirty="0"/>
          </a:p>
        </p:txBody>
      </p:sp>
    </p:spTree>
    <p:extLst>
      <p:ext uri="{BB962C8B-B14F-4D97-AF65-F5344CB8AC3E}">
        <p14:creationId xmlns:p14="http://schemas.microsoft.com/office/powerpoint/2010/main" val="41123972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8254</TotalTime>
  <Words>911</Words>
  <Application>Microsoft Office PowerPoint</Application>
  <PresentationFormat>Widescreen</PresentationFormat>
  <Paragraphs>58</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Green Transport Planning</vt:lpstr>
      <vt:lpstr>What is the meaning of green in terms of environmental effects?</vt:lpstr>
      <vt:lpstr>What is the meaning of planning? </vt:lpstr>
      <vt:lpstr>History of green transport</vt:lpstr>
      <vt:lpstr>Example of modern green transport?</vt:lpstr>
      <vt:lpstr>What is the future of green transportation methods?   </vt:lpstr>
      <vt:lpstr>What is the benefits of green transport? </vt:lpstr>
      <vt:lpstr>What are the drawbacks of green transport?</vt:lpstr>
      <vt:lpstr>How can certain transportation pathways benefit the environment?</vt:lpstr>
      <vt:lpstr>Summary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Transport Planning</dc:title>
  <dc:creator>Daniel Tate</dc:creator>
  <cp:lastModifiedBy>Shay Friel</cp:lastModifiedBy>
  <cp:revision>29</cp:revision>
  <dcterms:created xsi:type="dcterms:W3CDTF">2018-03-16T14:02:04Z</dcterms:created>
  <dcterms:modified xsi:type="dcterms:W3CDTF">2018-04-30T19:18:07Z</dcterms:modified>
</cp:coreProperties>
</file>