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embedTrueTypeFonts="1" saveSubsetFonts="1" autoCompressPictures="0">
  <p:sldMasterIdLst>
    <p:sldMasterId id="2147483658" r:id="rId1"/>
  </p:sldMasterIdLst>
  <p:notesMasterIdLst>
    <p:notesMasterId r:id="rId14"/>
  </p:notesMasterIdLst>
  <p:sldIdLst>
    <p:sldId id="256" r:id="rId2"/>
    <p:sldId id="280" r:id="rId3"/>
    <p:sldId id="263" r:id="rId4"/>
    <p:sldId id="303" r:id="rId5"/>
    <p:sldId id="289" r:id="rId6"/>
    <p:sldId id="290" r:id="rId7"/>
    <p:sldId id="291" r:id="rId8"/>
    <p:sldId id="292" r:id="rId9"/>
    <p:sldId id="284" r:id="rId10"/>
    <p:sldId id="288" r:id="rId11"/>
    <p:sldId id="304" r:id="rId12"/>
    <p:sldId id="305" r:id="rId13"/>
  </p:sldIdLst>
  <p:sldSz cx="9144000" cy="5143500" type="screen16x9"/>
  <p:notesSz cx="6858000" cy="9144000"/>
  <p:embeddedFontLst>
    <p:embeddedFont>
      <p:font typeface="Barlow Medium" panose="020B0604020202020204" charset="0"/>
      <p:regular r:id="rId15"/>
      <p:bold r:id="rId16"/>
      <p:italic r:id="rId17"/>
      <p:boldItalic r:id="rId18"/>
    </p:embeddedFont>
    <p:embeddedFont>
      <p:font typeface="Barlow" panose="020B0604020202020204" charset="0"/>
      <p:regular r:id="rId19"/>
      <p:bold r:id="rId20"/>
      <p:italic r:id="rId21"/>
      <p:boldItalic r:id="rId22"/>
    </p:embeddedFont>
    <p:embeddedFont>
      <p:font typeface="Calibri" panose="020F0502020204030204" pitchFamily="34" charset="0"/>
      <p:regular r:id="rId23"/>
      <p:bold r:id="rId24"/>
      <p:italic r:id="rId25"/>
      <p:boldItalic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3" autoAdjust="0"/>
    <p:restoredTop sz="95840" autoAdjust="0"/>
  </p:normalViewPr>
  <p:slideViewPr>
    <p:cSldViewPr snapToGrid="0">
      <p:cViewPr>
        <p:scale>
          <a:sx n="126" d="100"/>
          <a:sy n="126" d="100"/>
        </p:scale>
        <p:origin x="-139" y="110"/>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extLst>
      <p:ext uri="{BB962C8B-B14F-4D97-AF65-F5344CB8AC3E}">
        <p14:creationId xmlns:p14="http://schemas.microsoft.com/office/powerpoint/2010/main" val="2968057804"/>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fb87c9a92b_0_7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57" name="Google Shape;57;gfb87c9a92b_0_7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8"/>
        <p:cNvGrpSpPr/>
        <p:nvPr/>
      </p:nvGrpSpPr>
      <p:grpSpPr>
        <a:xfrm>
          <a:off x="0" y="0"/>
          <a:ext cx="0" cy="0"/>
          <a:chOff x="0" y="0"/>
          <a:chExt cx="0" cy="0"/>
        </a:xfrm>
      </p:grpSpPr>
      <p:sp>
        <p:nvSpPr>
          <p:cNvPr id="719" name="Google Shape;719;g35ed75ccf_0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0" name="Google Shape;720;g35ed75ccf_0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fb87c9a92b_0_8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0"/>
              </a:spcBef>
              <a:spcAft>
                <a:spcPts val="800"/>
              </a:spcAft>
              <a:buClr>
                <a:srgbClr val="000000"/>
              </a:buClr>
              <a:buSzPts val="1400"/>
              <a:buFont typeface="Arial"/>
              <a:buNone/>
              <a:tabLst/>
              <a:defRPr/>
            </a:pPr>
            <a:r>
              <a:rPr lang="en-GB" sz="1800" dirty="0">
                <a:effectLst/>
                <a:latin typeface="Arial" panose="020B0604020202020204" pitchFamily="34" charset="0"/>
                <a:ea typeface="Calibri" panose="020F0502020204030204" pitchFamily="34" charset="0"/>
                <a:cs typeface="Arial" panose="020B0604020202020204" pitchFamily="34" charset="0"/>
              </a:rPr>
              <a:t>In order to better serve its growing customer base across Europe, the United Kingdom-based coverage giant Aviva plc is considering opening an all-new leadership office in Berlin. This task examines the differences in culture between the United Kingdom and Germany and evaluates how they might affect Aviva's growth strategies. This article intends to offer suggestions and advertising strategies to help Aviva's new executive centre in Germany launch successfully by utilising appropriate multicultural behavioural theories and </a:t>
            </a:r>
            <a:r>
              <a:rPr lang="en-GB" sz="1800" dirty="0" err="1">
                <a:effectLst/>
                <a:latin typeface="Arial" panose="020B0604020202020204" pitchFamily="34" charset="0"/>
                <a:ea typeface="Calibri" panose="020F0502020204030204" pitchFamily="34" charset="0"/>
                <a:cs typeface="Arial" panose="020B0604020202020204" pitchFamily="34" charset="0"/>
              </a:rPr>
              <a:t>firsthand</a:t>
            </a:r>
            <a:r>
              <a:rPr lang="en-GB" sz="1800" dirty="0">
                <a:effectLst/>
                <a:latin typeface="Arial" panose="020B0604020202020204" pitchFamily="34" charset="0"/>
                <a:ea typeface="Calibri" panose="020F0502020204030204" pitchFamily="34" charset="0"/>
                <a:cs typeface="Arial" panose="020B0604020202020204" pitchFamily="34" charset="0"/>
              </a:rPr>
              <a:t> knowledge.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indent="0" algn="just">
              <a:lnSpc>
                <a:spcPct val="150000"/>
              </a:lnSpc>
              <a:spcBef>
                <a:spcPts val="0"/>
              </a:spcBef>
              <a:spcAft>
                <a:spcPts val="800"/>
              </a:spcAft>
              <a:buNone/>
            </a:pP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144" name="Google Shape;144;gfb87c9a92b_0_8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8"/>
        <p:cNvGrpSpPr/>
        <p:nvPr/>
      </p:nvGrpSpPr>
      <p:grpSpPr>
        <a:xfrm>
          <a:off x="0" y="0"/>
          <a:ext cx="0" cy="0"/>
          <a:chOff x="0" y="0"/>
          <a:chExt cx="0" cy="0"/>
        </a:xfrm>
      </p:grpSpPr>
      <p:sp>
        <p:nvSpPr>
          <p:cNvPr id="719" name="Google Shape;719;g35ed75ccf_0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0" name="Google Shape;720;g35ed75ccf_0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800" dirty="0">
                <a:effectLst/>
                <a:latin typeface="Arial" panose="020B0604020202020204" pitchFamily="34" charset="0"/>
                <a:ea typeface="Calibri" panose="020F0502020204030204" pitchFamily="34" charset="0"/>
                <a:cs typeface="Arial" panose="020B0604020202020204" pitchFamily="34" charset="0"/>
              </a:rPr>
              <a:t>London-based Aviva plc is a major player in the global coverage and financing industry. Although it didn't come into existence until the year 2000, its history may be traced down to the era of the nineteenth century through its forerunners. Life and general liability coverage, investment management, and pension services are Aviva's bread and butter, and they're available to customers in a wide variety of countries throughout the world (Aviva plc, 2017). Although its headquarters are in the UK, it also has offices in Europe, Asia, and North America. Among the world's top insurers, it is a major player in the United Kingdom.</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1620095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8"/>
        <p:cNvGrpSpPr/>
        <p:nvPr/>
      </p:nvGrpSpPr>
      <p:grpSpPr>
        <a:xfrm>
          <a:off x="0" y="0"/>
          <a:ext cx="0" cy="0"/>
          <a:chOff x="0" y="0"/>
          <a:chExt cx="0" cy="0"/>
        </a:xfrm>
      </p:grpSpPr>
      <p:sp>
        <p:nvSpPr>
          <p:cNvPr id="719" name="Google Shape;719;g35ed75ccf_0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0" name="Google Shape;720;g35ed75ccf_0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Aviva plc expansion depends on its employees' ability to navigate cultural variations between the United Kingdom and Germany. These distinctions cover a wide range of factors that have an effect on commercial activities.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Discourse and Interaction:</a:t>
            </a:r>
            <a:r>
              <a:rPr lang="en-GB" sz="1800" dirty="0">
                <a:effectLst/>
                <a:latin typeface="Arial" panose="020B0604020202020204" pitchFamily="34" charset="0"/>
                <a:ea typeface="Calibri" panose="020F0502020204030204" pitchFamily="34" charset="0"/>
                <a:cs typeface="Arial" panose="020B0604020202020204" pitchFamily="34" charset="0"/>
              </a:rPr>
              <a:t> Differences in language use are clear, with English being the major language in the United Kingdom and German in Germany. The disparities in language use might complicate both written and vocal communication.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Differences in Culture and Society:</a:t>
            </a:r>
            <a:r>
              <a:rPr lang="en-GB" sz="1800" dirty="0">
                <a:effectLst/>
                <a:latin typeface="Arial" panose="020B0604020202020204" pitchFamily="34" charset="0"/>
                <a:ea typeface="Calibri" panose="020F0502020204030204" pitchFamily="34" charset="0"/>
                <a:cs typeface="Arial" panose="020B0604020202020204" pitchFamily="34" charset="0"/>
              </a:rPr>
              <a:t> The population of the United Kingdom is very diverse ethnically, while that of Germany is far more uniform. That can affect HR practices, team dynamics, and customer interactions.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Distinctions in Beliefs and Values:</a:t>
            </a:r>
            <a:r>
              <a:rPr lang="en-GB" sz="1800" dirty="0">
                <a:effectLst/>
                <a:latin typeface="Arial" panose="020B0604020202020204" pitchFamily="34" charset="0"/>
                <a:ea typeface="Calibri" panose="020F0502020204030204" pitchFamily="34" charset="0"/>
                <a:cs typeface="Arial" panose="020B0604020202020204" pitchFamily="34" charset="0"/>
              </a:rPr>
              <a:t> Religion plays a role in shaping how people in the two countries approach their jobs. Holidays and hours of operation, for instance, may differ according to religion.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Perspectives on Work and Business:</a:t>
            </a:r>
            <a:r>
              <a:rPr lang="en-GB" sz="1800" dirty="0">
                <a:effectLst/>
                <a:latin typeface="Arial" panose="020B0604020202020204" pitchFamily="34" charset="0"/>
                <a:ea typeface="Calibri" panose="020F0502020204030204" pitchFamily="34" charset="0"/>
                <a:cs typeface="Arial" panose="020B0604020202020204" pitchFamily="34" charset="0"/>
              </a:rPr>
              <a:t> The way people feel about their jobs, their supervisors, and their organizational structure varies widely. The United Kingdom is known for its tendency toward decentralization, while Germany may place a greater value on hierarchy and consensus.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Recognizing and adjusting to these cultural variations is vital for Aviva plc to build solid company plans, HR policies, and ways to interact for its profitable introduction to the German market.</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5255422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8"/>
        <p:cNvGrpSpPr/>
        <p:nvPr/>
      </p:nvGrpSpPr>
      <p:grpSpPr>
        <a:xfrm>
          <a:off x="0" y="0"/>
          <a:ext cx="0" cy="0"/>
          <a:chOff x="0" y="0"/>
          <a:chExt cx="0" cy="0"/>
        </a:xfrm>
      </p:grpSpPr>
      <p:sp>
        <p:nvSpPr>
          <p:cNvPr id="719" name="Google Shape;719;g35ed75ccf_0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0" name="Google Shape;720;g35ed75ccf_0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800" dirty="0">
                <a:effectLst/>
                <a:latin typeface="Arial" panose="020B0604020202020204" pitchFamily="34" charset="0"/>
                <a:ea typeface="Calibri" panose="020F0502020204030204" pitchFamily="34" charset="0"/>
                <a:cs typeface="Arial" panose="020B0604020202020204" pitchFamily="34" charset="0"/>
              </a:rPr>
              <a:t>Barriers that Aviva plc might face in extending from the UK to Germany include language and cultural differences. Language is one of these obstacles since it can cause misconceptions and limit teamwork if it is not understood. It's possible that differences in HR policies and interpersonal relationships will arise as a result of the greater ethnic variety in the UK compared to Germany. Furthermore, religious differences may have an impact on workplace norms, weekends, and moral concerns, necessitating cautious adjustment. Culture clashes can also result from different approaches to business and the workplace, such as differing work ethics, management methods, and ways of making decisions (</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Daniels, </a:t>
            </a:r>
            <a:r>
              <a:rPr lang="en-GB"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Radebaugh</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and Sullivan, 2019)</a:t>
            </a:r>
            <a:r>
              <a:rPr lang="en-GB" sz="1800" dirty="0">
                <a:effectLst/>
                <a:latin typeface="Arial" panose="020B0604020202020204" pitchFamily="34" charset="0"/>
                <a:ea typeface="Calibri" panose="020F0502020204030204" pitchFamily="34" charset="0"/>
                <a:cs typeface="Arial" panose="020B0604020202020204" pitchFamily="34" charset="0"/>
              </a:rPr>
              <a:t>. Effectively working in an unfamiliar setting requires Aviva plc to recognize and solve these obstacles.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4384250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8"/>
        <p:cNvGrpSpPr/>
        <p:nvPr/>
      </p:nvGrpSpPr>
      <p:grpSpPr>
        <a:xfrm>
          <a:off x="0" y="0"/>
          <a:ext cx="0" cy="0"/>
          <a:chOff x="0" y="0"/>
          <a:chExt cx="0" cy="0"/>
        </a:xfrm>
      </p:grpSpPr>
      <p:sp>
        <p:nvSpPr>
          <p:cNvPr id="719" name="Google Shape;719;g35ed75ccf_0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0" name="Google Shape;720;g35ed75ccf_0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800" dirty="0">
                <a:effectLst/>
                <a:latin typeface="Arial" panose="020B0604020202020204" pitchFamily="34" charset="0"/>
                <a:ea typeface="Calibri" panose="020F0502020204030204" pitchFamily="34" charset="0"/>
                <a:cs typeface="Arial" panose="020B0604020202020204" pitchFamily="34" charset="0"/>
              </a:rPr>
              <a:t>There are clear cultural disparities between the United Kingdom and Germany, yet they also have some similarities. Being on time and competence are highly valued in commercial interactions in both countries, as are efficiency and dependability. Due to the high level of English proficiency in Germany, it is easier for British and German teams to communicate (</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Fritsch, </a:t>
            </a:r>
            <a:r>
              <a:rPr lang="en-GB"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Greve</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and </a:t>
            </a:r>
            <a:r>
              <a:rPr lang="en-GB"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Wyrwich</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2023)</a:t>
            </a:r>
            <a:r>
              <a:rPr lang="en-GB" sz="1800" dirty="0">
                <a:effectLst/>
                <a:latin typeface="Arial" panose="020B0604020202020204" pitchFamily="34" charset="0"/>
                <a:ea typeface="Calibri" panose="020F0502020204030204" pitchFamily="34" charset="0"/>
                <a:cs typeface="Arial" panose="020B0604020202020204" pitchFamily="34" charset="0"/>
              </a:rPr>
              <a:t>. Furthermore, both nations stress the significance of legal paperwork and following the rules when conducting business. Aviva plc's entry into the German market will be aided by the common ground it has with its German peers, and interactions between cultures will be strengthened.</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0954033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8"/>
        <p:cNvGrpSpPr/>
        <p:nvPr/>
      </p:nvGrpSpPr>
      <p:grpSpPr>
        <a:xfrm>
          <a:off x="0" y="0"/>
          <a:ext cx="0" cy="0"/>
          <a:chOff x="0" y="0"/>
          <a:chExt cx="0" cy="0"/>
        </a:xfrm>
      </p:grpSpPr>
      <p:sp>
        <p:nvSpPr>
          <p:cNvPr id="719" name="Google Shape;719;g35ed75ccf_0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0" name="Google Shape;720;g35ed75ccf_0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Training and Education That Bridges Cultures:</a:t>
            </a:r>
            <a:r>
              <a:rPr lang="en-GB" sz="1800" dirty="0">
                <a:effectLst/>
                <a:latin typeface="Arial" panose="020B0604020202020204" pitchFamily="34" charset="0"/>
                <a:ea typeface="Calibri" panose="020F0502020204030204" pitchFamily="34" charset="0"/>
                <a:cs typeface="Arial" panose="020B0604020202020204" pitchFamily="34" charset="0"/>
              </a:rPr>
              <a:t> Aviva plc would do well to provide its staff with extensive cross-cultural training in order to increase their understanding and appreciation of different cultures. This will aid in the reduction of linguistic barriers, the enhancement of intercultural communication, and the dissemination of an appreciation for cultural sensitivity (</a:t>
            </a:r>
            <a:r>
              <a:rPr lang="en-GB"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Kalogiannidis</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2021)</a:t>
            </a:r>
            <a:r>
              <a:rPr lang="en-GB" sz="1800" dirty="0">
                <a:effectLst/>
                <a:latin typeface="Arial" panose="020B0604020202020204" pitchFamily="34" charset="0"/>
                <a:ea typeface="Calibri" panose="020F0502020204030204" pitchFamily="34" charset="0"/>
                <a:cs typeface="Arial" panose="020B0604020202020204" pitchFamily="34" charset="0"/>
              </a:rPr>
              <a:t>.</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Workplace Regulations and the Rule of Law:</a:t>
            </a:r>
            <a:r>
              <a:rPr lang="en-GB" sz="1800" dirty="0">
                <a:effectLst/>
                <a:latin typeface="Arial" panose="020B0604020202020204" pitchFamily="34" charset="0"/>
                <a:ea typeface="Calibri" panose="020F0502020204030204" pitchFamily="34" charset="0"/>
                <a:cs typeface="Arial" panose="020B0604020202020204" pitchFamily="34" charset="0"/>
              </a:rPr>
              <a:t> Human resources practices should be adjusted to conform to German law and cultural norms. Make sure that diversity is taken into account throughout the hiring, onboarding, and performance review procedures.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Strategies for Successful Intercultural Communication:</a:t>
            </a:r>
            <a:r>
              <a:rPr lang="en-GB" sz="1800" dirty="0">
                <a:effectLst/>
                <a:latin typeface="Arial" panose="020B0604020202020204" pitchFamily="34" charset="0"/>
                <a:ea typeface="Calibri" panose="020F0502020204030204" pitchFamily="34" charset="0"/>
                <a:cs typeface="Arial" panose="020B0604020202020204" pitchFamily="34" charset="0"/>
              </a:rPr>
              <a:t> Create transparent protocols for communicating with one another that account for linguistic variances and promote open conversation. Workshops and seminars on cross-cultural communication should be held regularly.</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Creating Connections and Trust:</a:t>
            </a:r>
            <a:r>
              <a:rPr lang="en-GB" sz="1800" dirty="0">
                <a:effectLst/>
                <a:latin typeface="Arial" panose="020B0604020202020204" pitchFamily="34" charset="0"/>
                <a:ea typeface="Calibri" panose="020F0502020204030204" pitchFamily="34" charset="0"/>
                <a:cs typeface="Arial" panose="020B0604020202020204" pitchFamily="34" charset="0"/>
              </a:rPr>
              <a:t> Strong ties with German business partners and stakeholders should be a top priority for Aviva plc. Cross-cultural communication can be improved by participation in local networking activities and the development of personal contacts.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Cross-Cultural Strategies for Resolving Conflict:</a:t>
            </a:r>
            <a:r>
              <a:rPr lang="en-GB" sz="1800" dirty="0">
                <a:effectLst/>
                <a:latin typeface="Arial" panose="020B0604020202020204" pitchFamily="34" charset="0"/>
                <a:ea typeface="Calibri" panose="020F0502020204030204" pitchFamily="34" charset="0"/>
                <a:cs typeface="Arial" panose="020B0604020202020204" pitchFamily="34" charset="0"/>
              </a:rPr>
              <a:t> Use conflict resolution methods that take cultural sensitivity into account. Maintain an open and honest channel for communication in the event of a disagreement (</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Azeem et al., 2021)</a:t>
            </a:r>
            <a:r>
              <a:rPr lang="en-GB" sz="1800" dirty="0">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These suggestions will help Aviva plc improve its cultural adaptability and meet the problems brought on by cultural differences. The establishment of the management office in Germany will go more smoothly if employees are encouraged to share ideas and opinions.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7798412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800" dirty="0">
                <a:effectLst/>
                <a:latin typeface="Arial" panose="020B0604020202020204" pitchFamily="34" charset="0"/>
                <a:ea typeface="Calibri" panose="020F0502020204030204" pitchFamily="34" charset="0"/>
                <a:cs typeface="Arial" panose="020B0604020202020204" pitchFamily="34" charset="0"/>
              </a:rPr>
              <a:t>Aviva plc's development in Germany will fail if the company does not take into account and adapt to local cultural norms and practices. Difficulties may arise as a result of linguistic, cultural, religious, and occupational differences. Cross-cultural solutions such as training, tailored HR policies, and efficient communication methods can pave the way for a peaceful transition, but only if common ground is first identified. To succeed in the German market and realize its objective of developing a thriving management office within the EU, Aviva plc must not only be aware of and adapt to cultural differences but also use them to its advantage.</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139700" indent="0">
              <a:buNone/>
            </a:pPr>
            <a:endParaRPr lang="en-GB" dirty="0"/>
          </a:p>
        </p:txBody>
      </p:sp>
    </p:spTree>
    <p:extLst>
      <p:ext uri="{BB962C8B-B14F-4D97-AF65-F5344CB8AC3E}">
        <p14:creationId xmlns:p14="http://schemas.microsoft.com/office/powerpoint/2010/main" val="3446473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nSpc>
                <a:spcPct val="150000"/>
              </a:lnSpc>
              <a:spcBef>
                <a:spcPts val="0"/>
              </a:spcBef>
              <a:spcAft>
                <a:spcPts val="12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Aviva plc (2017). </a:t>
            </a:r>
            <a:r>
              <a:rPr lang="en-GB" sz="1800" i="1" dirty="0">
                <a:effectLst/>
                <a:latin typeface="Arial" panose="020B0604020202020204" pitchFamily="34" charset="0"/>
                <a:ea typeface="Times New Roman" panose="02020603050405020304" pitchFamily="18" charset="0"/>
                <a:cs typeface="Arial" panose="020B0604020202020204" pitchFamily="34" charset="0"/>
              </a:rPr>
              <a:t>Aviva corporate website</a:t>
            </a:r>
            <a:r>
              <a:rPr lang="en-GB" sz="1800" dirty="0">
                <a:effectLst/>
                <a:latin typeface="Arial" panose="020B0604020202020204" pitchFamily="34" charset="0"/>
                <a:ea typeface="Times New Roman" panose="02020603050405020304" pitchFamily="18" charset="0"/>
                <a:cs typeface="Arial" panose="020B0604020202020204" pitchFamily="34" charset="0"/>
              </a:rPr>
              <a:t>. [online] Aviva.com. Available at: https://www.aviva.com/ [Accessed 6 Nov. 2023].</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50000"/>
              </a:lnSpc>
              <a:spcBef>
                <a:spcPts val="0"/>
              </a:spcBef>
              <a:spcAft>
                <a:spcPts val="1200"/>
              </a:spcAft>
            </a:pP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Azeem, M., Ahmed, M., Haider, S. and Sajjad, M. (2021). Expanding competitive advantage through organizational culture, knowledge sharing and organizational innovation. </a:t>
            </a:r>
            <a:r>
              <a:rPr lang="en-GB" sz="18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Technology in Society</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66</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p.101635.</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Daniels, J.D., </a:t>
            </a:r>
            <a:r>
              <a:rPr lang="en-GB"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Radebaugh</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L.H. and Sullivan, D.P. (2019). </a:t>
            </a:r>
            <a:r>
              <a:rPr lang="en-GB" sz="18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International business: Environments and operations</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Pearson.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Fritsch, M., </a:t>
            </a:r>
            <a:r>
              <a:rPr lang="en-GB"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Greve</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 and </a:t>
            </a:r>
            <a:r>
              <a:rPr lang="en-GB"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Wyrwich</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 (2023). The long-run effects of communism and transition to a market system on self-employment: The case of Germany. </a:t>
            </a:r>
            <a:r>
              <a:rPr lang="en-GB" sz="18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Entrepreneurship Theory and Practice</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47</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(5), pp.1594-1616.</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Kalogiannidis</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S. (2021). Business trust and communication as predictors of business growth. </a:t>
            </a:r>
            <a:r>
              <a:rPr lang="en-GB" sz="18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WSEAS Transactions on Business and Economics</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GB" sz="18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18</a:t>
            </a:r>
            <a:r>
              <a:rPr lang="en-GB"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pp.1512-1522.</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139700" indent="0">
              <a:buNone/>
            </a:pPr>
            <a:endParaRPr lang="en-GB" dirty="0"/>
          </a:p>
        </p:txBody>
      </p:sp>
    </p:spTree>
    <p:extLst>
      <p:ext uri="{BB962C8B-B14F-4D97-AF65-F5344CB8AC3E}">
        <p14:creationId xmlns:p14="http://schemas.microsoft.com/office/powerpoint/2010/main" val="21438353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US" sz="1100" dirty="0">
                <a:latin typeface="Arial" panose="020B0604020202020204" pitchFamily="34" charset="0"/>
                <a:cs typeface="Arial" panose="020B0604020202020204" pitchFamily="34" charset="0"/>
              </a:rPr>
              <a:t>Questions &amp; Answers</a:t>
            </a:r>
            <a:endParaRPr lang="en-GB" dirty="0"/>
          </a:p>
        </p:txBody>
      </p:sp>
    </p:spTree>
    <p:extLst>
      <p:ext uri="{BB962C8B-B14F-4D97-AF65-F5344CB8AC3E}">
        <p14:creationId xmlns:p14="http://schemas.microsoft.com/office/powerpoint/2010/main" val="6261178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US" sz="1100" dirty="0">
                <a:latin typeface="Arial" panose="020B0604020202020204" pitchFamily="34" charset="0"/>
                <a:cs typeface="Arial" panose="020B0604020202020204" pitchFamily="34" charset="0"/>
              </a:rPr>
              <a:t>Thank You…..</a:t>
            </a:r>
            <a:endParaRPr lang="en-GB" dirty="0"/>
          </a:p>
        </p:txBody>
      </p:sp>
    </p:spTree>
    <p:extLst>
      <p:ext uri="{BB962C8B-B14F-4D97-AF65-F5344CB8AC3E}">
        <p14:creationId xmlns:p14="http://schemas.microsoft.com/office/powerpoint/2010/main" val="27233170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0" name="Google Shape;10;p2"/>
          <p:cNvSpPr/>
          <p:nvPr/>
        </p:nvSpPr>
        <p:spPr>
          <a:xfrm>
            <a:off x="-1590675" y="-430404"/>
            <a:ext cx="6391200" cy="6391200"/>
          </a:xfrm>
          <a:prstGeom prst="chord">
            <a:avLst>
              <a:gd name="adj1" fmla="val 14385217"/>
              <a:gd name="adj2" fmla="val 7208317"/>
            </a:avLst>
          </a:prstGeom>
          <a:solidFill>
            <a:schemeClr val="accent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1" name="Google Shape;11;p2"/>
          <p:cNvSpPr/>
          <p:nvPr/>
        </p:nvSpPr>
        <p:spPr>
          <a:xfrm>
            <a:off x="449540" y="784173"/>
            <a:ext cx="539646" cy="134911"/>
          </a:xfrm>
          <a:custGeom>
            <a:avLst/>
            <a:gdLst/>
            <a:ahLst/>
            <a:cxnLst/>
            <a:rect l="l" t="t" r="r" b="b"/>
            <a:pathLst>
              <a:path w="1079292" h="269823" extrusionOk="0">
                <a:moveTo>
                  <a:pt x="134912" y="0"/>
                </a:moveTo>
                <a:cubicBezTo>
                  <a:pt x="60373" y="0"/>
                  <a:pt x="0" y="60373"/>
                  <a:pt x="0" y="134912"/>
                </a:cubicBezTo>
                <a:cubicBezTo>
                  <a:pt x="0" y="209450"/>
                  <a:pt x="60373" y="269823"/>
                  <a:pt x="134912" y="269823"/>
                </a:cubicBezTo>
                <a:cubicBezTo>
                  <a:pt x="209450" y="269823"/>
                  <a:pt x="269823" y="209450"/>
                  <a:pt x="269823" y="134912"/>
                </a:cubicBezTo>
                <a:cubicBezTo>
                  <a:pt x="269823" y="60373"/>
                  <a:pt x="209450" y="0"/>
                  <a:pt x="134912" y="0"/>
                </a:cubicBezTo>
                <a:close/>
                <a:moveTo>
                  <a:pt x="944381" y="0"/>
                </a:moveTo>
                <a:cubicBezTo>
                  <a:pt x="869842" y="0"/>
                  <a:pt x="809469" y="60373"/>
                  <a:pt x="809469" y="134912"/>
                </a:cubicBezTo>
                <a:cubicBezTo>
                  <a:pt x="809469" y="209450"/>
                  <a:pt x="869842" y="269823"/>
                  <a:pt x="944381" y="269823"/>
                </a:cubicBezTo>
                <a:cubicBezTo>
                  <a:pt x="1018919" y="269823"/>
                  <a:pt x="1079292" y="209450"/>
                  <a:pt x="1079292" y="134912"/>
                </a:cubicBezTo>
                <a:cubicBezTo>
                  <a:pt x="1079292" y="60373"/>
                  <a:pt x="1018919" y="0"/>
                  <a:pt x="944381" y="0"/>
                </a:cubicBezTo>
                <a:close/>
                <a:moveTo>
                  <a:pt x="539646" y="0"/>
                </a:moveTo>
                <a:cubicBezTo>
                  <a:pt x="465107" y="0"/>
                  <a:pt x="404735" y="60373"/>
                  <a:pt x="404735" y="134912"/>
                </a:cubicBezTo>
                <a:cubicBezTo>
                  <a:pt x="404735" y="209450"/>
                  <a:pt x="465107" y="269823"/>
                  <a:pt x="539646" y="269823"/>
                </a:cubicBezTo>
                <a:cubicBezTo>
                  <a:pt x="614185" y="269823"/>
                  <a:pt x="674558" y="209450"/>
                  <a:pt x="674558" y="134912"/>
                </a:cubicBezTo>
                <a:cubicBezTo>
                  <a:pt x="674558" y="60373"/>
                  <a:pt x="614185" y="0"/>
                  <a:pt x="539646" y="0"/>
                </a:cubicBez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2" name="Google Shape;12;p2"/>
          <p:cNvSpPr txBox="1">
            <a:spLocks noGrp="1"/>
          </p:cNvSpPr>
          <p:nvPr>
            <p:ph type="ctrTitle"/>
          </p:nvPr>
        </p:nvSpPr>
        <p:spPr>
          <a:xfrm>
            <a:off x="514350" y="1838325"/>
            <a:ext cx="3497400" cy="1847100"/>
          </a:xfrm>
          <a:prstGeom prst="rect">
            <a:avLst/>
          </a:prstGeom>
        </p:spPr>
        <p:txBody>
          <a:bodyPr spcFirstLastPara="1" wrap="square" lIns="0" tIns="0" rIns="0" bIns="0" anchor="ctr" anchorCtr="0">
            <a:noAutofit/>
          </a:bodyPr>
          <a:lstStyle>
            <a:lvl1pPr lvl="0" rtl="0">
              <a:spcBef>
                <a:spcPts val="0"/>
              </a:spcBef>
              <a:spcAft>
                <a:spcPts val="0"/>
              </a:spcAft>
              <a:buSzPts val="6000"/>
              <a:buNone/>
              <a:defRPr sz="6000"/>
            </a:lvl1pPr>
            <a:lvl2pPr lvl="1" rtl="0">
              <a:spcBef>
                <a:spcPts val="0"/>
              </a:spcBef>
              <a:spcAft>
                <a:spcPts val="0"/>
              </a:spcAft>
              <a:buSzPts val="6000"/>
              <a:buNone/>
              <a:defRPr sz="6000"/>
            </a:lvl2pPr>
            <a:lvl3pPr lvl="2" rtl="0">
              <a:spcBef>
                <a:spcPts val="0"/>
              </a:spcBef>
              <a:spcAft>
                <a:spcPts val="0"/>
              </a:spcAft>
              <a:buSzPts val="6000"/>
              <a:buNone/>
              <a:defRPr sz="6000"/>
            </a:lvl3pPr>
            <a:lvl4pPr lvl="3" rtl="0">
              <a:spcBef>
                <a:spcPts val="0"/>
              </a:spcBef>
              <a:spcAft>
                <a:spcPts val="0"/>
              </a:spcAft>
              <a:buSzPts val="6000"/>
              <a:buNone/>
              <a:defRPr sz="6000"/>
            </a:lvl4pPr>
            <a:lvl5pPr lvl="4" rtl="0">
              <a:spcBef>
                <a:spcPts val="0"/>
              </a:spcBef>
              <a:spcAft>
                <a:spcPts val="0"/>
              </a:spcAft>
              <a:buSzPts val="6000"/>
              <a:buNone/>
              <a:defRPr sz="6000"/>
            </a:lvl5pPr>
            <a:lvl6pPr lvl="5" rtl="0">
              <a:spcBef>
                <a:spcPts val="0"/>
              </a:spcBef>
              <a:spcAft>
                <a:spcPts val="0"/>
              </a:spcAft>
              <a:buSzPts val="6000"/>
              <a:buNone/>
              <a:defRPr sz="6000"/>
            </a:lvl6pPr>
            <a:lvl7pPr lvl="6" rtl="0">
              <a:spcBef>
                <a:spcPts val="0"/>
              </a:spcBef>
              <a:spcAft>
                <a:spcPts val="0"/>
              </a:spcAft>
              <a:buSzPts val="6000"/>
              <a:buNone/>
              <a:defRPr sz="6000"/>
            </a:lvl7pPr>
            <a:lvl8pPr lvl="7" rtl="0">
              <a:spcBef>
                <a:spcPts val="0"/>
              </a:spcBef>
              <a:spcAft>
                <a:spcPts val="0"/>
              </a:spcAft>
              <a:buSzPts val="6000"/>
              <a:buNone/>
              <a:defRPr sz="6000"/>
            </a:lvl8pPr>
            <a:lvl9pPr lvl="8" rtl="0">
              <a:spcBef>
                <a:spcPts val="0"/>
              </a:spcBef>
              <a:spcAft>
                <a:spcPts val="0"/>
              </a:spcAft>
              <a:buSzPts val="6000"/>
              <a:buNone/>
              <a:defRPr sz="6000"/>
            </a:lvl9pPr>
          </a:lstStyle>
          <a:p>
            <a:endParaRPr/>
          </a:p>
        </p:txBody>
      </p:sp>
      <p:sp>
        <p:nvSpPr>
          <p:cNvPr id="13" name="Google Shape;13;p2"/>
          <p:cNvSpPr txBox="1">
            <a:spLocks noGrp="1"/>
          </p:cNvSpPr>
          <p:nvPr>
            <p:ph type="sldNum" idx="12"/>
          </p:nvPr>
        </p:nvSpPr>
        <p:spPr>
          <a:xfrm>
            <a:off x="314625" y="4788300"/>
            <a:ext cx="548700" cy="182700"/>
          </a:xfrm>
          <a:prstGeom prst="rect">
            <a:avLst/>
          </a:prstGeom>
        </p:spPr>
        <p:txBody>
          <a:bodyPr spcFirstLastPara="1" wrap="square" lIns="0" tIns="0" rIns="0" bIns="0" anchor="t" anchorCtr="0">
            <a:noAutofit/>
          </a:bodyPr>
          <a:lstStyle>
            <a:lvl1pPr lvl="0" algn="l">
              <a:buNone/>
              <a:defRPr/>
            </a:lvl1pPr>
            <a:lvl2pPr lvl="1" algn="l">
              <a:buNone/>
              <a:defRPr/>
            </a:lvl2pPr>
            <a:lvl3pPr lvl="2" algn="l">
              <a:buNone/>
              <a:defRPr/>
            </a:lvl3pPr>
            <a:lvl4pPr lvl="3" algn="l">
              <a:buNone/>
              <a:defRPr/>
            </a:lvl4pPr>
            <a:lvl5pPr lvl="4" algn="l">
              <a:buNone/>
              <a:defRPr/>
            </a:lvl5pPr>
            <a:lvl6pPr lvl="5" algn="l">
              <a:buNone/>
              <a:defRPr/>
            </a:lvl6pPr>
            <a:lvl7pPr lvl="6" algn="l">
              <a:buNone/>
              <a:defRPr/>
            </a:lvl7pPr>
            <a:lvl8pPr lvl="7" algn="l">
              <a:buNone/>
              <a:defRPr/>
            </a:lvl8pPr>
            <a:lvl9pPr lvl="8" algn="l">
              <a:buNone/>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516600" y="514350"/>
            <a:ext cx="6480000" cy="717900"/>
          </a:xfrm>
          <a:prstGeom prst="rect">
            <a:avLst/>
          </a:prstGeom>
        </p:spPr>
        <p:txBody>
          <a:bodyPr spcFirstLastPara="1" wrap="square" lIns="0" tIns="0" rIns="0" bIns="0" anchor="t" anchorCtr="0">
            <a:noAutofit/>
          </a:bodyPr>
          <a:lstStyle>
            <a:lvl1pPr lvl="0" rtl="0">
              <a:spcBef>
                <a:spcPts val="0"/>
              </a:spcBef>
              <a:spcAft>
                <a:spcPts val="0"/>
              </a:spcAft>
              <a:buSzPts val="4100"/>
              <a:buNone/>
              <a:defRPr/>
            </a:lvl1pPr>
            <a:lvl2pPr lvl="1" rtl="0">
              <a:spcBef>
                <a:spcPts val="0"/>
              </a:spcBef>
              <a:spcAft>
                <a:spcPts val="0"/>
              </a:spcAft>
              <a:buSzPts val="4100"/>
              <a:buNone/>
              <a:defRPr/>
            </a:lvl2pPr>
            <a:lvl3pPr lvl="2" rtl="0">
              <a:spcBef>
                <a:spcPts val="0"/>
              </a:spcBef>
              <a:spcAft>
                <a:spcPts val="0"/>
              </a:spcAft>
              <a:buSzPts val="4100"/>
              <a:buNone/>
              <a:defRPr/>
            </a:lvl3pPr>
            <a:lvl4pPr lvl="3" rtl="0">
              <a:spcBef>
                <a:spcPts val="0"/>
              </a:spcBef>
              <a:spcAft>
                <a:spcPts val="0"/>
              </a:spcAft>
              <a:buSzPts val="4100"/>
              <a:buNone/>
              <a:defRPr/>
            </a:lvl4pPr>
            <a:lvl5pPr lvl="4" rtl="0">
              <a:spcBef>
                <a:spcPts val="0"/>
              </a:spcBef>
              <a:spcAft>
                <a:spcPts val="0"/>
              </a:spcAft>
              <a:buSzPts val="4100"/>
              <a:buNone/>
              <a:defRPr/>
            </a:lvl5pPr>
            <a:lvl6pPr lvl="5" rtl="0">
              <a:spcBef>
                <a:spcPts val="0"/>
              </a:spcBef>
              <a:spcAft>
                <a:spcPts val="0"/>
              </a:spcAft>
              <a:buSzPts val="4100"/>
              <a:buNone/>
              <a:defRPr/>
            </a:lvl6pPr>
            <a:lvl7pPr lvl="6" rtl="0">
              <a:spcBef>
                <a:spcPts val="0"/>
              </a:spcBef>
              <a:spcAft>
                <a:spcPts val="0"/>
              </a:spcAft>
              <a:buSzPts val="4100"/>
              <a:buNone/>
              <a:defRPr/>
            </a:lvl7pPr>
            <a:lvl8pPr lvl="7" rtl="0">
              <a:spcBef>
                <a:spcPts val="0"/>
              </a:spcBef>
              <a:spcAft>
                <a:spcPts val="0"/>
              </a:spcAft>
              <a:buSzPts val="4100"/>
              <a:buNone/>
              <a:defRPr/>
            </a:lvl8pPr>
            <a:lvl9pPr lvl="8" rtl="0">
              <a:spcBef>
                <a:spcPts val="0"/>
              </a:spcBef>
              <a:spcAft>
                <a:spcPts val="0"/>
              </a:spcAft>
              <a:buSzPts val="4100"/>
              <a:buNone/>
              <a:defRPr/>
            </a:lvl9pPr>
          </a:lstStyle>
          <a:p>
            <a:endParaRPr/>
          </a:p>
        </p:txBody>
      </p:sp>
      <p:sp>
        <p:nvSpPr>
          <p:cNvPr id="29" name="Google Shape;29;p5"/>
          <p:cNvSpPr txBox="1">
            <a:spLocks noGrp="1"/>
          </p:cNvSpPr>
          <p:nvPr>
            <p:ph type="body" idx="1"/>
          </p:nvPr>
        </p:nvSpPr>
        <p:spPr>
          <a:xfrm>
            <a:off x="516600" y="1967475"/>
            <a:ext cx="6768900" cy="2420400"/>
          </a:xfrm>
          <a:prstGeom prst="rect">
            <a:avLst/>
          </a:prstGeom>
        </p:spPr>
        <p:txBody>
          <a:bodyPr spcFirstLastPara="1" wrap="square" lIns="0" tIns="0" rIns="0" bIns="0" anchor="t" anchorCtr="0">
            <a:noAutofit/>
          </a:bodyPr>
          <a:lstStyle>
            <a:lvl1pPr marL="457200" lvl="0" indent="-330200" rtl="0">
              <a:spcBef>
                <a:spcPts val="0"/>
              </a:spcBef>
              <a:spcAft>
                <a:spcPts val="0"/>
              </a:spcAft>
              <a:buSzPts val="1600"/>
              <a:buChar char="•"/>
              <a:defRPr/>
            </a:lvl1pPr>
            <a:lvl2pPr marL="914400" lvl="1" indent="-330200" rtl="0">
              <a:spcBef>
                <a:spcPts val="800"/>
              </a:spcBef>
              <a:spcAft>
                <a:spcPts val="0"/>
              </a:spcAft>
              <a:buSzPts val="1600"/>
              <a:buChar char="○"/>
              <a:defRPr/>
            </a:lvl2pPr>
            <a:lvl3pPr marL="1371600" lvl="2" indent="-330200" rtl="0">
              <a:spcBef>
                <a:spcPts val="800"/>
              </a:spcBef>
              <a:spcAft>
                <a:spcPts val="0"/>
              </a:spcAft>
              <a:buSzPts val="1600"/>
              <a:buChar char="■"/>
              <a:defRPr/>
            </a:lvl3pPr>
            <a:lvl4pPr marL="1828800" lvl="3" indent="-330200" rtl="0">
              <a:spcBef>
                <a:spcPts val="800"/>
              </a:spcBef>
              <a:spcAft>
                <a:spcPts val="0"/>
              </a:spcAft>
              <a:buSzPts val="1600"/>
              <a:buChar char="●"/>
              <a:defRPr/>
            </a:lvl4pPr>
            <a:lvl5pPr marL="2286000" lvl="4" indent="-330200" rtl="0">
              <a:spcBef>
                <a:spcPts val="800"/>
              </a:spcBef>
              <a:spcAft>
                <a:spcPts val="0"/>
              </a:spcAft>
              <a:buSzPts val="1600"/>
              <a:buChar char="○"/>
              <a:defRPr/>
            </a:lvl5pPr>
            <a:lvl6pPr marL="2743200" lvl="5" indent="-330200" rtl="0">
              <a:spcBef>
                <a:spcPts val="800"/>
              </a:spcBef>
              <a:spcAft>
                <a:spcPts val="0"/>
              </a:spcAft>
              <a:buSzPts val="1600"/>
              <a:buChar char="■"/>
              <a:defRPr/>
            </a:lvl6pPr>
            <a:lvl7pPr marL="3200400" lvl="6" indent="-330200" rtl="0">
              <a:spcBef>
                <a:spcPts val="800"/>
              </a:spcBef>
              <a:spcAft>
                <a:spcPts val="0"/>
              </a:spcAft>
              <a:buSzPts val="1600"/>
              <a:buChar char="●"/>
              <a:defRPr/>
            </a:lvl7pPr>
            <a:lvl8pPr marL="3657600" lvl="7" indent="-330200" rtl="0">
              <a:spcBef>
                <a:spcPts val="800"/>
              </a:spcBef>
              <a:spcAft>
                <a:spcPts val="0"/>
              </a:spcAft>
              <a:buSzPts val="1600"/>
              <a:buChar char="○"/>
              <a:defRPr/>
            </a:lvl8pPr>
            <a:lvl9pPr marL="4114800" lvl="8" indent="-330200" rtl="0">
              <a:spcBef>
                <a:spcPts val="800"/>
              </a:spcBef>
              <a:spcAft>
                <a:spcPts val="800"/>
              </a:spcAft>
              <a:buSzPts val="1600"/>
              <a:buChar char="■"/>
              <a:defRPr/>
            </a:lvl9pPr>
          </a:lstStyle>
          <a:p>
            <a:endParaRPr/>
          </a:p>
        </p:txBody>
      </p:sp>
      <p:sp>
        <p:nvSpPr>
          <p:cNvPr id="30" name="Google Shape;30;p5"/>
          <p:cNvSpPr txBox="1">
            <a:spLocks noGrp="1"/>
          </p:cNvSpPr>
          <p:nvPr>
            <p:ph type="sldNum" idx="12"/>
          </p:nvPr>
        </p:nvSpPr>
        <p:spPr>
          <a:xfrm>
            <a:off x="8376075" y="4749850"/>
            <a:ext cx="548700" cy="1818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subtitle">
  <p:cSld name="TITLE_ONLY_1">
    <p:spTree>
      <p:nvGrpSpPr>
        <p:cNvPr id="1" name="Shape 45"/>
        <p:cNvGrpSpPr/>
        <p:nvPr/>
      </p:nvGrpSpPr>
      <p:grpSpPr>
        <a:xfrm>
          <a:off x="0" y="0"/>
          <a:ext cx="0" cy="0"/>
          <a:chOff x="0" y="0"/>
          <a:chExt cx="0" cy="0"/>
        </a:xfrm>
      </p:grpSpPr>
      <p:sp>
        <p:nvSpPr>
          <p:cNvPr id="46" name="Google Shape;46;p9"/>
          <p:cNvSpPr txBox="1">
            <a:spLocks noGrp="1"/>
          </p:cNvSpPr>
          <p:nvPr>
            <p:ph type="title"/>
          </p:nvPr>
        </p:nvSpPr>
        <p:spPr>
          <a:xfrm>
            <a:off x="516600" y="1655400"/>
            <a:ext cx="3679200" cy="1411500"/>
          </a:xfrm>
          <a:prstGeom prst="rect">
            <a:avLst/>
          </a:prstGeom>
        </p:spPr>
        <p:txBody>
          <a:bodyPr spcFirstLastPara="1" wrap="square" lIns="0" tIns="0" rIns="0" bIns="0" anchor="b" anchorCtr="0">
            <a:noAutofit/>
          </a:bodyPr>
          <a:lstStyle>
            <a:lvl1pPr lvl="0" rtl="0">
              <a:spcBef>
                <a:spcPts val="0"/>
              </a:spcBef>
              <a:spcAft>
                <a:spcPts val="0"/>
              </a:spcAft>
              <a:buSzPts val="4100"/>
              <a:buNone/>
              <a:defRPr/>
            </a:lvl1pPr>
            <a:lvl2pPr lvl="1" rtl="0">
              <a:spcBef>
                <a:spcPts val="0"/>
              </a:spcBef>
              <a:spcAft>
                <a:spcPts val="0"/>
              </a:spcAft>
              <a:buSzPts val="4100"/>
              <a:buNone/>
              <a:defRPr/>
            </a:lvl2pPr>
            <a:lvl3pPr lvl="2" rtl="0">
              <a:spcBef>
                <a:spcPts val="0"/>
              </a:spcBef>
              <a:spcAft>
                <a:spcPts val="0"/>
              </a:spcAft>
              <a:buSzPts val="4100"/>
              <a:buNone/>
              <a:defRPr/>
            </a:lvl3pPr>
            <a:lvl4pPr lvl="3" rtl="0">
              <a:spcBef>
                <a:spcPts val="0"/>
              </a:spcBef>
              <a:spcAft>
                <a:spcPts val="0"/>
              </a:spcAft>
              <a:buSzPts val="4100"/>
              <a:buNone/>
              <a:defRPr/>
            </a:lvl4pPr>
            <a:lvl5pPr lvl="4" rtl="0">
              <a:spcBef>
                <a:spcPts val="0"/>
              </a:spcBef>
              <a:spcAft>
                <a:spcPts val="0"/>
              </a:spcAft>
              <a:buSzPts val="4100"/>
              <a:buNone/>
              <a:defRPr/>
            </a:lvl5pPr>
            <a:lvl6pPr lvl="5" rtl="0">
              <a:spcBef>
                <a:spcPts val="0"/>
              </a:spcBef>
              <a:spcAft>
                <a:spcPts val="0"/>
              </a:spcAft>
              <a:buSzPts val="4100"/>
              <a:buNone/>
              <a:defRPr/>
            </a:lvl6pPr>
            <a:lvl7pPr lvl="6" rtl="0">
              <a:spcBef>
                <a:spcPts val="0"/>
              </a:spcBef>
              <a:spcAft>
                <a:spcPts val="0"/>
              </a:spcAft>
              <a:buSzPts val="4100"/>
              <a:buNone/>
              <a:defRPr/>
            </a:lvl7pPr>
            <a:lvl8pPr lvl="7" rtl="0">
              <a:spcBef>
                <a:spcPts val="0"/>
              </a:spcBef>
              <a:spcAft>
                <a:spcPts val="0"/>
              </a:spcAft>
              <a:buSzPts val="4100"/>
              <a:buNone/>
              <a:defRPr/>
            </a:lvl8pPr>
            <a:lvl9pPr lvl="8" rtl="0">
              <a:spcBef>
                <a:spcPts val="0"/>
              </a:spcBef>
              <a:spcAft>
                <a:spcPts val="0"/>
              </a:spcAft>
              <a:buSzPts val="4100"/>
              <a:buNone/>
              <a:defRPr/>
            </a:lvl9pPr>
          </a:lstStyle>
          <a:p>
            <a:endParaRPr/>
          </a:p>
        </p:txBody>
      </p:sp>
      <p:sp>
        <p:nvSpPr>
          <p:cNvPr id="47" name="Google Shape;47;p9"/>
          <p:cNvSpPr txBox="1">
            <a:spLocks noGrp="1"/>
          </p:cNvSpPr>
          <p:nvPr>
            <p:ph type="sldNum" idx="12"/>
          </p:nvPr>
        </p:nvSpPr>
        <p:spPr>
          <a:xfrm>
            <a:off x="8376075" y="4749850"/>
            <a:ext cx="548700" cy="1818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
        <p:nvSpPr>
          <p:cNvPr id="48" name="Google Shape;48;p9"/>
          <p:cNvSpPr/>
          <p:nvPr/>
        </p:nvSpPr>
        <p:spPr>
          <a:xfrm>
            <a:off x="244527" y="379439"/>
            <a:ext cx="539646" cy="134912"/>
          </a:xfrm>
          <a:custGeom>
            <a:avLst/>
            <a:gdLst/>
            <a:ahLst/>
            <a:cxnLst/>
            <a:rect l="l" t="t" r="r" b="b"/>
            <a:pathLst>
              <a:path w="1079292" h="269823" extrusionOk="0">
                <a:moveTo>
                  <a:pt x="134912" y="0"/>
                </a:moveTo>
                <a:cubicBezTo>
                  <a:pt x="60373" y="0"/>
                  <a:pt x="0" y="60373"/>
                  <a:pt x="0" y="134912"/>
                </a:cubicBezTo>
                <a:cubicBezTo>
                  <a:pt x="0" y="209450"/>
                  <a:pt x="60373" y="269823"/>
                  <a:pt x="134912" y="269823"/>
                </a:cubicBezTo>
                <a:cubicBezTo>
                  <a:pt x="209450" y="269823"/>
                  <a:pt x="269823" y="209450"/>
                  <a:pt x="269823" y="134912"/>
                </a:cubicBezTo>
                <a:cubicBezTo>
                  <a:pt x="269823" y="60373"/>
                  <a:pt x="209450" y="0"/>
                  <a:pt x="134912" y="0"/>
                </a:cubicBezTo>
                <a:close/>
                <a:moveTo>
                  <a:pt x="944381" y="0"/>
                </a:moveTo>
                <a:cubicBezTo>
                  <a:pt x="869842" y="0"/>
                  <a:pt x="809469" y="60373"/>
                  <a:pt x="809469" y="134912"/>
                </a:cubicBezTo>
                <a:cubicBezTo>
                  <a:pt x="809469" y="209450"/>
                  <a:pt x="869842" y="269823"/>
                  <a:pt x="944381" y="269823"/>
                </a:cubicBezTo>
                <a:cubicBezTo>
                  <a:pt x="1018919" y="269823"/>
                  <a:pt x="1079292" y="209450"/>
                  <a:pt x="1079292" y="134912"/>
                </a:cubicBezTo>
                <a:cubicBezTo>
                  <a:pt x="1079292" y="60373"/>
                  <a:pt x="1018919" y="0"/>
                  <a:pt x="944381" y="0"/>
                </a:cubicBezTo>
                <a:close/>
                <a:moveTo>
                  <a:pt x="539646" y="0"/>
                </a:moveTo>
                <a:cubicBezTo>
                  <a:pt x="465107" y="0"/>
                  <a:pt x="404735" y="60373"/>
                  <a:pt x="404735" y="134912"/>
                </a:cubicBezTo>
                <a:cubicBezTo>
                  <a:pt x="404735" y="209450"/>
                  <a:pt x="465107" y="269823"/>
                  <a:pt x="539646" y="269823"/>
                </a:cubicBezTo>
                <a:cubicBezTo>
                  <a:pt x="614185" y="269823"/>
                  <a:pt x="674558" y="209450"/>
                  <a:pt x="674558" y="134912"/>
                </a:cubicBezTo>
                <a:cubicBezTo>
                  <a:pt x="674558" y="60373"/>
                  <a:pt x="614185" y="0"/>
                  <a:pt x="539646" y="0"/>
                </a:cubicBez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49" name="Google Shape;49;p9"/>
          <p:cNvSpPr txBox="1">
            <a:spLocks noGrp="1"/>
          </p:cNvSpPr>
          <p:nvPr>
            <p:ph type="subTitle" idx="1"/>
          </p:nvPr>
        </p:nvSpPr>
        <p:spPr>
          <a:xfrm>
            <a:off x="516600" y="3066900"/>
            <a:ext cx="3679200" cy="268200"/>
          </a:xfrm>
          <a:prstGeom prst="rect">
            <a:avLst/>
          </a:prstGeom>
        </p:spPr>
        <p:txBody>
          <a:bodyPr spcFirstLastPara="1" wrap="square" lIns="0" tIns="0" rIns="0" bIns="0" anchor="t" anchorCtr="0">
            <a:noAutofit/>
          </a:bodyPr>
          <a:lstStyle>
            <a:lvl1pPr lvl="0">
              <a:spcBef>
                <a:spcPts val="0"/>
              </a:spcBef>
              <a:spcAft>
                <a:spcPts val="0"/>
              </a:spcAft>
              <a:buSzPts val="1600"/>
              <a:buFont typeface="Barlow Medium"/>
              <a:buNone/>
              <a:defRPr>
                <a:latin typeface="Barlow Medium"/>
                <a:ea typeface="Barlow Medium"/>
                <a:cs typeface="Barlow Medium"/>
                <a:sym typeface="Barlow Medium"/>
              </a:defRPr>
            </a:lvl1pPr>
            <a:lvl2pPr lvl="1">
              <a:spcBef>
                <a:spcPts val="800"/>
              </a:spcBef>
              <a:spcAft>
                <a:spcPts val="0"/>
              </a:spcAft>
              <a:buSzPts val="1600"/>
              <a:buFont typeface="Barlow Medium"/>
              <a:buNone/>
              <a:defRPr>
                <a:latin typeface="Barlow Medium"/>
                <a:ea typeface="Barlow Medium"/>
                <a:cs typeface="Barlow Medium"/>
                <a:sym typeface="Barlow Medium"/>
              </a:defRPr>
            </a:lvl2pPr>
            <a:lvl3pPr lvl="2">
              <a:spcBef>
                <a:spcPts val="800"/>
              </a:spcBef>
              <a:spcAft>
                <a:spcPts val="0"/>
              </a:spcAft>
              <a:buSzPts val="1600"/>
              <a:buFont typeface="Barlow Medium"/>
              <a:buNone/>
              <a:defRPr>
                <a:latin typeface="Barlow Medium"/>
                <a:ea typeface="Barlow Medium"/>
                <a:cs typeface="Barlow Medium"/>
                <a:sym typeface="Barlow Medium"/>
              </a:defRPr>
            </a:lvl3pPr>
            <a:lvl4pPr lvl="3">
              <a:spcBef>
                <a:spcPts val="800"/>
              </a:spcBef>
              <a:spcAft>
                <a:spcPts val="0"/>
              </a:spcAft>
              <a:buSzPts val="1600"/>
              <a:buFont typeface="Barlow Medium"/>
              <a:buNone/>
              <a:defRPr>
                <a:latin typeface="Barlow Medium"/>
                <a:ea typeface="Barlow Medium"/>
                <a:cs typeface="Barlow Medium"/>
                <a:sym typeface="Barlow Medium"/>
              </a:defRPr>
            </a:lvl4pPr>
            <a:lvl5pPr lvl="4">
              <a:spcBef>
                <a:spcPts val="800"/>
              </a:spcBef>
              <a:spcAft>
                <a:spcPts val="0"/>
              </a:spcAft>
              <a:buSzPts val="1600"/>
              <a:buFont typeface="Barlow Medium"/>
              <a:buNone/>
              <a:defRPr>
                <a:latin typeface="Barlow Medium"/>
                <a:ea typeface="Barlow Medium"/>
                <a:cs typeface="Barlow Medium"/>
                <a:sym typeface="Barlow Medium"/>
              </a:defRPr>
            </a:lvl5pPr>
            <a:lvl6pPr lvl="5">
              <a:spcBef>
                <a:spcPts val="800"/>
              </a:spcBef>
              <a:spcAft>
                <a:spcPts val="0"/>
              </a:spcAft>
              <a:buSzPts val="1600"/>
              <a:buFont typeface="Barlow Medium"/>
              <a:buNone/>
              <a:defRPr>
                <a:latin typeface="Barlow Medium"/>
                <a:ea typeface="Barlow Medium"/>
                <a:cs typeface="Barlow Medium"/>
                <a:sym typeface="Barlow Medium"/>
              </a:defRPr>
            </a:lvl6pPr>
            <a:lvl7pPr lvl="6">
              <a:spcBef>
                <a:spcPts val="800"/>
              </a:spcBef>
              <a:spcAft>
                <a:spcPts val="0"/>
              </a:spcAft>
              <a:buSzPts val="1600"/>
              <a:buFont typeface="Barlow Medium"/>
              <a:buNone/>
              <a:defRPr>
                <a:latin typeface="Barlow Medium"/>
                <a:ea typeface="Barlow Medium"/>
                <a:cs typeface="Barlow Medium"/>
                <a:sym typeface="Barlow Medium"/>
              </a:defRPr>
            </a:lvl7pPr>
            <a:lvl8pPr lvl="7">
              <a:spcBef>
                <a:spcPts val="800"/>
              </a:spcBef>
              <a:spcAft>
                <a:spcPts val="0"/>
              </a:spcAft>
              <a:buSzPts val="1600"/>
              <a:buFont typeface="Barlow Medium"/>
              <a:buNone/>
              <a:defRPr>
                <a:latin typeface="Barlow Medium"/>
                <a:ea typeface="Barlow Medium"/>
                <a:cs typeface="Barlow Medium"/>
                <a:sym typeface="Barlow Medium"/>
              </a:defRPr>
            </a:lvl8pPr>
            <a:lvl9pPr lvl="8">
              <a:spcBef>
                <a:spcPts val="800"/>
              </a:spcBef>
              <a:spcAft>
                <a:spcPts val="800"/>
              </a:spcAft>
              <a:buSzPts val="1600"/>
              <a:buFont typeface="Barlow Medium"/>
              <a:buNone/>
              <a:defRPr>
                <a:latin typeface="Barlow Medium"/>
                <a:ea typeface="Barlow Medium"/>
                <a:cs typeface="Barlow Medium"/>
                <a:sym typeface="Barlow Medium"/>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0"/>
        <p:cNvGrpSpPr/>
        <p:nvPr/>
      </p:nvGrpSpPr>
      <p:grpSpPr>
        <a:xfrm>
          <a:off x="0" y="0"/>
          <a:ext cx="0" cy="0"/>
          <a:chOff x="0" y="0"/>
          <a:chExt cx="0" cy="0"/>
        </a:xfrm>
      </p:grpSpPr>
      <p:sp>
        <p:nvSpPr>
          <p:cNvPr id="51" name="Google Shape;51;p10"/>
          <p:cNvSpPr txBox="1">
            <a:spLocks noGrp="1"/>
          </p:cNvSpPr>
          <p:nvPr>
            <p:ph type="body" idx="1"/>
          </p:nvPr>
        </p:nvSpPr>
        <p:spPr>
          <a:xfrm>
            <a:off x="516600" y="4406300"/>
            <a:ext cx="7772100" cy="303900"/>
          </a:xfrm>
          <a:prstGeom prst="rect">
            <a:avLst/>
          </a:prstGeom>
        </p:spPr>
        <p:txBody>
          <a:bodyPr spcFirstLastPara="1" wrap="square" lIns="0" tIns="0" rIns="0" bIns="0" anchor="t" anchorCtr="0">
            <a:noAutofit/>
          </a:bodyPr>
          <a:lstStyle>
            <a:lvl1pPr marL="457200" lvl="0" indent="-228600" rtl="0">
              <a:spcBef>
                <a:spcPts val="0"/>
              </a:spcBef>
              <a:spcAft>
                <a:spcPts val="800"/>
              </a:spcAft>
              <a:buSzPts val="1800"/>
              <a:buNone/>
              <a:defRPr sz="1800"/>
            </a:lvl1pPr>
          </a:lstStyle>
          <a:p>
            <a:endParaRPr/>
          </a:p>
        </p:txBody>
      </p:sp>
      <p:sp>
        <p:nvSpPr>
          <p:cNvPr id="52" name="Google Shape;52;p10"/>
          <p:cNvSpPr txBox="1">
            <a:spLocks noGrp="1"/>
          </p:cNvSpPr>
          <p:nvPr>
            <p:ph type="sldNum" idx="12"/>
          </p:nvPr>
        </p:nvSpPr>
        <p:spPr>
          <a:xfrm>
            <a:off x="8376075" y="4749850"/>
            <a:ext cx="548700" cy="1818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516600" y="514350"/>
            <a:ext cx="6480000" cy="717900"/>
          </a:xfrm>
          <a:prstGeom prst="rect">
            <a:avLst/>
          </a:prstGeom>
          <a:noFill/>
          <a:ln>
            <a:noFill/>
          </a:ln>
        </p:spPr>
        <p:txBody>
          <a:bodyPr spcFirstLastPara="1" wrap="square" lIns="0" tIns="0" rIns="0" bIns="0" anchor="t" anchorCtr="0">
            <a:noAutofit/>
          </a:bodyPr>
          <a:lstStyle>
            <a:lvl1pPr lvl="0" rtl="0">
              <a:lnSpc>
                <a:spcPct val="90000"/>
              </a:lnSpc>
              <a:spcBef>
                <a:spcPts val="0"/>
              </a:spcBef>
              <a:spcAft>
                <a:spcPts val="0"/>
              </a:spcAft>
              <a:buClr>
                <a:schemeClr val="dk1"/>
              </a:buClr>
              <a:buSzPts val="4100"/>
              <a:buFont typeface="Barlow"/>
              <a:buNone/>
              <a:defRPr sz="4100" b="1">
                <a:solidFill>
                  <a:schemeClr val="dk1"/>
                </a:solidFill>
                <a:latin typeface="Barlow"/>
                <a:ea typeface="Barlow"/>
                <a:cs typeface="Barlow"/>
                <a:sym typeface="Barlow"/>
              </a:defRPr>
            </a:lvl1pPr>
            <a:lvl2pPr lvl="1" rtl="0">
              <a:lnSpc>
                <a:spcPct val="90000"/>
              </a:lnSpc>
              <a:spcBef>
                <a:spcPts val="0"/>
              </a:spcBef>
              <a:spcAft>
                <a:spcPts val="0"/>
              </a:spcAft>
              <a:buClr>
                <a:schemeClr val="dk1"/>
              </a:buClr>
              <a:buSzPts val="4100"/>
              <a:buFont typeface="Barlow"/>
              <a:buNone/>
              <a:defRPr sz="4100" b="1">
                <a:solidFill>
                  <a:schemeClr val="dk1"/>
                </a:solidFill>
                <a:latin typeface="Barlow"/>
                <a:ea typeface="Barlow"/>
                <a:cs typeface="Barlow"/>
                <a:sym typeface="Barlow"/>
              </a:defRPr>
            </a:lvl2pPr>
            <a:lvl3pPr lvl="2" rtl="0">
              <a:lnSpc>
                <a:spcPct val="90000"/>
              </a:lnSpc>
              <a:spcBef>
                <a:spcPts val="0"/>
              </a:spcBef>
              <a:spcAft>
                <a:spcPts val="0"/>
              </a:spcAft>
              <a:buClr>
                <a:schemeClr val="dk1"/>
              </a:buClr>
              <a:buSzPts val="4100"/>
              <a:buFont typeface="Barlow"/>
              <a:buNone/>
              <a:defRPr sz="4100" b="1">
                <a:solidFill>
                  <a:schemeClr val="dk1"/>
                </a:solidFill>
                <a:latin typeface="Barlow"/>
                <a:ea typeface="Barlow"/>
                <a:cs typeface="Barlow"/>
                <a:sym typeface="Barlow"/>
              </a:defRPr>
            </a:lvl3pPr>
            <a:lvl4pPr lvl="3" rtl="0">
              <a:lnSpc>
                <a:spcPct val="90000"/>
              </a:lnSpc>
              <a:spcBef>
                <a:spcPts val="0"/>
              </a:spcBef>
              <a:spcAft>
                <a:spcPts val="0"/>
              </a:spcAft>
              <a:buClr>
                <a:schemeClr val="dk1"/>
              </a:buClr>
              <a:buSzPts val="4100"/>
              <a:buFont typeface="Barlow"/>
              <a:buNone/>
              <a:defRPr sz="4100" b="1">
                <a:solidFill>
                  <a:schemeClr val="dk1"/>
                </a:solidFill>
                <a:latin typeface="Barlow"/>
                <a:ea typeface="Barlow"/>
                <a:cs typeface="Barlow"/>
                <a:sym typeface="Barlow"/>
              </a:defRPr>
            </a:lvl4pPr>
            <a:lvl5pPr lvl="4" rtl="0">
              <a:lnSpc>
                <a:spcPct val="90000"/>
              </a:lnSpc>
              <a:spcBef>
                <a:spcPts val="0"/>
              </a:spcBef>
              <a:spcAft>
                <a:spcPts val="0"/>
              </a:spcAft>
              <a:buClr>
                <a:schemeClr val="dk1"/>
              </a:buClr>
              <a:buSzPts val="4100"/>
              <a:buFont typeface="Barlow"/>
              <a:buNone/>
              <a:defRPr sz="4100" b="1">
                <a:solidFill>
                  <a:schemeClr val="dk1"/>
                </a:solidFill>
                <a:latin typeface="Barlow"/>
                <a:ea typeface="Barlow"/>
                <a:cs typeface="Barlow"/>
                <a:sym typeface="Barlow"/>
              </a:defRPr>
            </a:lvl5pPr>
            <a:lvl6pPr lvl="5" rtl="0">
              <a:lnSpc>
                <a:spcPct val="90000"/>
              </a:lnSpc>
              <a:spcBef>
                <a:spcPts val="0"/>
              </a:spcBef>
              <a:spcAft>
                <a:spcPts val="0"/>
              </a:spcAft>
              <a:buClr>
                <a:schemeClr val="dk1"/>
              </a:buClr>
              <a:buSzPts val="4100"/>
              <a:buFont typeface="Barlow"/>
              <a:buNone/>
              <a:defRPr sz="4100" b="1">
                <a:solidFill>
                  <a:schemeClr val="dk1"/>
                </a:solidFill>
                <a:latin typeface="Barlow"/>
                <a:ea typeface="Barlow"/>
                <a:cs typeface="Barlow"/>
                <a:sym typeface="Barlow"/>
              </a:defRPr>
            </a:lvl6pPr>
            <a:lvl7pPr lvl="6" rtl="0">
              <a:lnSpc>
                <a:spcPct val="90000"/>
              </a:lnSpc>
              <a:spcBef>
                <a:spcPts val="0"/>
              </a:spcBef>
              <a:spcAft>
                <a:spcPts val="0"/>
              </a:spcAft>
              <a:buClr>
                <a:schemeClr val="dk1"/>
              </a:buClr>
              <a:buSzPts val="4100"/>
              <a:buFont typeface="Barlow"/>
              <a:buNone/>
              <a:defRPr sz="4100" b="1">
                <a:solidFill>
                  <a:schemeClr val="dk1"/>
                </a:solidFill>
                <a:latin typeface="Barlow"/>
                <a:ea typeface="Barlow"/>
                <a:cs typeface="Barlow"/>
                <a:sym typeface="Barlow"/>
              </a:defRPr>
            </a:lvl7pPr>
            <a:lvl8pPr lvl="7" rtl="0">
              <a:lnSpc>
                <a:spcPct val="90000"/>
              </a:lnSpc>
              <a:spcBef>
                <a:spcPts val="0"/>
              </a:spcBef>
              <a:spcAft>
                <a:spcPts val="0"/>
              </a:spcAft>
              <a:buClr>
                <a:schemeClr val="dk1"/>
              </a:buClr>
              <a:buSzPts val="4100"/>
              <a:buFont typeface="Barlow"/>
              <a:buNone/>
              <a:defRPr sz="4100" b="1">
                <a:solidFill>
                  <a:schemeClr val="dk1"/>
                </a:solidFill>
                <a:latin typeface="Barlow"/>
                <a:ea typeface="Barlow"/>
                <a:cs typeface="Barlow"/>
                <a:sym typeface="Barlow"/>
              </a:defRPr>
            </a:lvl8pPr>
            <a:lvl9pPr lvl="8" rtl="0">
              <a:lnSpc>
                <a:spcPct val="90000"/>
              </a:lnSpc>
              <a:spcBef>
                <a:spcPts val="0"/>
              </a:spcBef>
              <a:spcAft>
                <a:spcPts val="0"/>
              </a:spcAft>
              <a:buClr>
                <a:schemeClr val="dk1"/>
              </a:buClr>
              <a:buSzPts val="4100"/>
              <a:buFont typeface="Barlow"/>
              <a:buNone/>
              <a:defRPr sz="4100" b="1">
                <a:solidFill>
                  <a:schemeClr val="dk1"/>
                </a:solidFill>
                <a:latin typeface="Barlow"/>
                <a:ea typeface="Barlow"/>
                <a:cs typeface="Barlow"/>
                <a:sym typeface="Barlow"/>
              </a:defRPr>
            </a:lvl9pPr>
          </a:lstStyle>
          <a:p>
            <a:endParaRPr/>
          </a:p>
        </p:txBody>
      </p:sp>
      <p:sp>
        <p:nvSpPr>
          <p:cNvPr id="7" name="Google Shape;7;p1"/>
          <p:cNvSpPr txBox="1">
            <a:spLocks noGrp="1"/>
          </p:cNvSpPr>
          <p:nvPr>
            <p:ph type="body" idx="1"/>
          </p:nvPr>
        </p:nvSpPr>
        <p:spPr>
          <a:xfrm>
            <a:off x="516600" y="1967475"/>
            <a:ext cx="6768900" cy="2420400"/>
          </a:xfrm>
          <a:prstGeom prst="rect">
            <a:avLst/>
          </a:prstGeom>
          <a:noFill/>
          <a:ln>
            <a:noFill/>
          </a:ln>
        </p:spPr>
        <p:txBody>
          <a:bodyPr spcFirstLastPara="1" wrap="square" lIns="0" tIns="0" rIns="0" bIns="0" anchor="t" anchorCtr="0">
            <a:noAutofit/>
          </a:bodyPr>
          <a:lstStyle>
            <a:lvl1pPr marL="457200" lvl="0" indent="-330200" rtl="0">
              <a:lnSpc>
                <a:spcPct val="115000"/>
              </a:lnSpc>
              <a:spcBef>
                <a:spcPts val="0"/>
              </a:spcBef>
              <a:spcAft>
                <a:spcPts val="0"/>
              </a:spcAft>
              <a:buClr>
                <a:schemeClr val="dk1"/>
              </a:buClr>
              <a:buSzPts val="1600"/>
              <a:buFont typeface="Barlow"/>
              <a:buChar char="•"/>
              <a:defRPr sz="1600">
                <a:solidFill>
                  <a:schemeClr val="dk1"/>
                </a:solidFill>
                <a:latin typeface="Barlow"/>
                <a:ea typeface="Barlow"/>
                <a:cs typeface="Barlow"/>
                <a:sym typeface="Barlow"/>
              </a:defRPr>
            </a:lvl1pPr>
            <a:lvl2pPr marL="914400" lvl="1" indent="-330200" rtl="0">
              <a:lnSpc>
                <a:spcPct val="115000"/>
              </a:lnSpc>
              <a:spcBef>
                <a:spcPts val="800"/>
              </a:spcBef>
              <a:spcAft>
                <a:spcPts val="0"/>
              </a:spcAft>
              <a:buClr>
                <a:schemeClr val="dk1"/>
              </a:buClr>
              <a:buSzPts val="1600"/>
              <a:buFont typeface="Barlow"/>
              <a:buChar char="○"/>
              <a:defRPr sz="1600">
                <a:solidFill>
                  <a:schemeClr val="dk1"/>
                </a:solidFill>
                <a:latin typeface="Barlow"/>
                <a:ea typeface="Barlow"/>
                <a:cs typeface="Barlow"/>
                <a:sym typeface="Barlow"/>
              </a:defRPr>
            </a:lvl2pPr>
            <a:lvl3pPr marL="1371600" lvl="2" indent="-330200" rtl="0">
              <a:lnSpc>
                <a:spcPct val="115000"/>
              </a:lnSpc>
              <a:spcBef>
                <a:spcPts val="800"/>
              </a:spcBef>
              <a:spcAft>
                <a:spcPts val="0"/>
              </a:spcAft>
              <a:buClr>
                <a:schemeClr val="dk1"/>
              </a:buClr>
              <a:buSzPts val="1600"/>
              <a:buFont typeface="Barlow"/>
              <a:buChar char="■"/>
              <a:defRPr sz="1600">
                <a:solidFill>
                  <a:schemeClr val="dk1"/>
                </a:solidFill>
                <a:latin typeface="Barlow"/>
                <a:ea typeface="Barlow"/>
                <a:cs typeface="Barlow"/>
                <a:sym typeface="Barlow"/>
              </a:defRPr>
            </a:lvl3pPr>
            <a:lvl4pPr marL="1828800" lvl="3" indent="-330200" rtl="0">
              <a:lnSpc>
                <a:spcPct val="115000"/>
              </a:lnSpc>
              <a:spcBef>
                <a:spcPts val="800"/>
              </a:spcBef>
              <a:spcAft>
                <a:spcPts val="0"/>
              </a:spcAft>
              <a:buClr>
                <a:schemeClr val="dk1"/>
              </a:buClr>
              <a:buSzPts val="1600"/>
              <a:buFont typeface="Barlow"/>
              <a:buChar char="●"/>
              <a:defRPr sz="1600">
                <a:solidFill>
                  <a:schemeClr val="dk1"/>
                </a:solidFill>
                <a:latin typeface="Barlow"/>
                <a:ea typeface="Barlow"/>
                <a:cs typeface="Barlow"/>
                <a:sym typeface="Barlow"/>
              </a:defRPr>
            </a:lvl4pPr>
            <a:lvl5pPr marL="2286000" lvl="4" indent="-330200" rtl="0">
              <a:lnSpc>
                <a:spcPct val="115000"/>
              </a:lnSpc>
              <a:spcBef>
                <a:spcPts val="800"/>
              </a:spcBef>
              <a:spcAft>
                <a:spcPts val="0"/>
              </a:spcAft>
              <a:buClr>
                <a:schemeClr val="dk1"/>
              </a:buClr>
              <a:buSzPts val="1600"/>
              <a:buFont typeface="Barlow"/>
              <a:buChar char="○"/>
              <a:defRPr sz="1600">
                <a:solidFill>
                  <a:schemeClr val="dk1"/>
                </a:solidFill>
                <a:latin typeface="Barlow"/>
                <a:ea typeface="Barlow"/>
                <a:cs typeface="Barlow"/>
                <a:sym typeface="Barlow"/>
              </a:defRPr>
            </a:lvl5pPr>
            <a:lvl6pPr marL="2743200" lvl="5" indent="-330200" rtl="0">
              <a:lnSpc>
                <a:spcPct val="115000"/>
              </a:lnSpc>
              <a:spcBef>
                <a:spcPts val="800"/>
              </a:spcBef>
              <a:spcAft>
                <a:spcPts val="0"/>
              </a:spcAft>
              <a:buClr>
                <a:schemeClr val="dk1"/>
              </a:buClr>
              <a:buSzPts val="1600"/>
              <a:buFont typeface="Barlow"/>
              <a:buChar char="■"/>
              <a:defRPr sz="1600">
                <a:solidFill>
                  <a:schemeClr val="dk1"/>
                </a:solidFill>
                <a:latin typeface="Barlow"/>
                <a:ea typeface="Barlow"/>
                <a:cs typeface="Barlow"/>
                <a:sym typeface="Barlow"/>
              </a:defRPr>
            </a:lvl6pPr>
            <a:lvl7pPr marL="3200400" lvl="6" indent="-330200" rtl="0">
              <a:lnSpc>
                <a:spcPct val="115000"/>
              </a:lnSpc>
              <a:spcBef>
                <a:spcPts val="800"/>
              </a:spcBef>
              <a:spcAft>
                <a:spcPts val="0"/>
              </a:spcAft>
              <a:buClr>
                <a:schemeClr val="dk1"/>
              </a:buClr>
              <a:buSzPts val="1600"/>
              <a:buFont typeface="Barlow"/>
              <a:buChar char="●"/>
              <a:defRPr sz="1600">
                <a:solidFill>
                  <a:schemeClr val="dk1"/>
                </a:solidFill>
                <a:latin typeface="Barlow"/>
                <a:ea typeface="Barlow"/>
                <a:cs typeface="Barlow"/>
                <a:sym typeface="Barlow"/>
              </a:defRPr>
            </a:lvl7pPr>
            <a:lvl8pPr marL="3657600" lvl="7" indent="-330200" rtl="0">
              <a:lnSpc>
                <a:spcPct val="115000"/>
              </a:lnSpc>
              <a:spcBef>
                <a:spcPts val="800"/>
              </a:spcBef>
              <a:spcAft>
                <a:spcPts val="0"/>
              </a:spcAft>
              <a:buClr>
                <a:schemeClr val="dk1"/>
              </a:buClr>
              <a:buSzPts val="1600"/>
              <a:buFont typeface="Barlow"/>
              <a:buChar char="○"/>
              <a:defRPr sz="1600">
                <a:solidFill>
                  <a:schemeClr val="dk1"/>
                </a:solidFill>
                <a:latin typeface="Barlow"/>
                <a:ea typeface="Barlow"/>
                <a:cs typeface="Barlow"/>
                <a:sym typeface="Barlow"/>
              </a:defRPr>
            </a:lvl8pPr>
            <a:lvl9pPr marL="4114800" lvl="8" indent="-330200" rtl="0">
              <a:lnSpc>
                <a:spcPct val="115000"/>
              </a:lnSpc>
              <a:spcBef>
                <a:spcPts val="800"/>
              </a:spcBef>
              <a:spcAft>
                <a:spcPts val="800"/>
              </a:spcAft>
              <a:buClr>
                <a:schemeClr val="dk1"/>
              </a:buClr>
              <a:buSzPts val="1600"/>
              <a:buFont typeface="Barlow"/>
              <a:buChar char="■"/>
              <a:defRPr sz="1600">
                <a:solidFill>
                  <a:schemeClr val="dk1"/>
                </a:solidFill>
                <a:latin typeface="Barlow"/>
                <a:ea typeface="Barlow"/>
                <a:cs typeface="Barlow"/>
                <a:sym typeface="Barlow"/>
              </a:defRPr>
            </a:lvl9pPr>
          </a:lstStyle>
          <a:p>
            <a:endParaRPr/>
          </a:p>
        </p:txBody>
      </p:sp>
      <p:sp>
        <p:nvSpPr>
          <p:cNvPr id="8" name="Google Shape;8;p1"/>
          <p:cNvSpPr txBox="1">
            <a:spLocks noGrp="1"/>
          </p:cNvSpPr>
          <p:nvPr>
            <p:ph type="sldNum" idx="12"/>
          </p:nvPr>
        </p:nvSpPr>
        <p:spPr>
          <a:xfrm>
            <a:off x="8376075" y="4749850"/>
            <a:ext cx="548700" cy="181800"/>
          </a:xfrm>
          <a:prstGeom prst="rect">
            <a:avLst/>
          </a:prstGeom>
          <a:noFill/>
          <a:ln>
            <a:noFill/>
          </a:ln>
        </p:spPr>
        <p:txBody>
          <a:bodyPr spcFirstLastPara="1" wrap="square" lIns="0" tIns="0" rIns="0" bIns="0" anchor="ctr" anchorCtr="0">
            <a:noAutofit/>
          </a:bodyPr>
          <a:lstStyle>
            <a:lvl1pPr lvl="0" algn="r" rtl="0">
              <a:buNone/>
              <a:defRPr sz="1100" b="1">
                <a:solidFill>
                  <a:schemeClr val="dk1"/>
                </a:solidFill>
                <a:latin typeface="Barlow"/>
                <a:ea typeface="Barlow"/>
                <a:cs typeface="Barlow"/>
                <a:sym typeface="Barlow"/>
              </a:defRPr>
            </a:lvl1pPr>
            <a:lvl2pPr lvl="1" algn="r" rtl="0">
              <a:buNone/>
              <a:defRPr sz="1100" b="1">
                <a:solidFill>
                  <a:schemeClr val="dk1"/>
                </a:solidFill>
                <a:latin typeface="Barlow"/>
                <a:ea typeface="Barlow"/>
                <a:cs typeface="Barlow"/>
                <a:sym typeface="Barlow"/>
              </a:defRPr>
            </a:lvl2pPr>
            <a:lvl3pPr lvl="2" algn="r" rtl="0">
              <a:buNone/>
              <a:defRPr sz="1100" b="1">
                <a:solidFill>
                  <a:schemeClr val="dk1"/>
                </a:solidFill>
                <a:latin typeface="Barlow"/>
                <a:ea typeface="Barlow"/>
                <a:cs typeface="Barlow"/>
                <a:sym typeface="Barlow"/>
              </a:defRPr>
            </a:lvl3pPr>
            <a:lvl4pPr lvl="3" algn="r" rtl="0">
              <a:buNone/>
              <a:defRPr sz="1100" b="1">
                <a:solidFill>
                  <a:schemeClr val="dk1"/>
                </a:solidFill>
                <a:latin typeface="Barlow"/>
                <a:ea typeface="Barlow"/>
                <a:cs typeface="Barlow"/>
                <a:sym typeface="Barlow"/>
              </a:defRPr>
            </a:lvl4pPr>
            <a:lvl5pPr lvl="4" algn="r" rtl="0">
              <a:buNone/>
              <a:defRPr sz="1100" b="1">
                <a:solidFill>
                  <a:schemeClr val="dk1"/>
                </a:solidFill>
                <a:latin typeface="Barlow"/>
                <a:ea typeface="Barlow"/>
                <a:cs typeface="Barlow"/>
                <a:sym typeface="Barlow"/>
              </a:defRPr>
            </a:lvl5pPr>
            <a:lvl6pPr lvl="5" algn="r" rtl="0">
              <a:buNone/>
              <a:defRPr sz="1100" b="1">
                <a:solidFill>
                  <a:schemeClr val="dk1"/>
                </a:solidFill>
                <a:latin typeface="Barlow"/>
                <a:ea typeface="Barlow"/>
                <a:cs typeface="Barlow"/>
                <a:sym typeface="Barlow"/>
              </a:defRPr>
            </a:lvl6pPr>
            <a:lvl7pPr lvl="6" algn="r" rtl="0">
              <a:buNone/>
              <a:defRPr sz="1100" b="1">
                <a:solidFill>
                  <a:schemeClr val="dk1"/>
                </a:solidFill>
                <a:latin typeface="Barlow"/>
                <a:ea typeface="Barlow"/>
                <a:cs typeface="Barlow"/>
                <a:sym typeface="Barlow"/>
              </a:defRPr>
            </a:lvl7pPr>
            <a:lvl8pPr lvl="7" algn="r" rtl="0">
              <a:buNone/>
              <a:defRPr sz="1100" b="1">
                <a:solidFill>
                  <a:schemeClr val="dk1"/>
                </a:solidFill>
                <a:latin typeface="Barlow"/>
                <a:ea typeface="Barlow"/>
                <a:cs typeface="Barlow"/>
                <a:sym typeface="Barlow"/>
              </a:defRPr>
            </a:lvl8pPr>
            <a:lvl9pPr lvl="8" algn="r" rtl="0">
              <a:buNone/>
              <a:defRPr sz="1100" b="1">
                <a:solidFill>
                  <a:schemeClr val="dk1"/>
                </a:solidFill>
                <a:latin typeface="Barlow"/>
                <a:ea typeface="Barlow"/>
                <a:cs typeface="Barlow"/>
                <a:sym typeface="Barlow"/>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5" r:id="rId3"/>
    <p:sldLayoutId id="2147483656" r:id="rId4"/>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58"/>
        <p:cNvGrpSpPr/>
        <p:nvPr/>
      </p:nvGrpSpPr>
      <p:grpSpPr>
        <a:xfrm>
          <a:off x="0" y="0"/>
          <a:ext cx="0" cy="0"/>
          <a:chOff x="0" y="0"/>
          <a:chExt cx="0" cy="0"/>
        </a:xfrm>
      </p:grpSpPr>
      <p:sp>
        <p:nvSpPr>
          <p:cNvPr id="59" name="Google Shape;59;p12"/>
          <p:cNvSpPr txBox="1">
            <a:spLocks noGrp="1"/>
          </p:cNvSpPr>
          <p:nvPr>
            <p:ph type="ctrTitle"/>
          </p:nvPr>
        </p:nvSpPr>
        <p:spPr>
          <a:xfrm>
            <a:off x="70398" y="1985848"/>
            <a:ext cx="4622181" cy="1847100"/>
          </a:xfrm>
          <a:prstGeom prst="rect">
            <a:avLst/>
          </a:prstGeom>
        </p:spPr>
        <p:txBody>
          <a:bodyPr spcFirstLastPara="1" wrap="square" lIns="0" tIns="0" rIns="0" bIns="0" anchor="ctr" anchorCtr="0">
            <a:noAutofit/>
          </a:bodyPr>
          <a:lstStyle/>
          <a:p>
            <a:pPr marL="0" lvl="0" indent="0" rtl="0">
              <a:spcBef>
                <a:spcPts val="0"/>
              </a:spcBef>
              <a:spcAft>
                <a:spcPts val="0"/>
              </a:spcAft>
              <a:buNone/>
            </a:pPr>
            <a:r>
              <a:rPr lang="en-US" sz="2000" dirty="0"/>
              <a:t>International Business Communications</a:t>
            </a:r>
            <a:br>
              <a:rPr lang="en-US" sz="2000" dirty="0"/>
            </a:br>
            <a:r>
              <a:rPr lang="en-US" sz="2000" dirty="0"/>
              <a:t/>
            </a:r>
            <a:br>
              <a:rPr lang="en-US" sz="2000" dirty="0"/>
            </a:br>
            <a:r>
              <a:rPr lang="en-US" sz="1400" dirty="0" err="1" smtClean="0"/>
              <a:t>Yustian</a:t>
            </a:r>
            <a:r>
              <a:rPr lang="en-US" sz="1400" dirty="0" smtClean="0"/>
              <a:t> </a:t>
            </a:r>
            <a:r>
              <a:rPr lang="en-US" sz="1400" dirty="0" err="1" smtClean="0"/>
              <a:t>Mladenov</a:t>
            </a:r>
            <a:r>
              <a:rPr lang="en-US" sz="1400" dirty="0" smtClean="0"/>
              <a:t> (2111875)</a:t>
            </a:r>
            <a:endParaRPr sz="2000" dirty="0"/>
          </a:p>
        </p:txBody>
      </p:sp>
      <p:sp>
        <p:nvSpPr>
          <p:cNvPr id="60" name="Google Shape;60;p12"/>
          <p:cNvSpPr txBox="1"/>
          <p:nvPr/>
        </p:nvSpPr>
        <p:spPr>
          <a:xfrm>
            <a:off x="314628" y="4788300"/>
            <a:ext cx="399600" cy="169200"/>
          </a:xfrm>
          <a:prstGeom prst="rect">
            <a:avLst/>
          </a:prstGeom>
          <a:noFill/>
          <a:ln>
            <a:noFill/>
          </a:ln>
        </p:spPr>
        <p:txBody>
          <a:bodyPr spcFirstLastPara="1" wrap="square" lIns="0" tIns="0" rIns="0" bIns="0" anchor="t" anchorCtr="0">
            <a:spAutoFit/>
          </a:bodyPr>
          <a:lstStyle/>
          <a:p>
            <a:pPr marL="0" marR="0" lvl="0" indent="0" algn="l" rtl="0">
              <a:lnSpc>
                <a:spcPct val="125011"/>
              </a:lnSpc>
              <a:spcBef>
                <a:spcPts val="0"/>
              </a:spcBef>
              <a:spcAft>
                <a:spcPts val="0"/>
              </a:spcAft>
              <a:buNone/>
            </a:pPr>
            <a:r>
              <a:rPr lang="en" sz="1100" b="1">
                <a:solidFill>
                  <a:schemeClr val="dk1"/>
                </a:solidFill>
                <a:latin typeface="Barlow"/>
                <a:ea typeface="Barlow"/>
                <a:cs typeface="Barlow"/>
                <a:sym typeface="Barlow"/>
              </a:rPr>
              <a:t>01</a:t>
            </a:r>
            <a:endParaRPr sz="700">
              <a:solidFill>
                <a:schemeClr val="dk1"/>
              </a:solidFill>
            </a:endParaRPr>
          </a:p>
        </p:txBody>
      </p:sp>
      <p:pic>
        <p:nvPicPr>
          <p:cNvPr id="7170" name="Picture 2" descr="Business Communications Archives - Vitelglobal Communications">
            <a:extLst>
              <a:ext uri="{FF2B5EF4-FFF2-40B4-BE49-F238E27FC236}">
                <a16:creationId xmlns="" xmlns:a16="http://schemas.microsoft.com/office/drawing/2014/main" id="{21120713-B18E-4910-BCAB-73F2CEBE47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62852" y="378756"/>
            <a:ext cx="3168502" cy="435580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721"/>
        <p:cNvGrpSpPr/>
        <p:nvPr/>
      </p:nvGrpSpPr>
      <p:grpSpPr>
        <a:xfrm>
          <a:off x="0" y="0"/>
          <a:ext cx="0" cy="0"/>
          <a:chOff x="0" y="0"/>
          <a:chExt cx="0" cy="0"/>
        </a:xfrm>
      </p:grpSpPr>
      <p:sp>
        <p:nvSpPr>
          <p:cNvPr id="722" name="Google Shape;722;p36"/>
          <p:cNvSpPr txBox="1">
            <a:spLocks noGrp="1"/>
          </p:cNvSpPr>
          <p:nvPr>
            <p:ph type="title"/>
          </p:nvPr>
        </p:nvSpPr>
        <p:spPr>
          <a:xfrm>
            <a:off x="516600" y="223923"/>
            <a:ext cx="8408175" cy="7179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US" sz="3600" dirty="0">
                <a:latin typeface="Arial" panose="020B0604020202020204" pitchFamily="34" charset="0"/>
                <a:cs typeface="Arial" panose="020B0604020202020204" pitchFamily="34" charset="0"/>
              </a:rPr>
              <a:t>Table of Content</a:t>
            </a:r>
            <a:endParaRPr sz="3600" dirty="0">
              <a:latin typeface="Arial" panose="020B0604020202020204" pitchFamily="34" charset="0"/>
              <a:cs typeface="Arial" panose="020B0604020202020204" pitchFamily="34" charset="0"/>
            </a:endParaRPr>
          </a:p>
        </p:txBody>
      </p:sp>
      <p:sp>
        <p:nvSpPr>
          <p:cNvPr id="723" name="Google Shape;723;p36"/>
          <p:cNvSpPr txBox="1">
            <a:spLocks noGrp="1"/>
          </p:cNvSpPr>
          <p:nvPr>
            <p:ph type="body" idx="1"/>
          </p:nvPr>
        </p:nvSpPr>
        <p:spPr>
          <a:xfrm>
            <a:off x="516600" y="1195584"/>
            <a:ext cx="7859475" cy="3110602"/>
          </a:xfrm>
          <a:prstGeom prst="rect">
            <a:avLst/>
          </a:prstGeom>
        </p:spPr>
        <p:txBody>
          <a:bodyPr spcFirstLastPara="1" wrap="square" lIns="0" tIns="0" rIns="0" bIns="0" anchor="t" anchorCtr="0">
            <a:noAutofit/>
          </a:bodyPr>
          <a:lstStyle/>
          <a:p>
            <a:pPr marL="285750" indent="-285750" algn="just">
              <a:lnSpc>
                <a:spcPct val="200000"/>
              </a:lnSpc>
              <a:buFont typeface="Wingdings" panose="05000000000000000000" pitchFamily="2" charset="2"/>
              <a:buChar char="Ø"/>
            </a:pPr>
            <a:r>
              <a:rPr lang="en-US" sz="1400" smtClean="0">
                <a:latin typeface="Arial" panose="020B0604020202020204" pitchFamily="34" charset="0"/>
                <a:cs typeface="Arial" panose="020B0604020202020204" pitchFamily="34" charset="0"/>
              </a:rPr>
              <a:t>Introduction</a:t>
            </a:r>
            <a:endParaRPr lang="en-US" sz="1400" dirty="0">
              <a:latin typeface="Arial" panose="020B0604020202020204" pitchFamily="34" charset="0"/>
              <a:cs typeface="Arial" panose="020B0604020202020204" pitchFamily="34" charset="0"/>
            </a:endParaRPr>
          </a:p>
          <a:p>
            <a:pPr marL="285750" indent="-285750" algn="just">
              <a:lnSpc>
                <a:spcPct val="200000"/>
              </a:lnSpc>
              <a:buFont typeface="Wingdings" panose="05000000000000000000" pitchFamily="2" charset="2"/>
              <a:buChar char="Ø"/>
            </a:pPr>
            <a:r>
              <a:rPr lang="en-GB" sz="1400" dirty="0">
                <a:latin typeface="Arial" panose="020B0604020202020204" pitchFamily="34" charset="0"/>
                <a:cs typeface="Arial" panose="020B0604020202020204" pitchFamily="34" charset="0"/>
              </a:rPr>
              <a:t>Overview of the Company</a:t>
            </a:r>
          </a:p>
          <a:p>
            <a:pPr marL="285750" indent="-285750" algn="just">
              <a:lnSpc>
                <a:spcPct val="200000"/>
              </a:lnSpc>
              <a:buFont typeface="Wingdings" panose="05000000000000000000" pitchFamily="2" charset="2"/>
              <a:buChar char="Ø"/>
            </a:pPr>
            <a:r>
              <a:rPr lang="en-GB" sz="1400" dirty="0">
                <a:latin typeface="Arial" panose="020B0604020202020204" pitchFamily="34" charset="0"/>
                <a:cs typeface="Arial" panose="020B0604020202020204" pitchFamily="34" charset="0"/>
              </a:rPr>
              <a:t>Understanding Cultural Differences</a:t>
            </a:r>
          </a:p>
          <a:p>
            <a:pPr marL="285750" indent="-285750" algn="just">
              <a:lnSpc>
                <a:spcPct val="200000"/>
              </a:lnSpc>
              <a:buFont typeface="Wingdings" panose="05000000000000000000" pitchFamily="2" charset="2"/>
              <a:buChar char="Ø"/>
            </a:pPr>
            <a:r>
              <a:rPr lang="en-GB" sz="1400" dirty="0">
                <a:solidFill>
                  <a:schemeClr val="tx1">
                    <a:lumMod val="75000"/>
                  </a:schemeClr>
                </a:solidFill>
                <a:latin typeface="Arial" panose="020B0604020202020204" pitchFamily="34" charset="0"/>
                <a:cs typeface="Arial" panose="020B0604020202020204" pitchFamily="34" charset="0"/>
              </a:rPr>
              <a:t>Cultural Challenges and Difficulties</a:t>
            </a:r>
          </a:p>
          <a:p>
            <a:pPr marL="285750" indent="-285750" algn="just">
              <a:lnSpc>
                <a:spcPct val="200000"/>
              </a:lnSpc>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Cultural Similarities between the UK and Germany</a:t>
            </a:r>
          </a:p>
          <a:p>
            <a:pPr marL="285750" indent="-285750" algn="just">
              <a:lnSpc>
                <a:spcPct val="200000"/>
              </a:lnSpc>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Recommendations and Business Communication Solutions</a:t>
            </a:r>
            <a:endParaRPr lang="en-US" sz="1400" dirty="0">
              <a:solidFill>
                <a:schemeClr val="tx1"/>
              </a:solidFill>
              <a:latin typeface="Arial" panose="020B0604020202020204" pitchFamily="34" charset="0"/>
              <a:cs typeface="Arial" panose="020B0604020202020204" pitchFamily="34" charset="0"/>
            </a:endParaRPr>
          </a:p>
          <a:p>
            <a:pPr marL="285750" indent="-285750" algn="just">
              <a:lnSpc>
                <a:spcPct val="200000"/>
              </a:lnSpc>
              <a:buFont typeface="Wingdings" panose="05000000000000000000" pitchFamily="2" charset="2"/>
              <a:buChar char="Ø"/>
            </a:pPr>
            <a:r>
              <a:rPr lang="en-GB" sz="1400" dirty="0">
                <a:solidFill>
                  <a:schemeClr val="tx1"/>
                </a:solidFill>
                <a:latin typeface="Arial" panose="020B0604020202020204" pitchFamily="34" charset="0"/>
                <a:cs typeface="Arial" panose="020B0604020202020204" pitchFamily="34" charset="0"/>
              </a:rPr>
              <a:t>Conclusion</a:t>
            </a:r>
          </a:p>
          <a:p>
            <a:pPr marL="285750" indent="-285750" algn="just">
              <a:lnSpc>
                <a:spcPct val="200000"/>
              </a:lnSpc>
              <a:buFont typeface="Wingdings" panose="05000000000000000000" pitchFamily="2" charset="2"/>
              <a:buChar char="Ø"/>
            </a:pPr>
            <a:r>
              <a:rPr lang="en-US" sz="1400" dirty="0">
                <a:latin typeface="Arial" panose="020B0604020202020204" pitchFamily="34" charset="0"/>
                <a:cs typeface="Arial" panose="020B0604020202020204" pitchFamily="34" charset="0"/>
              </a:rPr>
              <a:t>References</a:t>
            </a:r>
          </a:p>
        </p:txBody>
      </p:sp>
      <p:sp>
        <p:nvSpPr>
          <p:cNvPr id="724" name="Google Shape;724;p36"/>
          <p:cNvSpPr txBox="1">
            <a:spLocks noGrp="1"/>
          </p:cNvSpPr>
          <p:nvPr>
            <p:ph type="sldNum" idx="12"/>
          </p:nvPr>
        </p:nvSpPr>
        <p:spPr>
          <a:xfrm>
            <a:off x="8376075" y="4749850"/>
            <a:ext cx="548700" cy="1818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2</a:t>
            </a:fl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145"/>
        <p:cNvGrpSpPr/>
        <p:nvPr/>
      </p:nvGrpSpPr>
      <p:grpSpPr>
        <a:xfrm>
          <a:off x="0" y="0"/>
          <a:ext cx="0" cy="0"/>
          <a:chOff x="0" y="0"/>
          <a:chExt cx="0" cy="0"/>
        </a:xfrm>
      </p:grpSpPr>
      <p:grpSp>
        <p:nvGrpSpPr>
          <p:cNvPr id="146" name="Google Shape;146;p19"/>
          <p:cNvGrpSpPr/>
          <p:nvPr/>
        </p:nvGrpSpPr>
        <p:grpSpPr>
          <a:xfrm>
            <a:off x="514475" y="-1"/>
            <a:ext cx="1908216" cy="5138201"/>
            <a:chOff x="1026284" y="-180719"/>
            <a:chExt cx="3816432" cy="10450808"/>
          </a:xfrm>
        </p:grpSpPr>
        <p:sp>
          <p:nvSpPr>
            <p:cNvPr id="147" name="Google Shape;147;p19"/>
            <p:cNvSpPr/>
            <p:nvPr/>
          </p:nvSpPr>
          <p:spPr>
            <a:xfrm>
              <a:off x="1026284" y="-180719"/>
              <a:ext cx="3814476" cy="10450808"/>
            </a:xfrm>
            <a:custGeom>
              <a:avLst/>
              <a:gdLst/>
              <a:ahLst/>
              <a:cxnLst/>
              <a:rect l="l" t="t" r="r" b="b"/>
              <a:pathLst>
                <a:path w="10450619" h="10450808" extrusionOk="0">
                  <a:moveTo>
                    <a:pt x="10450619" y="10450808"/>
                  </a:moveTo>
                  <a:lnTo>
                    <a:pt x="0" y="10450808"/>
                  </a:lnTo>
                  <a:lnTo>
                    <a:pt x="0" y="0"/>
                  </a:lnTo>
                  <a:lnTo>
                    <a:pt x="10450619" y="0"/>
                  </a:lnTo>
                  <a:lnTo>
                    <a:pt x="10450619" y="10450808"/>
                  </a:lnTo>
                  <a:close/>
                  <a:moveTo>
                    <a:pt x="14495" y="10436313"/>
                  </a:moveTo>
                  <a:lnTo>
                    <a:pt x="10436125" y="10436313"/>
                  </a:lnTo>
                  <a:lnTo>
                    <a:pt x="10436125" y="14495"/>
                  </a:lnTo>
                  <a:lnTo>
                    <a:pt x="14495" y="14495"/>
                  </a:lnTo>
                  <a:lnTo>
                    <a:pt x="14495"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48" name="Google Shape;148;p19"/>
            <p:cNvSpPr/>
            <p:nvPr/>
          </p:nvSpPr>
          <p:spPr>
            <a:xfrm>
              <a:off x="1033531" y="9306856"/>
              <a:ext cx="3809185" cy="14494"/>
            </a:xfrm>
            <a:custGeom>
              <a:avLst/>
              <a:gdLst/>
              <a:ahLst/>
              <a:cxnLst/>
              <a:rect l="l" t="t" r="r" b="b"/>
              <a:pathLst>
                <a:path w="10436124" h="14494" extrusionOk="0">
                  <a:moveTo>
                    <a:pt x="0" y="0"/>
                  </a:moveTo>
                  <a:lnTo>
                    <a:pt x="10436125" y="0"/>
                  </a:lnTo>
                  <a:lnTo>
                    <a:pt x="10436125"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49" name="Google Shape;149;p19"/>
            <p:cNvSpPr/>
            <p:nvPr/>
          </p:nvSpPr>
          <p:spPr>
            <a:xfrm>
              <a:off x="1033531" y="8358118"/>
              <a:ext cx="3809185" cy="14494"/>
            </a:xfrm>
            <a:custGeom>
              <a:avLst/>
              <a:gdLst/>
              <a:ahLst/>
              <a:cxnLst/>
              <a:rect l="l" t="t" r="r" b="b"/>
              <a:pathLst>
                <a:path w="10436124" h="14494" extrusionOk="0">
                  <a:moveTo>
                    <a:pt x="0" y="0"/>
                  </a:moveTo>
                  <a:lnTo>
                    <a:pt x="10436125" y="0"/>
                  </a:lnTo>
                  <a:lnTo>
                    <a:pt x="10436125"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50" name="Google Shape;150;p19"/>
            <p:cNvSpPr/>
            <p:nvPr/>
          </p:nvSpPr>
          <p:spPr>
            <a:xfrm>
              <a:off x="1033531" y="7409283"/>
              <a:ext cx="3809185" cy="14494"/>
            </a:xfrm>
            <a:custGeom>
              <a:avLst/>
              <a:gdLst/>
              <a:ahLst/>
              <a:cxnLst/>
              <a:rect l="l" t="t" r="r" b="b"/>
              <a:pathLst>
                <a:path w="10436124" h="14494" extrusionOk="0">
                  <a:moveTo>
                    <a:pt x="0" y="0"/>
                  </a:moveTo>
                  <a:lnTo>
                    <a:pt x="10436125" y="0"/>
                  </a:lnTo>
                  <a:lnTo>
                    <a:pt x="10436125"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51" name="Google Shape;151;p19"/>
            <p:cNvSpPr/>
            <p:nvPr/>
          </p:nvSpPr>
          <p:spPr>
            <a:xfrm>
              <a:off x="1033531" y="6460545"/>
              <a:ext cx="3809185" cy="14494"/>
            </a:xfrm>
            <a:custGeom>
              <a:avLst/>
              <a:gdLst/>
              <a:ahLst/>
              <a:cxnLst/>
              <a:rect l="l" t="t" r="r" b="b"/>
              <a:pathLst>
                <a:path w="10436124" h="14494" extrusionOk="0">
                  <a:moveTo>
                    <a:pt x="0" y="0"/>
                  </a:moveTo>
                  <a:lnTo>
                    <a:pt x="10436125" y="0"/>
                  </a:lnTo>
                  <a:lnTo>
                    <a:pt x="10436125"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52" name="Google Shape;152;p19"/>
            <p:cNvSpPr/>
            <p:nvPr/>
          </p:nvSpPr>
          <p:spPr>
            <a:xfrm>
              <a:off x="1033531" y="5511807"/>
              <a:ext cx="3809185" cy="14494"/>
            </a:xfrm>
            <a:custGeom>
              <a:avLst/>
              <a:gdLst/>
              <a:ahLst/>
              <a:cxnLst/>
              <a:rect l="l" t="t" r="r" b="b"/>
              <a:pathLst>
                <a:path w="10436124" h="14494" extrusionOk="0">
                  <a:moveTo>
                    <a:pt x="0" y="0"/>
                  </a:moveTo>
                  <a:lnTo>
                    <a:pt x="10436125" y="0"/>
                  </a:lnTo>
                  <a:lnTo>
                    <a:pt x="10436125"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53" name="Google Shape;153;p19"/>
            <p:cNvSpPr/>
            <p:nvPr/>
          </p:nvSpPr>
          <p:spPr>
            <a:xfrm>
              <a:off x="1033531" y="4563068"/>
              <a:ext cx="3809185" cy="14494"/>
            </a:xfrm>
            <a:custGeom>
              <a:avLst/>
              <a:gdLst/>
              <a:ahLst/>
              <a:cxnLst/>
              <a:rect l="l" t="t" r="r" b="b"/>
              <a:pathLst>
                <a:path w="10436124" h="14494" extrusionOk="0">
                  <a:moveTo>
                    <a:pt x="0" y="0"/>
                  </a:moveTo>
                  <a:lnTo>
                    <a:pt x="10436125" y="0"/>
                  </a:lnTo>
                  <a:lnTo>
                    <a:pt x="10436125"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54" name="Google Shape;154;p19"/>
            <p:cNvSpPr/>
            <p:nvPr/>
          </p:nvSpPr>
          <p:spPr>
            <a:xfrm>
              <a:off x="1033531" y="3614330"/>
              <a:ext cx="3809185" cy="14494"/>
            </a:xfrm>
            <a:custGeom>
              <a:avLst/>
              <a:gdLst/>
              <a:ahLst/>
              <a:cxnLst/>
              <a:rect l="l" t="t" r="r" b="b"/>
              <a:pathLst>
                <a:path w="10436124" h="14494" extrusionOk="0">
                  <a:moveTo>
                    <a:pt x="0" y="0"/>
                  </a:moveTo>
                  <a:lnTo>
                    <a:pt x="10436125" y="0"/>
                  </a:lnTo>
                  <a:lnTo>
                    <a:pt x="10436125"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55" name="Google Shape;155;p19"/>
            <p:cNvSpPr/>
            <p:nvPr/>
          </p:nvSpPr>
          <p:spPr>
            <a:xfrm>
              <a:off x="1033531" y="2665592"/>
              <a:ext cx="3809185" cy="14494"/>
            </a:xfrm>
            <a:custGeom>
              <a:avLst/>
              <a:gdLst/>
              <a:ahLst/>
              <a:cxnLst/>
              <a:rect l="l" t="t" r="r" b="b"/>
              <a:pathLst>
                <a:path w="10436124" h="14494" extrusionOk="0">
                  <a:moveTo>
                    <a:pt x="0" y="0"/>
                  </a:moveTo>
                  <a:lnTo>
                    <a:pt x="10436125" y="0"/>
                  </a:lnTo>
                  <a:lnTo>
                    <a:pt x="10436125"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56" name="Google Shape;156;p19"/>
            <p:cNvSpPr/>
            <p:nvPr/>
          </p:nvSpPr>
          <p:spPr>
            <a:xfrm>
              <a:off x="1033531" y="1716757"/>
              <a:ext cx="3809185" cy="14494"/>
            </a:xfrm>
            <a:custGeom>
              <a:avLst/>
              <a:gdLst/>
              <a:ahLst/>
              <a:cxnLst/>
              <a:rect l="l" t="t" r="r" b="b"/>
              <a:pathLst>
                <a:path w="10436124" h="14494" extrusionOk="0">
                  <a:moveTo>
                    <a:pt x="0" y="0"/>
                  </a:moveTo>
                  <a:lnTo>
                    <a:pt x="10436125" y="0"/>
                  </a:lnTo>
                  <a:lnTo>
                    <a:pt x="10436125"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57" name="Google Shape;157;p19"/>
            <p:cNvSpPr/>
            <p:nvPr/>
          </p:nvSpPr>
          <p:spPr>
            <a:xfrm>
              <a:off x="1033531" y="768019"/>
              <a:ext cx="3809185" cy="14494"/>
            </a:xfrm>
            <a:custGeom>
              <a:avLst/>
              <a:gdLst/>
              <a:ahLst/>
              <a:cxnLst/>
              <a:rect l="l" t="t" r="r" b="b"/>
              <a:pathLst>
                <a:path w="10436124" h="14494" extrusionOk="0">
                  <a:moveTo>
                    <a:pt x="0" y="0"/>
                  </a:moveTo>
                  <a:lnTo>
                    <a:pt x="10436125" y="0"/>
                  </a:lnTo>
                  <a:lnTo>
                    <a:pt x="10436125"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58" name="Google Shape;158;p19"/>
            <p:cNvSpPr/>
            <p:nvPr/>
          </p:nvSpPr>
          <p:spPr>
            <a:xfrm>
              <a:off x="4821265" y="-17347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59" name="Google Shape;159;p19"/>
            <p:cNvSpPr/>
            <p:nvPr/>
          </p:nvSpPr>
          <p:spPr>
            <a:xfrm>
              <a:off x="3872543" y="-17347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60" name="Google Shape;160;p19"/>
            <p:cNvSpPr/>
            <p:nvPr/>
          </p:nvSpPr>
          <p:spPr>
            <a:xfrm>
              <a:off x="2923726" y="-17347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61" name="Google Shape;161;p19"/>
            <p:cNvSpPr/>
            <p:nvPr/>
          </p:nvSpPr>
          <p:spPr>
            <a:xfrm>
              <a:off x="1975005" y="-17347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grpSp>
      <p:sp>
        <p:nvSpPr>
          <p:cNvPr id="162" name="Google Shape;162;p19"/>
          <p:cNvSpPr txBox="1">
            <a:spLocks noGrp="1"/>
          </p:cNvSpPr>
          <p:nvPr>
            <p:ph type="title"/>
          </p:nvPr>
        </p:nvSpPr>
        <p:spPr>
          <a:xfrm>
            <a:off x="3210666" y="323842"/>
            <a:ext cx="6145985" cy="541784"/>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US" sz="3600" dirty="0">
                <a:latin typeface="Arial" panose="020B0604020202020204" pitchFamily="34" charset="0"/>
                <a:cs typeface="Arial" panose="020B0604020202020204" pitchFamily="34" charset="0"/>
              </a:rPr>
              <a:t>Introduction</a:t>
            </a:r>
            <a:endParaRPr sz="3600" dirty="0">
              <a:latin typeface="Arial" panose="020B0604020202020204" pitchFamily="34" charset="0"/>
              <a:cs typeface="Arial" panose="020B0604020202020204" pitchFamily="34" charset="0"/>
            </a:endParaRPr>
          </a:p>
        </p:txBody>
      </p:sp>
      <p:sp>
        <p:nvSpPr>
          <p:cNvPr id="163" name="Google Shape;163;p19"/>
          <p:cNvSpPr txBox="1">
            <a:spLocks noGrp="1"/>
          </p:cNvSpPr>
          <p:nvPr>
            <p:ph type="sldNum" idx="12"/>
          </p:nvPr>
        </p:nvSpPr>
        <p:spPr>
          <a:xfrm>
            <a:off x="8376075" y="4749850"/>
            <a:ext cx="548700" cy="1818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3</a:t>
            </a:fld>
            <a:endParaRPr/>
          </a:p>
        </p:txBody>
      </p:sp>
      <p:sp>
        <p:nvSpPr>
          <p:cNvPr id="166" name="Google Shape;166;p19"/>
          <p:cNvSpPr/>
          <p:nvPr/>
        </p:nvSpPr>
        <p:spPr>
          <a:xfrm>
            <a:off x="334930" y="552306"/>
            <a:ext cx="1280160" cy="1280156"/>
          </a:xfrm>
          <a:custGeom>
            <a:avLst/>
            <a:gdLst/>
            <a:ahLst/>
            <a:cxnLst/>
            <a:rect l="l" t="t" r="r" b="b"/>
            <a:pathLst>
              <a:path w="2438400" h="2438393" extrusionOk="0">
                <a:moveTo>
                  <a:pt x="2438400" y="1085807"/>
                </a:moveTo>
                <a:lnTo>
                  <a:pt x="2438400" y="1085807"/>
                </a:lnTo>
                <a:lnTo>
                  <a:pt x="2438400" y="0"/>
                </a:lnTo>
                <a:lnTo>
                  <a:pt x="2438400" y="0"/>
                </a:lnTo>
                <a:cubicBezTo>
                  <a:pt x="1091702" y="0"/>
                  <a:pt x="0" y="1091696"/>
                  <a:pt x="0" y="2438394"/>
                </a:cubicBezTo>
                <a:lnTo>
                  <a:pt x="1085820" y="2438394"/>
                </a:lnTo>
                <a:cubicBezTo>
                  <a:pt x="1085820" y="1691384"/>
                  <a:pt x="1691396" y="1085807"/>
                  <a:pt x="2438400" y="1085807"/>
                </a:cubicBez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5" name="TextBox 4">
            <a:extLst>
              <a:ext uri="{FF2B5EF4-FFF2-40B4-BE49-F238E27FC236}">
                <a16:creationId xmlns="" xmlns:a16="http://schemas.microsoft.com/office/drawing/2014/main" id="{F833CC14-1AD0-5D3B-C027-B087C5E913CF}"/>
              </a:ext>
            </a:extLst>
          </p:cNvPr>
          <p:cNvSpPr txBox="1"/>
          <p:nvPr/>
        </p:nvSpPr>
        <p:spPr>
          <a:xfrm>
            <a:off x="3109414" y="1244419"/>
            <a:ext cx="5266661" cy="2960875"/>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q"/>
            </a:pPr>
            <a:r>
              <a:rPr lang="en-GB" dirty="0"/>
              <a:t>Multinational insurance business Aviva plc aims to open a management office in Germany for European expansion.</a:t>
            </a:r>
          </a:p>
          <a:p>
            <a:pPr marL="285750" indent="-285750" algn="just">
              <a:lnSpc>
                <a:spcPct val="150000"/>
              </a:lnSpc>
              <a:buFont typeface="Wingdings" panose="05000000000000000000" pitchFamily="2" charset="2"/>
              <a:buChar char="q"/>
            </a:pPr>
            <a:r>
              <a:rPr lang="en-GB" dirty="0"/>
              <a:t>Aviva's expansion strategy is affected by UK-German cultural contrasts.</a:t>
            </a:r>
          </a:p>
          <a:p>
            <a:pPr marL="285750" indent="-285750" algn="just">
              <a:lnSpc>
                <a:spcPct val="150000"/>
              </a:lnSpc>
              <a:buFont typeface="Wingdings" panose="05000000000000000000" pitchFamily="2" charset="2"/>
              <a:buChar char="q"/>
            </a:pPr>
            <a:r>
              <a:rPr lang="en-GB" dirty="0"/>
              <a:t>It suggests cross-border commercial communication strategies using intercultural communication theory and examples.</a:t>
            </a:r>
          </a:p>
          <a:p>
            <a:pPr marL="285750" indent="-285750" algn="just">
              <a:lnSpc>
                <a:spcPct val="150000"/>
              </a:lnSpc>
              <a:buFont typeface="Wingdings" panose="05000000000000000000" pitchFamily="2" charset="2"/>
              <a:buChar char="q"/>
            </a:pPr>
            <a:r>
              <a:rPr lang="en-GB" dirty="0"/>
              <a:t>Launching Aviva's new German management office smoothly is the goal.</a:t>
            </a:r>
          </a:p>
        </p:txBody>
      </p:sp>
      <p:pic>
        <p:nvPicPr>
          <p:cNvPr id="1026" name="Picture 2" descr="Aviva shares optimistic on sale of shareholding in Italian business - UK  Investor Magazine">
            <a:extLst>
              <a:ext uri="{FF2B5EF4-FFF2-40B4-BE49-F238E27FC236}">
                <a16:creationId xmlns="" xmlns:a16="http://schemas.microsoft.com/office/drawing/2014/main" id="{06E5490A-0804-4F4B-9F89-A9A5138385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475" y="3246551"/>
            <a:ext cx="2069767" cy="14118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721"/>
        <p:cNvGrpSpPr/>
        <p:nvPr/>
      </p:nvGrpSpPr>
      <p:grpSpPr>
        <a:xfrm>
          <a:off x="0" y="0"/>
          <a:ext cx="0" cy="0"/>
          <a:chOff x="0" y="0"/>
          <a:chExt cx="0" cy="0"/>
        </a:xfrm>
      </p:grpSpPr>
      <p:sp>
        <p:nvSpPr>
          <p:cNvPr id="722" name="Google Shape;722;p36"/>
          <p:cNvSpPr txBox="1">
            <a:spLocks noGrp="1"/>
          </p:cNvSpPr>
          <p:nvPr>
            <p:ph type="title"/>
          </p:nvPr>
        </p:nvSpPr>
        <p:spPr>
          <a:xfrm>
            <a:off x="516600" y="223923"/>
            <a:ext cx="8408175" cy="7179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GB" sz="3600" dirty="0">
                <a:latin typeface="Arial" panose="020B0604020202020204" pitchFamily="34" charset="0"/>
                <a:cs typeface="Arial" panose="020B0604020202020204" pitchFamily="34" charset="0"/>
              </a:rPr>
              <a:t>Overview of the Company</a:t>
            </a:r>
            <a:endParaRPr sz="3600" dirty="0">
              <a:latin typeface="Arial" panose="020B0604020202020204" pitchFamily="34" charset="0"/>
              <a:cs typeface="Arial" panose="020B0604020202020204" pitchFamily="34" charset="0"/>
            </a:endParaRPr>
          </a:p>
        </p:txBody>
      </p:sp>
      <p:sp>
        <p:nvSpPr>
          <p:cNvPr id="723" name="Google Shape;723;p36"/>
          <p:cNvSpPr txBox="1">
            <a:spLocks noGrp="1"/>
          </p:cNvSpPr>
          <p:nvPr>
            <p:ph type="body" idx="1"/>
          </p:nvPr>
        </p:nvSpPr>
        <p:spPr>
          <a:xfrm>
            <a:off x="601661" y="1361550"/>
            <a:ext cx="5724712" cy="2420400"/>
          </a:xfrm>
          <a:prstGeom prst="rect">
            <a:avLst/>
          </a:prstGeom>
        </p:spPr>
        <p:txBody>
          <a:bodyPr spcFirstLastPara="1" wrap="square" lIns="0" tIns="0" rIns="0" bIns="0" anchor="t" anchorCtr="0">
            <a:noAutofit/>
          </a:bodyPr>
          <a:lstStyle/>
          <a:p>
            <a:pPr marL="285750" indent="-285750" algn="just">
              <a:lnSpc>
                <a:spcPct val="150000"/>
              </a:lnSpc>
              <a:buFont typeface="Wingdings" panose="05000000000000000000" pitchFamily="2" charset="2"/>
              <a:buChar char="q"/>
            </a:pPr>
            <a:r>
              <a:rPr lang="en-GB" sz="1500" dirty="0">
                <a:latin typeface="Arial" panose="020B0604020202020204" pitchFamily="34" charset="0"/>
                <a:cs typeface="Arial" panose="020B0604020202020204" pitchFamily="34" charset="0"/>
              </a:rPr>
              <a:t>Aviva plc is a </a:t>
            </a:r>
            <a:r>
              <a:rPr lang="en-GB" sz="1500" dirty="0">
                <a:latin typeface="Arial" panose="020B0604020202020204" pitchFamily="34" charset="0"/>
                <a:cs typeface="Arial" panose="020B0604020202020204" pitchFamily="34" charset="0"/>
              </a:rPr>
              <a:t>B</a:t>
            </a:r>
            <a:r>
              <a:rPr lang="en-GB" sz="1500" dirty="0" smtClean="0">
                <a:latin typeface="Arial" panose="020B0604020202020204" pitchFamily="34" charset="0"/>
                <a:cs typeface="Arial" panose="020B0604020202020204" pitchFamily="34" charset="0"/>
              </a:rPr>
              <a:t>ritish </a:t>
            </a:r>
            <a:r>
              <a:rPr lang="en-GB" sz="1500" dirty="0">
                <a:latin typeface="Arial" panose="020B0604020202020204" pitchFamily="34" charset="0"/>
                <a:cs typeface="Arial" panose="020B0604020202020204" pitchFamily="34" charset="0"/>
              </a:rPr>
              <a:t>multinational insurance and financial services company.</a:t>
            </a:r>
          </a:p>
          <a:p>
            <a:pPr marL="285750" indent="-285750" algn="just">
              <a:lnSpc>
                <a:spcPct val="150000"/>
              </a:lnSpc>
              <a:buFont typeface="Wingdings" panose="05000000000000000000" pitchFamily="2" charset="2"/>
              <a:buChar char="q"/>
            </a:pPr>
            <a:r>
              <a:rPr lang="en-GB" sz="1500" dirty="0">
                <a:latin typeface="Arial" panose="020B0604020202020204" pitchFamily="34" charset="0"/>
                <a:cs typeface="Arial" panose="020B0604020202020204" pitchFamily="34" charset="0"/>
              </a:rPr>
              <a:t>Established in 2000, with roots dating back to the 19th century.</a:t>
            </a:r>
          </a:p>
          <a:p>
            <a:pPr marL="285750" indent="-285750" algn="just">
              <a:lnSpc>
                <a:spcPct val="150000"/>
              </a:lnSpc>
              <a:buFont typeface="Wingdings" panose="05000000000000000000" pitchFamily="2" charset="2"/>
              <a:buChar char="q"/>
            </a:pPr>
            <a:r>
              <a:rPr lang="en-GB" sz="1500" dirty="0">
                <a:latin typeface="Arial" panose="020B0604020202020204" pitchFamily="34" charset="0"/>
                <a:cs typeface="Arial" panose="020B0604020202020204" pitchFamily="34" charset="0"/>
              </a:rPr>
              <a:t>Offers life and general insurance, asset management, and retirement solutions.</a:t>
            </a:r>
          </a:p>
          <a:p>
            <a:pPr marL="285750" indent="-285750" algn="just">
              <a:lnSpc>
                <a:spcPct val="150000"/>
              </a:lnSpc>
              <a:buFont typeface="Wingdings" panose="05000000000000000000" pitchFamily="2" charset="2"/>
              <a:buChar char="q"/>
            </a:pPr>
            <a:r>
              <a:rPr lang="en-GB" sz="1500" dirty="0">
                <a:latin typeface="Arial" panose="020B0604020202020204" pitchFamily="34" charset="0"/>
                <a:cs typeface="Arial" panose="020B0604020202020204" pitchFamily="34" charset="0"/>
              </a:rPr>
              <a:t>Operates globally with a strong presence in the UK and a commitment to sustainability (ESG initiatives).</a:t>
            </a:r>
          </a:p>
        </p:txBody>
      </p:sp>
      <p:sp>
        <p:nvSpPr>
          <p:cNvPr id="724" name="Google Shape;724;p36"/>
          <p:cNvSpPr txBox="1">
            <a:spLocks noGrp="1"/>
          </p:cNvSpPr>
          <p:nvPr>
            <p:ph type="sldNum" idx="12"/>
          </p:nvPr>
        </p:nvSpPr>
        <p:spPr>
          <a:xfrm>
            <a:off x="8376075" y="4749850"/>
            <a:ext cx="548700" cy="1818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4</a:t>
            </a:fld>
            <a:endParaRPr/>
          </a:p>
        </p:txBody>
      </p:sp>
      <p:pic>
        <p:nvPicPr>
          <p:cNvPr id="2050" name="Picture 2" descr="Aviva is today hosting an 'In Focus' investor and analyst briefing">
            <a:extLst>
              <a:ext uri="{FF2B5EF4-FFF2-40B4-BE49-F238E27FC236}">
                <a16:creationId xmlns="" xmlns:a16="http://schemas.microsoft.com/office/drawing/2014/main" id="{E0AB3E84-0FAC-4CB3-8F32-863BAFA5F5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8481" y="1605515"/>
            <a:ext cx="1986294" cy="174108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4348268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721"/>
        <p:cNvGrpSpPr/>
        <p:nvPr/>
      </p:nvGrpSpPr>
      <p:grpSpPr>
        <a:xfrm>
          <a:off x="0" y="0"/>
          <a:ext cx="0" cy="0"/>
          <a:chOff x="0" y="0"/>
          <a:chExt cx="0" cy="0"/>
        </a:xfrm>
      </p:grpSpPr>
      <p:sp>
        <p:nvSpPr>
          <p:cNvPr id="722" name="Google Shape;722;p36"/>
          <p:cNvSpPr txBox="1">
            <a:spLocks noGrp="1"/>
          </p:cNvSpPr>
          <p:nvPr>
            <p:ph type="title"/>
          </p:nvPr>
        </p:nvSpPr>
        <p:spPr>
          <a:xfrm>
            <a:off x="757249" y="227100"/>
            <a:ext cx="8050568" cy="7179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GB" sz="3600" dirty="0">
                <a:latin typeface="Arial" panose="020B0604020202020204" pitchFamily="34" charset="0"/>
                <a:cs typeface="Arial" panose="020B0604020202020204" pitchFamily="34" charset="0"/>
              </a:rPr>
              <a:t>Understanding Cultural Differences</a:t>
            </a:r>
            <a:endParaRPr sz="3600" dirty="0">
              <a:latin typeface="Arial" panose="020B0604020202020204" pitchFamily="34" charset="0"/>
              <a:cs typeface="Arial" panose="020B0604020202020204" pitchFamily="34" charset="0"/>
            </a:endParaRPr>
          </a:p>
        </p:txBody>
      </p:sp>
      <p:sp>
        <p:nvSpPr>
          <p:cNvPr id="723" name="Google Shape;723;p36"/>
          <p:cNvSpPr txBox="1">
            <a:spLocks noGrp="1"/>
          </p:cNvSpPr>
          <p:nvPr>
            <p:ph type="body" idx="1"/>
          </p:nvPr>
        </p:nvSpPr>
        <p:spPr>
          <a:xfrm>
            <a:off x="505968" y="1160001"/>
            <a:ext cx="5786459" cy="3276532"/>
          </a:xfrm>
          <a:prstGeom prst="rect">
            <a:avLst/>
          </a:prstGeom>
        </p:spPr>
        <p:txBody>
          <a:bodyPr spcFirstLastPara="1" wrap="square" lIns="0" tIns="0" rIns="0" bIns="0" anchor="t" anchorCtr="0">
            <a:noAutofit/>
          </a:bodyPr>
          <a:lstStyle/>
          <a:p>
            <a:pPr marL="285750" indent="-285750" algn="just">
              <a:lnSpc>
                <a:spcPct val="150000"/>
              </a:lnSpc>
              <a:buFont typeface="Wingdings" panose="05000000000000000000" pitchFamily="2" charset="2"/>
              <a:buChar char="q"/>
            </a:pPr>
            <a:r>
              <a:rPr lang="en-GB" sz="1400" dirty="0">
                <a:latin typeface="Arial" panose="020B0604020202020204" pitchFamily="34" charset="0"/>
                <a:cs typeface="Arial" panose="020B0604020202020204" pitchFamily="34" charset="0"/>
              </a:rPr>
              <a:t>UK and German cultural differences hinder Aviva plc's expansion strategies.</a:t>
            </a:r>
          </a:p>
          <a:p>
            <a:pPr marL="285750" indent="-285750" algn="just">
              <a:lnSpc>
                <a:spcPct val="150000"/>
              </a:lnSpc>
              <a:buFont typeface="Wingdings" panose="05000000000000000000" pitchFamily="2" charset="2"/>
              <a:buChar char="q"/>
            </a:pPr>
            <a:r>
              <a:rPr lang="en-GB" sz="1400" dirty="0">
                <a:latin typeface="Arial" panose="020B0604020202020204" pitchFamily="34" charset="0"/>
                <a:cs typeface="Arial" panose="020B0604020202020204" pitchFamily="34" charset="0"/>
              </a:rPr>
              <a:t>Language differences between English and German cause communication problems.</a:t>
            </a:r>
          </a:p>
          <a:p>
            <a:pPr marL="285750" indent="-285750" algn="just">
              <a:lnSpc>
                <a:spcPct val="150000"/>
              </a:lnSpc>
              <a:buFont typeface="Wingdings" panose="05000000000000000000" pitchFamily="2" charset="2"/>
              <a:buChar char="q"/>
            </a:pPr>
            <a:r>
              <a:rPr lang="en-GB" sz="1400" dirty="0">
                <a:latin typeface="Arial" panose="020B0604020202020204" pitchFamily="34" charset="0"/>
                <a:cs typeface="Arial" panose="020B0604020202020204" pitchFamily="34" charset="0"/>
              </a:rPr>
              <a:t>UK and Germany's ethnic diversity and homogeneity affect HR, teams, and customers.</a:t>
            </a:r>
          </a:p>
          <a:p>
            <a:pPr marL="285750" indent="-285750" algn="just">
              <a:lnSpc>
                <a:spcPct val="150000"/>
              </a:lnSpc>
              <a:buFont typeface="Wingdings" panose="05000000000000000000" pitchFamily="2" charset="2"/>
              <a:buChar char="q"/>
            </a:pPr>
            <a:r>
              <a:rPr lang="en-GB" sz="1400" dirty="0">
                <a:latin typeface="Arial" panose="020B0604020202020204" pitchFamily="34" charset="0"/>
                <a:cs typeface="Arial" panose="020B0604020202020204" pitchFamily="34" charset="0"/>
              </a:rPr>
              <a:t>For Aviva plc's German market entry, business strategies, HR policies, and communication must adapt to religion, values, and work attitudes.</a:t>
            </a:r>
          </a:p>
        </p:txBody>
      </p:sp>
      <p:sp>
        <p:nvSpPr>
          <p:cNvPr id="724" name="Google Shape;724;p36"/>
          <p:cNvSpPr txBox="1">
            <a:spLocks noGrp="1"/>
          </p:cNvSpPr>
          <p:nvPr>
            <p:ph type="sldNum" idx="12"/>
          </p:nvPr>
        </p:nvSpPr>
        <p:spPr>
          <a:xfrm>
            <a:off x="8376075" y="4749850"/>
            <a:ext cx="548700" cy="1818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5</a:t>
            </a:fld>
            <a:endParaRPr/>
          </a:p>
        </p:txBody>
      </p:sp>
      <p:pic>
        <p:nvPicPr>
          <p:cNvPr id="8194" name="Picture 2" descr="How Coaching Can Help the Majority Culture Understand Difference">
            <a:extLst>
              <a:ext uri="{FF2B5EF4-FFF2-40B4-BE49-F238E27FC236}">
                <a16:creationId xmlns="" xmlns:a16="http://schemas.microsoft.com/office/drawing/2014/main" id="{794F40B8-9F5E-4725-9256-F362A23E02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9664" y="1445225"/>
            <a:ext cx="2238153" cy="22530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779130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721"/>
        <p:cNvGrpSpPr/>
        <p:nvPr/>
      </p:nvGrpSpPr>
      <p:grpSpPr>
        <a:xfrm>
          <a:off x="0" y="0"/>
          <a:ext cx="0" cy="0"/>
          <a:chOff x="0" y="0"/>
          <a:chExt cx="0" cy="0"/>
        </a:xfrm>
      </p:grpSpPr>
      <p:sp>
        <p:nvSpPr>
          <p:cNvPr id="722" name="Google Shape;722;p36"/>
          <p:cNvSpPr txBox="1">
            <a:spLocks noGrp="1"/>
          </p:cNvSpPr>
          <p:nvPr>
            <p:ph type="title"/>
          </p:nvPr>
        </p:nvSpPr>
        <p:spPr>
          <a:xfrm>
            <a:off x="516600" y="211850"/>
            <a:ext cx="8308423" cy="7179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GB" sz="3600" dirty="0">
                <a:solidFill>
                  <a:schemeClr val="tx1">
                    <a:lumMod val="75000"/>
                  </a:schemeClr>
                </a:solidFill>
                <a:latin typeface="Arial" panose="020B0604020202020204" pitchFamily="34" charset="0"/>
                <a:cs typeface="Arial" panose="020B0604020202020204" pitchFamily="34" charset="0"/>
              </a:rPr>
              <a:t>Cultural Challenges and Difficulties</a:t>
            </a:r>
            <a:endParaRPr sz="3600" dirty="0">
              <a:solidFill>
                <a:schemeClr val="tx1">
                  <a:lumMod val="75000"/>
                </a:schemeClr>
              </a:solidFill>
              <a:latin typeface="Arial" panose="020B0604020202020204" pitchFamily="34" charset="0"/>
              <a:cs typeface="Arial" panose="020B0604020202020204" pitchFamily="34" charset="0"/>
            </a:endParaRPr>
          </a:p>
        </p:txBody>
      </p:sp>
      <p:sp>
        <p:nvSpPr>
          <p:cNvPr id="723" name="Google Shape;723;p36"/>
          <p:cNvSpPr txBox="1">
            <a:spLocks noGrp="1"/>
          </p:cNvSpPr>
          <p:nvPr>
            <p:ph type="body" idx="1"/>
          </p:nvPr>
        </p:nvSpPr>
        <p:spPr>
          <a:xfrm>
            <a:off x="516600" y="1361549"/>
            <a:ext cx="5490795" cy="2420400"/>
          </a:xfrm>
          <a:prstGeom prst="rect">
            <a:avLst/>
          </a:prstGeom>
        </p:spPr>
        <p:txBody>
          <a:bodyPr spcFirstLastPara="1" wrap="square" lIns="0" tIns="0" rIns="0" bIns="0" anchor="t" anchorCtr="0">
            <a:noAutofit/>
          </a:bodyPr>
          <a:lstStyle/>
          <a:p>
            <a:pPr marL="285750" indent="-285750" algn="just">
              <a:lnSpc>
                <a:spcPct val="150000"/>
              </a:lnSpc>
              <a:buFont typeface="Wingdings" panose="05000000000000000000" pitchFamily="2" charset="2"/>
              <a:buChar char="q"/>
            </a:pPr>
            <a:r>
              <a:rPr lang="en-GB" sz="1400" dirty="0">
                <a:solidFill>
                  <a:schemeClr val="tx1">
                    <a:lumMod val="75000"/>
                  </a:schemeClr>
                </a:solidFill>
                <a:latin typeface="Arial" panose="020B0604020202020204" pitchFamily="34" charset="0"/>
                <a:cs typeface="Arial" panose="020B0604020202020204" pitchFamily="34" charset="0"/>
              </a:rPr>
              <a:t>Language and communication barriers may hinder </a:t>
            </a:r>
            <a:r>
              <a:rPr lang="en-GB" sz="1400" dirty="0">
                <a:latin typeface="Arial" panose="020B0604020202020204" pitchFamily="34" charset="0"/>
                <a:cs typeface="Arial" panose="020B0604020202020204" pitchFamily="34" charset="0"/>
              </a:rPr>
              <a:t>Aviva plc</a:t>
            </a:r>
            <a:r>
              <a:rPr lang="en-GB" sz="1400" dirty="0">
                <a:solidFill>
                  <a:schemeClr val="tx1">
                    <a:lumMod val="75000"/>
                  </a:schemeClr>
                </a:solidFill>
                <a:latin typeface="Arial" panose="020B0604020202020204" pitchFamily="34" charset="0"/>
                <a:cs typeface="Arial" panose="020B0604020202020204" pitchFamily="34" charset="0"/>
              </a:rPr>
              <a:t>'s </a:t>
            </a:r>
            <a:r>
              <a:rPr lang="en-GB" sz="1400" dirty="0" smtClean="0">
                <a:solidFill>
                  <a:schemeClr val="tx1">
                    <a:lumMod val="75000"/>
                  </a:schemeClr>
                </a:solidFill>
                <a:latin typeface="Arial" panose="020B0604020202020204" pitchFamily="34" charset="0"/>
                <a:cs typeface="Arial" panose="020B0604020202020204" pitchFamily="34" charset="0"/>
              </a:rPr>
              <a:t>UK to Germany </a:t>
            </a:r>
            <a:r>
              <a:rPr lang="en-GB" sz="1400" dirty="0">
                <a:solidFill>
                  <a:schemeClr val="tx1">
                    <a:lumMod val="75000"/>
                  </a:schemeClr>
                </a:solidFill>
                <a:latin typeface="Arial" panose="020B0604020202020204" pitchFamily="34" charset="0"/>
                <a:cs typeface="Arial" panose="020B0604020202020204" pitchFamily="34" charset="0"/>
              </a:rPr>
              <a:t>expansion.</a:t>
            </a:r>
          </a:p>
          <a:p>
            <a:pPr marL="285750" indent="-285750" algn="just">
              <a:lnSpc>
                <a:spcPct val="150000"/>
              </a:lnSpc>
              <a:buFont typeface="Wingdings" panose="05000000000000000000" pitchFamily="2" charset="2"/>
              <a:buChar char="q"/>
            </a:pPr>
            <a:r>
              <a:rPr lang="en-GB" sz="1400" dirty="0">
                <a:solidFill>
                  <a:schemeClr val="tx1">
                    <a:lumMod val="75000"/>
                  </a:schemeClr>
                </a:solidFill>
                <a:latin typeface="Arial" panose="020B0604020202020204" pitchFamily="34" charset="0"/>
                <a:cs typeface="Arial" panose="020B0604020202020204" pitchFamily="34" charset="0"/>
              </a:rPr>
              <a:t>Ethnic diversity differences between the UK and Germany may affect HR and teamwork.</a:t>
            </a:r>
          </a:p>
          <a:p>
            <a:pPr marL="285750" indent="-285750" algn="just">
              <a:lnSpc>
                <a:spcPct val="150000"/>
              </a:lnSpc>
              <a:buFont typeface="Wingdings" panose="05000000000000000000" pitchFamily="2" charset="2"/>
              <a:buChar char="q"/>
            </a:pPr>
            <a:r>
              <a:rPr lang="en-GB" sz="1400" dirty="0">
                <a:solidFill>
                  <a:schemeClr val="tx1">
                    <a:lumMod val="75000"/>
                  </a:schemeClr>
                </a:solidFill>
                <a:latin typeface="Arial" panose="020B0604020202020204" pitchFamily="34" charset="0"/>
                <a:cs typeface="Arial" panose="020B0604020202020204" pitchFamily="34" charset="0"/>
              </a:rPr>
              <a:t>Religious principles can alter employment, holidays, and ethics, requiring careful adaption.</a:t>
            </a:r>
          </a:p>
          <a:p>
            <a:pPr marL="285750" indent="-285750" algn="just">
              <a:lnSpc>
                <a:spcPct val="150000"/>
              </a:lnSpc>
              <a:buFont typeface="Wingdings" panose="05000000000000000000" pitchFamily="2" charset="2"/>
              <a:buChar char="q"/>
            </a:pPr>
            <a:r>
              <a:rPr lang="en-GB" sz="1400" dirty="0">
                <a:solidFill>
                  <a:schemeClr val="tx1">
                    <a:lumMod val="75000"/>
                  </a:schemeClr>
                </a:solidFill>
                <a:latin typeface="Arial" panose="020B0604020202020204" pitchFamily="34" charset="0"/>
                <a:cs typeface="Arial" panose="020B0604020202020204" pitchFamily="34" charset="0"/>
              </a:rPr>
              <a:t>Cultural disputes may arise from differences in work ethic, managerial style, and decision-making. </a:t>
            </a:r>
            <a:endParaRPr sz="1400" dirty="0">
              <a:solidFill>
                <a:schemeClr val="tx1">
                  <a:lumMod val="75000"/>
                </a:schemeClr>
              </a:solidFill>
              <a:latin typeface="Arial" panose="020B0604020202020204" pitchFamily="34" charset="0"/>
              <a:cs typeface="Arial" panose="020B0604020202020204" pitchFamily="34" charset="0"/>
            </a:endParaRPr>
          </a:p>
        </p:txBody>
      </p:sp>
      <p:sp>
        <p:nvSpPr>
          <p:cNvPr id="724" name="Google Shape;724;p36"/>
          <p:cNvSpPr txBox="1">
            <a:spLocks noGrp="1"/>
          </p:cNvSpPr>
          <p:nvPr>
            <p:ph type="sldNum" idx="12"/>
          </p:nvPr>
        </p:nvSpPr>
        <p:spPr>
          <a:xfrm>
            <a:off x="8376075" y="4749850"/>
            <a:ext cx="548700" cy="1818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6</a:t>
            </a:fld>
            <a:endParaRPr/>
          </a:p>
        </p:txBody>
      </p:sp>
      <p:pic>
        <p:nvPicPr>
          <p:cNvPr id="3076" name="Picture 4" descr="How cultural differences affect your communication">
            <a:extLst>
              <a:ext uri="{FF2B5EF4-FFF2-40B4-BE49-F238E27FC236}">
                <a16:creationId xmlns="" xmlns:a16="http://schemas.microsoft.com/office/drawing/2014/main" id="{9EFA00DD-CDE7-4A61-A258-B842BBB027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5860" y="1557527"/>
            <a:ext cx="2339163" cy="183705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166312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721"/>
        <p:cNvGrpSpPr/>
        <p:nvPr/>
      </p:nvGrpSpPr>
      <p:grpSpPr>
        <a:xfrm>
          <a:off x="0" y="0"/>
          <a:ext cx="0" cy="0"/>
          <a:chOff x="0" y="0"/>
          <a:chExt cx="0" cy="0"/>
        </a:xfrm>
      </p:grpSpPr>
      <p:sp>
        <p:nvSpPr>
          <p:cNvPr id="722" name="Google Shape;722;p36"/>
          <p:cNvSpPr txBox="1">
            <a:spLocks noGrp="1"/>
          </p:cNvSpPr>
          <p:nvPr>
            <p:ph type="title"/>
          </p:nvPr>
        </p:nvSpPr>
        <p:spPr>
          <a:xfrm>
            <a:off x="382772" y="240754"/>
            <a:ext cx="8378456" cy="644546"/>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GB" sz="3000" dirty="0">
                <a:latin typeface="Arial" panose="020B0604020202020204" pitchFamily="34" charset="0"/>
                <a:cs typeface="Arial" panose="020B0604020202020204" pitchFamily="34" charset="0"/>
              </a:rPr>
              <a:t>Cultural Similarities between the UK and Germany</a:t>
            </a:r>
            <a:endParaRPr sz="3000" dirty="0">
              <a:latin typeface="Arial" panose="020B0604020202020204" pitchFamily="34" charset="0"/>
              <a:cs typeface="Arial" panose="020B0604020202020204" pitchFamily="34" charset="0"/>
            </a:endParaRPr>
          </a:p>
        </p:txBody>
      </p:sp>
      <p:sp>
        <p:nvSpPr>
          <p:cNvPr id="724" name="Google Shape;724;p36"/>
          <p:cNvSpPr txBox="1">
            <a:spLocks noGrp="1"/>
          </p:cNvSpPr>
          <p:nvPr>
            <p:ph type="sldNum" idx="12"/>
          </p:nvPr>
        </p:nvSpPr>
        <p:spPr>
          <a:xfrm>
            <a:off x="8376075" y="4749850"/>
            <a:ext cx="548700" cy="1818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7</a:t>
            </a:fld>
            <a:endParaRPr/>
          </a:p>
        </p:txBody>
      </p:sp>
      <p:sp>
        <p:nvSpPr>
          <p:cNvPr id="3" name="Text Placeholder 2">
            <a:extLst>
              <a:ext uri="{FF2B5EF4-FFF2-40B4-BE49-F238E27FC236}">
                <a16:creationId xmlns="" xmlns:a16="http://schemas.microsoft.com/office/drawing/2014/main" id="{54499C87-F4D4-450C-B8A7-12989F1622CA}"/>
              </a:ext>
            </a:extLst>
          </p:cNvPr>
          <p:cNvSpPr>
            <a:spLocks noGrp="1"/>
          </p:cNvSpPr>
          <p:nvPr>
            <p:ph type="body" idx="1"/>
          </p:nvPr>
        </p:nvSpPr>
        <p:spPr>
          <a:xfrm>
            <a:off x="382772" y="1382815"/>
            <a:ext cx="5656520" cy="3061594"/>
          </a:xfrm>
        </p:spPr>
        <p:txBody>
          <a:bodyPr/>
          <a:lstStyle/>
          <a:p>
            <a:pPr algn="just">
              <a:lnSpc>
                <a:spcPct val="150000"/>
              </a:lnSpc>
              <a:buFont typeface="Wingdings" panose="05000000000000000000" pitchFamily="2" charset="2"/>
              <a:buChar char="q"/>
            </a:pPr>
            <a:r>
              <a:rPr lang="en-GB" sz="1400" dirty="0">
                <a:latin typeface="+mn-lt"/>
              </a:rPr>
              <a:t>UK and German corporate cultures emphasise punctuality, professionalism, efficiency, and reliability, notwithstanding cultural variations.</a:t>
            </a:r>
          </a:p>
          <a:p>
            <a:pPr algn="just">
              <a:lnSpc>
                <a:spcPct val="150000"/>
              </a:lnSpc>
              <a:buFont typeface="Wingdings" panose="05000000000000000000" pitchFamily="2" charset="2"/>
              <a:buChar char="q"/>
            </a:pPr>
            <a:r>
              <a:rPr lang="en-GB" sz="1400" dirty="0">
                <a:latin typeface="+mn-lt"/>
              </a:rPr>
              <a:t>English proficiency in Germany improves British-German team communication, helping accessibility.</a:t>
            </a:r>
          </a:p>
          <a:p>
            <a:pPr algn="just">
              <a:lnSpc>
                <a:spcPct val="150000"/>
              </a:lnSpc>
              <a:buFont typeface="Wingdings" panose="05000000000000000000" pitchFamily="2" charset="2"/>
              <a:buChar char="q"/>
            </a:pPr>
            <a:r>
              <a:rPr lang="en-GB" sz="1400" dirty="0">
                <a:latin typeface="+mn-lt"/>
              </a:rPr>
              <a:t>Both countries prioritise corporate documentation and compliance.</a:t>
            </a:r>
          </a:p>
        </p:txBody>
      </p:sp>
      <p:pic>
        <p:nvPicPr>
          <p:cNvPr id="4098" name="Picture 2" descr="Cultural differences between Germany and Great Britain">
            <a:extLst>
              <a:ext uri="{FF2B5EF4-FFF2-40B4-BE49-F238E27FC236}">
                <a16:creationId xmlns="" xmlns:a16="http://schemas.microsoft.com/office/drawing/2014/main" id="{C77C8E5F-209A-4A61-AE84-0C5570FF1D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51489" y="1702538"/>
            <a:ext cx="2473286" cy="173842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8109362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721"/>
        <p:cNvGrpSpPr/>
        <p:nvPr/>
      </p:nvGrpSpPr>
      <p:grpSpPr>
        <a:xfrm>
          <a:off x="0" y="0"/>
          <a:ext cx="0" cy="0"/>
          <a:chOff x="0" y="0"/>
          <a:chExt cx="0" cy="0"/>
        </a:xfrm>
      </p:grpSpPr>
      <p:sp>
        <p:nvSpPr>
          <p:cNvPr id="722" name="Google Shape;722;p36"/>
          <p:cNvSpPr txBox="1">
            <a:spLocks noGrp="1"/>
          </p:cNvSpPr>
          <p:nvPr>
            <p:ph type="title"/>
          </p:nvPr>
        </p:nvSpPr>
        <p:spPr>
          <a:xfrm>
            <a:off x="633557" y="163184"/>
            <a:ext cx="8180833" cy="717900"/>
          </a:xfrm>
          <a:prstGeom prst="rect">
            <a:avLst/>
          </a:prstGeom>
        </p:spPr>
        <p:txBody>
          <a:bodyPr spcFirstLastPara="1" wrap="square" lIns="0" tIns="0" rIns="0" bIns="0" anchor="t" anchorCtr="0">
            <a:noAutofit/>
          </a:bodyPr>
          <a:lstStyle/>
          <a:p>
            <a:pPr marL="0" lvl="0" indent="0" algn="just" rtl="0">
              <a:spcBef>
                <a:spcPts val="0"/>
              </a:spcBef>
              <a:spcAft>
                <a:spcPts val="0"/>
              </a:spcAft>
              <a:buNone/>
            </a:pPr>
            <a:r>
              <a:rPr lang="en-GB" sz="3000" dirty="0" smtClean="0">
                <a:solidFill>
                  <a:schemeClr val="tx1"/>
                </a:solidFill>
                <a:latin typeface="Arial" panose="020B0604020202020204" pitchFamily="34" charset="0"/>
                <a:cs typeface="Arial" panose="020B0604020202020204" pitchFamily="34" charset="0"/>
              </a:rPr>
              <a:t>Recommendations and </a:t>
            </a:r>
            <a:r>
              <a:rPr lang="en-GB" sz="3000" dirty="0">
                <a:solidFill>
                  <a:schemeClr val="tx1"/>
                </a:solidFill>
                <a:latin typeface="Arial" panose="020B0604020202020204" pitchFamily="34" charset="0"/>
                <a:cs typeface="Arial" panose="020B0604020202020204" pitchFamily="34" charset="0"/>
              </a:rPr>
              <a:t>Business Communication Solutions</a:t>
            </a:r>
            <a:endParaRPr sz="3000" dirty="0">
              <a:solidFill>
                <a:schemeClr val="tx1"/>
              </a:solidFill>
              <a:latin typeface="Arial" panose="020B0604020202020204" pitchFamily="34" charset="0"/>
              <a:cs typeface="Arial" panose="020B0604020202020204" pitchFamily="34" charset="0"/>
            </a:endParaRPr>
          </a:p>
        </p:txBody>
      </p:sp>
      <p:sp>
        <p:nvSpPr>
          <p:cNvPr id="723" name="Google Shape;723;p36"/>
          <p:cNvSpPr txBox="1">
            <a:spLocks noGrp="1"/>
          </p:cNvSpPr>
          <p:nvPr>
            <p:ph type="body" idx="1"/>
          </p:nvPr>
        </p:nvSpPr>
        <p:spPr>
          <a:xfrm>
            <a:off x="527232" y="1474925"/>
            <a:ext cx="5193084" cy="2420400"/>
          </a:xfrm>
          <a:prstGeom prst="rect">
            <a:avLst/>
          </a:prstGeom>
        </p:spPr>
        <p:txBody>
          <a:bodyPr spcFirstLastPara="1" wrap="square" lIns="0" tIns="0" rIns="0" bIns="0" anchor="t" anchorCtr="0">
            <a:noAutofit/>
          </a:bodyPr>
          <a:lstStyle/>
          <a:p>
            <a:pPr marL="285750" indent="-285750" algn="just">
              <a:lnSpc>
                <a:spcPct val="150000"/>
              </a:lnSpc>
              <a:buFont typeface="Wingdings" panose="05000000000000000000" pitchFamily="2" charset="2"/>
              <a:buChar char="q"/>
            </a:pPr>
            <a:r>
              <a:rPr lang="en-GB" sz="1400" dirty="0">
                <a:solidFill>
                  <a:schemeClr val="accent5">
                    <a:lumMod val="75000"/>
                  </a:schemeClr>
                </a:solidFill>
                <a:latin typeface="Arial" panose="020B0604020202020204" pitchFamily="34" charset="0"/>
                <a:cs typeface="Arial" panose="020B0604020202020204" pitchFamily="34" charset="0"/>
              </a:rPr>
              <a:t>Cross-cultural training for </a:t>
            </a:r>
            <a:r>
              <a:rPr lang="en-GB" sz="1400" dirty="0">
                <a:latin typeface="Arial" panose="020B0604020202020204" pitchFamily="34" charset="0"/>
                <a:cs typeface="Arial" panose="020B0604020202020204" pitchFamily="34" charset="0"/>
              </a:rPr>
              <a:t>Aviva plc</a:t>
            </a:r>
            <a:r>
              <a:rPr lang="en-GB" sz="1400" dirty="0">
                <a:solidFill>
                  <a:schemeClr val="accent5">
                    <a:lumMod val="75000"/>
                  </a:schemeClr>
                </a:solidFill>
                <a:latin typeface="Arial" panose="020B0604020202020204" pitchFamily="34" charset="0"/>
                <a:cs typeface="Arial" panose="020B0604020202020204" pitchFamily="34" charset="0"/>
              </a:rPr>
              <a:t> staff improves cultural knowledge and communication.</a:t>
            </a:r>
          </a:p>
          <a:p>
            <a:pPr marL="285750" indent="-285750" algn="just">
              <a:lnSpc>
                <a:spcPct val="150000"/>
              </a:lnSpc>
              <a:buFont typeface="Wingdings" panose="05000000000000000000" pitchFamily="2" charset="2"/>
              <a:buChar char="q"/>
            </a:pPr>
            <a:r>
              <a:rPr lang="en-GB" sz="1400" dirty="0">
                <a:solidFill>
                  <a:schemeClr val="accent5">
                    <a:lumMod val="75000"/>
                  </a:schemeClr>
                </a:solidFill>
                <a:latin typeface="Arial" panose="020B0604020202020204" pitchFamily="34" charset="0"/>
                <a:cs typeface="Arial" panose="020B0604020202020204" pitchFamily="34" charset="0"/>
              </a:rPr>
              <a:t>HR policy should reflect German laws and values and accommodate diversity.</a:t>
            </a:r>
          </a:p>
          <a:p>
            <a:pPr marL="285750" indent="-285750" algn="just">
              <a:lnSpc>
                <a:spcPct val="150000"/>
              </a:lnSpc>
              <a:buFont typeface="Wingdings" panose="05000000000000000000" pitchFamily="2" charset="2"/>
              <a:buChar char="q"/>
            </a:pPr>
            <a:r>
              <a:rPr lang="en-GB" sz="1400" dirty="0">
                <a:solidFill>
                  <a:schemeClr val="accent5">
                    <a:lumMod val="75000"/>
                  </a:schemeClr>
                </a:solidFill>
                <a:latin typeface="Arial" panose="020B0604020202020204" pitchFamily="34" charset="0"/>
                <a:cs typeface="Arial" panose="020B0604020202020204" pitchFamily="34" charset="0"/>
              </a:rPr>
              <a:t>Create efficient communication procedures and hold intercultural workshops.</a:t>
            </a:r>
          </a:p>
          <a:p>
            <a:pPr marL="285750" indent="-285750" algn="just">
              <a:lnSpc>
                <a:spcPct val="150000"/>
              </a:lnSpc>
              <a:buFont typeface="Wingdings" panose="05000000000000000000" pitchFamily="2" charset="2"/>
              <a:buChar char="q"/>
            </a:pPr>
            <a:r>
              <a:rPr lang="en-GB" sz="1400" dirty="0">
                <a:solidFill>
                  <a:schemeClr val="accent5">
                    <a:lumMod val="75000"/>
                  </a:schemeClr>
                </a:solidFill>
                <a:latin typeface="Arial" panose="020B0604020202020204" pitchFamily="34" charset="0"/>
                <a:cs typeface="Arial" panose="020B0604020202020204" pitchFamily="34" charset="0"/>
              </a:rPr>
              <a:t>Successful German market entry requires strong relationships, local networking, and culturally appropriate conflict resolution.</a:t>
            </a:r>
          </a:p>
        </p:txBody>
      </p:sp>
      <p:sp>
        <p:nvSpPr>
          <p:cNvPr id="724" name="Google Shape;724;p36"/>
          <p:cNvSpPr txBox="1">
            <a:spLocks noGrp="1"/>
          </p:cNvSpPr>
          <p:nvPr>
            <p:ph type="sldNum" idx="12"/>
          </p:nvPr>
        </p:nvSpPr>
        <p:spPr>
          <a:xfrm>
            <a:off x="8376075" y="4749850"/>
            <a:ext cx="548700" cy="1818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8</a:t>
            </a:fld>
            <a:endParaRPr/>
          </a:p>
        </p:txBody>
      </p:sp>
      <p:pic>
        <p:nvPicPr>
          <p:cNvPr id="5122" name="Picture 2" descr="Top 3 Business Communication Solution Providers In The USA | Altura Communication  Solutions">
            <a:extLst>
              <a:ext uri="{FF2B5EF4-FFF2-40B4-BE49-F238E27FC236}">
                <a16:creationId xmlns="" xmlns:a16="http://schemas.microsoft.com/office/drawing/2014/main" id="{331A9383-FF29-42DB-A7DB-7560B8E55E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87666" y="1673120"/>
            <a:ext cx="2737109" cy="222220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452303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B7134B9-3F88-5EEF-C65A-C164D9873776}"/>
              </a:ext>
            </a:extLst>
          </p:cNvPr>
          <p:cNvSpPr>
            <a:spLocks noGrp="1"/>
          </p:cNvSpPr>
          <p:nvPr>
            <p:ph type="title"/>
          </p:nvPr>
        </p:nvSpPr>
        <p:spPr/>
        <p:txBody>
          <a:bodyPr/>
          <a:lstStyle/>
          <a:p>
            <a:r>
              <a:rPr lang="en-US" sz="3600" dirty="0">
                <a:latin typeface="Arial" panose="020B0604020202020204" pitchFamily="34" charset="0"/>
                <a:cs typeface="Arial" panose="020B0604020202020204" pitchFamily="34" charset="0"/>
              </a:rPr>
              <a:t>Conclusion</a:t>
            </a:r>
          </a:p>
        </p:txBody>
      </p:sp>
      <p:sp>
        <p:nvSpPr>
          <p:cNvPr id="3" name="Text Placeholder 2">
            <a:extLst>
              <a:ext uri="{FF2B5EF4-FFF2-40B4-BE49-F238E27FC236}">
                <a16:creationId xmlns="" xmlns:a16="http://schemas.microsoft.com/office/drawing/2014/main" id="{96D87D84-FFC4-7302-C0B0-C4B95A26ED1E}"/>
              </a:ext>
            </a:extLst>
          </p:cNvPr>
          <p:cNvSpPr>
            <a:spLocks noGrp="1"/>
          </p:cNvSpPr>
          <p:nvPr>
            <p:ph type="body" idx="1"/>
          </p:nvPr>
        </p:nvSpPr>
        <p:spPr>
          <a:xfrm>
            <a:off x="637953" y="1651836"/>
            <a:ext cx="7738122" cy="2420400"/>
          </a:xfrm>
        </p:spPr>
        <p:txBody>
          <a:bodyPr/>
          <a:lstStyle/>
          <a:p>
            <a:pPr algn="just">
              <a:lnSpc>
                <a:spcPct val="250000"/>
              </a:lnSpc>
              <a:buFont typeface="Wingdings" panose="05000000000000000000" pitchFamily="2" charset="2"/>
              <a:buChar char="q"/>
            </a:pPr>
            <a:r>
              <a:rPr lang="en-GB" sz="1500" dirty="0">
                <a:latin typeface="Arial" panose="020B0604020202020204" pitchFamily="34" charset="0"/>
                <a:cs typeface="Arial" panose="020B0604020202020204" pitchFamily="34" charset="0"/>
              </a:rPr>
              <a:t>Cultural awareness and adaptation are key for Aviva plc in Germany.</a:t>
            </a:r>
          </a:p>
          <a:p>
            <a:pPr algn="just">
              <a:lnSpc>
                <a:spcPct val="250000"/>
              </a:lnSpc>
              <a:buFont typeface="Wingdings" panose="05000000000000000000" pitchFamily="2" charset="2"/>
              <a:buChar char="q"/>
            </a:pPr>
            <a:r>
              <a:rPr lang="en-GB" sz="1500" dirty="0">
                <a:latin typeface="Arial" panose="020B0604020202020204" pitchFamily="34" charset="0"/>
                <a:cs typeface="Arial" panose="020B0604020202020204" pitchFamily="34" charset="0"/>
              </a:rPr>
              <a:t>Language, diversity, religion, and work attitudes are issues.</a:t>
            </a:r>
          </a:p>
          <a:p>
            <a:pPr algn="just">
              <a:lnSpc>
                <a:spcPct val="250000"/>
              </a:lnSpc>
              <a:buFont typeface="Wingdings" panose="05000000000000000000" pitchFamily="2" charset="2"/>
              <a:buChar char="q"/>
            </a:pPr>
            <a:r>
              <a:rPr lang="en-GB" sz="1500" dirty="0">
                <a:latin typeface="Arial" panose="020B0604020202020204" pitchFamily="34" charset="0"/>
                <a:cs typeface="Arial" panose="020B0604020202020204" pitchFamily="34" charset="0"/>
              </a:rPr>
              <a:t>Transcultural solutions like training and HR policy are vital for a smooth transfer.</a:t>
            </a:r>
          </a:p>
          <a:p>
            <a:pPr algn="just">
              <a:lnSpc>
                <a:spcPct val="250000"/>
              </a:lnSpc>
              <a:buFont typeface="Wingdings" panose="05000000000000000000" pitchFamily="2" charset="2"/>
              <a:buChar char="q"/>
            </a:pPr>
            <a:r>
              <a:rPr lang="en-GB" sz="1500" dirty="0">
                <a:latin typeface="Arial" panose="020B0604020202020204" pitchFamily="34" charset="0"/>
                <a:cs typeface="Arial" panose="020B0604020202020204" pitchFamily="34" charset="0"/>
              </a:rPr>
              <a:t>Aviva plc can expand its German market presence and develop a successful EU management office by leveraging disparities.</a:t>
            </a:r>
            <a:endParaRPr lang="en-US" sz="15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 xmlns:a16="http://schemas.microsoft.com/office/drawing/2014/main" id="{5A6B5D97-CF4B-4163-8A00-46E7FE0DF8F9}"/>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9</a:t>
            </a:fld>
            <a:endParaRPr lang="en"/>
          </a:p>
        </p:txBody>
      </p:sp>
      <p:sp>
        <p:nvSpPr>
          <p:cNvPr id="5" name="Google Shape;734;p37">
            <a:extLst>
              <a:ext uri="{FF2B5EF4-FFF2-40B4-BE49-F238E27FC236}">
                <a16:creationId xmlns="" xmlns:a16="http://schemas.microsoft.com/office/drawing/2014/main" id="{B462C37F-60FE-F380-E9F3-D35B2C390345}"/>
              </a:ext>
            </a:extLst>
          </p:cNvPr>
          <p:cNvSpPr/>
          <p:nvPr/>
        </p:nvSpPr>
        <p:spPr>
          <a:xfrm>
            <a:off x="7807331" y="94764"/>
            <a:ext cx="1137488" cy="1137486"/>
          </a:xfrm>
          <a:custGeom>
            <a:avLst/>
            <a:gdLst/>
            <a:ahLst/>
            <a:cxnLst/>
            <a:rect l="l" t="t" r="r" b="b"/>
            <a:pathLst>
              <a:path w="2274977" h="2274971" extrusionOk="0">
                <a:moveTo>
                  <a:pt x="2274977" y="1013036"/>
                </a:moveTo>
                <a:lnTo>
                  <a:pt x="2274977" y="1013036"/>
                </a:lnTo>
                <a:lnTo>
                  <a:pt x="2274977" y="0"/>
                </a:lnTo>
                <a:lnTo>
                  <a:pt x="2274977" y="0"/>
                </a:lnTo>
                <a:cubicBezTo>
                  <a:pt x="1018536" y="0"/>
                  <a:pt x="0" y="1018530"/>
                  <a:pt x="0" y="2274971"/>
                </a:cubicBezTo>
                <a:lnTo>
                  <a:pt x="1013047" y="2274971"/>
                </a:lnTo>
                <a:cubicBezTo>
                  <a:pt x="1013047" y="1578027"/>
                  <a:pt x="1578038" y="1013036"/>
                  <a:pt x="2274977" y="1013036"/>
                </a:cubicBezTo>
                <a:close/>
              </a:path>
            </a:pathLst>
          </a:custGeom>
          <a:solidFill>
            <a:schemeClr val="accent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6" name="Google Shape;735;p37">
            <a:extLst>
              <a:ext uri="{FF2B5EF4-FFF2-40B4-BE49-F238E27FC236}">
                <a16:creationId xmlns="" xmlns:a16="http://schemas.microsoft.com/office/drawing/2014/main" id="{C0BAB415-759B-2285-19B6-30D74FF90366}"/>
              </a:ext>
            </a:extLst>
          </p:cNvPr>
          <p:cNvSpPr/>
          <p:nvPr/>
        </p:nvSpPr>
        <p:spPr>
          <a:xfrm>
            <a:off x="7100931" y="514350"/>
            <a:ext cx="1106170" cy="276543"/>
          </a:xfrm>
          <a:custGeom>
            <a:avLst/>
            <a:gdLst/>
            <a:ahLst/>
            <a:cxnLst/>
            <a:rect l="l" t="t" r="r" b="b"/>
            <a:pathLst>
              <a:path w="2212339" h="553085" extrusionOk="0">
                <a:moveTo>
                  <a:pt x="276542" y="0"/>
                </a:moveTo>
                <a:cubicBezTo>
                  <a:pt x="123753" y="0"/>
                  <a:pt x="0" y="123753"/>
                  <a:pt x="0" y="276543"/>
                </a:cubicBezTo>
                <a:cubicBezTo>
                  <a:pt x="0" y="429332"/>
                  <a:pt x="123753" y="553085"/>
                  <a:pt x="276542" y="553085"/>
                </a:cubicBezTo>
                <a:cubicBezTo>
                  <a:pt x="429332" y="553085"/>
                  <a:pt x="553085" y="429332"/>
                  <a:pt x="553085" y="276543"/>
                </a:cubicBezTo>
                <a:cubicBezTo>
                  <a:pt x="553085" y="123753"/>
                  <a:pt x="429332" y="0"/>
                  <a:pt x="276542" y="0"/>
                </a:cubicBezTo>
                <a:close/>
                <a:moveTo>
                  <a:pt x="1935797" y="0"/>
                </a:moveTo>
                <a:cubicBezTo>
                  <a:pt x="1783007" y="0"/>
                  <a:pt x="1659254" y="123753"/>
                  <a:pt x="1659254" y="276543"/>
                </a:cubicBezTo>
                <a:cubicBezTo>
                  <a:pt x="1659254" y="429332"/>
                  <a:pt x="1783007" y="553085"/>
                  <a:pt x="1935797" y="553085"/>
                </a:cubicBezTo>
                <a:cubicBezTo>
                  <a:pt x="2088586" y="553085"/>
                  <a:pt x="2212339" y="429332"/>
                  <a:pt x="2212339" y="276543"/>
                </a:cubicBezTo>
                <a:cubicBezTo>
                  <a:pt x="2212339" y="123753"/>
                  <a:pt x="2088586" y="0"/>
                  <a:pt x="1935797" y="0"/>
                </a:cubicBezTo>
                <a:close/>
                <a:moveTo>
                  <a:pt x="1106170" y="0"/>
                </a:moveTo>
                <a:cubicBezTo>
                  <a:pt x="953380" y="0"/>
                  <a:pt x="829627" y="123753"/>
                  <a:pt x="829627" y="276543"/>
                </a:cubicBezTo>
                <a:cubicBezTo>
                  <a:pt x="829627" y="429332"/>
                  <a:pt x="953380" y="553085"/>
                  <a:pt x="1106170" y="553085"/>
                </a:cubicBezTo>
                <a:cubicBezTo>
                  <a:pt x="1258959" y="553085"/>
                  <a:pt x="1382712" y="429332"/>
                  <a:pt x="1382712" y="276543"/>
                </a:cubicBezTo>
                <a:cubicBezTo>
                  <a:pt x="1382712" y="123753"/>
                  <a:pt x="1258959" y="0"/>
                  <a:pt x="1106170" y="0"/>
                </a:cubicBez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7722675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2918855-60E8-1B20-ED21-A0895051CC91}"/>
              </a:ext>
            </a:extLst>
          </p:cNvPr>
          <p:cNvSpPr>
            <a:spLocks noGrp="1"/>
          </p:cNvSpPr>
          <p:nvPr>
            <p:ph type="title"/>
          </p:nvPr>
        </p:nvSpPr>
        <p:spPr>
          <a:xfrm>
            <a:off x="596987" y="156830"/>
            <a:ext cx="6480000" cy="637954"/>
          </a:xfrm>
        </p:spPr>
        <p:txBody>
          <a:bodyPr/>
          <a:lstStyle/>
          <a:p>
            <a:r>
              <a:rPr lang="en-US" sz="3600" dirty="0"/>
              <a:t>   </a:t>
            </a:r>
            <a:r>
              <a:rPr lang="en-US" sz="3600" dirty="0">
                <a:latin typeface="Arial" panose="020B0604020202020204" pitchFamily="34" charset="0"/>
                <a:cs typeface="Arial" panose="020B0604020202020204" pitchFamily="34" charset="0"/>
              </a:rPr>
              <a:t>References</a:t>
            </a:r>
          </a:p>
        </p:txBody>
      </p:sp>
      <p:sp>
        <p:nvSpPr>
          <p:cNvPr id="3" name="Text Placeholder 2">
            <a:extLst>
              <a:ext uri="{FF2B5EF4-FFF2-40B4-BE49-F238E27FC236}">
                <a16:creationId xmlns="" xmlns:a16="http://schemas.microsoft.com/office/drawing/2014/main" id="{B9BA5920-2E37-C3BE-EAFE-76229BF06268}"/>
              </a:ext>
            </a:extLst>
          </p:cNvPr>
          <p:cNvSpPr>
            <a:spLocks noGrp="1"/>
          </p:cNvSpPr>
          <p:nvPr>
            <p:ph type="body" idx="1"/>
          </p:nvPr>
        </p:nvSpPr>
        <p:spPr>
          <a:xfrm>
            <a:off x="501490" y="738963"/>
            <a:ext cx="8148935" cy="3763925"/>
          </a:xfrm>
        </p:spPr>
        <p:txBody>
          <a:bodyPr/>
          <a:lstStyle/>
          <a:p>
            <a:pPr marL="0" marR="0">
              <a:lnSpc>
                <a:spcPct val="150000"/>
              </a:lnSpc>
              <a:spcBef>
                <a:spcPts val="0"/>
              </a:spcBef>
              <a:spcAft>
                <a:spcPts val="12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Aviva plc (2017). </a:t>
            </a:r>
            <a:r>
              <a:rPr lang="en-GB" sz="1200" i="1" dirty="0">
                <a:effectLst/>
                <a:latin typeface="Arial" panose="020B0604020202020204" pitchFamily="34" charset="0"/>
                <a:ea typeface="Times New Roman" panose="02020603050405020304" pitchFamily="18" charset="0"/>
                <a:cs typeface="Arial" panose="020B0604020202020204" pitchFamily="34" charset="0"/>
              </a:rPr>
              <a:t>Aviva corporate website</a:t>
            </a:r>
            <a:r>
              <a:rPr lang="en-GB" sz="1200" dirty="0">
                <a:effectLst/>
                <a:latin typeface="Arial" panose="020B0604020202020204" pitchFamily="34" charset="0"/>
                <a:ea typeface="Times New Roman" panose="02020603050405020304" pitchFamily="18" charset="0"/>
                <a:cs typeface="Arial" panose="020B0604020202020204" pitchFamily="34" charset="0"/>
              </a:rPr>
              <a:t>. [online] Aviva.com. Available at: https://www.aviva.com/ [Accessed 6 Nov. 2023].</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150000"/>
              </a:lnSpc>
              <a:spcBef>
                <a:spcPts val="0"/>
              </a:spcBef>
              <a:spcAft>
                <a:spcPts val="1200"/>
              </a:spcAft>
            </a:pPr>
            <a:r>
              <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rPr>
              <a:t>Azeem, M., Ahmed, M., Haider, S. and Sajjad, M. (2021). Expanding competitive advantage through organizational culture, knowledge sharing and organizational innovation. </a:t>
            </a:r>
            <a:r>
              <a:rPr lang="en-GB" sz="12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Technology in Society</a:t>
            </a:r>
            <a:r>
              <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GB" sz="12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66</a:t>
            </a:r>
            <a:r>
              <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rPr>
              <a:t>, p.101635.</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rPr>
              <a:t>Daniels, J.D., </a:t>
            </a:r>
            <a:r>
              <a:rPr lang="en-GB" sz="12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Radebaugh</a:t>
            </a:r>
            <a:r>
              <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rPr>
              <a:t>, L.H. and Sullivan, D.P. (2019). </a:t>
            </a:r>
            <a:r>
              <a:rPr lang="en-GB" sz="12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International business: Environments and operations</a:t>
            </a:r>
            <a:r>
              <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rPr>
              <a:t>. Pearson.</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rPr>
              <a:t>Fritsch, M., </a:t>
            </a:r>
            <a:r>
              <a:rPr lang="en-GB" sz="12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Greve</a:t>
            </a:r>
            <a:r>
              <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 and </a:t>
            </a:r>
            <a:r>
              <a:rPr lang="en-GB" sz="12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Wyrwich</a:t>
            </a:r>
            <a:r>
              <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 (2023). The long-run effects of communism and transition to a market system on self-employment: The case of Germany. </a:t>
            </a:r>
            <a:r>
              <a:rPr lang="en-GB" sz="12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Entrepreneurship Theory and Practice</a:t>
            </a:r>
            <a:r>
              <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GB" sz="12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47</a:t>
            </a:r>
            <a:r>
              <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rPr>
              <a:t>(5), pp.1594-1616.</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GB" sz="12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Kalogiannidis</a:t>
            </a:r>
            <a:r>
              <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rPr>
              <a:t>, S. (2021). Business trust and communication as predictors of business growth. </a:t>
            </a:r>
            <a:r>
              <a:rPr lang="en-GB" sz="12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WSEAS Transactions on Business and Economics</a:t>
            </a:r>
            <a:r>
              <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GB" sz="1200" i="1" dirty="0">
                <a:solidFill>
                  <a:srgbClr val="222222"/>
                </a:solidFill>
                <a:effectLst/>
                <a:latin typeface="Arial" panose="020B0604020202020204" pitchFamily="34" charset="0"/>
                <a:ea typeface="Calibri" panose="020F0502020204030204" pitchFamily="34" charset="0"/>
                <a:cs typeface="Arial" panose="020B0604020202020204" pitchFamily="34" charset="0"/>
              </a:rPr>
              <a:t>18</a:t>
            </a:r>
            <a:r>
              <a:rPr lang="en-GB" sz="1200" dirty="0">
                <a:solidFill>
                  <a:srgbClr val="222222"/>
                </a:solidFill>
                <a:effectLst/>
                <a:latin typeface="Arial" panose="020B0604020202020204" pitchFamily="34" charset="0"/>
                <a:ea typeface="Calibri" panose="020F0502020204030204" pitchFamily="34" charset="0"/>
                <a:cs typeface="Arial" panose="020B0604020202020204" pitchFamily="34" charset="0"/>
              </a:rPr>
              <a:t>, pp.1512-1522.</a:t>
            </a:r>
            <a:endParaRPr lang="en-GB" sz="1200" dirty="0">
              <a:effectLst/>
              <a:latin typeface="Calibri" panose="020F0502020204030204" pitchFamily="34" charset="0"/>
              <a:ea typeface="Calibri" panose="020F0502020204030204" pitchFamily="34" charset="0"/>
              <a:cs typeface="Arial" panose="020B0604020202020204" pitchFamily="34" charset="0"/>
            </a:endParaRPr>
          </a:p>
          <a:p>
            <a:pPr>
              <a:lnSpc>
                <a:spcPct val="150000"/>
              </a:lnSpc>
            </a:pPr>
            <a:endParaRPr lang="en-US" dirty="0"/>
          </a:p>
        </p:txBody>
      </p:sp>
      <p:sp>
        <p:nvSpPr>
          <p:cNvPr id="4" name="Slide Number Placeholder 3">
            <a:extLst>
              <a:ext uri="{FF2B5EF4-FFF2-40B4-BE49-F238E27FC236}">
                <a16:creationId xmlns="" xmlns:a16="http://schemas.microsoft.com/office/drawing/2014/main" id="{FB8A9138-E88C-8DF4-E4EE-18EC690C1125}"/>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10</a:t>
            </a:fld>
            <a:endParaRPr lang="en"/>
          </a:p>
        </p:txBody>
      </p:sp>
    </p:spTree>
    <p:extLst>
      <p:ext uri="{BB962C8B-B14F-4D97-AF65-F5344CB8AC3E}">
        <p14:creationId xmlns:p14="http://schemas.microsoft.com/office/powerpoint/2010/main" val="17740119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B7134B9-3F88-5EEF-C65A-C164D9873776}"/>
              </a:ext>
            </a:extLst>
          </p:cNvPr>
          <p:cNvSpPr>
            <a:spLocks noGrp="1"/>
          </p:cNvSpPr>
          <p:nvPr>
            <p:ph type="title"/>
          </p:nvPr>
        </p:nvSpPr>
        <p:spPr/>
        <p:txBody>
          <a:bodyPr/>
          <a:lstStyle/>
          <a:p>
            <a:pPr algn="just"/>
            <a:r>
              <a:rPr lang="en-US" sz="3600" dirty="0">
                <a:latin typeface="Arial" panose="020B0604020202020204" pitchFamily="34" charset="0"/>
                <a:cs typeface="Arial" panose="020B0604020202020204" pitchFamily="34" charset="0"/>
              </a:rPr>
              <a:t>Questions &amp; Answers</a:t>
            </a:r>
          </a:p>
        </p:txBody>
      </p:sp>
      <p:sp>
        <p:nvSpPr>
          <p:cNvPr id="4" name="Slide Number Placeholder 3">
            <a:extLst>
              <a:ext uri="{FF2B5EF4-FFF2-40B4-BE49-F238E27FC236}">
                <a16:creationId xmlns="" xmlns:a16="http://schemas.microsoft.com/office/drawing/2014/main" id="{5A6B5D97-CF4B-4163-8A00-46E7FE0DF8F9}"/>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11</a:t>
            </a:fld>
            <a:endParaRPr lang="en"/>
          </a:p>
        </p:txBody>
      </p:sp>
      <p:sp>
        <p:nvSpPr>
          <p:cNvPr id="5" name="Google Shape;734;p37">
            <a:extLst>
              <a:ext uri="{FF2B5EF4-FFF2-40B4-BE49-F238E27FC236}">
                <a16:creationId xmlns="" xmlns:a16="http://schemas.microsoft.com/office/drawing/2014/main" id="{B462C37F-60FE-F380-E9F3-D35B2C390345}"/>
              </a:ext>
            </a:extLst>
          </p:cNvPr>
          <p:cNvSpPr/>
          <p:nvPr/>
        </p:nvSpPr>
        <p:spPr>
          <a:xfrm>
            <a:off x="7942521" y="67155"/>
            <a:ext cx="1201479" cy="1137486"/>
          </a:xfrm>
          <a:custGeom>
            <a:avLst/>
            <a:gdLst/>
            <a:ahLst/>
            <a:cxnLst/>
            <a:rect l="l" t="t" r="r" b="b"/>
            <a:pathLst>
              <a:path w="2274977" h="2274971" extrusionOk="0">
                <a:moveTo>
                  <a:pt x="2274977" y="1013036"/>
                </a:moveTo>
                <a:lnTo>
                  <a:pt x="2274977" y="1013036"/>
                </a:lnTo>
                <a:lnTo>
                  <a:pt x="2274977" y="0"/>
                </a:lnTo>
                <a:lnTo>
                  <a:pt x="2274977" y="0"/>
                </a:lnTo>
                <a:cubicBezTo>
                  <a:pt x="1018536" y="0"/>
                  <a:pt x="0" y="1018530"/>
                  <a:pt x="0" y="2274971"/>
                </a:cubicBezTo>
                <a:lnTo>
                  <a:pt x="1013047" y="2274971"/>
                </a:lnTo>
                <a:cubicBezTo>
                  <a:pt x="1013047" y="1578027"/>
                  <a:pt x="1578038" y="1013036"/>
                  <a:pt x="2274977" y="1013036"/>
                </a:cubicBezTo>
                <a:close/>
              </a:path>
            </a:pathLst>
          </a:custGeom>
          <a:solidFill>
            <a:schemeClr val="accent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6" name="Google Shape;735;p37">
            <a:extLst>
              <a:ext uri="{FF2B5EF4-FFF2-40B4-BE49-F238E27FC236}">
                <a16:creationId xmlns="" xmlns:a16="http://schemas.microsoft.com/office/drawing/2014/main" id="{C0BAB415-759B-2285-19B6-30D74FF90366}"/>
              </a:ext>
            </a:extLst>
          </p:cNvPr>
          <p:cNvSpPr/>
          <p:nvPr/>
        </p:nvSpPr>
        <p:spPr>
          <a:xfrm>
            <a:off x="7942521" y="211850"/>
            <a:ext cx="1106170" cy="276543"/>
          </a:xfrm>
          <a:custGeom>
            <a:avLst/>
            <a:gdLst/>
            <a:ahLst/>
            <a:cxnLst/>
            <a:rect l="l" t="t" r="r" b="b"/>
            <a:pathLst>
              <a:path w="2212339" h="553085" extrusionOk="0">
                <a:moveTo>
                  <a:pt x="276542" y="0"/>
                </a:moveTo>
                <a:cubicBezTo>
                  <a:pt x="123753" y="0"/>
                  <a:pt x="0" y="123753"/>
                  <a:pt x="0" y="276543"/>
                </a:cubicBezTo>
                <a:cubicBezTo>
                  <a:pt x="0" y="429332"/>
                  <a:pt x="123753" y="553085"/>
                  <a:pt x="276542" y="553085"/>
                </a:cubicBezTo>
                <a:cubicBezTo>
                  <a:pt x="429332" y="553085"/>
                  <a:pt x="553085" y="429332"/>
                  <a:pt x="553085" y="276543"/>
                </a:cubicBezTo>
                <a:cubicBezTo>
                  <a:pt x="553085" y="123753"/>
                  <a:pt x="429332" y="0"/>
                  <a:pt x="276542" y="0"/>
                </a:cubicBezTo>
                <a:close/>
                <a:moveTo>
                  <a:pt x="1935797" y="0"/>
                </a:moveTo>
                <a:cubicBezTo>
                  <a:pt x="1783007" y="0"/>
                  <a:pt x="1659254" y="123753"/>
                  <a:pt x="1659254" y="276543"/>
                </a:cubicBezTo>
                <a:cubicBezTo>
                  <a:pt x="1659254" y="429332"/>
                  <a:pt x="1783007" y="553085"/>
                  <a:pt x="1935797" y="553085"/>
                </a:cubicBezTo>
                <a:cubicBezTo>
                  <a:pt x="2088586" y="553085"/>
                  <a:pt x="2212339" y="429332"/>
                  <a:pt x="2212339" y="276543"/>
                </a:cubicBezTo>
                <a:cubicBezTo>
                  <a:pt x="2212339" y="123753"/>
                  <a:pt x="2088586" y="0"/>
                  <a:pt x="1935797" y="0"/>
                </a:cubicBezTo>
                <a:close/>
                <a:moveTo>
                  <a:pt x="1106170" y="0"/>
                </a:moveTo>
                <a:cubicBezTo>
                  <a:pt x="953380" y="0"/>
                  <a:pt x="829627" y="123753"/>
                  <a:pt x="829627" y="276543"/>
                </a:cubicBezTo>
                <a:cubicBezTo>
                  <a:pt x="829627" y="429332"/>
                  <a:pt x="953380" y="553085"/>
                  <a:pt x="1106170" y="553085"/>
                </a:cubicBezTo>
                <a:cubicBezTo>
                  <a:pt x="1258959" y="553085"/>
                  <a:pt x="1382712" y="429332"/>
                  <a:pt x="1382712" y="276543"/>
                </a:cubicBezTo>
                <a:cubicBezTo>
                  <a:pt x="1382712" y="123753"/>
                  <a:pt x="1258959" y="0"/>
                  <a:pt x="1106170" y="0"/>
                </a:cubicBez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pic>
        <p:nvPicPr>
          <p:cNvPr id="6152" name="Picture 8" descr="Qna Images – Browse 4,793 Stock Photos, Vectors, and Video | Adobe Stock">
            <a:extLst>
              <a:ext uri="{FF2B5EF4-FFF2-40B4-BE49-F238E27FC236}">
                <a16:creationId xmlns="" xmlns:a16="http://schemas.microsoft.com/office/drawing/2014/main" id="{0C82206F-9219-42F4-90F0-7CDE18BB83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320850"/>
            <a:ext cx="60960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17634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B7134B9-3F88-5EEF-C65A-C164D9873776}"/>
              </a:ext>
            </a:extLst>
          </p:cNvPr>
          <p:cNvSpPr>
            <a:spLocks noGrp="1"/>
          </p:cNvSpPr>
          <p:nvPr>
            <p:ph type="title"/>
          </p:nvPr>
        </p:nvSpPr>
        <p:spPr>
          <a:xfrm>
            <a:off x="1696814" y="1989516"/>
            <a:ext cx="6480000" cy="717900"/>
          </a:xfrm>
        </p:spPr>
        <p:txBody>
          <a:bodyPr/>
          <a:lstStyle/>
          <a:p>
            <a:pPr algn="ctr"/>
            <a:r>
              <a:rPr lang="en-US" sz="4000" dirty="0">
                <a:latin typeface="Arial" panose="020B0604020202020204" pitchFamily="34" charset="0"/>
                <a:cs typeface="Arial" panose="020B0604020202020204" pitchFamily="34" charset="0"/>
              </a:rPr>
              <a:t>Thank You…..</a:t>
            </a:r>
          </a:p>
        </p:txBody>
      </p:sp>
      <p:sp>
        <p:nvSpPr>
          <p:cNvPr id="4" name="Slide Number Placeholder 3">
            <a:extLst>
              <a:ext uri="{FF2B5EF4-FFF2-40B4-BE49-F238E27FC236}">
                <a16:creationId xmlns="" xmlns:a16="http://schemas.microsoft.com/office/drawing/2014/main" id="{5A6B5D97-CF4B-4163-8A00-46E7FE0DF8F9}"/>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12</a:t>
            </a:fld>
            <a:endParaRPr lang="en"/>
          </a:p>
        </p:txBody>
      </p:sp>
    </p:spTree>
    <p:extLst>
      <p:ext uri="{BB962C8B-B14F-4D97-AF65-F5344CB8AC3E}">
        <p14:creationId xmlns:p14="http://schemas.microsoft.com/office/powerpoint/2010/main" val="3605330130"/>
      </p:ext>
    </p:extLst>
  </p:cSld>
  <p:clrMapOvr>
    <a:masterClrMapping/>
  </p:clrMapOvr>
</p:sld>
</file>

<file path=ppt/theme/theme1.xml><?xml version="1.0" encoding="utf-8"?>
<a:theme xmlns:a="http://schemas.openxmlformats.org/drawingml/2006/main" name="Business Geometric Template">
  <a:themeElements>
    <a:clrScheme name="Custom 347">
      <a:dk1>
        <a:srgbClr val="363739"/>
      </a:dk1>
      <a:lt1>
        <a:srgbClr val="FFFFFF"/>
      </a:lt1>
      <a:dk2>
        <a:srgbClr val="888888"/>
      </a:dk2>
      <a:lt2>
        <a:srgbClr val="F5F5EF"/>
      </a:lt2>
      <a:accent1>
        <a:srgbClr val="EFBC49"/>
      </a:accent1>
      <a:accent2>
        <a:srgbClr val="D8A530"/>
      </a:accent2>
      <a:accent3>
        <a:srgbClr val="AB8540"/>
      </a:accent3>
      <a:accent4>
        <a:srgbClr val="494F56"/>
      </a:accent4>
      <a:accent5>
        <a:srgbClr val="888888"/>
      </a:accent5>
      <a:accent6>
        <a:srgbClr val="B1B1B2"/>
      </a:accent6>
      <a:hlink>
        <a:srgbClr val="363739"/>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1641</Words>
  <Application>Microsoft Office PowerPoint</Application>
  <PresentationFormat>On-screen Show (16:9)</PresentationFormat>
  <Paragraphs>88</Paragraphs>
  <Slides>12</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Barlow Medium</vt:lpstr>
      <vt:lpstr>Wingdings</vt:lpstr>
      <vt:lpstr>Times New Roman</vt:lpstr>
      <vt:lpstr>Barlow</vt:lpstr>
      <vt:lpstr>Calibri</vt:lpstr>
      <vt:lpstr>Business Geometric Template</vt:lpstr>
      <vt:lpstr>International Business Communications  Yustian Mladenov (2111875)</vt:lpstr>
      <vt:lpstr>Table of Content</vt:lpstr>
      <vt:lpstr>Introduction</vt:lpstr>
      <vt:lpstr>Overview of the Company</vt:lpstr>
      <vt:lpstr>Understanding Cultural Differences</vt:lpstr>
      <vt:lpstr>Cultural Challenges and Difficulties</vt:lpstr>
      <vt:lpstr>Cultural Similarities between the UK and Germany</vt:lpstr>
      <vt:lpstr>Recommendations and Business Communication Solutions</vt:lpstr>
      <vt:lpstr>Conclusion</vt:lpstr>
      <vt:lpstr>   References</vt:lpstr>
      <vt:lpstr>Questions &amp; Answers</vt:lpstr>
      <vt:lpstr>Thank You…..</vt:lpstr>
    </vt:vector>
  </TitlesOfParts>
  <Manager/>
  <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modified xsi:type="dcterms:W3CDTF">2023-11-20T20:39:13Z</dcterms:modified>
  <cp:category/>
</cp:coreProperties>
</file>