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7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300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1" r:id="rId19"/>
    <p:sldId id="302" r:id="rId2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1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1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>
            <a:lvl1pPr>
              <a:defRPr sz="3200"/>
            </a:lvl1pPr>
            <a:lvl2pPr>
              <a:defRPr sz="3200"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1WR9XKa7f78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yWbJx7-Kl8U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isceo-global.com/quizzes/cultural-awareness-quizzes" TargetMode="External"/><Relationship Id="rId2" Type="http://schemas.openxmlformats.org/officeDocument/2006/relationships/hyperlink" Target="http://crossculturalbiz.com/business-culture-awareness-qui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45265" y="1071694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Business Communications (Week 7)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Antje Cockrill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week,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3686" y="1573427"/>
            <a:ext cx="9090926" cy="4337795"/>
          </a:xfrm>
        </p:spPr>
        <p:txBody>
          <a:bodyPr>
            <a:normAutofit/>
          </a:bodyPr>
          <a:lstStyle/>
          <a:p>
            <a:r>
              <a:rPr lang="en-GB" dirty="0" smtClean="0"/>
              <a:t>Continue to look at the differences of doing business in different countries.</a:t>
            </a:r>
          </a:p>
          <a:p>
            <a:r>
              <a:rPr lang="en-GB" dirty="0" smtClean="0"/>
              <a:t>The focus is on the Africa and Latin America</a:t>
            </a:r>
          </a:p>
          <a:p>
            <a:r>
              <a:rPr lang="en-GB" dirty="0" smtClean="0"/>
              <a:t>Explore the importance of English as a global business language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1312333" y="1041400"/>
            <a:ext cx="10397601" cy="5816599"/>
          </a:xfrm>
        </p:spPr>
        <p:txBody>
          <a:bodyPr>
            <a:normAutofit fontScale="55000" lnSpcReduction="20000"/>
          </a:bodyPr>
          <a:lstStyle/>
          <a:p>
            <a:pPr marL="0" lvl="0" indent="0">
              <a:buNone/>
            </a:pPr>
            <a:endParaRPr lang="en-GB" sz="2600" b="1" dirty="0" smtClean="0"/>
          </a:p>
          <a:p>
            <a:pPr marL="0" lvl="0" indent="0">
              <a:buNone/>
            </a:pPr>
            <a:r>
              <a:rPr lang="en-GB" sz="2600" b="1" dirty="0" smtClean="0"/>
              <a:t>    </a:t>
            </a:r>
            <a:r>
              <a:rPr lang="en-GB" sz="5100" b="1" dirty="0" smtClean="0"/>
              <a:t>Doing Business with Latin America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sz="2600" b="1" dirty="0" smtClean="0"/>
          </a:p>
          <a:p>
            <a:pPr lvl="0">
              <a:buFont typeface="Wingdings" panose="05000000000000000000" pitchFamily="2" charset="2"/>
              <a:buChar char="Ø"/>
            </a:pPr>
            <a:endParaRPr lang="en-GB" sz="2600" b="1" dirty="0" smtClean="0"/>
          </a:p>
          <a:p>
            <a:r>
              <a:rPr lang="en-GB" sz="3400" dirty="0"/>
              <a:t>B</a:t>
            </a:r>
            <a:r>
              <a:rPr lang="en-GB" sz="3400" dirty="0" smtClean="0"/>
              <a:t>ig variety of cultures but have in common </a:t>
            </a:r>
          </a:p>
          <a:p>
            <a:pPr marL="857250" lvl="1" indent="-457200"/>
            <a:r>
              <a:rPr lang="en-GB" sz="3400" dirty="0" smtClean="0"/>
              <a:t>the influence of the Catholic church, </a:t>
            </a:r>
          </a:p>
          <a:p>
            <a:pPr marL="857250" lvl="1" indent="-457200"/>
            <a:r>
              <a:rPr lang="en-GB" sz="3400" dirty="0" smtClean="0"/>
              <a:t>the value of the family, well defined  roles for males and females</a:t>
            </a:r>
          </a:p>
          <a:p>
            <a:pPr marL="857250" lvl="1" indent="-457200"/>
            <a:r>
              <a:rPr lang="en-GB" sz="3400" dirty="0" smtClean="0"/>
              <a:t>Spanish is the main language (Portuguese in Brazil).</a:t>
            </a:r>
          </a:p>
          <a:p>
            <a:r>
              <a:rPr lang="en-GB" sz="3400" dirty="0" smtClean="0"/>
              <a:t>Many resources but many problems such as poverty, corrupt governments, revolutions that ended in bloodshed and social unrest. </a:t>
            </a:r>
          </a:p>
          <a:p>
            <a:r>
              <a:rPr lang="en-GB" sz="3400" dirty="0" smtClean="0"/>
              <a:t>Unequal distribution of wealth and power in the hands of about 3% of the population(educated Upper Classes). </a:t>
            </a:r>
          </a:p>
          <a:p>
            <a:r>
              <a:rPr lang="en-GB" sz="3400" dirty="0" smtClean="0"/>
              <a:t>Some countries are more stable than others e.g. Argentina is relatively stable.</a:t>
            </a:r>
          </a:p>
          <a:p>
            <a:r>
              <a:rPr lang="en-GB" sz="3400" dirty="0" smtClean="0"/>
              <a:t>High illiteracy rates amongst most of the population although decreasing.- impact on business</a:t>
            </a:r>
          </a:p>
          <a:p>
            <a:pPr marL="0" lvl="0" indent="0">
              <a:buNone/>
            </a:pPr>
            <a:r>
              <a:rPr lang="en-GB" sz="3400" dirty="0" smtClean="0"/>
              <a:t> </a:t>
            </a:r>
            <a:endParaRPr lang="en-GB" sz="3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4630" y="73973"/>
            <a:ext cx="2645304" cy="3062983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97236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1520952" y="393192"/>
            <a:ext cx="10823451" cy="6464808"/>
          </a:xfrm>
        </p:spPr>
        <p:txBody>
          <a:bodyPr>
            <a:normAutofit/>
          </a:bodyPr>
          <a:lstStyle/>
          <a:p>
            <a:pPr lvl="0"/>
            <a:r>
              <a:rPr lang="en-GB" sz="2600" dirty="0"/>
              <a:t>MEXICO </a:t>
            </a:r>
            <a:r>
              <a:rPr lang="en-GB" sz="2600" dirty="0" smtClean="0"/>
              <a:t>is the biggest </a:t>
            </a:r>
            <a:r>
              <a:rPr lang="en-GB" sz="2600" dirty="0"/>
              <a:t>Spanish speaking country. </a:t>
            </a:r>
          </a:p>
          <a:p>
            <a:pPr lvl="0"/>
            <a:r>
              <a:rPr lang="en-GB" sz="2600" dirty="0"/>
              <a:t>Military no important role, unlike many other countries in LA  Frequent devaluations of the peso (money)</a:t>
            </a:r>
          </a:p>
          <a:p>
            <a:pPr lvl="0"/>
            <a:r>
              <a:rPr lang="en-GB" sz="2600" dirty="0"/>
              <a:t>Corruption </a:t>
            </a:r>
            <a:r>
              <a:rPr lang="en-GB" sz="2600" dirty="0" smtClean="0"/>
              <a:t>and drugs </a:t>
            </a:r>
            <a:r>
              <a:rPr lang="en-GB" sz="2600" dirty="0"/>
              <a:t>are major problems</a:t>
            </a:r>
          </a:p>
          <a:p>
            <a:pPr lvl="0"/>
            <a:r>
              <a:rPr lang="en-GB" sz="2600" dirty="0"/>
              <a:t>Mexico respects </a:t>
            </a:r>
            <a:r>
              <a:rPr lang="en-GB" sz="2600" dirty="0" smtClean="0"/>
              <a:t>religion (Catholic), </a:t>
            </a:r>
            <a:r>
              <a:rPr lang="en-GB" sz="2600" dirty="0"/>
              <a:t>the family, personal relationships are valued and respect for individual dignity.</a:t>
            </a:r>
          </a:p>
          <a:p>
            <a:pPr lvl="0"/>
            <a:r>
              <a:rPr lang="en-GB" sz="2600" dirty="0"/>
              <a:t>When doing business do not talk business at the beginning – gaining trust and confidence in the opposite side is essential.  Mexicans do business with people not with the companies</a:t>
            </a:r>
          </a:p>
          <a:p>
            <a:pPr lvl="0"/>
            <a:r>
              <a:rPr lang="en-GB" sz="2600" dirty="0"/>
              <a:t> Government has considerable influence in private business and this can cause a delay to finishing a transaction.</a:t>
            </a:r>
          </a:p>
          <a:p>
            <a:pPr marL="0" lvl="0" indent="0"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6066" y="5544266"/>
            <a:ext cx="1947333" cy="118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73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1378035" y="553402"/>
            <a:ext cx="10195898" cy="561102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Mexican protocol is dependent on honesty, dignity, courtesy, diplomacy, tact, social as well as technical competence important.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Mexicans are high context communicators (Hall) – use hand movement, physical contact, and emotional expressions when communicating.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Schedules are not allowed to interfere with  their dealings with family or friends thus Mexicans may often be late for meetings.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Mexicans admire USA and large numbers try to live in the US. However they also distrust North Americans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Trump wants to build a </a:t>
            </a:r>
            <a:r>
              <a:rPr lang="en-GB" sz="2400" dirty="0" smtClean="0"/>
              <a:t>wall </a:t>
            </a:r>
            <a:endParaRPr lang="en-GB" sz="2400" dirty="0"/>
          </a:p>
          <a:p>
            <a:pPr marL="0" lvl="0" indent="0">
              <a:lnSpc>
                <a:spcPct val="80000"/>
              </a:lnSpc>
              <a:buNone/>
            </a:pPr>
            <a:endParaRPr lang="en-GB" dirty="0"/>
          </a:p>
        </p:txBody>
      </p:sp>
      <p:sp>
        <p:nvSpPr>
          <p:cNvPr id="3" name="AutoShape 2" descr="US President Donald Trump launched his election campaign with a promise to build a wall along America's long -- and porous -- southern border with Mexico. PHOTO: AFP Photo/ALFREDO ESTRELL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US President Donald Trump launched his election campaign with a promise to build a wall along America's long -- and porous -- southern border with Mexico. PHOTO: AFP Photo/ALFREDO ESTRELLA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9047" y="4919133"/>
            <a:ext cx="2761886" cy="183676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865391" y="6164431"/>
            <a:ext cx="1980523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00" dirty="0"/>
              <a:t>https://guardian.ng/news/mexicos-cross-border-workers-fear-trumps-wall/</a:t>
            </a:r>
          </a:p>
        </p:txBody>
      </p:sp>
    </p:spTree>
    <p:extLst>
      <p:ext uri="{BB962C8B-B14F-4D97-AF65-F5344CB8AC3E}">
        <p14:creationId xmlns:p14="http://schemas.microsoft.com/office/powerpoint/2010/main" val="84636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1744136" y="668528"/>
            <a:ext cx="10515600" cy="5838636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sz="2600" dirty="0"/>
              <a:t>CENTRAL AMERICA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Much social unrest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Many of the countries are poor and have a history of being run by dictators e.g. Guatemala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Costa Rica is one of most stable/prosperous.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Puerto Rico/ Panama – strong American control</a:t>
            </a:r>
          </a:p>
          <a:p>
            <a:pPr marL="0" indent="0">
              <a:lnSpc>
                <a:spcPct val="80000"/>
              </a:lnSpc>
              <a:buNone/>
            </a:pPr>
            <a:endParaRPr lang="en-GB" sz="2600" dirty="0" smtClean="0"/>
          </a:p>
          <a:p>
            <a:pPr marL="0" indent="0">
              <a:lnSpc>
                <a:spcPct val="80000"/>
              </a:lnSpc>
              <a:buNone/>
            </a:pPr>
            <a:r>
              <a:rPr lang="en-GB" sz="2600" dirty="0" smtClean="0"/>
              <a:t>SOUTH </a:t>
            </a:r>
            <a:r>
              <a:rPr lang="en-GB" sz="2600" dirty="0"/>
              <a:t>AMERICA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12 countries.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USA economic influence is big but also China has been investing 100s of millions of dollars in this part of the world</a:t>
            </a:r>
            <a:r>
              <a:rPr lang="en-GB" sz="3600" b="1" dirty="0"/>
              <a:t>.</a:t>
            </a:r>
            <a:endParaRPr lang="en-GB" sz="3600" dirty="0"/>
          </a:p>
          <a:p>
            <a:pPr marL="0" lvl="0" indent="0">
              <a:lnSpc>
                <a:spcPct val="8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554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1226989" y="1275290"/>
            <a:ext cx="9362634" cy="5404184"/>
          </a:xfrm>
        </p:spPr>
        <p:txBody>
          <a:bodyPr>
            <a:normAutofit/>
          </a:bodyPr>
          <a:lstStyle/>
          <a:p>
            <a:pPr marL="0" indent="0">
              <a:lnSpc>
                <a:spcPct val="70000"/>
              </a:lnSpc>
              <a:buNone/>
            </a:pPr>
            <a:r>
              <a:rPr lang="en-GB" sz="2400" dirty="0"/>
              <a:t>BRAZIL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Kissing is common when meeting.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Hugging and touching are very common in Brazil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Brazilians are less formal than other Latin Americans 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Great mix of European, indigenous and African cultures and languages 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People are very welcoming and hospitable, courteous and friendly.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Brazilians tend to entertain in restaurants rather than at home.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Brazilians are generous and value relationships 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 </a:t>
            </a:r>
            <a:endParaRPr lang="en-GB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297" y="457199"/>
            <a:ext cx="2908770" cy="1636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39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1741714" y="792481"/>
            <a:ext cx="10067108" cy="5373188"/>
          </a:xfrm>
        </p:spPr>
        <p:txBody>
          <a:bodyPr>
            <a:normAutofit/>
          </a:bodyPr>
          <a:lstStyle/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Gifts given in business meetings especially perfume, chocolate, wine, </a:t>
            </a:r>
            <a:r>
              <a:rPr lang="en-GB" sz="2400" dirty="0" err="1"/>
              <a:t>etc</a:t>
            </a:r>
            <a:r>
              <a:rPr lang="en-GB" sz="2400" dirty="0"/>
              <a:t> from your country of origin.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Idea of time is flexible- most meetings start 5-20 minutes late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 smtClean="0"/>
              <a:t>Brazilians </a:t>
            </a:r>
            <a:r>
              <a:rPr lang="en-GB" sz="2400" dirty="0"/>
              <a:t>prefer to discuss family and build up a relationship before getting down to business proper</a:t>
            </a:r>
            <a:r>
              <a:rPr lang="en-GB" sz="2400" dirty="0" smtClean="0"/>
              <a:t>.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 smtClean="0"/>
              <a:t>Brazilians </a:t>
            </a:r>
            <a:r>
              <a:rPr lang="en-GB" sz="2400" dirty="0"/>
              <a:t>can be indirect in expressing feelings so one needs to be aware that there may be an underlying message in a communication not in the words.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/>
              <a:t>An inferior speaking to a superior will often look down to show respect.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/>
              <a:t>Brazilians use </a:t>
            </a:r>
            <a:r>
              <a:rPr lang="en-GB" sz="2400" dirty="0" smtClean="0"/>
              <a:t>their </a:t>
            </a:r>
            <a:r>
              <a:rPr lang="en-GB" sz="2400" dirty="0"/>
              <a:t>hands to talk.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 smtClean="0"/>
              <a:t>People </a:t>
            </a:r>
            <a:r>
              <a:rPr lang="en-GB" sz="2400" dirty="0"/>
              <a:t>believe in being flexible and accommodating . </a:t>
            </a:r>
          </a:p>
          <a:p>
            <a:pPr marL="0" lvl="0" indent="0">
              <a:lnSpc>
                <a:spcPct val="80000"/>
              </a:lnSpc>
              <a:spcAft>
                <a:spcPts val="1200"/>
              </a:spcAft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56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2116667" y="617728"/>
            <a:ext cx="9440333" cy="59693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/>
              <a:t>GENERAL THEMES IN LATIN AMERICA</a:t>
            </a:r>
          </a:p>
          <a:p>
            <a:r>
              <a:rPr lang="en-GB" sz="2600" dirty="0"/>
              <a:t>Hand shakes are common but also hugs.</a:t>
            </a:r>
          </a:p>
          <a:p>
            <a:r>
              <a:rPr lang="en-GB" sz="2600" dirty="0"/>
              <a:t>Before talking business talk about family, health, weather, local football team.</a:t>
            </a:r>
          </a:p>
          <a:p>
            <a:r>
              <a:rPr lang="en-GB" sz="2600" dirty="0"/>
              <a:t>Express gratitude for any courtesy</a:t>
            </a:r>
          </a:p>
          <a:p>
            <a:r>
              <a:rPr lang="en-GB" sz="2600" dirty="0"/>
              <a:t>Although they are not punctual they will probably expect non Latin Americans to be punctual.</a:t>
            </a:r>
          </a:p>
          <a:p>
            <a:r>
              <a:rPr lang="en-GB" sz="2600" dirty="0"/>
              <a:t>Dinner is often as late as 9.oopm...it is polite to arrive half an hour late!</a:t>
            </a:r>
          </a:p>
          <a:p>
            <a:r>
              <a:rPr lang="en-GB" sz="2600" dirty="0"/>
              <a:t>Privacy is important in Latin America as is security so people might often have bodyguards and elaborate security around offices and homes</a:t>
            </a:r>
            <a:r>
              <a:rPr lang="en-GB" sz="2600" dirty="0" smtClean="0"/>
              <a:t>.</a:t>
            </a:r>
          </a:p>
          <a:p>
            <a:r>
              <a:rPr lang="en-GB" sz="2600" dirty="0" smtClean="0">
                <a:hlinkClick r:id="rId2"/>
              </a:rPr>
              <a:t>Business Challenges and Opportunities in Latin America</a:t>
            </a:r>
            <a:endParaRPr lang="en-GB" sz="2600" dirty="0"/>
          </a:p>
          <a:p>
            <a:pPr marL="0" lv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22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Moving on – Dealing with Africa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574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6781" y="272852"/>
            <a:ext cx="8242220" cy="62380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sz="3100" b="1" dirty="0" smtClean="0"/>
              <a:t>Doing business with  Africa</a:t>
            </a:r>
            <a:endParaRPr lang="en-GB" sz="3100" b="1" dirty="0"/>
          </a:p>
          <a:p>
            <a:r>
              <a:rPr lang="en-GB" sz="3100" dirty="0" smtClean="0"/>
              <a:t>Mix </a:t>
            </a:r>
            <a:r>
              <a:rPr lang="en-GB" sz="3100" dirty="0"/>
              <a:t>of cultures and local languages – conquered by Portuguese, British, French, Belgians and Germans . 53 countries in all. 19 have democratic governments</a:t>
            </a:r>
          </a:p>
          <a:p>
            <a:r>
              <a:rPr lang="en-GB" sz="3100" dirty="0"/>
              <a:t>32 out of 38  of world’s worse debtors/impoverished countries  are African.</a:t>
            </a:r>
          </a:p>
          <a:p>
            <a:r>
              <a:rPr lang="en-GB" sz="3100" dirty="0"/>
              <a:t>Great natural beauty and resources – under-developed.</a:t>
            </a:r>
          </a:p>
          <a:p>
            <a:r>
              <a:rPr lang="en-GB" sz="3100" dirty="0"/>
              <a:t>Great diversity(many tribes, languages, customs religions </a:t>
            </a:r>
            <a:r>
              <a:rPr lang="en-GB" sz="3100" dirty="0" err="1"/>
              <a:t>etc</a:t>
            </a:r>
            <a:r>
              <a:rPr lang="en-GB" sz="3100" dirty="0"/>
              <a:t>) but there is a distinct African brotherhood and humour.</a:t>
            </a:r>
          </a:p>
          <a:p>
            <a:pPr marL="0" indent="0">
              <a:buNone/>
            </a:pPr>
            <a:r>
              <a:rPr lang="en-GB" sz="3100" dirty="0"/>
              <a:t> </a:t>
            </a:r>
          </a:p>
          <a:p>
            <a:pPr marL="0" indent="0">
              <a:buNone/>
            </a:pPr>
            <a:r>
              <a:rPr lang="en-GB" sz="3100" dirty="0"/>
              <a:t>According to  Moran, Harris &amp; </a:t>
            </a:r>
            <a:r>
              <a:rPr lang="en-GB" sz="3100" dirty="0" smtClean="0"/>
              <a:t>Moran {2007):</a:t>
            </a:r>
            <a:endParaRPr lang="en-GB" sz="3100" dirty="0"/>
          </a:p>
          <a:p>
            <a:pPr marL="0" indent="0">
              <a:buNone/>
            </a:pPr>
            <a:r>
              <a:rPr lang="en-GB" sz="3100" i="1" dirty="0"/>
              <a:t>..most of the people are generous and traditional, eager to learn and hardworking. But in the past 40 years, their natural buoyancy and flexibility have been dampened by widespread famine, </a:t>
            </a:r>
            <a:r>
              <a:rPr lang="en-GB" sz="3100" i="1" dirty="0" smtClean="0"/>
              <a:t>epidemics</a:t>
            </a:r>
            <a:r>
              <a:rPr lang="en-GB" sz="3100" i="1" dirty="0"/>
              <a:t>, exploitation and unrest</a:t>
            </a:r>
            <a:endParaRPr lang="en-GB" sz="3100" dirty="0"/>
          </a:p>
          <a:p>
            <a:pPr marL="0" indent="0">
              <a:buNone/>
            </a:pPr>
            <a:r>
              <a:rPr lang="en-GB" sz="3100" dirty="0"/>
              <a:t>(Moran, Harris &amp; Moran, 2007, p.607)</a:t>
            </a:r>
          </a:p>
          <a:p>
            <a:pPr marL="0" indent="0">
              <a:buNone/>
            </a:pPr>
            <a:endParaRPr lang="en-GB" sz="31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1267" y="448733"/>
            <a:ext cx="2321284" cy="243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956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5533" y="414867"/>
            <a:ext cx="10414799" cy="6287858"/>
          </a:xfrm>
        </p:spPr>
        <p:txBody>
          <a:bodyPr>
            <a:normAutofit/>
          </a:bodyPr>
          <a:lstStyle/>
          <a:p>
            <a:r>
              <a:rPr lang="en-GB" sz="2600" dirty="0"/>
              <a:t>Western media tend to paint a bleak picture of Africa – mass famine/poverty , AIDS, widespread drought ...but the reality for most Africans is more positive.</a:t>
            </a:r>
          </a:p>
          <a:p>
            <a:r>
              <a:rPr lang="en-GB" sz="2600" dirty="0"/>
              <a:t>European languages used are French, English, Portuguese and Dutch and these languages tend to unify countries divided by 2,000 languages in all and strong tribal loyalty</a:t>
            </a:r>
          </a:p>
          <a:p>
            <a:r>
              <a:rPr lang="en-GB" sz="2600" dirty="0" smtClean="0"/>
              <a:t>Many </a:t>
            </a:r>
            <a:r>
              <a:rPr lang="en-GB" sz="2600" dirty="0"/>
              <a:t>countries have strong heads of state who abuse their power</a:t>
            </a:r>
          </a:p>
          <a:p>
            <a:r>
              <a:rPr lang="en-GB" sz="2600" dirty="0"/>
              <a:t>Colonial </a:t>
            </a:r>
            <a:r>
              <a:rPr lang="en-GB" sz="2400" dirty="0"/>
              <a:t>legacy means borders for states create </a:t>
            </a:r>
            <a:r>
              <a:rPr lang="en-GB" sz="2400" dirty="0" smtClean="0"/>
              <a:t>conflict as multiple ethnic groups are present in many nations, often groups that were historically not friendly.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1314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7133" y="270933"/>
            <a:ext cx="10408089" cy="64490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 following are the important features of African life:</a:t>
            </a:r>
          </a:p>
          <a:p>
            <a:pPr marL="0" indent="0">
              <a:buNone/>
            </a:pPr>
            <a:r>
              <a:rPr lang="en-GB" sz="2400" dirty="0"/>
              <a:t>FAMILY</a:t>
            </a:r>
          </a:p>
          <a:p>
            <a:r>
              <a:rPr lang="en-GB" sz="2400" dirty="0"/>
              <a:t>Very important to Africans – nuclear family and extended family.</a:t>
            </a:r>
          </a:p>
          <a:p>
            <a:r>
              <a:rPr lang="en-GB" sz="2400" dirty="0"/>
              <a:t>The tribe is the ultimate community and is the equivalent of a nation (many tribes are divided by national borders and many nations have numerous tribes – recipe for conflict. Wars have all been fought on behalf of tribes, not counties)</a:t>
            </a:r>
          </a:p>
          <a:p>
            <a:r>
              <a:rPr lang="en-GB" sz="2400" dirty="0" smtClean="0"/>
              <a:t>Traditionally, Africans </a:t>
            </a:r>
            <a:r>
              <a:rPr lang="en-GB" sz="2400" dirty="0"/>
              <a:t>centre lives around their villages for cultivation and food gathering. Villages are ruled by ‘elders’ who are judges, mediators, trade masters and leaders.</a:t>
            </a:r>
          </a:p>
          <a:p>
            <a:r>
              <a:rPr lang="en-GB" sz="2400" dirty="0" smtClean="0"/>
              <a:t>Tribes are </a:t>
            </a:r>
            <a:r>
              <a:rPr lang="en-GB" sz="2400" dirty="0"/>
              <a:t>divided into kinship lines including blood relations (most special) , friendships...African emphasis is on </a:t>
            </a:r>
            <a:r>
              <a:rPr lang="en-GB" sz="2400" dirty="0" smtClean="0"/>
              <a:t>kinship</a:t>
            </a:r>
          </a:p>
          <a:p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1375" y="5338655"/>
            <a:ext cx="1867958" cy="123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868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5800" y="232913"/>
            <a:ext cx="10043543" cy="65647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TRUST &amp; FRIENDSHIP</a:t>
            </a:r>
          </a:p>
          <a:p>
            <a:r>
              <a:rPr lang="en-GB" sz="2400" dirty="0"/>
              <a:t>After family , friendship is the most important. Before doing business you need to make friends and get on . Africans expect the friendship to continue after doing business and African businessmen discuss politics , sport...and sometimes business! </a:t>
            </a:r>
          </a:p>
          <a:p>
            <a:r>
              <a:rPr lang="en-GB" sz="2400" dirty="0"/>
              <a:t>Africans are friendly and warm and sincere.</a:t>
            </a:r>
          </a:p>
          <a:p>
            <a:r>
              <a:rPr lang="en-GB" sz="2400" dirty="0"/>
              <a:t>When Africans smile it means they like you. Lack of smiles shows distrust.</a:t>
            </a:r>
          </a:p>
          <a:p>
            <a:r>
              <a:rPr lang="en-GB" sz="2400" dirty="0"/>
              <a:t>Formal invitations are not common. Once a friend you can pop in when you want!</a:t>
            </a:r>
          </a:p>
          <a:p>
            <a:r>
              <a:rPr lang="en-GB" sz="2400" dirty="0"/>
              <a:t>People discuss all sorts of events often for a long time before a business meeting starts proper.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48662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6400" y="380999"/>
            <a:ext cx="9812867" cy="616644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dirty="0"/>
              <a:t>TIME	</a:t>
            </a:r>
          </a:p>
          <a:p>
            <a:r>
              <a:rPr lang="en-GB" sz="3100" dirty="0"/>
              <a:t>Time is flexible – people come first ,then time.</a:t>
            </a:r>
          </a:p>
          <a:p>
            <a:r>
              <a:rPr lang="en-GB" sz="3100" dirty="0"/>
              <a:t>Anyone in a hurry is viewed with suspicion and mistrust. What cannot be done today can be done tomorrow. </a:t>
            </a:r>
          </a:p>
          <a:p>
            <a:r>
              <a:rPr lang="en-GB" sz="3100" dirty="0"/>
              <a:t>People often arrive several hours late for a meeting...”African time” </a:t>
            </a:r>
            <a:r>
              <a:rPr lang="en-GB" sz="3100" dirty="0" smtClean="0"/>
              <a:t>(Westerners </a:t>
            </a:r>
            <a:r>
              <a:rPr lang="en-GB" sz="3100" dirty="0"/>
              <a:t>interpret this as laziness, untrustworthiness, lack of seriousness and interest in the business</a:t>
            </a:r>
            <a:r>
              <a:rPr lang="en-GB" sz="3100" dirty="0" smtClean="0"/>
              <a:t>.)</a:t>
            </a:r>
            <a:endParaRPr lang="en-GB" sz="3100" dirty="0"/>
          </a:p>
          <a:p>
            <a:r>
              <a:rPr lang="en-GB" sz="3100" dirty="0"/>
              <a:t>However Africans are changing in their attitudes to time and certainly try to be prompt when meeting foreigners.</a:t>
            </a:r>
          </a:p>
          <a:p>
            <a:r>
              <a:rPr lang="en-GB" sz="3100" dirty="0"/>
              <a:t>CORRUPTION is traditionally a part of life and even people who have been outside Africa for education often fall into these practices.</a:t>
            </a:r>
          </a:p>
          <a:p>
            <a:endParaRPr lang="en-GB" sz="3100" dirty="0"/>
          </a:p>
        </p:txBody>
      </p:sp>
    </p:spTree>
    <p:extLst>
      <p:ext uri="{BB962C8B-B14F-4D97-AF65-F5344CB8AC3E}">
        <p14:creationId xmlns:p14="http://schemas.microsoft.com/office/powerpoint/2010/main" val="2069587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9666" y="584200"/>
            <a:ext cx="9940665" cy="609264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500" dirty="0"/>
              <a:t>RESPECT FOR ELDERS</a:t>
            </a:r>
          </a:p>
          <a:p>
            <a:r>
              <a:rPr lang="en-GB" sz="3500" dirty="0"/>
              <a:t>Belief in Africa the older one is the better one becomes Age is an asset ( in West it is often a burden!)</a:t>
            </a:r>
          </a:p>
          <a:p>
            <a:r>
              <a:rPr lang="en-GB" sz="3500" dirty="0"/>
              <a:t> </a:t>
            </a:r>
            <a:r>
              <a:rPr lang="en-GB" sz="3500" dirty="0" smtClean="0"/>
              <a:t>The </a:t>
            </a:r>
            <a:r>
              <a:rPr lang="en-GB" sz="3500" dirty="0"/>
              <a:t>older one is the more respect one gets.</a:t>
            </a:r>
          </a:p>
          <a:p>
            <a:r>
              <a:rPr lang="en-GB" sz="3500" dirty="0"/>
              <a:t>If an older African is doing business with a much younger non African the African will show him little respect unless sincerity, respect and empathy are shown towards the older person.</a:t>
            </a:r>
          </a:p>
          <a:p>
            <a:r>
              <a:rPr lang="en-GB" sz="3500" dirty="0"/>
              <a:t>Respect for elders is the key to harmony in villages and tribes.</a:t>
            </a:r>
          </a:p>
          <a:p>
            <a:r>
              <a:rPr lang="en-GB" sz="3500" dirty="0"/>
              <a:t>Africans would not normally oppose the opinion of their elders. Young may even be expected not to have opinions.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867937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5267" y="169332"/>
            <a:ext cx="8119533" cy="64471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 </a:t>
            </a:r>
            <a:endParaRPr lang="en-GB" sz="3200" dirty="0"/>
          </a:p>
          <a:p>
            <a:pPr marL="0" indent="0">
              <a:buNone/>
            </a:pPr>
            <a:r>
              <a:rPr lang="en-GB" sz="2600" dirty="0"/>
              <a:t>TIPS when doing business:</a:t>
            </a:r>
          </a:p>
          <a:p>
            <a:r>
              <a:rPr lang="en-GB" sz="2600" dirty="0"/>
              <a:t>Be formal and respectful</a:t>
            </a:r>
          </a:p>
          <a:p>
            <a:r>
              <a:rPr lang="en-GB" sz="2600" dirty="0"/>
              <a:t>Be trustworthy – deliver what promised when doing business</a:t>
            </a:r>
          </a:p>
          <a:p>
            <a:r>
              <a:rPr lang="en-GB" sz="2600" dirty="0"/>
              <a:t>Relax &amp; slow down</a:t>
            </a:r>
          </a:p>
          <a:p>
            <a:r>
              <a:rPr lang="en-GB" sz="2600" dirty="0"/>
              <a:t>Don’t be too sensitive to criticism and advice</a:t>
            </a:r>
          </a:p>
          <a:p>
            <a:r>
              <a:rPr lang="en-GB" sz="2600" dirty="0"/>
              <a:t>Be patient</a:t>
            </a:r>
          </a:p>
          <a:p>
            <a:r>
              <a:rPr lang="en-GB" sz="2600" dirty="0"/>
              <a:t>Don’t try to copy African customs too much</a:t>
            </a:r>
          </a:p>
          <a:p>
            <a:r>
              <a:rPr lang="en-GB" sz="2600" dirty="0" smtClean="0"/>
              <a:t>There </a:t>
            </a:r>
            <a:r>
              <a:rPr lang="en-GB" sz="2600" dirty="0"/>
              <a:t>is a great variety within Africa in terms of business culture and South Africa particularly tends to have a more western approach to business. </a:t>
            </a:r>
            <a:r>
              <a:rPr lang="en-GB" sz="2600" dirty="0" smtClean="0"/>
              <a:t>  </a:t>
            </a:r>
            <a:r>
              <a:rPr lang="en-GB" sz="2600" dirty="0" smtClean="0">
                <a:hlinkClick r:id="rId2"/>
              </a:rPr>
              <a:t>Doing Business in Africa</a:t>
            </a:r>
            <a:endParaRPr lang="en-GB" sz="2600" dirty="0"/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609108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3000" y="1769533"/>
            <a:ext cx="9091612" cy="4141689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Both Latin America and Africa encompass a large number of countries each.</a:t>
            </a:r>
          </a:p>
          <a:p>
            <a:r>
              <a:rPr lang="en-GB" dirty="0" smtClean="0"/>
              <a:t>There are similarities between the countries but there are also many differences – research into specific countries is essential for successful business in these areas</a:t>
            </a:r>
          </a:p>
          <a:p>
            <a:r>
              <a:rPr lang="en-GB" dirty="0" smtClean="0"/>
              <a:t>All countries are high context environments where building relationships are important</a:t>
            </a:r>
          </a:p>
          <a:p>
            <a:r>
              <a:rPr lang="en-GB" dirty="0" smtClean="0"/>
              <a:t>Many (but not all) countries in both regions suffer from unstable/authoritarian political conditions and the trust in government tends to be low</a:t>
            </a:r>
          </a:p>
          <a:p>
            <a:r>
              <a:rPr lang="en-GB" dirty="0" smtClean="0"/>
              <a:t>Both continents are resources rich with young populations which provides attractive business prospects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2396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culturally aware are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http://crossculturalbiz.com/business-culture-awareness-quiz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https://www.commisceo-global.com/quizzes/cultural-awareness-quizzes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553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2006</TotalTime>
  <Words>1213</Words>
  <Application>Microsoft Office PowerPoint</Application>
  <PresentationFormat>Widescreen</PresentationFormat>
  <Paragraphs>123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Century Gothic</vt:lpstr>
      <vt:lpstr>Wingdings</vt:lpstr>
      <vt:lpstr>Wingdings 3</vt:lpstr>
      <vt:lpstr>Wisp</vt:lpstr>
      <vt:lpstr>International Business Communications (Week 7)</vt:lpstr>
      <vt:lpstr>This week, we will: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How culturally aware are you?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Antje Cockrill</cp:lastModifiedBy>
  <cp:revision>27</cp:revision>
  <cp:lastPrinted>2017-11-13T12:09:25Z</cp:lastPrinted>
  <dcterms:created xsi:type="dcterms:W3CDTF">2017-09-25T13:12:20Z</dcterms:created>
  <dcterms:modified xsi:type="dcterms:W3CDTF">2017-11-13T12:09:31Z</dcterms:modified>
</cp:coreProperties>
</file>