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9" r:id="rId4"/>
    <p:sldId id="260" r:id="rId5"/>
    <p:sldId id="262" r:id="rId6"/>
    <p:sldId id="261" r:id="rId7"/>
    <p:sldId id="263" r:id="rId8"/>
    <p:sldId id="264" r:id="rId9"/>
    <p:sldId id="265"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A0A0CB-4C85-4BF7-971F-3603A7EBD516}" type="datetimeFigureOut">
              <a:rPr lang="en-GB" smtClean="0"/>
              <a:t>19/03/2020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AF63F-D623-4E19-9084-6AA2AE3F4269}" type="slidenum">
              <a:rPr lang="en-GB" smtClean="0"/>
              <a:t>‹#›</a:t>
            </a:fld>
            <a:endParaRPr lang="en-GB" dirty="0"/>
          </a:p>
        </p:txBody>
      </p:sp>
    </p:spTree>
    <p:extLst>
      <p:ext uri="{BB962C8B-B14F-4D97-AF65-F5344CB8AC3E}">
        <p14:creationId xmlns:p14="http://schemas.microsoft.com/office/powerpoint/2010/main" val="1043748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CA07E1-4F53-45AE-AEF2-52E03E9CFCCE}" type="datetime1">
              <a:rPr lang="en-GB" smtClean="0"/>
              <a:t>19/03/2020</a:t>
            </a:fld>
            <a:endParaRPr lang="en-GB" dirty="0"/>
          </a:p>
        </p:txBody>
      </p:sp>
      <p:sp>
        <p:nvSpPr>
          <p:cNvPr id="5" name="Footer Placeholder 4"/>
          <p:cNvSpPr>
            <a:spLocks noGrp="1"/>
          </p:cNvSpPr>
          <p:nvPr>
            <p:ph type="ftr" sz="quarter" idx="11"/>
          </p:nvPr>
        </p:nvSpPr>
        <p:spPr/>
        <p:txBody>
          <a:bodyPr/>
          <a:lstStyle/>
          <a:p>
            <a:r>
              <a:rPr lang="en-GB" dirty="0"/>
              <a:t>1908597</a:t>
            </a:r>
          </a:p>
        </p:txBody>
      </p:sp>
      <p:sp>
        <p:nvSpPr>
          <p:cNvPr id="6" name="Slide Number Placeholder 5"/>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2390185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0027DC-780D-4B58-AED4-69FEA9FD43BF}" type="datetime1">
              <a:rPr lang="en-GB" smtClean="0"/>
              <a:t>19/03/2020</a:t>
            </a:fld>
            <a:endParaRPr lang="en-GB" dirty="0"/>
          </a:p>
        </p:txBody>
      </p:sp>
      <p:sp>
        <p:nvSpPr>
          <p:cNvPr id="5" name="Footer Placeholder 4"/>
          <p:cNvSpPr>
            <a:spLocks noGrp="1"/>
          </p:cNvSpPr>
          <p:nvPr>
            <p:ph type="ftr" sz="quarter" idx="11"/>
          </p:nvPr>
        </p:nvSpPr>
        <p:spPr/>
        <p:txBody>
          <a:bodyPr/>
          <a:lstStyle/>
          <a:p>
            <a:r>
              <a:rPr lang="en-GB" dirty="0"/>
              <a:t>1908597</a:t>
            </a:r>
          </a:p>
        </p:txBody>
      </p:sp>
      <p:sp>
        <p:nvSpPr>
          <p:cNvPr id="6" name="Slide Number Placeholder 5"/>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737372325"/>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559317-BDC4-47BC-8950-17D18FD7FA34}" type="datetime1">
              <a:rPr lang="en-GB" smtClean="0"/>
              <a:t>19/03/2020</a:t>
            </a:fld>
            <a:endParaRPr lang="en-GB" dirty="0"/>
          </a:p>
        </p:txBody>
      </p:sp>
      <p:sp>
        <p:nvSpPr>
          <p:cNvPr id="5" name="Footer Placeholder 4"/>
          <p:cNvSpPr>
            <a:spLocks noGrp="1"/>
          </p:cNvSpPr>
          <p:nvPr>
            <p:ph type="ftr" sz="quarter" idx="11"/>
          </p:nvPr>
        </p:nvSpPr>
        <p:spPr/>
        <p:txBody>
          <a:bodyPr/>
          <a:lstStyle/>
          <a:p>
            <a:r>
              <a:rPr lang="en-GB" dirty="0"/>
              <a:t>1908597</a:t>
            </a:r>
          </a:p>
        </p:txBody>
      </p:sp>
      <p:sp>
        <p:nvSpPr>
          <p:cNvPr id="6" name="Slide Number Placeholder 5"/>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285857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1499181858"/>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0027DC-780D-4B58-AED4-69FEA9FD43BF}" type="datetime1">
              <a:rPr lang="en-GB" smtClean="0"/>
              <a:t>19/03/2020</a:t>
            </a:fld>
            <a:endParaRPr lang="en-GB" dirty="0"/>
          </a:p>
        </p:txBody>
      </p:sp>
      <p:sp>
        <p:nvSpPr>
          <p:cNvPr id="8" name="Footer Placeholder 7"/>
          <p:cNvSpPr>
            <a:spLocks noGrp="1"/>
          </p:cNvSpPr>
          <p:nvPr>
            <p:ph type="ftr" sz="quarter" idx="11"/>
          </p:nvPr>
        </p:nvSpPr>
        <p:spPr/>
        <p:txBody>
          <a:bodyPr/>
          <a:lstStyle/>
          <a:p>
            <a:r>
              <a:rPr lang="en-GB" dirty="0"/>
              <a:t>1908597</a:t>
            </a:r>
          </a:p>
        </p:txBody>
      </p:sp>
      <p:sp>
        <p:nvSpPr>
          <p:cNvPr id="9" name="Slide Number Placeholder 8"/>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3877938495"/>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7480EB-4828-4AFA-AB90-DB68F8E4F803}" type="datetime1">
              <a:rPr lang="en-GB" smtClean="0"/>
              <a:t>19/03/2020</a:t>
            </a:fld>
            <a:endParaRPr lang="en-GB" dirty="0"/>
          </a:p>
        </p:txBody>
      </p:sp>
      <p:sp>
        <p:nvSpPr>
          <p:cNvPr id="4" name="Footer Placeholder 3"/>
          <p:cNvSpPr>
            <a:spLocks noGrp="1"/>
          </p:cNvSpPr>
          <p:nvPr>
            <p:ph type="ftr" sz="quarter" idx="11"/>
          </p:nvPr>
        </p:nvSpPr>
        <p:spPr/>
        <p:txBody>
          <a:bodyPr/>
          <a:lstStyle/>
          <a:p>
            <a:r>
              <a:rPr lang="en-GB" dirty="0"/>
              <a:t>1908597</a:t>
            </a:r>
          </a:p>
        </p:txBody>
      </p:sp>
      <p:sp>
        <p:nvSpPr>
          <p:cNvPr id="5" name="Slide Number Placeholder 4"/>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3971929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8B51A67-A23B-406D-9D0C-A2C5FEF3155A}" type="datetime1">
              <a:rPr lang="en-GB" smtClean="0"/>
              <a:t>19/03/2020</a:t>
            </a:fld>
            <a:endParaRPr lang="en-GB" dirty="0"/>
          </a:p>
        </p:txBody>
      </p:sp>
      <p:sp>
        <p:nvSpPr>
          <p:cNvPr id="3" name="Footer Placeholder 2"/>
          <p:cNvSpPr>
            <a:spLocks noGrp="1"/>
          </p:cNvSpPr>
          <p:nvPr>
            <p:ph type="ftr" sz="quarter" idx="11"/>
          </p:nvPr>
        </p:nvSpPr>
        <p:spPr/>
        <p:txBody>
          <a:bodyPr/>
          <a:lstStyle/>
          <a:p>
            <a:r>
              <a:rPr lang="en-GB" dirty="0"/>
              <a:t>1908597</a:t>
            </a:r>
          </a:p>
        </p:txBody>
      </p:sp>
      <p:sp>
        <p:nvSpPr>
          <p:cNvPr id="4" name="Slide Number Placeholder 3"/>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396168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1342025400"/>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6AE407-5927-4518-AB29-14676E563FF6}"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355966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219686251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729935600"/>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6336661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027DC-780D-4B58-AED4-69FEA9FD43BF}" type="datetime1">
              <a:rPr lang="en-GB" smtClean="0"/>
              <a:t>19/03/2020</a:t>
            </a:fld>
            <a:endParaRPr lang="en-GB" dirty="0"/>
          </a:p>
        </p:txBody>
      </p:sp>
      <p:sp>
        <p:nvSpPr>
          <p:cNvPr id="6" name="Footer Placeholder 5"/>
          <p:cNvSpPr>
            <a:spLocks noGrp="1"/>
          </p:cNvSpPr>
          <p:nvPr>
            <p:ph type="ftr" sz="quarter" idx="11"/>
          </p:nvPr>
        </p:nvSpPr>
        <p:spPr/>
        <p:txBody>
          <a:bodyPr/>
          <a:lstStyle/>
          <a:p>
            <a:r>
              <a:rPr lang="en-GB" dirty="0"/>
              <a:t>1908597</a:t>
            </a:r>
          </a:p>
        </p:txBody>
      </p:sp>
      <p:sp>
        <p:nvSpPr>
          <p:cNvPr id="7" name="Slide Number Placeholder 6"/>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3450283427"/>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50027DC-780D-4B58-AED4-69FEA9FD43BF}" type="datetime1">
              <a:rPr lang="en-GB" smtClean="0"/>
              <a:t>19/03/2020</a:t>
            </a:fld>
            <a:endParaRPr lang="en-GB" dirty="0"/>
          </a:p>
        </p:txBody>
      </p:sp>
      <p:sp>
        <p:nvSpPr>
          <p:cNvPr id="4" name="Footer Placeholder 3"/>
          <p:cNvSpPr>
            <a:spLocks noGrp="1"/>
          </p:cNvSpPr>
          <p:nvPr>
            <p:ph type="ftr" sz="quarter" idx="11"/>
          </p:nvPr>
        </p:nvSpPr>
        <p:spPr/>
        <p:txBody>
          <a:bodyPr/>
          <a:lstStyle/>
          <a:p>
            <a:r>
              <a:rPr lang="en-GB" dirty="0"/>
              <a:t>1908597</a:t>
            </a:r>
          </a:p>
        </p:txBody>
      </p:sp>
      <p:sp>
        <p:nvSpPr>
          <p:cNvPr id="5" name="Slide Number Placeholder 4"/>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255314133"/>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50027DC-780D-4B58-AED4-69FEA9FD43BF}" type="datetime1">
              <a:rPr lang="en-GB" smtClean="0"/>
              <a:t>19/03/2020</a:t>
            </a:fld>
            <a:endParaRPr lang="en-GB" dirty="0"/>
          </a:p>
        </p:txBody>
      </p:sp>
      <p:sp>
        <p:nvSpPr>
          <p:cNvPr id="4" name="Footer Placeholder 3"/>
          <p:cNvSpPr>
            <a:spLocks noGrp="1"/>
          </p:cNvSpPr>
          <p:nvPr>
            <p:ph type="ftr" sz="quarter" idx="11"/>
          </p:nvPr>
        </p:nvSpPr>
        <p:spPr/>
        <p:txBody>
          <a:bodyPr/>
          <a:lstStyle/>
          <a:p>
            <a:r>
              <a:rPr lang="en-GB" dirty="0"/>
              <a:t>1908597</a:t>
            </a:r>
          </a:p>
        </p:txBody>
      </p:sp>
      <p:sp>
        <p:nvSpPr>
          <p:cNvPr id="5" name="Slide Number Placeholder 4"/>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1763597486"/>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0027DC-780D-4B58-AED4-69FEA9FD43BF}" type="datetime1">
              <a:rPr lang="en-GB" smtClean="0"/>
              <a:t>19/03/2020</a:t>
            </a:fld>
            <a:endParaRPr lang="en-GB" dirty="0"/>
          </a:p>
        </p:txBody>
      </p:sp>
      <p:sp>
        <p:nvSpPr>
          <p:cNvPr id="5" name="Footer Placeholder 4"/>
          <p:cNvSpPr>
            <a:spLocks noGrp="1"/>
          </p:cNvSpPr>
          <p:nvPr>
            <p:ph type="ftr" sz="quarter" idx="11"/>
          </p:nvPr>
        </p:nvSpPr>
        <p:spPr/>
        <p:txBody>
          <a:bodyPr/>
          <a:lstStyle/>
          <a:p>
            <a:r>
              <a:rPr lang="en-GB" dirty="0"/>
              <a:t>1908597</a:t>
            </a:r>
          </a:p>
        </p:txBody>
      </p:sp>
      <p:sp>
        <p:nvSpPr>
          <p:cNvPr id="6" name="Slide Number Placeholder 5"/>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2514994363"/>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0027DC-780D-4B58-AED4-69FEA9FD43BF}" type="datetime1">
              <a:rPr lang="en-GB" smtClean="0"/>
              <a:t>19/03/2020</a:t>
            </a:fld>
            <a:endParaRPr lang="en-GB" dirty="0"/>
          </a:p>
        </p:txBody>
      </p:sp>
      <p:sp>
        <p:nvSpPr>
          <p:cNvPr id="5" name="Footer Placeholder 4"/>
          <p:cNvSpPr>
            <a:spLocks noGrp="1"/>
          </p:cNvSpPr>
          <p:nvPr>
            <p:ph type="ftr" sz="quarter" idx="11"/>
          </p:nvPr>
        </p:nvSpPr>
        <p:spPr/>
        <p:txBody>
          <a:bodyPr/>
          <a:lstStyle/>
          <a:p>
            <a:r>
              <a:rPr lang="en-GB" dirty="0"/>
              <a:t>1908597</a:t>
            </a:r>
          </a:p>
        </p:txBody>
      </p:sp>
      <p:sp>
        <p:nvSpPr>
          <p:cNvPr id="6" name="Slide Number Placeholder 5"/>
          <p:cNvSpPr>
            <a:spLocks noGrp="1"/>
          </p:cNvSpPr>
          <p:nvPr>
            <p:ph type="sldNum" sz="quarter" idx="12"/>
          </p:nvPr>
        </p:nvSpPr>
        <p:spPr/>
        <p:txBody>
          <a:bodyPr/>
          <a:lstStyle/>
          <a:p>
            <a:fld id="{CE9437E4-89F5-446F-B406-1FA0FDDD1316}" type="slidenum">
              <a:rPr lang="en-GB" smtClean="0"/>
              <a:t>‹#›</a:t>
            </a:fld>
            <a:endParaRPr lang="en-GB" dirty="0"/>
          </a:p>
        </p:txBody>
      </p:sp>
    </p:spTree>
    <p:extLst>
      <p:ext uri="{BB962C8B-B14F-4D97-AF65-F5344CB8AC3E}">
        <p14:creationId xmlns:p14="http://schemas.microsoft.com/office/powerpoint/2010/main" val="1980028197"/>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50027DC-780D-4B58-AED4-69FEA9FD43BF}" type="datetime1">
              <a:rPr lang="en-GB" smtClean="0"/>
              <a:t>19/03/2020</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GB" dirty="0"/>
              <a:t>1908597</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E9437E4-89F5-446F-B406-1FA0FDDD1316}" type="slidenum">
              <a:rPr lang="en-GB" smtClean="0"/>
              <a:t>‹#›</a:t>
            </a:fld>
            <a:endParaRPr lang="en-GB" dirty="0"/>
          </a:p>
        </p:txBody>
      </p:sp>
    </p:spTree>
    <p:extLst>
      <p:ext uri="{BB962C8B-B14F-4D97-AF65-F5344CB8AC3E}">
        <p14:creationId xmlns:p14="http://schemas.microsoft.com/office/powerpoint/2010/main" val="202578013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world-globe-men-around-the-world-1081793/"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7508gbs.files.wordpress.com/" TargetMode="External"/><Relationship Id="rId2" Type="http://schemas.openxmlformats.org/officeDocument/2006/relationships/image" Target="../media/image5.png"/><Relationship Id="rId1" Type="http://schemas.openxmlformats.org/officeDocument/2006/relationships/slideLayout" Target="../slideLayouts/slideLayout14.xml"/><Relationship Id="rId5" Type="http://schemas.openxmlformats.org/officeDocument/2006/relationships/hyperlink" Target="https://en.wikipedia.org/wiki/Eco-Schools" TargetMode="External"/><Relationship Id="rId4" Type="http://schemas.openxmlformats.org/officeDocument/2006/relationships/image" Target="../media/image6.gif"/></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1.xml.rels><?xml version="1.0" encoding="UTF-8" standalone="yes"?>
<Relationships xmlns="http://schemas.openxmlformats.org/package/2006/relationships"><Relationship Id="rId3" Type="http://schemas.openxmlformats.org/officeDocument/2006/relationships/hyperlink" Target="https://esdgcincardiff.wordpress.com/resources/seven-themes-of-esdgc/" TargetMode="External"/><Relationship Id="rId2" Type="http://schemas.openxmlformats.org/officeDocument/2006/relationships/hyperlink" Target="https://your.caerphilly.gov.uk/sustainablecaerphilly/schools-and-esdgc/documents" TargetMode="External"/><Relationship Id="rId1" Type="http://schemas.openxmlformats.org/officeDocument/2006/relationships/slideLayout" Target="../slideLayouts/slideLayout3.xml"/><Relationship Id="rId6" Type="http://schemas.openxmlformats.org/officeDocument/2006/relationships/hyperlink" Target="https://hwb.gov.wales/storage/eaf467e6-30fe-45c9-93ef-cb30f31f1c90/common-understanding-for-school.pdf" TargetMode="External"/><Relationship Id="rId5" Type="http://schemas.openxmlformats.org/officeDocument/2006/relationships/hyperlink" Target="https://downloads.unicef.org.uk/wp-content/uploads/2016/08/unicef-convention-rights-child-uncrc.pdf?_ga=2.22277883.1983729241.1584587634-1166044820.1584587634" TargetMode="External"/><Relationship Id="rId4" Type="http://schemas.openxmlformats.org/officeDocument/2006/relationships/hyperlink" Target="https://seneddresearch.blog/2015/03/17/donaldson-review-the-purposes-and-content-of-a-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15CA-5A54-4E97-A0F1-DA44345260C5}"/>
              </a:ext>
            </a:extLst>
          </p:cNvPr>
          <p:cNvSpPr>
            <a:spLocks noGrp="1"/>
          </p:cNvSpPr>
          <p:nvPr>
            <p:ph type="ctrTitle"/>
          </p:nvPr>
        </p:nvSpPr>
        <p:spPr>
          <a:xfrm>
            <a:off x="519491" y="1631659"/>
            <a:ext cx="8689976" cy="1736030"/>
          </a:xfrm>
        </p:spPr>
        <p:txBody>
          <a:bodyPr>
            <a:normAutofit/>
          </a:bodyPr>
          <a:lstStyle/>
          <a:p>
            <a:r>
              <a:rPr lang="en-GB" sz="5400" b="1" dirty="0">
                <a:solidFill>
                  <a:srgbClr val="00B050"/>
                </a:solidFill>
                <a:latin typeface="Arial" panose="020B0604020202020204" pitchFamily="34" charset="0"/>
                <a:cs typeface="Arial" panose="020B0604020202020204" pitchFamily="34" charset="0"/>
              </a:rPr>
              <a:t>Global Perspectives in Education</a:t>
            </a:r>
          </a:p>
        </p:txBody>
      </p:sp>
      <p:sp>
        <p:nvSpPr>
          <p:cNvPr id="3" name="Subtitle 2">
            <a:extLst>
              <a:ext uri="{FF2B5EF4-FFF2-40B4-BE49-F238E27FC236}">
                <a16:creationId xmlns:a16="http://schemas.microsoft.com/office/drawing/2014/main" id="{097E62C0-669D-4A74-B380-EECB4264DD6B}"/>
              </a:ext>
            </a:extLst>
          </p:cNvPr>
          <p:cNvSpPr>
            <a:spLocks noGrp="1"/>
          </p:cNvSpPr>
          <p:nvPr>
            <p:ph type="subTitle" idx="1"/>
          </p:nvPr>
        </p:nvSpPr>
        <p:spPr>
          <a:xfrm>
            <a:off x="1833318" y="4203851"/>
            <a:ext cx="3973076" cy="677411"/>
          </a:xfrm>
        </p:spPr>
        <p:txBody>
          <a:bodyPr/>
          <a:lstStyle/>
          <a:p>
            <a:r>
              <a:rPr lang="en-GB" dirty="0">
                <a:solidFill>
                  <a:srgbClr val="00B0F0"/>
                </a:solidFill>
                <a:latin typeface="Arial" panose="020B0604020202020204" pitchFamily="34" charset="0"/>
                <a:cs typeface="Arial" panose="020B0604020202020204" pitchFamily="34" charset="0"/>
              </a:rPr>
              <a:t>By Amanda Graham</a:t>
            </a:r>
          </a:p>
        </p:txBody>
      </p:sp>
      <p:sp>
        <p:nvSpPr>
          <p:cNvPr id="4" name="Footer Placeholder 3">
            <a:extLst>
              <a:ext uri="{FF2B5EF4-FFF2-40B4-BE49-F238E27FC236}">
                <a16:creationId xmlns:a16="http://schemas.microsoft.com/office/drawing/2014/main" id="{AC09E471-44FF-4B96-B49D-ECE1CA06FF60}"/>
              </a:ext>
            </a:extLst>
          </p:cNvPr>
          <p:cNvSpPr>
            <a:spLocks noGrp="1"/>
          </p:cNvSpPr>
          <p:nvPr>
            <p:ph type="ftr" sz="quarter" idx="11"/>
          </p:nvPr>
        </p:nvSpPr>
        <p:spPr/>
        <p:txBody>
          <a:bodyPr/>
          <a:lstStyle/>
          <a:p>
            <a:r>
              <a:rPr lang="en-GB" dirty="0"/>
              <a:t>1908597</a:t>
            </a:r>
          </a:p>
        </p:txBody>
      </p:sp>
      <p:pic>
        <p:nvPicPr>
          <p:cNvPr id="6" name="Picture 5">
            <a:extLst>
              <a:ext uri="{FF2B5EF4-FFF2-40B4-BE49-F238E27FC236}">
                <a16:creationId xmlns:a16="http://schemas.microsoft.com/office/drawing/2014/main" id="{A829C9DD-6A38-4573-A532-EF7741342E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03750" y="768149"/>
            <a:ext cx="2262231" cy="2262231"/>
          </a:xfrm>
          <a:prstGeom prst="rect">
            <a:avLst/>
          </a:prstGeom>
        </p:spPr>
      </p:pic>
    </p:spTree>
    <p:extLst>
      <p:ext uri="{BB962C8B-B14F-4D97-AF65-F5344CB8AC3E}">
        <p14:creationId xmlns:p14="http://schemas.microsoft.com/office/powerpoint/2010/main" val="21247109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FB540-58B3-4DEF-ACC2-0EB5FDBFE9A4}"/>
              </a:ext>
            </a:extLst>
          </p:cNvPr>
          <p:cNvSpPr>
            <a:spLocks noGrp="1"/>
          </p:cNvSpPr>
          <p:nvPr>
            <p:ph type="title"/>
          </p:nvPr>
        </p:nvSpPr>
        <p:spPr>
          <a:xfrm>
            <a:off x="913774" y="436430"/>
            <a:ext cx="10364452" cy="1076587"/>
          </a:xfrm>
        </p:spPr>
        <p:txBody>
          <a:bodyPr>
            <a:normAutofit/>
          </a:bodyPr>
          <a:lstStyle/>
          <a:p>
            <a:r>
              <a:rPr lang="en-GB" sz="3200" dirty="0">
                <a:solidFill>
                  <a:srgbClr val="00B050"/>
                </a:solidFill>
                <a:latin typeface="Arial" panose="020B0604020202020204" pitchFamily="34" charset="0"/>
                <a:cs typeface="Arial" panose="020B0604020202020204" pitchFamily="34" charset="0"/>
              </a:rPr>
              <a:t>Education for sustainable development and global citizenship (esdgc)</a:t>
            </a:r>
          </a:p>
        </p:txBody>
      </p:sp>
      <p:sp>
        <p:nvSpPr>
          <p:cNvPr id="4" name="Text Placeholder 3">
            <a:extLst>
              <a:ext uri="{FF2B5EF4-FFF2-40B4-BE49-F238E27FC236}">
                <a16:creationId xmlns:a16="http://schemas.microsoft.com/office/drawing/2014/main" id="{497E4DB6-0F8F-4CDA-AD9E-2A52A66819F4}"/>
              </a:ext>
            </a:extLst>
          </p:cNvPr>
          <p:cNvSpPr>
            <a:spLocks noGrp="1"/>
          </p:cNvSpPr>
          <p:nvPr>
            <p:ph type="body" sz="half" idx="15"/>
          </p:nvPr>
        </p:nvSpPr>
        <p:spPr>
          <a:xfrm>
            <a:off x="913774" y="1686188"/>
            <a:ext cx="3298976" cy="4197088"/>
          </a:xfrm>
        </p:spPr>
        <p:txBody>
          <a:bodyPr>
            <a:normAutofit lnSpcReduction="10000"/>
          </a:bodyPr>
          <a:lstStyle/>
          <a:p>
            <a:pPr marL="285750" indent="-285750" algn="l">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What is ESDGC?</a:t>
            </a:r>
          </a:p>
          <a:p>
            <a:pPr marL="285750" indent="-285750" algn="l">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 things we do every day. It’s about the big and small issues such as climate change, conflict, consumer pressure and environmental depletion and how they relate to each other and us.”  </a:t>
            </a:r>
            <a:r>
              <a:rPr lang="en-GB" sz="1100" dirty="0">
                <a:latin typeface="Times New Roman" panose="02020603050405020304" pitchFamily="18" charset="0"/>
                <a:cs typeface="Times New Roman" panose="02020603050405020304" pitchFamily="18" charset="0"/>
              </a:rPr>
              <a:t>(</a:t>
            </a:r>
            <a:r>
              <a:rPr lang="en-GB" sz="1100" dirty="0">
                <a:latin typeface="Arial" panose="020B0604020202020204" pitchFamily="34" charset="0"/>
                <a:cs typeface="Arial" panose="020B0604020202020204" pitchFamily="34" charset="0"/>
              </a:rPr>
              <a:t>Caerphilly county borough council, 2015).</a:t>
            </a:r>
          </a:p>
          <a:p>
            <a:pPr marL="285750" indent="-285750" algn="l">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It gives an understanding of the impact of choices on other people, the environment and the economy as a whole</a:t>
            </a:r>
          </a:p>
        </p:txBody>
      </p:sp>
      <p:sp>
        <p:nvSpPr>
          <p:cNvPr id="6" name="Text Placeholder 5">
            <a:extLst>
              <a:ext uri="{FF2B5EF4-FFF2-40B4-BE49-F238E27FC236}">
                <a16:creationId xmlns:a16="http://schemas.microsoft.com/office/drawing/2014/main" id="{0E17EB29-2799-436C-B7CE-EC95F515A5BB}"/>
              </a:ext>
            </a:extLst>
          </p:cNvPr>
          <p:cNvSpPr>
            <a:spLocks noGrp="1"/>
          </p:cNvSpPr>
          <p:nvPr>
            <p:ph type="body" sz="half" idx="16"/>
          </p:nvPr>
        </p:nvSpPr>
        <p:spPr>
          <a:xfrm>
            <a:off x="4441348" y="1686188"/>
            <a:ext cx="3303351" cy="2674798"/>
          </a:xfrm>
        </p:spPr>
        <p:txBody>
          <a:bodyPr/>
          <a:lstStyle/>
          <a:p>
            <a:pPr marL="285750" indent="-285750" algn="l">
              <a:buFont typeface="Wingdings" panose="05000000000000000000" pitchFamily="2" charset="2"/>
              <a:buChar char="ü"/>
            </a:pPr>
            <a:r>
              <a:rPr lang="en-GB" dirty="0"/>
              <a:t>“wales is one of few world nations with sustainability development at the heart of government. </a:t>
            </a:r>
            <a:r>
              <a:rPr lang="en-GB" sz="1100" dirty="0"/>
              <a:t>(Caerphilly county borough council, 2015).</a:t>
            </a:r>
          </a:p>
          <a:p>
            <a:pPr marL="285750" indent="-285750" algn="l">
              <a:buFont typeface="Wingdings" panose="05000000000000000000" pitchFamily="2" charset="2"/>
              <a:buChar char="ü"/>
            </a:pPr>
            <a:r>
              <a:rPr lang="en-GB" dirty="0"/>
              <a:t>Welsh government launched esdgc in September 2006</a:t>
            </a:r>
          </a:p>
          <a:p>
            <a:pPr marL="285750" indent="-285750" algn="l">
              <a:buFont typeface="Wingdings" panose="05000000000000000000" pitchFamily="2" charset="2"/>
              <a:buChar char="ü"/>
            </a:pPr>
            <a:r>
              <a:rPr lang="en-GB" dirty="0"/>
              <a:t>Supporting documents in July 2008</a:t>
            </a:r>
          </a:p>
        </p:txBody>
      </p:sp>
      <p:sp>
        <p:nvSpPr>
          <p:cNvPr id="8" name="Text Placeholder 7">
            <a:extLst>
              <a:ext uri="{FF2B5EF4-FFF2-40B4-BE49-F238E27FC236}">
                <a16:creationId xmlns:a16="http://schemas.microsoft.com/office/drawing/2014/main" id="{8922668A-8D06-4677-95D1-9B7779116636}"/>
              </a:ext>
            </a:extLst>
          </p:cNvPr>
          <p:cNvSpPr>
            <a:spLocks noGrp="1"/>
          </p:cNvSpPr>
          <p:nvPr>
            <p:ph type="body" sz="half" idx="17"/>
          </p:nvPr>
        </p:nvSpPr>
        <p:spPr>
          <a:xfrm>
            <a:off x="7973298" y="1686187"/>
            <a:ext cx="3304928" cy="2674799"/>
          </a:xfrm>
        </p:spPr>
        <p:txBody>
          <a:bodyPr/>
          <a:lstStyle/>
          <a:p>
            <a:pPr marL="285750" indent="-285750" algn="l">
              <a:buFont typeface="Wingdings" panose="05000000000000000000" pitchFamily="2" charset="2"/>
              <a:buChar char="q"/>
            </a:pPr>
            <a:r>
              <a:rPr lang="en-GB" dirty="0"/>
              <a:t>Why teach esdgc?</a:t>
            </a:r>
          </a:p>
          <a:p>
            <a:pPr marL="285750" indent="-285750" algn="l">
              <a:buFont typeface="Wingdings" panose="05000000000000000000" pitchFamily="2" charset="2"/>
              <a:buChar char="q"/>
            </a:pPr>
            <a:r>
              <a:rPr lang="en-GB" dirty="0"/>
              <a:t>Schools could make a positive contribution</a:t>
            </a:r>
          </a:p>
          <a:p>
            <a:pPr marL="285750" indent="-285750" algn="l">
              <a:buFont typeface="Wingdings" panose="05000000000000000000" pitchFamily="2" charset="2"/>
              <a:buChar char="q"/>
            </a:pPr>
            <a:r>
              <a:rPr lang="en-GB" dirty="0"/>
              <a:t>Create a more sustainable future</a:t>
            </a:r>
          </a:p>
          <a:p>
            <a:pPr marL="285750" indent="-285750" algn="l">
              <a:buFont typeface="Wingdings" panose="05000000000000000000" pitchFamily="2" charset="2"/>
              <a:buChar char="q"/>
            </a:pPr>
            <a:r>
              <a:rPr lang="en-GB" dirty="0"/>
              <a:t>Pupils understand sustainable development</a:t>
            </a:r>
          </a:p>
          <a:p>
            <a:pPr marL="285750" indent="-285750" algn="l">
              <a:buFont typeface="Wingdings" panose="05000000000000000000" pitchFamily="2" charset="2"/>
              <a:buChar char="q"/>
            </a:pPr>
            <a:endParaRPr lang="en-GB" dirty="0"/>
          </a:p>
        </p:txBody>
      </p:sp>
      <p:sp>
        <p:nvSpPr>
          <p:cNvPr id="9" name="Footer Placeholder 8">
            <a:extLst>
              <a:ext uri="{FF2B5EF4-FFF2-40B4-BE49-F238E27FC236}">
                <a16:creationId xmlns:a16="http://schemas.microsoft.com/office/drawing/2014/main" id="{91C19031-B072-4569-BBD0-714E178B5F29}"/>
              </a:ext>
            </a:extLst>
          </p:cNvPr>
          <p:cNvSpPr>
            <a:spLocks noGrp="1"/>
          </p:cNvSpPr>
          <p:nvPr>
            <p:ph type="ftr" sz="quarter" idx="11"/>
          </p:nvPr>
        </p:nvSpPr>
        <p:spPr/>
        <p:txBody>
          <a:bodyPr/>
          <a:lstStyle/>
          <a:p>
            <a:r>
              <a:rPr lang="en-GB" dirty="0"/>
              <a:t>1908597</a:t>
            </a:r>
          </a:p>
        </p:txBody>
      </p:sp>
      <p:pic>
        <p:nvPicPr>
          <p:cNvPr id="12" name="Picture 11" descr="A picture containing person, holding, man, water&#10;&#10;Description automatically generated">
            <a:extLst>
              <a:ext uri="{FF2B5EF4-FFF2-40B4-BE49-F238E27FC236}">
                <a16:creationId xmlns:a16="http://schemas.microsoft.com/office/drawing/2014/main" id="{21B66808-C91F-4CA6-B955-42811B2AA4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4476" y="4360986"/>
            <a:ext cx="2703048" cy="1796162"/>
          </a:xfrm>
          <a:prstGeom prst="rect">
            <a:avLst/>
          </a:prstGeom>
        </p:spPr>
      </p:pic>
      <p:pic>
        <p:nvPicPr>
          <p:cNvPr id="15" name="Picture 14" descr="A picture containing food, mug&#10;&#10;Description automatically generated">
            <a:extLst>
              <a:ext uri="{FF2B5EF4-FFF2-40B4-BE49-F238E27FC236}">
                <a16:creationId xmlns:a16="http://schemas.microsoft.com/office/drawing/2014/main" id="{1D7474C3-E764-4F2C-8DEE-309CD27112F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73317" y="4067321"/>
            <a:ext cx="2476675" cy="1474747"/>
          </a:xfrm>
          <a:prstGeom prst="rect">
            <a:avLst/>
          </a:prstGeom>
        </p:spPr>
      </p:pic>
    </p:spTree>
    <p:extLst>
      <p:ext uri="{BB962C8B-B14F-4D97-AF65-F5344CB8AC3E}">
        <p14:creationId xmlns:p14="http://schemas.microsoft.com/office/powerpoint/2010/main" val="238672268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7" dur="1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 calcmode="lin" valueType="num">
                                      <p:cBhvr>
                                        <p:cTn id="22"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1000"/>
                                        <p:tgtEl>
                                          <p:spTgt spid="4">
                                            <p:txEl>
                                              <p:pRg st="2" end="2"/>
                                            </p:txEl>
                                          </p:spTgt>
                                        </p:tgtEl>
                                      </p:cBhvr>
                                    </p:animEffect>
                                    <p:anim calcmode="lin" valueType="num">
                                      <p:cBhvr>
                                        <p:cTn id="3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fade">
                                      <p:cBhvr>
                                        <p:cTn id="36" dur="500"/>
                                        <p:tgtEl>
                                          <p:spTgt spid="8">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fade">
                                      <p:cBhvr>
                                        <p:cTn id="41" dur="500"/>
                                        <p:tgtEl>
                                          <p:spTgt spid="8">
                                            <p:txEl>
                                              <p:pRg st="1" end="1"/>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8">
                                            <p:txEl>
                                              <p:pRg st="2" end="2"/>
                                            </p:txEl>
                                          </p:spTgt>
                                        </p:tgtEl>
                                        <p:attrNameLst>
                                          <p:attrName>style.visibility</p:attrName>
                                        </p:attrNameLst>
                                      </p:cBhvr>
                                      <p:to>
                                        <p:strVal val="visible"/>
                                      </p:to>
                                    </p:set>
                                    <p:animEffect transition="in" filter="fade">
                                      <p:cBhvr>
                                        <p:cTn id="46" dur="500"/>
                                        <p:tgtEl>
                                          <p:spTgt spid="8">
                                            <p:txEl>
                                              <p:pRg st="2" end="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8">
                                            <p:txEl>
                                              <p:pRg st="3" end="3"/>
                                            </p:txEl>
                                          </p:spTgt>
                                        </p:tgtEl>
                                        <p:attrNameLst>
                                          <p:attrName>style.visibility</p:attrName>
                                        </p:attrNameLst>
                                      </p:cBhvr>
                                      <p:to>
                                        <p:strVal val="visible"/>
                                      </p:to>
                                    </p:set>
                                    <p:animEffect transition="in" filter="fade">
                                      <p:cBhvr>
                                        <p:cTn id="51" dur="500"/>
                                        <p:tgtEl>
                                          <p:spTgt spid="8">
                                            <p:txEl>
                                              <p:pRg st="3" end="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15"/>
                                        </p:tgtEl>
                                        <p:attrNameLst>
                                          <p:attrName>style.visibility</p:attrName>
                                        </p:attrNameLst>
                                      </p:cBhvr>
                                      <p:to>
                                        <p:strVal val="visible"/>
                                      </p:to>
                                    </p:set>
                                    <p:anim calcmode="lin" valueType="num">
                                      <p:cBhvr>
                                        <p:cTn id="56" dur="1000" fill="hold"/>
                                        <p:tgtEl>
                                          <p:spTgt spid="15"/>
                                        </p:tgtEl>
                                        <p:attrNameLst>
                                          <p:attrName>ppt_w</p:attrName>
                                        </p:attrNameLst>
                                      </p:cBhvr>
                                      <p:tavLst>
                                        <p:tav tm="0">
                                          <p:val>
                                            <p:fltVal val="0"/>
                                          </p:val>
                                        </p:tav>
                                        <p:tav tm="100000">
                                          <p:val>
                                            <p:strVal val="#ppt_w"/>
                                          </p:val>
                                        </p:tav>
                                      </p:tavLst>
                                    </p:anim>
                                    <p:anim calcmode="lin" valueType="num">
                                      <p:cBhvr>
                                        <p:cTn id="57" dur="1000" fill="hold"/>
                                        <p:tgtEl>
                                          <p:spTgt spid="15"/>
                                        </p:tgtEl>
                                        <p:attrNameLst>
                                          <p:attrName>ppt_h</p:attrName>
                                        </p:attrNameLst>
                                      </p:cBhvr>
                                      <p:tavLst>
                                        <p:tav tm="0">
                                          <p:val>
                                            <p:fltVal val="0"/>
                                          </p:val>
                                        </p:tav>
                                        <p:tav tm="100000">
                                          <p:val>
                                            <p:strVal val="#ppt_h"/>
                                          </p:val>
                                        </p:tav>
                                      </p:tavLst>
                                    </p:anim>
                                    <p:anim calcmode="lin" valueType="num">
                                      <p:cBhvr>
                                        <p:cTn id="58" dur="1000" fill="hold"/>
                                        <p:tgtEl>
                                          <p:spTgt spid="15"/>
                                        </p:tgtEl>
                                        <p:attrNameLst>
                                          <p:attrName>style.rotation</p:attrName>
                                        </p:attrNameLst>
                                      </p:cBhvr>
                                      <p:tavLst>
                                        <p:tav tm="0">
                                          <p:val>
                                            <p:fltVal val="90"/>
                                          </p:val>
                                        </p:tav>
                                        <p:tav tm="100000">
                                          <p:val>
                                            <p:fltVal val="0"/>
                                          </p:val>
                                        </p:tav>
                                      </p:tavLst>
                                    </p:anim>
                                    <p:animEffect transition="in" filter="fade">
                                      <p:cBhvr>
                                        <p:cTn id="59" dur="1000"/>
                                        <p:tgtEl>
                                          <p:spTgt spid="15"/>
                                        </p:tgtEl>
                                      </p:cBhvr>
                                    </p:animEffect>
                                  </p:childTnLst>
                                </p:cTn>
                              </p:par>
                            </p:childTnLst>
                          </p:cTn>
                        </p:par>
                      </p:childTnLst>
                    </p:cTn>
                  </p:par>
                  <p:par>
                    <p:cTn id="60" fill="hold">
                      <p:stCondLst>
                        <p:cond delay="indefinite"/>
                      </p:stCondLst>
                      <p:childTnLst>
                        <p:par>
                          <p:cTn id="61" fill="hold">
                            <p:stCondLst>
                              <p:cond delay="0"/>
                            </p:stCondLst>
                            <p:childTnLst>
                              <p:par>
                                <p:cTn id="62" presetID="45" presetClass="entr" presetSubtype="0" fill="hold" grpId="0" nodeType="clickEffect">
                                  <p:stCondLst>
                                    <p:cond delay="0"/>
                                  </p:stCondLst>
                                  <p:childTnLst>
                                    <p:set>
                                      <p:cBhvr>
                                        <p:cTn id="63" dur="1" fill="hold">
                                          <p:stCondLst>
                                            <p:cond delay="0"/>
                                          </p:stCondLst>
                                        </p:cTn>
                                        <p:tgtEl>
                                          <p:spTgt spid="6">
                                            <p:txEl>
                                              <p:pRg st="0" end="0"/>
                                            </p:txEl>
                                          </p:spTgt>
                                        </p:tgtEl>
                                        <p:attrNameLst>
                                          <p:attrName>style.visibility</p:attrName>
                                        </p:attrNameLst>
                                      </p:cBhvr>
                                      <p:to>
                                        <p:strVal val="visible"/>
                                      </p:to>
                                    </p:set>
                                    <p:animEffect transition="in" filter="fade">
                                      <p:cBhvr>
                                        <p:cTn id="64" dur="2000"/>
                                        <p:tgtEl>
                                          <p:spTgt spid="6">
                                            <p:txEl>
                                              <p:pRg st="0" end="0"/>
                                            </p:txEl>
                                          </p:spTgt>
                                        </p:tgtEl>
                                      </p:cBhvr>
                                    </p:animEffect>
                                    <p:anim calcmode="lin" valueType="num">
                                      <p:cBhvr>
                                        <p:cTn id="65" dur="2000" fill="hold"/>
                                        <p:tgtEl>
                                          <p:spTgt spid="6">
                                            <p:txEl>
                                              <p:pRg st="0" end="0"/>
                                            </p:txEl>
                                          </p:spTgt>
                                        </p:tgtEl>
                                        <p:attrNameLst>
                                          <p:attrName>ppt_w</p:attrName>
                                        </p:attrNameLst>
                                      </p:cBhvr>
                                      <p:tavLst>
                                        <p:tav tm="0" fmla="#ppt_w*sin(2.5*pi*$)">
                                          <p:val>
                                            <p:fltVal val="0"/>
                                          </p:val>
                                        </p:tav>
                                        <p:tav tm="100000">
                                          <p:val>
                                            <p:fltVal val="1"/>
                                          </p:val>
                                        </p:tav>
                                      </p:tavLst>
                                    </p:anim>
                                    <p:anim calcmode="lin" valueType="num">
                                      <p:cBhvr>
                                        <p:cTn id="66" dur="2000" fill="hold"/>
                                        <p:tgtEl>
                                          <p:spTgt spid="6">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67" fill="hold">
                      <p:stCondLst>
                        <p:cond delay="indefinite"/>
                      </p:stCondLst>
                      <p:childTnLst>
                        <p:par>
                          <p:cTn id="68" fill="hold">
                            <p:stCondLst>
                              <p:cond delay="0"/>
                            </p:stCondLst>
                            <p:childTnLst>
                              <p:par>
                                <p:cTn id="69" presetID="45" presetClass="entr" presetSubtype="0" fill="hold" grpId="0" nodeType="clickEffect">
                                  <p:stCondLst>
                                    <p:cond delay="0"/>
                                  </p:stCondLst>
                                  <p:childTnLst>
                                    <p:set>
                                      <p:cBhvr>
                                        <p:cTn id="70" dur="1" fill="hold">
                                          <p:stCondLst>
                                            <p:cond delay="0"/>
                                          </p:stCondLst>
                                        </p:cTn>
                                        <p:tgtEl>
                                          <p:spTgt spid="6">
                                            <p:txEl>
                                              <p:pRg st="1" end="1"/>
                                            </p:txEl>
                                          </p:spTgt>
                                        </p:tgtEl>
                                        <p:attrNameLst>
                                          <p:attrName>style.visibility</p:attrName>
                                        </p:attrNameLst>
                                      </p:cBhvr>
                                      <p:to>
                                        <p:strVal val="visible"/>
                                      </p:to>
                                    </p:set>
                                    <p:animEffect transition="in" filter="fade">
                                      <p:cBhvr>
                                        <p:cTn id="71" dur="2000"/>
                                        <p:tgtEl>
                                          <p:spTgt spid="6">
                                            <p:txEl>
                                              <p:pRg st="1" end="1"/>
                                            </p:txEl>
                                          </p:spTgt>
                                        </p:tgtEl>
                                      </p:cBhvr>
                                    </p:animEffect>
                                    <p:anim calcmode="lin" valueType="num">
                                      <p:cBhvr>
                                        <p:cTn id="72" dur="2000" fill="hold"/>
                                        <p:tgtEl>
                                          <p:spTgt spid="6">
                                            <p:txEl>
                                              <p:pRg st="1" end="1"/>
                                            </p:txEl>
                                          </p:spTgt>
                                        </p:tgtEl>
                                        <p:attrNameLst>
                                          <p:attrName>ppt_w</p:attrName>
                                        </p:attrNameLst>
                                      </p:cBhvr>
                                      <p:tavLst>
                                        <p:tav tm="0" fmla="#ppt_w*sin(2.5*pi*$)">
                                          <p:val>
                                            <p:fltVal val="0"/>
                                          </p:val>
                                        </p:tav>
                                        <p:tav tm="100000">
                                          <p:val>
                                            <p:fltVal val="1"/>
                                          </p:val>
                                        </p:tav>
                                      </p:tavLst>
                                    </p:anim>
                                    <p:anim calcmode="lin" valueType="num">
                                      <p:cBhvr>
                                        <p:cTn id="73" dur="2000" fill="hold"/>
                                        <p:tgtEl>
                                          <p:spTgt spid="6">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74" fill="hold">
                      <p:stCondLst>
                        <p:cond delay="indefinite"/>
                      </p:stCondLst>
                      <p:childTnLst>
                        <p:par>
                          <p:cTn id="75" fill="hold">
                            <p:stCondLst>
                              <p:cond delay="0"/>
                            </p:stCondLst>
                            <p:childTnLst>
                              <p:par>
                                <p:cTn id="76" presetID="45" presetClass="entr" presetSubtype="0" fill="hold" grpId="0" nodeType="clickEffect">
                                  <p:stCondLst>
                                    <p:cond delay="0"/>
                                  </p:stCondLst>
                                  <p:childTnLst>
                                    <p:set>
                                      <p:cBhvr>
                                        <p:cTn id="77" dur="1" fill="hold">
                                          <p:stCondLst>
                                            <p:cond delay="0"/>
                                          </p:stCondLst>
                                        </p:cTn>
                                        <p:tgtEl>
                                          <p:spTgt spid="6">
                                            <p:txEl>
                                              <p:pRg st="2" end="2"/>
                                            </p:txEl>
                                          </p:spTgt>
                                        </p:tgtEl>
                                        <p:attrNameLst>
                                          <p:attrName>style.visibility</p:attrName>
                                        </p:attrNameLst>
                                      </p:cBhvr>
                                      <p:to>
                                        <p:strVal val="visible"/>
                                      </p:to>
                                    </p:set>
                                    <p:animEffect transition="in" filter="fade">
                                      <p:cBhvr>
                                        <p:cTn id="78" dur="2000"/>
                                        <p:tgtEl>
                                          <p:spTgt spid="6">
                                            <p:txEl>
                                              <p:pRg st="2" end="2"/>
                                            </p:txEl>
                                          </p:spTgt>
                                        </p:tgtEl>
                                      </p:cBhvr>
                                    </p:animEffect>
                                    <p:anim calcmode="lin" valueType="num">
                                      <p:cBhvr>
                                        <p:cTn id="79" dur="2000" fill="hold"/>
                                        <p:tgtEl>
                                          <p:spTgt spid="6">
                                            <p:txEl>
                                              <p:pRg st="2" end="2"/>
                                            </p:txEl>
                                          </p:spTgt>
                                        </p:tgtEl>
                                        <p:attrNameLst>
                                          <p:attrName>ppt_w</p:attrName>
                                        </p:attrNameLst>
                                      </p:cBhvr>
                                      <p:tavLst>
                                        <p:tav tm="0" fmla="#ppt_w*sin(2.5*pi*$)">
                                          <p:val>
                                            <p:fltVal val="0"/>
                                          </p:val>
                                        </p:tav>
                                        <p:tav tm="100000">
                                          <p:val>
                                            <p:fltVal val="1"/>
                                          </p:val>
                                        </p:tav>
                                      </p:tavLst>
                                    </p:anim>
                                    <p:anim calcmode="lin" valueType="num">
                                      <p:cBhvr>
                                        <p:cTn id="80" dur="2000" fill="hold"/>
                                        <p:tgtEl>
                                          <p:spTgt spid="6">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81" fill="hold">
                      <p:stCondLst>
                        <p:cond delay="indefinite"/>
                      </p:stCondLst>
                      <p:childTnLst>
                        <p:par>
                          <p:cTn id="82" fill="hold">
                            <p:stCondLst>
                              <p:cond delay="0"/>
                            </p:stCondLst>
                            <p:childTnLst>
                              <p:par>
                                <p:cTn id="83" presetID="21" presetClass="entr" presetSubtype="1" fill="hold" nodeType="clickEffect">
                                  <p:stCondLst>
                                    <p:cond delay="0"/>
                                  </p:stCondLst>
                                  <p:childTnLst>
                                    <p:set>
                                      <p:cBhvr>
                                        <p:cTn id="84" dur="1" fill="hold">
                                          <p:stCondLst>
                                            <p:cond delay="0"/>
                                          </p:stCondLst>
                                        </p:cTn>
                                        <p:tgtEl>
                                          <p:spTgt spid="12"/>
                                        </p:tgtEl>
                                        <p:attrNameLst>
                                          <p:attrName>style.visibility</p:attrName>
                                        </p:attrNameLst>
                                      </p:cBhvr>
                                      <p:to>
                                        <p:strVal val="visible"/>
                                      </p:to>
                                    </p:set>
                                    <p:animEffect transition="in" filter="wheel(1)">
                                      <p:cBhvr>
                                        <p:cTn id="85"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6" grpId="0" build="p"/>
      <p:bldP spid="8"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9CC01-21AE-4BD8-B966-D50910CB9137}"/>
              </a:ext>
            </a:extLst>
          </p:cNvPr>
          <p:cNvSpPr>
            <a:spLocks noGrp="1"/>
          </p:cNvSpPr>
          <p:nvPr>
            <p:ph type="title"/>
          </p:nvPr>
        </p:nvSpPr>
        <p:spPr>
          <a:xfrm>
            <a:off x="4062056" y="239350"/>
            <a:ext cx="4695082" cy="740500"/>
          </a:xfrm>
        </p:spPr>
        <p:txBody>
          <a:bodyPr>
            <a:normAutofit fontScale="90000"/>
          </a:bodyPr>
          <a:lstStyle/>
          <a:p>
            <a:pPr algn="l"/>
            <a:r>
              <a:rPr lang="en-GB" sz="3200" dirty="0">
                <a:solidFill>
                  <a:srgbClr val="00B050"/>
                </a:solidFill>
                <a:latin typeface="Arial" panose="020B0604020202020204" pitchFamily="34" charset="0"/>
                <a:cs typeface="Arial" panose="020B0604020202020204" pitchFamily="34" charset="0"/>
              </a:rPr>
              <a:t>Nine esdgc concepts</a:t>
            </a:r>
          </a:p>
        </p:txBody>
      </p:sp>
      <p:sp>
        <p:nvSpPr>
          <p:cNvPr id="3" name="Content Placeholder 2">
            <a:extLst>
              <a:ext uri="{FF2B5EF4-FFF2-40B4-BE49-F238E27FC236}">
                <a16:creationId xmlns:a16="http://schemas.microsoft.com/office/drawing/2014/main" id="{9D9DA285-1CBB-4BEC-9A88-4650CBE51830}"/>
              </a:ext>
            </a:extLst>
          </p:cNvPr>
          <p:cNvSpPr>
            <a:spLocks noGrp="1"/>
          </p:cNvSpPr>
          <p:nvPr>
            <p:ph sz="quarter" idx="13"/>
          </p:nvPr>
        </p:nvSpPr>
        <p:spPr>
          <a:xfrm>
            <a:off x="913774" y="979850"/>
            <a:ext cx="5106026" cy="3891087"/>
          </a:xfrm>
        </p:spPr>
        <p:txBody>
          <a:bodyPr>
            <a:normAutofit/>
          </a:bodyPr>
          <a:lstStyle/>
          <a:p>
            <a:r>
              <a:rPr lang="en-GB" sz="1400" dirty="0">
                <a:latin typeface="Times New Roman" panose="02020603050405020304" pitchFamily="18" charset="0"/>
                <a:cs typeface="Times New Roman" panose="02020603050405020304" pitchFamily="18" charset="0"/>
              </a:rPr>
              <a:t>“interdependence</a:t>
            </a:r>
          </a:p>
          <a:p>
            <a:r>
              <a:rPr lang="en-GB" sz="1400" dirty="0">
                <a:latin typeface="Times New Roman" panose="02020603050405020304" pitchFamily="18" charset="0"/>
                <a:cs typeface="Times New Roman" panose="02020603050405020304" pitchFamily="18" charset="0"/>
              </a:rPr>
              <a:t>Citizenship and stewardship</a:t>
            </a:r>
          </a:p>
          <a:p>
            <a:r>
              <a:rPr lang="en-GB" sz="1400" dirty="0">
                <a:latin typeface="Times New Roman" panose="02020603050405020304" pitchFamily="18" charset="0"/>
                <a:cs typeface="Times New Roman" panose="02020603050405020304" pitchFamily="18" charset="0"/>
              </a:rPr>
              <a:t>Needs and rights of future generations</a:t>
            </a:r>
          </a:p>
          <a:p>
            <a:r>
              <a:rPr lang="en-GB" sz="1400" dirty="0">
                <a:latin typeface="Times New Roman" panose="02020603050405020304" pitchFamily="18" charset="0"/>
                <a:cs typeface="Times New Roman" panose="02020603050405020304" pitchFamily="18" charset="0"/>
              </a:rPr>
              <a:t>Diversity</a:t>
            </a:r>
          </a:p>
          <a:p>
            <a:r>
              <a:rPr lang="en-GB" sz="1400" dirty="0">
                <a:latin typeface="Times New Roman" panose="02020603050405020304" pitchFamily="18" charset="0"/>
                <a:cs typeface="Times New Roman" panose="02020603050405020304" pitchFamily="18" charset="0"/>
              </a:rPr>
              <a:t>Quality of life, social justice and equity</a:t>
            </a:r>
          </a:p>
          <a:p>
            <a:r>
              <a:rPr lang="en-GB" sz="1400" dirty="0">
                <a:latin typeface="Times New Roman" panose="02020603050405020304" pitchFamily="18" charset="0"/>
                <a:cs typeface="Times New Roman" panose="02020603050405020304" pitchFamily="18" charset="0"/>
              </a:rPr>
              <a:t>Sustainable change</a:t>
            </a:r>
          </a:p>
          <a:p>
            <a:r>
              <a:rPr lang="en-GB" sz="1400" dirty="0">
                <a:latin typeface="Times New Roman" panose="02020603050405020304" pitchFamily="18" charset="0"/>
                <a:cs typeface="Times New Roman" panose="02020603050405020304" pitchFamily="18" charset="0"/>
              </a:rPr>
              <a:t>Uncertainty and precaution</a:t>
            </a:r>
          </a:p>
          <a:p>
            <a:r>
              <a:rPr lang="en-GB" sz="1400" dirty="0">
                <a:latin typeface="Times New Roman" panose="02020603050405020304" pitchFamily="18" charset="0"/>
                <a:cs typeface="Times New Roman" panose="02020603050405020304" pitchFamily="18" charset="0"/>
              </a:rPr>
              <a:t>Values and perceptions</a:t>
            </a:r>
          </a:p>
          <a:p>
            <a:r>
              <a:rPr lang="en-GB" sz="1400" dirty="0">
                <a:latin typeface="Times New Roman" panose="02020603050405020304" pitchFamily="18" charset="0"/>
                <a:cs typeface="Times New Roman" panose="02020603050405020304" pitchFamily="18" charset="0"/>
              </a:rPr>
              <a:t>Conflict resolution.”  </a:t>
            </a:r>
            <a:r>
              <a:rPr lang="en-GB" sz="1100" dirty="0">
                <a:latin typeface="Times New Roman" panose="02020603050405020304" pitchFamily="18" charset="0"/>
                <a:cs typeface="Times New Roman" panose="02020603050405020304" pitchFamily="18" charset="0"/>
              </a:rPr>
              <a:t>(welsh assembly government. 2008,  pp 9).</a:t>
            </a:r>
            <a:endParaRPr lang="en-GB" sz="14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66F1234B-F076-4AA5-A203-66376C37481D}"/>
              </a:ext>
            </a:extLst>
          </p:cNvPr>
          <p:cNvSpPr>
            <a:spLocks noGrp="1"/>
          </p:cNvSpPr>
          <p:nvPr>
            <p:ph sz="quarter" idx="14"/>
          </p:nvPr>
        </p:nvSpPr>
        <p:spPr>
          <a:xfrm>
            <a:off x="6172200" y="979850"/>
            <a:ext cx="5105400" cy="3627319"/>
          </a:xfrm>
        </p:spPr>
        <p:txBody>
          <a:bodyPr>
            <a:normAutofit/>
          </a:bodyPr>
          <a:lstStyle/>
          <a:p>
            <a:r>
              <a:rPr lang="en-GB" sz="1400" dirty="0">
                <a:latin typeface="Times New Roman" panose="02020603050405020304" pitchFamily="18" charset="0"/>
                <a:cs typeface="Times New Roman" panose="02020603050405020304" pitchFamily="18" charset="0"/>
              </a:rPr>
              <a:t>However, to succeed</a:t>
            </a:r>
          </a:p>
          <a:p>
            <a:r>
              <a:rPr lang="en-GB" sz="1400" dirty="0">
                <a:latin typeface="Times New Roman" panose="02020603050405020304" pitchFamily="18" charset="0"/>
                <a:cs typeface="Times New Roman" panose="02020603050405020304" pitchFamily="18" charset="0"/>
              </a:rPr>
              <a:t>“addressed by the whole school</a:t>
            </a:r>
          </a:p>
          <a:p>
            <a:r>
              <a:rPr lang="en-GB" sz="1400" dirty="0">
                <a:latin typeface="Times New Roman" panose="02020603050405020304" pitchFamily="18" charset="0"/>
                <a:cs typeface="Times New Roman" panose="02020603050405020304" pitchFamily="18" charset="0"/>
              </a:rPr>
              <a:t>Embedded across the curriculum</a:t>
            </a:r>
          </a:p>
          <a:p>
            <a:r>
              <a:rPr lang="en-GB" sz="1400" dirty="0">
                <a:latin typeface="Times New Roman" panose="02020603050405020304" pitchFamily="18" charset="0"/>
                <a:cs typeface="Times New Roman" panose="02020603050405020304" pitchFamily="18" charset="0"/>
              </a:rPr>
              <a:t>Infused throughout school life.”  </a:t>
            </a:r>
            <a:r>
              <a:rPr lang="en-GB" sz="1100" dirty="0">
                <a:latin typeface="Times New Roman" panose="02020603050405020304" pitchFamily="18" charset="0"/>
                <a:cs typeface="Times New Roman" panose="02020603050405020304" pitchFamily="18" charset="0"/>
              </a:rPr>
              <a:t>(welsh assembly government. 2008, pp 6).</a:t>
            </a:r>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Challenges</a:t>
            </a:r>
          </a:p>
          <a:p>
            <a:r>
              <a:rPr lang="en-GB" sz="1400" dirty="0">
                <a:latin typeface="Times New Roman" panose="02020603050405020304" pitchFamily="18" charset="0"/>
                <a:cs typeface="Times New Roman" panose="02020603050405020304" pitchFamily="18" charset="0"/>
              </a:rPr>
              <a:t>Global issues</a:t>
            </a:r>
          </a:p>
          <a:p>
            <a:r>
              <a:rPr lang="en-GB" sz="1400" dirty="0">
                <a:latin typeface="Times New Roman" panose="02020603050405020304" pitchFamily="18" charset="0"/>
                <a:cs typeface="Times New Roman" panose="02020603050405020304" pitchFamily="18" charset="0"/>
              </a:rPr>
              <a:t>Culturally diverse</a:t>
            </a:r>
          </a:p>
          <a:p>
            <a:r>
              <a:rPr lang="en-GB" sz="1400" dirty="0">
                <a:latin typeface="Times New Roman" panose="02020603050405020304" pitchFamily="18" charset="0"/>
                <a:cs typeface="Times New Roman" panose="02020603050405020304" pitchFamily="18" charset="0"/>
              </a:rPr>
              <a:t>Evaluate own attitudes and values</a:t>
            </a:r>
          </a:p>
        </p:txBody>
      </p:sp>
      <p:sp>
        <p:nvSpPr>
          <p:cNvPr id="5" name="Footer Placeholder 4">
            <a:extLst>
              <a:ext uri="{FF2B5EF4-FFF2-40B4-BE49-F238E27FC236}">
                <a16:creationId xmlns:a16="http://schemas.microsoft.com/office/drawing/2014/main" id="{929327A6-3A8D-45F8-AAF5-6AD75712229D}"/>
              </a:ext>
            </a:extLst>
          </p:cNvPr>
          <p:cNvSpPr>
            <a:spLocks noGrp="1"/>
          </p:cNvSpPr>
          <p:nvPr>
            <p:ph type="ftr" sz="quarter" idx="11"/>
          </p:nvPr>
        </p:nvSpPr>
        <p:spPr/>
        <p:txBody>
          <a:bodyPr/>
          <a:lstStyle/>
          <a:p>
            <a:r>
              <a:rPr lang="en-GB" dirty="0"/>
              <a:t>1908597</a:t>
            </a:r>
          </a:p>
        </p:txBody>
      </p:sp>
      <p:pic>
        <p:nvPicPr>
          <p:cNvPr id="7" name="Picture 6">
            <a:extLst>
              <a:ext uri="{FF2B5EF4-FFF2-40B4-BE49-F238E27FC236}">
                <a16:creationId xmlns:a16="http://schemas.microsoft.com/office/drawing/2014/main" id="{276E306F-AC9E-4A4E-8362-CC01C8EAA4E9}"/>
              </a:ext>
            </a:extLst>
          </p:cNvPr>
          <p:cNvPicPr>
            <a:picLocks noChangeAspect="1"/>
          </p:cNvPicPr>
          <p:nvPr/>
        </p:nvPicPr>
        <p:blipFill>
          <a:blip r:embed="rId2"/>
          <a:stretch>
            <a:fillRect/>
          </a:stretch>
        </p:blipFill>
        <p:spPr>
          <a:xfrm>
            <a:off x="3049334" y="4607169"/>
            <a:ext cx="5707804" cy="1361585"/>
          </a:xfrm>
          <a:prstGeom prst="rect">
            <a:avLst/>
          </a:prstGeom>
        </p:spPr>
      </p:pic>
    </p:spTree>
    <p:extLst>
      <p:ext uri="{BB962C8B-B14F-4D97-AF65-F5344CB8AC3E}">
        <p14:creationId xmlns:p14="http://schemas.microsoft.com/office/powerpoint/2010/main" val="23420746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arn(inVertical)">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barn(inVertical)">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barn(inVertical)">
                                      <p:cBhvr>
                                        <p:cTn id="49" dur="500"/>
                                        <p:tgtEl>
                                          <p:spTgt spid="3">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barn(inVertical)">
                                      <p:cBhvr>
                                        <p:cTn id="54" dur="500"/>
                                        <p:tgtEl>
                                          <p:spTgt spid="3">
                                            <p:txEl>
                                              <p:pRg st="8" end="8"/>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45" presetClass="entr" presetSubtype="0" fill="hold" nodeType="click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fade">
                                      <p:cBhvr>
                                        <p:cTn id="59" dur="2000"/>
                                        <p:tgtEl>
                                          <p:spTgt spid="7"/>
                                        </p:tgtEl>
                                      </p:cBhvr>
                                    </p:animEffect>
                                    <p:anim calcmode="lin" valueType="num">
                                      <p:cBhvr>
                                        <p:cTn id="60" dur="2000" fill="hold"/>
                                        <p:tgtEl>
                                          <p:spTgt spid="7"/>
                                        </p:tgtEl>
                                        <p:attrNameLst>
                                          <p:attrName>ppt_w</p:attrName>
                                        </p:attrNameLst>
                                      </p:cBhvr>
                                      <p:tavLst>
                                        <p:tav tm="0" fmla="#ppt_w*sin(2.5*pi*$)">
                                          <p:val>
                                            <p:fltVal val="0"/>
                                          </p:val>
                                        </p:tav>
                                        <p:tav tm="100000">
                                          <p:val>
                                            <p:fltVal val="1"/>
                                          </p:val>
                                        </p:tav>
                                      </p:tavLst>
                                    </p:anim>
                                    <p:anim calcmode="lin" valueType="num">
                                      <p:cBhvr>
                                        <p:cTn id="61"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4">
                                            <p:txEl>
                                              <p:pRg st="0" end="0"/>
                                            </p:txEl>
                                          </p:spTgt>
                                        </p:tgtEl>
                                        <p:attrNameLst>
                                          <p:attrName>style.visibility</p:attrName>
                                        </p:attrNameLst>
                                      </p:cBhvr>
                                      <p:to>
                                        <p:strVal val="visible"/>
                                      </p:to>
                                    </p:set>
                                    <p:anim calcmode="lin" valueType="num">
                                      <p:cBhvr additive="base">
                                        <p:cTn id="66"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4">
                                            <p:txEl>
                                              <p:pRg st="1" end="1"/>
                                            </p:txEl>
                                          </p:spTgt>
                                        </p:tgtEl>
                                        <p:attrNameLst>
                                          <p:attrName>style.visibility</p:attrName>
                                        </p:attrNameLst>
                                      </p:cBhvr>
                                      <p:to>
                                        <p:strVal val="visible"/>
                                      </p:to>
                                    </p:set>
                                    <p:anim calcmode="lin" valueType="num">
                                      <p:cBhvr additive="base">
                                        <p:cTn id="72"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4">
                                            <p:txEl>
                                              <p:pRg st="2" end="2"/>
                                            </p:txEl>
                                          </p:spTgt>
                                        </p:tgtEl>
                                        <p:attrNameLst>
                                          <p:attrName>style.visibility</p:attrName>
                                        </p:attrNameLst>
                                      </p:cBhvr>
                                      <p:to>
                                        <p:strVal val="visible"/>
                                      </p:to>
                                    </p:set>
                                    <p:anim calcmode="lin" valueType="num">
                                      <p:cBhvr additive="base">
                                        <p:cTn id="78"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4">
                                            <p:txEl>
                                              <p:pRg st="3" end="3"/>
                                            </p:txEl>
                                          </p:spTgt>
                                        </p:tgtEl>
                                        <p:attrNameLst>
                                          <p:attrName>style.visibility</p:attrName>
                                        </p:attrNameLst>
                                      </p:cBhvr>
                                      <p:to>
                                        <p:strVal val="visible"/>
                                      </p:to>
                                    </p:set>
                                    <p:anim calcmode="lin" valueType="num">
                                      <p:cBhvr additive="base">
                                        <p:cTn id="8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4">
                                            <p:txEl>
                                              <p:pRg st="4" end="4"/>
                                            </p:txEl>
                                          </p:spTgt>
                                        </p:tgtEl>
                                        <p:attrNameLst>
                                          <p:attrName>style.visibility</p:attrName>
                                        </p:attrNameLst>
                                      </p:cBhvr>
                                      <p:to>
                                        <p:strVal val="visible"/>
                                      </p:to>
                                    </p:set>
                                    <p:anim calcmode="lin" valueType="num">
                                      <p:cBhvr additive="base">
                                        <p:cTn id="9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4">
                                            <p:txEl>
                                              <p:pRg st="5" end="5"/>
                                            </p:txEl>
                                          </p:spTgt>
                                        </p:tgtEl>
                                        <p:attrNameLst>
                                          <p:attrName>style.visibility</p:attrName>
                                        </p:attrNameLst>
                                      </p:cBhvr>
                                      <p:to>
                                        <p:strVal val="visible"/>
                                      </p:to>
                                    </p:set>
                                    <p:anim calcmode="lin" valueType="num">
                                      <p:cBhvr additive="base">
                                        <p:cTn id="96"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4">
                                            <p:txEl>
                                              <p:pRg st="6" end="6"/>
                                            </p:txEl>
                                          </p:spTgt>
                                        </p:tgtEl>
                                        <p:attrNameLst>
                                          <p:attrName>style.visibility</p:attrName>
                                        </p:attrNameLst>
                                      </p:cBhvr>
                                      <p:to>
                                        <p:strVal val="visible"/>
                                      </p:to>
                                    </p:set>
                                    <p:anim calcmode="lin" valueType="num">
                                      <p:cBhvr additive="base">
                                        <p:cTn id="102"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03"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0" nodeType="clickEffect">
                                  <p:stCondLst>
                                    <p:cond delay="0"/>
                                  </p:stCondLst>
                                  <p:childTnLst>
                                    <p:set>
                                      <p:cBhvr>
                                        <p:cTn id="107" dur="1" fill="hold">
                                          <p:stCondLst>
                                            <p:cond delay="0"/>
                                          </p:stCondLst>
                                        </p:cTn>
                                        <p:tgtEl>
                                          <p:spTgt spid="4">
                                            <p:txEl>
                                              <p:pRg st="7" end="7"/>
                                            </p:txEl>
                                          </p:spTgt>
                                        </p:tgtEl>
                                        <p:attrNameLst>
                                          <p:attrName>style.visibility</p:attrName>
                                        </p:attrNameLst>
                                      </p:cBhvr>
                                      <p:to>
                                        <p:strVal val="visible"/>
                                      </p:to>
                                    </p:set>
                                    <p:anim calcmode="lin" valueType="num">
                                      <p:cBhvr additive="base">
                                        <p:cTn id="10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10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8420C-517B-4150-826F-D247D7BFDA2E}"/>
              </a:ext>
            </a:extLst>
          </p:cNvPr>
          <p:cNvSpPr>
            <a:spLocks noGrp="1"/>
          </p:cNvSpPr>
          <p:nvPr>
            <p:ph type="title"/>
          </p:nvPr>
        </p:nvSpPr>
        <p:spPr>
          <a:xfrm>
            <a:off x="3274799" y="269602"/>
            <a:ext cx="5562526" cy="679995"/>
          </a:xfrm>
        </p:spPr>
        <p:txBody>
          <a:bodyPr>
            <a:normAutofit/>
          </a:bodyPr>
          <a:lstStyle/>
          <a:p>
            <a:r>
              <a:rPr lang="en-GB" sz="3200" dirty="0">
                <a:solidFill>
                  <a:srgbClr val="00B050"/>
                </a:solidFill>
                <a:latin typeface="Arial" panose="020B0604020202020204" pitchFamily="34" charset="0"/>
                <a:cs typeface="Arial" panose="020B0604020202020204" pitchFamily="34" charset="0"/>
              </a:rPr>
              <a:t>Esdgc seven themes</a:t>
            </a:r>
          </a:p>
        </p:txBody>
      </p:sp>
      <p:sp>
        <p:nvSpPr>
          <p:cNvPr id="4" name="Content Placeholder 3">
            <a:extLst>
              <a:ext uri="{FF2B5EF4-FFF2-40B4-BE49-F238E27FC236}">
                <a16:creationId xmlns:a16="http://schemas.microsoft.com/office/drawing/2014/main" id="{4B8DFF62-A937-4778-9052-DAD6274B6BA8}"/>
              </a:ext>
            </a:extLst>
          </p:cNvPr>
          <p:cNvSpPr>
            <a:spLocks noGrp="1"/>
          </p:cNvSpPr>
          <p:nvPr>
            <p:ph sz="quarter" idx="13"/>
          </p:nvPr>
        </p:nvSpPr>
        <p:spPr>
          <a:xfrm>
            <a:off x="913775" y="1182848"/>
            <a:ext cx="3206882" cy="2944535"/>
          </a:xfrm>
        </p:spPr>
        <p:txBody>
          <a:bodyPr>
            <a:normAutofit lnSpcReduction="10000"/>
          </a:bodyPr>
          <a:lstStyle/>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“the natural environment</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Consumption and waste</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Climate change</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Wealth and poverty</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Identity and culture</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Choices and decisions</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Health.”  </a:t>
            </a:r>
            <a:r>
              <a:rPr lang="en-GB" sz="1100" dirty="0">
                <a:latin typeface="Times New Roman" panose="02020603050405020304" pitchFamily="18" charset="0"/>
                <a:cs typeface="Times New Roman" panose="02020603050405020304" pitchFamily="18" charset="0"/>
              </a:rPr>
              <a:t>(Csen 2010).</a:t>
            </a:r>
            <a:endParaRPr lang="en-GB" sz="1400" dirty="0">
              <a:latin typeface="Times New Roman" panose="02020603050405020304" pitchFamily="18" charset="0"/>
              <a:cs typeface="Times New Roman" panose="02020603050405020304" pitchFamily="18" charset="0"/>
            </a:endParaRPr>
          </a:p>
          <a:p>
            <a:pPr marL="0" indent="0">
              <a:buNone/>
            </a:pPr>
            <a:r>
              <a:rPr lang="en-GB" sz="110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1B1E40C8-9BE7-490B-9E45-8598D562F08A}"/>
              </a:ext>
            </a:extLst>
          </p:cNvPr>
          <p:cNvSpPr>
            <a:spLocks noGrp="1"/>
          </p:cNvSpPr>
          <p:nvPr>
            <p:ph sz="quarter" idx="14"/>
          </p:nvPr>
        </p:nvSpPr>
        <p:spPr>
          <a:xfrm>
            <a:off x="6172200" y="1182848"/>
            <a:ext cx="5105401" cy="4608351"/>
          </a:xfrm>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Within practice</a:t>
            </a:r>
          </a:p>
          <a:p>
            <a:pPr>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Pupil leadership teams such as criw cymraeg ensure culture and identity </a:t>
            </a:r>
          </a:p>
          <a:p>
            <a:pPr>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Rights respecting committee ensures choices and the decision making process is fair and just</a:t>
            </a:r>
          </a:p>
          <a:p>
            <a:pPr>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School trips to museums teach about natural materials and energy sources</a:t>
            </a:r>
          </a:p>
          <a:p>
            <a:pPr>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Celts and Victorians comparing sustainability now and then</a:t>
            </a:r>
          </a:p>
          <a:p>
            <a:pPr>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Christmas jumper day, shoe box appeal, red nose day etc raise awareness of poverty in other countries</a:t>
            </a:r>
          </a:p>
        </p:txBody>
      </p:sp>
      <p:sp>
        <p:nvSpPr>
          <p:cNvPr id="7" name="Footer Placeholder 6">
            <a:extLst>
              <a:ext uri="{FF2B5EF4-FFF2-40B4-BE49-F238E27FC236}">
                <a16:creationId xmlns:a16="http://schemas.microsoft.com/office/drawing/2014/main" id="{855908CB-02B5-4EAA-B240-C4F7F58F048D}"/>
              </a:ext>
            </a:extLst>
          </p:cNvPr>
          <p:cNvSpPr>
            <a:spLocks noGrp="1"/>
          </p:cNvSpPr>
          <p:nvPr>
            <p:ph type="ftr" sz="quarter" idx="11"/>
          </p:nvPr>
        </p:nvSpPr>
        <p:spPr/>
        <p:txBody>
          <a:bodyPr/>
          <a:lstStyle/>
          <a:p>
            <a:r>
              <a:rPr lang="en-GB" dirty="0"/>
              <a:t>1908597</a:t>
            </a:r>
          </a:p>
        </p:txBody>
      </p:sp>
      <p:pic>
        <p:nvPicPr>
          <p:cNvPr id="1026" name="Picture 2" descr="Image result for criwe cymraeg">
            <a:extLst>
              <a:ext uri="{FF2B5EF4-FFF2-40B4-BE49-F238E27FC236}">
                <a16:creationId xmlns:a16="http://schemas.microsoft.com/office/drawing/2014/main" id="{E736554E-5DE6-48C0-8F3A-E677627BC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2661" y="1741545"/>
            <a:ext cx="1827140" cy="182714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rights respecting">
            <a:extLst>
              <a:ext uri="{FF2B5EF4-FFF2-40B4-BE49-F238E27FC236}">
                <a16:creationId xmlns:a16="http://schemas.microsoft.com/office/drawing/2014/main" id="{90CA0A36-63E9-4F09-B9A4-A918A1DB3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469" y="4351337"/>
            <a:ext cx="4610100" cy="99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6243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 calcmode="lin" valueType="num">
                                      <p:cBhvr additive="base">
                                        <p:cTn id="38"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 calcmode="lin" valueType="num">
                                      <p:cBhvr additive="base">
                                        <p:cTn id="44"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4">
                                            <p:txEl>
                                              <p:pRg st="6" end="6"/>
                                            </p:txEl>
                                          </p:spTgt>
                                        </p:tgtEl>
                                        <p:attrNameLst>
                                          <p:attrName>style.visibility</p:attrName>
                                        </p:attrNameLst>
                                      </p:cBhvr>
                                      <p:to>
                                        <p:strVal val="visible"/>
                                      </p:to>
                                    </p:set>
                                    <p:anim calcmode="lin" valueType="num">
                                      <p:cBhvr additive="base">
                                        <p:cTn id="5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4">
                                            <p:txEl>
                                              <p:pRg st="7" end="7"/>
                                            </p:txEl>
                                          </p:spTgt>
                                        </p:tgtEl>
                                        <p:attrNameLst>
                                          <p:attrName>style.visibility</p:attrName>
                                        </p:attrNameLst>
                                      </p:cBhvr>
                                      <p:to>
                                        <p:strVal val="visible"/>
                                      </p:to>
                                    </p:set>
                                    <p:anim calcmode="lin" valueType="num">
                                      <p:cBhvr additive="base">
                                        <p:cTn id="56"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31" presetClass="entr" presetSubtype="0" fill="hold" nodeType="clickEffect">
                                  <p:stCondLst>
                                    <p:cond delay="0"/>
                                  </p:stCondLst>
                                  <p:childTnLst>
                                    <p:set>
                                      <p:cBhvr>
                                        <p:cTn id="61" dur="1" fill="hold">
                                          <p:stCondLst>
                                            <p:cond delay="0"/>
                                          </p:stCondLst>
                                        </p:cTn>
                                        <p:tgtEl>
                                          <p:spTgt spid="1028"/>
                                        </p:tgtEl>
                                        <p:attrNameLst>
                                          <p:attrName>style.visibility</p:attrName>
                                        </p:attrNameLst>
                                      </p:cBhvr>
                                      <p:to>
                                        <p:strVal val="visible"/>
                                      </p:to>
                                    </p:set>
                                    <p:anim calcmode="lin" valueType="num">
                                      <p:cBhvr>
                                        <p:cTn id="62" dur="1000" fill="hold"/>
                                        <p:tgtEl>
                                          <p:spTgt spid="1028"/>
                                        </p:tgtEl>
                                        <p:attrNameLst>
                                          <p:attrName>ppt_w</p:attrName>
                                        </p:attrNameLst>
                                      </p:cBhvr>
                                      <p:tavLst>
                                        <p:tav tm="0">
                                          <p:val>
                                            <p:fltVal val="0"/>
                                          </p:val>
                                        </p:tav>
                                        <p:tav tm="100000">
                                          <p:val>
                                            <p:strVal val="#ppt_w"/>
                                          </p:val>
                                        </p:tav>
                                      </p:tavLst>
                                    </p:anim>
                                    <p:anim calcmode="lin" valueType="num">
                                      <p:cBhvr>
                                        <p:cTn id="63" dur="1000" fill="hold"/>
                                        <p:tgtEl>
                                          <p:spTgt spid="1028"/>
                                        </p:tgtEl>
                                        <p:attrNameLst>
                                          <p:attrName>ppt_h</p:attrName>
                                        </p:attrNameLst>
                                      </p:cBhvr>
                                      <p:tavLst>
                                        <p:tav tm="0">
                                          <p:val>
                                            <p:fltVal val="0"/>
                                          </p:val>
                                        </p:tav>
                                        <p:tav tm="100000">
                                          <p:val>
                                            <p:strVal val="#ppt_h"/>
                                          </p:val>
                                        </p:tav>
                                      </p:tavLst>
                                    </p:anim>
                                    <p:anim calcmode="lin" valueType="num">
                                      <p:cBhvr>
                                        <p:cTn id="64" dur="1000" fill="hold"/>
                                        <p:tgtEl>
                                          <p:spTgt spid="1028"/>
                                        </p:tgtEl>
                                        <p:attrNameLst>
                                          <p:attrName>style.rotation</p:attrName>
                                        </p:attrNameLst>
                                      </p:cBhvr>
                                      <p:tavLst>
                                        <p:tav tm="0">
                                          <p:val>
                                            <p:fltVal val="90"/>
                                          </p:val>
                                        </p:tav>
                                        <p:tav tm="100000">
                                          <p:val>
                                            <p:fltVal val="0"/>
                                          </p:val>
                                        </p:tav>
                                      </p:tavLst>
                                    </p:anim>
                                    <p:animEffect transition="in" filter="fade">
                                      <p:cBhvr>
                                        <p:cTn id="65" dur="1000"/>
                                        <p:tgtEl>
                                          <p:spTgt spid="1028"/>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6">
                                            <p:txEl>
                                              <p:pRg st="0" end="0"/>
                                            </p:txEl>
                                          </p:spTgt>
                                        </p:tgtEl>
                                        <p:attrNameLst>
                                          <p:attrName>style.visibility</p:attrName>
                                        </p:attrNameLst>
                                      </p:cBhvr>
                                      <p:to>
                                        <p:strVal val="visible"/>
                                      </p:to>
                                    </p:set>
                                    <p:anim calcmode="lin" valueType="num">
                                      <p:cBhvr>
                                        <p:cTn id="70"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71"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72" dur="500"/>
                                        <p:tgtEl>
                                          <p:spTgt spid="6">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6">
                                            <p:txEl>
                                              <p:pRg st="1" end="1"/>
                                            </p:txEl>
                                          </p:spTgt>
                                        </p:tgtEl>
                                        <p:attrNameLst>
                                          <p:attrName>style.visibility</p:attrName>
                                        </p:attrNameLst>
                                      </p:cBhvr>
                                      <p:to>
                                        <p:strVal val="visible"/>
                                      </p:to>
                                    </p:set>
                                    <p:anim calcmode="lin" valueType="num">
                                      <p:cBhvr>
                                        <p:cTn id="77"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78"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79" dur="500"/>
                                        <p:tgtEl>
                                          <p:spTgt spid="6">
                                            <p:txEl>
                                              <p:pRg st="1" end="1"/>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53" presetClass="entr" presetSubtype="16" fill="hold" grpId="0" nodeType="clickEffect">
                                  <p:stCondLst>
                                    <p:cond delay="0"/>
                                  </p:stCondLst>
                                  <p:childTnLst>
                                    <p:set>
                                      <p:cBhvr>
                                        <p:cTn id="83" dur="1" fill="hold">
                                          <p:stCondLst>
                                            <p:cond delay="0"/>
                                          </p:stCondLst>
                                        </p:cTn>
                                        <p:tgtEl>
                                          <p:spTgt spid="6">
                                            <p:txEl>
                                              <p:pRg st="2" end="2"/>
                                            </p:txEl>
                                          </p:spTgt>
                                        </p:tgtEl>
                                        <p:attrNameLst>
                                          <p:attrName>style.visibility</p:attrName>
                                        </p:attrNameLst>
                                      </p:cBhvr>
                                      <p:to>
                                        <p:strVal val="visible"/>
                                      </p:to>
                                    </p:set>
                                    <p:anim calcmode="lin" valueType="num">
                                      <p:cBhvr>
                                        <p:cTn id="84"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85"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86" dur="500"/>
                                        <p:tgtEl>
                                          <p:spTgt spid="6">
                                            <p:txEl>
                                              <p:pRg st="2" end="2"/>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53" presetClass="entr" presetSubtype="16" fill="hold" grpId="0" nodeType="clickEffect">
                                  <p:stCondLst>
                                    <p:cond delay="0"/>
                                  </p:stCondLst>
                                  <p:childTnLst>
                                    <p:set>
                                      <p:cBhvr>
                                        <p:cTn id="90" dur="1" fill="hold">
                                          <p:stCondLst>
                                            <p:cond delay="0"/>
                                          </p:stCondLst>
                                        </p:cTn>
                                        <p:tgtEl>
                                          <p:spTgt spid="6">
                                            <p:txEl>
                                              <p:pRg st="3" end="3"/>
                                            </p:txEl>
                                          </p:spTgt>
                                        </p:tgtEl>
                                        <p:attrNameLst>
                                          <p:attrName>style.visibility</p:attrName>
                                        </p:attrNameLst>
                                      </p:cBhvr>
                                      <p:to>
                                        <p:strVal val="visible"/>
                                      </p:to>
                                    </p:set>
                                    <p:anim calcmode="lin" valueType="num">
                                      <p:cBhvr>
                                        <p:cTn id="91"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92" dur="500" fill="hold"/>
                                        <p:tgtEl>
                                          <p:spTgt spid="6">
                                            <p:txEl>
                                              <p:pRg st="3" end="3"/>
                                            </p:txEl>
                                          </p:spTgt>
                                        </p:tgtEl>
                                        <p:attrNameLst>
                                          <p:attrName>ppt_h</p:attrName>
                                        </p:attrNameLst>
                                      </p:cBhvr>
                                      <p:tavLst>
                                        <p:tav tm="0">
                                          <p:val>
                                            <p:fltVal val="0"/>
                                          </p:val>
                                        </p:tav>
                                        <p:tav tm="100000">
                                          <p:val>
                                            <p:strVal val="#ppt_h"/>
                                          </p:val>
                                        </p:tav>
                                      </p:tavLst>
                                    </p:anim>
                                    <p:animEffect transition="in" filter="fade">
                                      <p:cBhvr>
                                        <p:cTn id="93" dur="500"/>
                                        <p:tgtEl>
                                          <p:spTgt spid="6">
                                            <p:txEl>
                                              <p:pRg st="3" end="3"/>
                                            </p:txEl>
                                          </p:spTgt>
                                        </p:tgtEl>
                                      </p:cBhvr>
                                    </p:animEffect>
                                  </p:childTnLst>
                                </p:cTn>
                              </p:par>
                            </p:childTnLst>
                          </p:cTn>
                        </p:par>
                      </p:childTnLst>
                    </p:cTn>
                  </p:par>
                  <p:par>
                    <p:cTn id="94" fill="hold">
                      <p:stCondLst>
                        <p:cond delay="indefinite"/>
                      </p:stCondLst>
                      <p:childTnLst>
                        <p:par>
                          <p:cTn id="95" fill="hold">
                            <p:stCondLst>
                              <p:cond delay="0"/>
                            </p:stCondLst>
                            <p:childTnLst>
                              <p:par>
                                <p:cTn id="96" presetID="53" presetClass="entr" presetSubtype="16" fill="hold" grpId="0" nodeType="clickEffect">
                                  <p:stCondLst>
                                    <p:cond delay="0"/>
                                  </p:stCondLst>
                                  <p:childTnLst>
                                    <p:set>
                                      <p:cBhvr>
                                        <p:cTn id="97" dur="1" fill="hold">
                                          <p:stCondLst>
                                            <p:cond delay="0"/>
                                          </p:stCondLst>
                                        </p:cTn>
                                        <p:tgtEl>
                                          <p:spTgt spid="6">
                                            <p:txEl>
                                              <p:pRg st="4" end="4"/>
                                            </p:txEl>
                                          </p:spTgt>
                                        </p:tgtEl>
                                        <p:attrNameLst>
                                          <p:attrName>style.visibility</p:attrName>
                                        </p:attrNameLst>
                                      </p:cBhvr>
                                      <p:to>
                                        <p:strVal val="visible"/>
                                      </p:to>
                                    </p:set>
                                    <p:anim calcmode="lin" valueType="num">
                                      <p:cBhvr>
                                        <p:cTn id="98"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99" dur="500" fill="hold"/>
                                        <p:tgtEl>
                                          <p:spTgt spid="6">
                                            <p:txEl>
                                              <p:pRg st="4" end="4"/>
                                            </p:txEl>
                                          </p:spTgt>
                                        </p:tgtEl>
                                        <p:attrNameLst>
                                          <p:attrName>ppt_h</p:attrName>
                                        </p:attrNameLst>
                                      </p:cBhvr>
                                      <p:tavLst>
                                        <p:tav tm="0">
                                          <p:val>
                                            <p:fltVal val="0"/>
                                          </p:val>
                                        </p:tav>
                                        <p:tav tm="100000">
                                          <p:val>
                                            <p:strVal val="#ppt_h"/>
                                          </p:val>
                                        </p:tav>
                                      </p:tavLst>
                                    </p:anim>
                                    <p:animEffect transition="in" filter="fade">
                                      <p:cBhvr>
                                        <p:cTn id="100" dur="500"/>
                                        <p:tgtEl>
                                          <p:spTgt spid="6">
                                            <p:txEl>
                                              <p:pRg st="4" end="4"/>
                                            </p:txEl>
                                          </p:spTgt>
                                        </p:tgtEl>
                                      </p:cBhvr>
                                    </p:animEffect>
                                  </p:childTnLst>
                                </p:cTn>
                              </p:par>
                            </p:childTnLst>
                          </p:cTn>
                        </p:par>
                      </p:childTnLst>
                    </p:cTn>
                  </p:par>
                  <p:par>
                    <p:cTn id="101" fill="hold">
                      <p:stCondLst>
                        <p:cond delay="indefinite"/>
                      </p:stCondLst>
                      <p:childTnLst>
                        <p:par>
                          <p:cTn id="102" fill="hold">
                            <p:stCondLst>
                              <p:cond delay="0"/>
                            </p:stCondLst>
                            <p:childTnLst>
                              <p:par>
                                <p:cTn id="103" presetID="53" presetClass="entr" presetSubtype="16" fill="hold" grpId="0" nodeType="clickEffect">
                                  <p:stCondLst>
                                    <p:cond delay="0"/>
                                  </p:stCondLst>
                                  <p:childTnLst>
                                    <p:set>
                                      <p:cBhvr>
                                        <p:cTn id="104" dur="1" fill="hold">
                                          <p:stCondLst>
                                            <p:cond delay="0"/>
                                          </p:stCondLst>
                                        </p:cTn>
                                        <p:tgtEl>
                                          <p:spTgt spid="6">
                                            <p:txEl>
                                              <p:pRg st="5" end="5"/>
                                            </p:txEl>
                                          </p:spTgt>
                                        </p:tgtEl>
                                        <p:attrNameLst>
                                          <p:attrName>style.visibility</p:attrName>
                                        </p:attrNameLst>
                                      </p:cBhvr>
                                      <p:to>
                                        <p:strVal val="visible"/>
                                      </p:to>
                                    </p:set>
                                    <p:anim calcmode="lin" valueType="num">
                                      <p:cBhvr>
                                        <p:cTn id="105" dur="500" fill="hold"/>
                                        <p:tgtEl>
                                          <p:spTgt spid="6">
                                            <p:txEl>
                                              <p:pRg st="5" end="5"/>
                                            </p:txEl>
                                          </p:spTgt>
                                        </p:tgtEl>
                                        <p:attrNameLst>
                                          <p:attrName>ppt_w</p:attrName>
                                        </p:attrNameLst>
                                      </p:cBhvr>
                                      <p:tavLst>
                                        <p:tav tm="0">
                                          <p:val>
                                            <p:fltVal val="0"/>
                                          </p:val>
                                        </p:tav>
                                        <p:tav tm="100000">
                                          <p:val>
                                            <p:strVal val="#ppt_w"/>
                                          </p:val>
                                        </p:tav>
                                      </p:tavLst>
                                    </p:anim>
                                    <p:anim calcmode="lin" valueType="num">
                                      <p:cBhvr>
                                        <p:cTn id="106" dur="500" fill="hold"/>
                                        <p:tgtEl>
                                          <p:spTgt spid="6">
                                            <p:txEl>
                                              <p:pRg st="5" end="5"/>
                                            </p:txEl>
                                          </p:spTgt>
                                        </p:tgtEl>
                                        <p:attrNameLst>
                                          <p:attrName>ppt_h</p:attrName>
                                        </p:attrNameLst>
                                      </p:cBhvr>
                                      <p:tavLst>
                                        <p:tav tm="0">
                                          <p:val>
                                            <p:fltVal val="0"/>
                                          </p:val>
                                        </p:tav>
                                        <p:tav tm="100000">
                                          <p:val>
                                            <p:strVal val="#ppt_h"/>
                                          </p:val>
                                        </p:tav>
                                      </p:tavLst>
                                    </p:anim>
                                    <p:animEffect transition="in" filter="fade">
                                      <p:cBhvr>
                                        <p:cTn id="107" dur="500"/>
                                        <p:tgtEl>
                                          <p:spTgt spid="6">
                                            <p:txEl>
                                              <p:pRg st="5" end="5"/>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45" presetClass="entr" presetSubtype="0" fill="hold" nodeType="clickEffect">
                                  <p:stCondLst>
                                    <p:cond delay="0"/>
                                  </p:stCondLst>
                                  <p:childTnLst>
                                    <p:set>
                                      <p:cBhvr>
                                        <p:cTn id="111" dur="1" fill="hold">
                                          <p:stCondLst>
                                            <p:cond delay="0"/>
                                          </p:stCondLst>
                                        </p:cTn>
                                        <p:tgtEl>
                                          <p:spTgt spid="1026"/>
                                        </p:tgtEl>
                                        <p:attrNameLst>
                                          <p:attrName>style.visibility</p:attrName>
                                        </p:attrNameLst>
                                      </p:cBhvr>
                                      <p:to>
                                        <p:strVal val="visible"/>
                                      </p:to>
                                    </p:set>
                                    <p:animEffect transition="in" filter="fade">
                                      <p:cBhvr>
                                        <p:cTn id="112" dur="2000"/>
                                        <p:tgtEl>
                                          <p:spTgt spid="1026"/>
                                        </p:tgtEl>
                                      </p:cBhvr>
                                    </p:animEffect>
                                    <p:anim calcmode="lin" valueType="num">
                                      <p:cBhvr>
                                        <p:cTn id="113" dur="2000" fill="hold"/>
                                        <p:tgtEl>
                                          <p:spTgt spid="1026"/>
                                        </p:tgtEl>
                                        <p:attrNameLst>
                                          <p:attrName>ppt_w</p:attrName>
                                        </p:attrNameLst>
                                      </p:cBhvr>
                                      <p:tavLst>
                                        <p:tav tm="0" fmla="#ppt_w*sin(2.5*pi*$)">
                                          <p:val>
                                            <p:fltVal val="0"/>
                                          </p:val>
                                        </p:tav>
                                        <p:tav tm="100000">
                                          <p:val>
                                            <p:fltVal val="1"/>
                                          </p:val>
                                        </p:tav>
                                      </p:tavLst>
                                    </p:anim>
                                    <p:anim calcmode="lin" valueType="num">
                                      <p:cBhvr>
                                        <p:cTn id="114"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04FBC-B4CF-419C-97DD-260F99D405C3}"/>
              </a:ext>
            </a:extLst>
          </p:cNvPr>
          <p:cNvSpPr>
            <a:spLocks noGrp="1"/>
          </p:cNvSpPr>
          <p:nvPr>
            <p:ph type="title"/>
          </p:nvPr>
        </p:nvSpPr>
        <p:spPr>
          <a:xfrm>
            <a:off x="1119241" y="395656"/>
            <a:ext cx="9953517" cy="1342292"/>
          </a:xfrm>
        </p:spPr>
        <p:txBody>
          <a:bodyPr>
            <a:normAutofit/>
          </a:bodyPr>
          <a:lstStyle/>
          <a:p>
            <a:r>
              <a:rPr lang="en-GB" dirty="0">
                <a:solidFill>
                  <a:srgbClr val="00B050"/>
                </a:solidFill>
                <a:latin typeface="Arial" panose="020B0604020202020204" pitchFamily="34" charset="0"/>
                <a:cs typeface="Arial" panose="020B0604020202020204" pitchFamily="34" charset="0"/>
              </a:rPr>
              <a:t>The united nations convention on the rights of the child (uncrc)</a:t>
            </a:r>
          </a:p>
        </p:txBody>
      </p:sp>
      <p:sp>
        <p:nvSpPr>
          <p:cNvPr id="3" name="Content Placeholder 2">
            <a:extLst>
              <a:ext uri="{FF2B5EF4-FFF2-40B4-BE49-F238E27FC236}">
                <a16:creationId xmlns:a16="http://schemas.microsoft.com/office/drawing/2014/main" id="{F1E61508-E1E4-45B5-B1AE-D73CEB665400}"/>
              </a:ext>
            </a:extLst>
          </p:cNvPr>
          <p:cNvSpPr>
            <a:spLocks noGrp="1"/>
          </p:cNvSpPr>
          <p:nvPr>
            <p:ph sz="quarter" idx="13"/>
          </p:nvPr>
        </p:nvSpPr>
        <p:spPr>
          <a:xfrm>
            <a:off x="913774" y="1899139"/>
            <a:ext cx="5646417" cy="1733294"/>
          </a:xfrm>
        </p:spPr>
        <p:txBody>
          <a:bodyPr>
            <a:normAutofit/>
          </a:bodyPr>
          <a:lstStyle/>
          <a:p>
            <a:r>
              <a:rPr lang="en-GB" sz="1400" dirty="0">
                <a:latin typeface="Times New Roman" panose="02020603050405020304" pitchFamily="18" charset="0"/>
                <a:cs typeface="Times New Roman" panose="02020603050405020304" pitchFamily="18" charset="0"/>
              </a:rPr>
              <a:t>Article 7 right to a name and nationality</a:t>
            </a:r>
          </a:p>
          <a:p>
            <a:r>
              <a:rPr lang="en-GB" sz="1400" dirty="0">
                <a:latin typeface="Times New Roman" panose="02020603050405020304" pitchFamily="18" charset="0"/>
                <a:cs typeface="Times New Roman" panose="02020603050405020304" pitchFamily="18" charset="0"/>
              </a:rPr>
              <a:t>Article 8 right to an identity</a:t>
            </a:r>
          </a:p>
          <a:p>
            <a:r>
              <a:rPr lang="en-GB" sz="1400" dirty="0">
                <a:latin typeface="Times New Roman" panose="02020603050405020304" pitchFamily="18" charset="0"/>
                <a:cs typeface="Times New Roman" panose="02020603050405020304" pitchFamily="18" charset="0"/>
              </a:rPr>
              <a:t>Article 14 right to freedom of thought and religion</a:t>
            </a:r>
          </a:p>
          <a:p>
            <a:r>
              <a:rPr lang="en-GB" sz="1400" dirty="0">
                <a:latin typeface="Times New Roman" panose="02020603050405020304" pitchFamily="18" charset="0"/>
                <a:cs typeface="Times New Roman" panose="02020603050405020304" pitchFamily="18" charset="0"/>
              </a:rPr>
              <a:t>Link with theme 5 identity and culture</a:t>
            </a:r>
          </a:p>
        </p:txBody>
      </p:sp>
      <p:sp>
        <p:nvSpPr>
          <p:cNvPr id="5" name="Footer Placeholder 4">
            <a:extLst>
              <a:ext uri="{FF2B5EF4-FFF2-40B4-BE49-F238E27FC236}">
                <a16:creationId xmlns:a16="http://schemas.microsoft.com/office/drawing/2014/main" id="{2C66F61B-DE8F-4947-B4F1-64DD7CA3BEF4}"/>
              </a:ext>
            </a:extLst>
          </p:cNvPr>
          <p:cNvSpPr>
            <a:spLocks noGrp="1"/>
          </p:cNvSpPr>
          <p:nvPr>
            <p:ph type="ftr" sz="quarter" idx="11"/>
          </p:nvPr>
        </p:nvSpPr>
        <p:spPr/>
        <p:txBody>
          <a:bodyPr/>
          <a:lstStyle/>
          <a:p>
            <a:r>
              <a:rPr lang="en-GB" dirty="0"/>
              <a:t>1908597</a:t>
            </a:r>
          </a:p>
        </p:txBody>
      </p:sp>
      <p:sp>
        <p:nvSpPr>
          <p:cNvPr id="8" name="TextBox 7">
            <a:extLst>
              <a:ext uri="{FF2B5EF4-FFF2-40B4-BE49-F238E27FC236}">
                <a16:creationId xmlns:a16="http://schemas.microsoft.com/office/drawing/2014/main" id="{16371ACB-BCF5-4A1B-8EC2-D2BA23422092}"/>
              </a:ext>
            </a:extLst>
          </p:cNvPr>
          <p:cNvSpPr txBox="1"/>
          <p:nvPr/>
        </p:nvSpPr>
        <p:spPr>
          <a:xfrm>
            <a:off x="6820250" y="1946246"/>
            <a:ext cx="4630722"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24 RIGHT TO HEALTH, WATER, FOOD,   ENVIRONMENT</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26 RIGHT TO SOCIAL AND ECONOMIC HELP</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LINK WITH THEME 4 WEALTH AND POVERTY</a:t>
            </a:r>
          </a:p>
        </p:txBody>
      </p:sp>
      <p:sp>
        <p:nvSpPr>
          <p:cNvPr id="9" name="TextBox 8">
            <a:extLst>
              <a:ext uri="{FF2B5EF4-FFF2-40B4-BE49-F238E27FC236}">
                <a16:creationId xmlns:a16="http://schemas.microsoft.com/office/drawing/2014/main" id="{7CA25AD9-2760-4DCD-ADFE-636599823612}"/>
              </a:ext>
            </a:extLst>
          </p:cNvPr>
          <p:cNvSpPr txBox="1"/>
          <p:nvPr/>
        </p:nvSpPr>
        <p:spPr>
          <a:xfrm>
            <a:off x="913774" y="3707934"/>
            <a:ext cx="4773962"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27 RIGHT TO FOOD, CLOTHING AND A SAFE HOME</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24 RIGHT TO HEALTH, WATER, FOOD, ENVIRONMENT</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LINK WITH THEME 7 HEALTH</a:t>
            </a:r>
          </a:p>
        </p:txBody>
      </p:sp>
      <p:sp>
        <p:nvSpPr>
          <p:cNvPr id="10" name="TextBox 9">
            <a:extLst>
              <a:ext uri="{FF2B5EF4-FFF2-40B4-BE49-F238E27FC236}">
                <a16:creationId xmlns:a16="http://schemas.microsoft.com/office/drawing/2014/main" id="{EB6E3722-F877-4F98-9236-CA0759400421}"/>
              </a:ext>
            </a:extLst>
          </p:cNvPr>
          <p:cNvSpPr txBox="1"/>
          <p:nvPr/>
        </p:nvSpPr>
        <p:spPr>
          <a:xfrm>
            <a:off x="6820250" y="3875714"/>
            <a:ext cx="4252508"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28 RIGHT TO ACCESS EDUCATION</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ARTICLE 29 AIMS OF EDUCATION</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LINK WITH ALL SEVEN THEMES</a:t>
            </a:r>
          </a:p>
        </p:txBody>
      </p:sp>
      <p:pic>
        <p:nvPicPr>
          <p:cNvPr id="2050" name="Picture 2" descr="Image result for UNCRC">
            <a:extLst>
              <a:ext uri="{FF2B5EF4-FFF2-40B4-BE49-F238E27FC236}">
                <a16:creationId xmlns:a16="http://schemas.microsoft.com/office/drawing/2014/main" id="{DB49E315-4385-44BD-90E4-0FDCC8D758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451" y="4859892"/>
            <a:ext cx="2514600" cy="181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32183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2050"/>
                                        </p:tgtEl>
                                        <p:attrNameLst>
                                          <p:attrName>style.visibility</p:attrName>
                                        </p:attrNameLst>
                                      </p:cBhvr>
                                      <p:to>
                                        <p:strVal val="visible"/>
                                      </p:to>
                                    </p:set>
                                    <p:anim calcmode="lin" valueType="num">
                                      <p:cBhvr>
                                        <p:cTn id="40" dur="1000" fill="hold"/>
                                        <p:tgtEl>
                                          <p:spTgt spid="2050"/>
                                        </p:tgtEl>
                                        <p:attrNameLst>
                                          <p:attrName>ppt_w</p:attrName>
                                        </p:attrNameLst>
                                      </p:cBhvr>
                                      <p:tavLst>
                                        <p:tav tm="0">
                                          <p:val>
                                            <p:fltVal val="0"/>
                                          </p:val>
                                        </p:tav>
                                        <p:tav tm="100000">
                                          <p:val>
                                            <p:strVal val="#ppt_w"/>
                                          </p:val>
                                        </p:tav>
                                      </p:tavLst>
                                    </p:anim>
                                    <p:anim calcmode="lin" valueType="num">
                                      <p:cBhvr>
                                        <p:cTn id="41" dur="1000" fill="hold"/>
                                        <p:tgtEl>
                                          <p:spTgt spid="2050"/>
                                        </p:tgtEl>
                                        <p:attrNameLst>
                                          <p:attrName>ppt_h</p:attrName>
                                        </p:attrNameLst>
                                      </p:cBhvr>
                                      <p:tavLst>
                                        <p:tav tm="0">
                                          <p:val>
                                            <p:fltVal val="0"/>
                                          </p:val>
                                        </p:tav>
                                        <p:tav tm="100000">
                                          <p:val>
                                            <p:strVal val="#ppt_h"/>
                                          </p:val>
                                        </p:tav>
                                      </p:tavLst>
                                    </p:anim>
                                    <p:anim calcmode="lin" valueType="num">
                                      <p:cBhvr>
                                        <p:cTn id="42" dur="1000" fill="hold"/>
                                        <p:tgtEl>
                                          <p:spTgt spid="2050"/>
                                        </p:tgtEl>
                                        <p:attrNameLst>
                                          <p:attrName>style.rotation</p:attrName>
                                        </p:attrNameLst>
                                      </p:cBhvr>
                                      <p:tavLst>
                                        <p:tav tm="0">
                                          <p:val>
                                            <p:fltVal val="90"/>
                                          </p:val>
                                        </p:tav>
                                        <p:tav tm="100000">
                                          <p:val>
                                            <p:fltVal val="0"/>
                                          </p:val>
                                        </p:tav>
                                      </p:tavLst>
                                    </p:anim>
                                    <p:animEffect transition="in" filter="fade">
                                      <p:cBhvr>
                                        <p:cTn id="43" dur="1000"/>
                                        <p:tgtEl>
                                          <p:spTgt spid="2050"/>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p:cTn id="48" dur="500" fill="hold"/>
                                        <p:tgtEl>
                                          <p:spTgt spid="8"/>
                                        </p:tgtEl>
                                        <p:attrNameLst>
                                          <p:attrName>ppt_w</p:attrName>
                                        </p:attrNameLst>
                                      </p:cBhvr>
                                      <p:tavLst>
                                        <p:tav tm="0">
                                          <p:val>
                                            <p:fltVal val="0"/>
                                          </p:val>
                                        </p:tav>
                                        <p:tav tm="100000">
                                          <p:val>
                                            <p:strVal val="#ppt_w"/>
                                          </p:val>
                                        </p:tav>
                                      </p:tavLst>
                                    </p:anim>
                                    <p:anim calcmode="lin" valueType="num">
                                      <p:cBhvr>
                                        <p:cTn id="49" dur="500" fill="hold"/>
                                        <p:tgtEl>
                                          <p:spTgt spid="8"/>
                                        </p:tgtEl>
                                        <p:attrNameLst>
                                          <p:attrName>ppt_h</p:attrName>
                                        </p:attrNameLst>
                                      </p:cBhvr>
                                      <p:tavLst>
                                        <p:tav tm="0">
                                          <p:val>
                                            <p:fltVal val="0"/>
                                          </p:val>
                                        </p:tav>
                                        <p:tav tm="100000">
                                          <p:val>
                                            <p:strVal val="#ppt_h"/>
                                          </p:val>
                                        </p:tav>
                                      </p:tavLst>
                                    </p:anim>
                                    <p:animEffect transition="in" filter="fade">
                                      <p:cBhvr>
                                        <p:cTn id="50" dur="500"/>
                                        <p:tgtEl>
                                          <p:spTgt spid="8"/>
                                        </p:tgtEl>
                                      </p:cBhvr>
                                    </p:animEffect>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Effect transition="in" filter="fade">
                                      <p:cBhvr>
                                        <p:cTn id="61" dur="1000"/>
                                        <p:tgtEl>
                                          <p:spTgt spid="10"/>
                                        </p:tgtEl>
                                      </p:cBhvr>
                                    </p:animEffect>
                                    <p:anim calcmode="lin" valueType="num">
                                      <p:cBhvr>
                                        <p:cTn id="62" dur="1000" fill="hold"/>
                                        <p:tgtEl>
                                          <p:spTgt spid="10"/>
                                        </p:tgtEl>
                                        <p:attrNameLst>
                                          <p:attrName>ppt_x</p:attrName>
                                        </p:attrNameLst>
                                      </p:cBhvr>
                                      <p:tavLst>
                                        <p:tav tm="0">
                                          <p:val>
                                            <p:strVal val="#ppt_x"/>
                                          </p:val>
                                        </p:tav>
                                        <p:tav tm="100000">
                                          <p:val>
                                            <p:strVal val="#ppt_x"/>
                                          </p:val>
                                        </p:tav>
                                      </p:tavLst>
                                    </p:anim>
                                    <p:anim calcmode="lin" valueType="num">
                                      <p:cBhvr>
                                        <p:cTn id="6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E2CC0-7BF8-452C-BAF2-CDD8B006663A}"/>
              </a:ext>
            </a:extLst>
          </p:cNvPr>
          <p:cNvSpPr>
            <a:spLocks noGrp="1"/>
          </p:cNvSpPr>
          <p:nvPr>
            <p:ph type="title"/>
          </p:nvPr>
        </p:nvSpPr>
        <p:spPr>
          <a:xfrm>
            <a:off x="3203970" y="350070"/>
            <a:ext cx="6149755" cy="941835"/>
          </a:xfrm>
        </p:spPr>
        <p:txBody>
          <a:bodyPr>
            <a:normAutofit/>
          </a:bodyPr>
          <a:lstStyle/>
          <a:p>
            <a:r>
              <a:rPr lang="en-GB" sz="3200" dirty="0">
                <a:solidFill>
                  <a:srgbClr val="00B050"/>
                </a:solidFill>
                <a:latin typeface="Arial" panose="020B0604020202020204" pitchFamily="34" charset="0"/>
                <a:cs typeface="Arial" panose="020B0604020202020204" pitchFamily="34" charset="0"/>
              </a:rPr>
              <a:t>Successful futures</a:t>
            </a:r>
          </a:p>
        </p:txBody>
      </p:sp>
      <p:pic>
        <p:nvPicPr>
          <p:cNvPr id="8" name="Content Placeholder 7">
            <a:extLst>
              <a:ext uri="{FF2B5EF4-FFF2-40B4-BE49-F238E27FC236}">
                <a16:creationId xmlns:a16="http://schemas.microsoft.com/office/drawing/2014/main" id="{FAE5F96A-FE0F-4569-83CC-1DC99CE61F2F}"/>
              </a:ext>
            </a:extLst>
          </p:cNvPr>
          <p:cNvPicPr>
            <a:picLocks noGrp="1" noChangeAspect="1"/>
          </p:cNvPicPr>
          <p:nvPr>
            <p:ph sz="quarter" idx="13"/>
          </p:nvPr>
        </p:nvPicPr>
        <p:blipFill>
          <a:blip r:embed="rId2"/>
          <a:stretch>
            <a:fillRect/>
          </a:stretch>
        </p:blipFill>
        <p:spPr>
          <a:xfrm>
            <a:off x="1140802" y="1450289"/>
            <a:ext cx="4187336" cy="2383158"/>
          </a:xfrm>
          <a:prstGeom prst="rect">
            <a:avLst/>
          </a:prstGeom>
        </p:spPr>
      </p:pic>
      <p:sp>
        <p:nvSpPr>
          <p:cNvPr id="6" name="Content Placeholder 5">
            <a:extLst>
              <a:ext uri="{FF2B5EF4-FFF2-40B4-BE49-F238E27FC236}">
                <a16:creationId xmlns:a16="http://schemas.microsoft.com/office/drawing/2014/main" id="{599F836A-9F5D-4B6F-AE0A-2C30002493FF}"/>
              </a:ext>
            </a:extLst>
          </p:cNvPr>
          <p:cNvSpPr>
            <a:spLocks noGrp="1"/>
          </p:cNvSpPr>
          <p:nvPr>
            <p:ph sz="quarter" idx="14"/>
          </p:nvPr>
        </p:nvSpPr>
        <p:spPr>
          <a:xfrm>
            <a:off x="6172200" y="1143000"/>
            <a:ext cx="5105401" cy="5105400"/>
          </a:xfrm>
        </p:spPr>
        <p:txBody>
          <a:bodyPr>
            <a:normAutofit/>
          </a:bodyPr>
          <a:lstStyle/>
          <a:p>
            <a:pPr marL="0" indent="0">
              <a:buNone/>
            </a:pPr>
            <a:r>
              <a:rPr lang="en-GB" sz="1400" b="1" dirty="0">
                <a:latin typeface="Times New Roman" panose="02020603050405020304" pitchFamily="18" charset="0"/>
                <a:cs typeface="Times New Roman" panose="02020603050405020304" pitchFamily="18" charset="0"/>
              </a:rPr>
              <a:t>THE FOUR PURPOSES</a:t>
            </a:r>
          </a:p>
          <a:p>
            <a:pPr marL="342900" indent="-342900">
              <a:buAutoNum type="arabicParenR"/>
            </a:pPr>
            <a:r>
              <a:rPr lang="en-GB" sz="1400" dirty="0">
                <a:latin typeface="Times New Roman" panose="02020603050405020304" pitchFamily="18" charset="0"/>
                <a:cs typeface="Times New Roman" panose="02020603050405020304" pitchFamily="18" charset="0"/>
              </a:rPr>
              <a:t>“AMBITIOUS CAPABLE LEARNERS</a:t>
            </a:r>
          </a:p>
          <a:p>
            <a:pPr marL="342900" indent="-342900">
              <a:buAutoNum type="arabicParenR"/>
            </a:pPr>
            <a:r>
              <a:rPr lang="en-GB" sz="1400" dirty="0">
                <a:latin typeface="Times New Roman" panose="02020603050405020304" pitchFamily="18" charset="0"/>
                <a:cs typeface="Times New Roman" panose="02020603050405020304" pitchFamily="18" charset="0"/>
              </a:rPr>
              <a:t>ENTERPRISING, creative contributors</a:t>
            </a:r>
          </a:p>
          <a:p>
            <a:pPr marL="342900" indent="-342900">
              <a:buAutoNum type="arabicParenR"/>
            </a:pPr>
            <a:r>
              <a:rPr lang="en-GB" sz="1400" dirty="0">
                <a:latin typeface="Times New Roman" panose="02020603050405020304" pitchFamily="18" charset="0"/>
                <a:cs typeface="Times New Roman" panose="02020603050405020304" pitchFamily="18" charset="0"/>
              </a:rPr>
              <a:t>Healthy, confident individuals</a:t>
            </a:r>
          </a:p>
          <a:p>
            <a:pPr marL="342900" indent="-342900">
              <a:buAutoNum type="arabicParenR"/>
            </a:pPr>
            <a:r>
              <a:rPr lang="en-GB" sz="1400" dirty="0">
                <a:latin typeface="Times New Roman" panose="02020603050405020304" pitchFamily="18" charset="0"/>
                <a:cs typeface="Times New Roman" panose="02020603050405020304" pitchFamily="18" charset="0"/>
              </a:rPr>
              <a:t>Ethical, informed citizens.”</a:t>
            </a:r>
            <a:r>
              <a:rPr lang="en-GB" sz="1100" dirty="0">
                <a:latin typeface="Times New Roman" panose="02020603050405020304" pitchFamily="18" charset="0"/>
                <a:cs typeface="Times New Roman" panose="02020603050405020304" pitchFamily="18" charset="0"/>
              </a:rPr>
              <a:t>  (national assembly for wales 2015).</a:t>
            </a:r>
          </a:p>
          <a:p>
            <a:pPr marL="0" indent="0">
              <a:buNone/>
            </a:pPr>
            <a:r>
              <a:rPr lang="en-GB" sz="1400" b="1" dirty="0">
                <a:latin typeface="Times New Roman" panose="02020603050405020304" pitchFamily="18" charset="0"/>
                <a:cs typeface="Times New Roman" panose="02020603050405020304" pitchFamily="18" charset="0"/>
              </a:rPr>
              <a:t>The six areas of learning</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“Expressive arts</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Health and well-being</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Humanities</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Languages, literacy and communication</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Mathematics and numeracy</a:t>
            </a:r>
          </a:p>
          <a:p>
            <a:pPr marL="342900" indent="-342900">
              <a:buFont typeface="+mj-lt"/>
              <a:buAutoNum type="arabicParenR"/>
            </a:pPr>
            <a:r>
              <a:rPr lang="en-GB" sz="1400" dirty="0">
                <a:latin typeface="Times New Roman" panose="02020603050405020304" pitchFamily="18" charset="0"/>
                <a:cs typeface="Times New Roman" panose="02020603050405020304" pitchFamily="18" charset="0"/>
              </a:rPr>
              <a:t>Science and technology.”  </a:t>
            </a:r>
            <a:r>
              <a:rPr lang="en-GB" sz="1100" dirty="0">
                <a:latin typeface="Times New Roman" panose="02020603050405020304" pitchFamily="18" charset="0"/>
                <a:cs typeface="Times New Roman" panose="02020603050405020304" pitchFamily="18" charset="0"/>
              </a:rPr>
              <a:t>(national assembly for wales, 2015).</a:t>
            </a:r>
            <a:endParaRPr lang="en-GB" sz="1400"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67094A69-66B9-41EC-994E-806D2EF2FC87}"/>
              </a:ext>
            </a:extLst>
          </p:cNvPr>
          <p:cNvSpPr>
            <a:spLocks noGrp="1"/>
          </p:cNvSpPr>
          <p:nvPr>
            <p:ph type="ftr" sz="quarter" idx="11"/>
          </p:nvPr>
        </p:nvSpPr>
        <p:spPr/>
        <p:txBody>
          <a:bodyPr/>
          <a:lstStyle/>
          <a:p>
            <a:r>
              <a:rPr lang="en-GB" dirty="0"/>
              <a:t>1908597</a:t>
            </a:r>
          </a:p>
        </p:txBody>
      </p:sp>
      <p:sp>
        <p:nvSpPr>
          <p:cNvPr id="9" name="TextBox 8">
            <a:extLst>
              <a:ext uri="{FF2B5EF4-FFF2-40B4-BE49-F238E27FC236}">
                <a16:creationId xmlns:a16="http://schemas.microsoft.com/office/drawing/2014/main" id="{46AFB334-1430-4612-B1F7-DD7252347461}"/>
              </a:ext>
            </a:extLst>
          </p:cNvPr>
          <p:cNvSpPr txBox="1"/>
          <p:nvPr/>
        </p:nvSpPr>
        <p:spPr>
          <a:xfrm>
            <a:off x="1140802" y="4343400"/>
            <a:ext cx="4187336" cy="738664"/>
          </a:xfrm>
          <a:prstGeom prst="rect">
            <a:avLst/>
          </a:prstGeom>
          <a:noFill/>
        </p:spPr>
        <p:txBody>
          <a:bodyPr wrap="square" rtlCol="0">
            <a:spAutoFit/>
          </a:bodyPr>
          <a:lstStyle/>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PROFESSORS DONALDSON</a:t>
            </a: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SUCCESSFUL FUTURES</a:t>
            </a: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OVERTAKE THE SEVEN THEMES</a:t>
            </a:r>
          </a:p>
        </p:txBody>
      </p:sp>
    </p:spTree>
    <p:extLst>
      <p:ext uri="{BB962C8B-B14F-4D97-AF65-F5344CB8AC3E}">
        <p14:creationId xmlns:p14="http://schemas.microsoft.com/office/powerpoint/2010/main" val="425038330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 calcmode="lin" valueType="num">
                                      <p:cBhvr additive="base">
                                        <p:cTn id="26"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 calcmode="lin" valueType="num">
                                      <p:cBhvr additive="base">
                                        <p:cTn id="32"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xEl>
                                              <p:pRg st="2" end="2"/>
                                            </p:txEl>
                                          </p:spTgt>
                                        </p:tgtEl>
                                        <p:attrNameLst>
                                          <p:attrName>style.visibility</p:attrName>
                                        </p:attrNameLst>
                                      </p:cBhvr>
                                      <p:to>
                                        <p:strVal val="visible"/>
                                      </p:to>
                                    </p:set>
                                    <p:anim calcmode="lin" valueType="num">
                                      <p:cBhvr additive="base">
                                        <p:cTn id="3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 calcmode="lin" valueType="num">
                                      <p:cBhvr additive="base">
                                        <p:cTn id="4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xEl>
                                              <p:pRg st="4" end="4"/>
                                            </p:txEl>
                                          </p:spTgt>
                                        </p:tgtEl>
                                        <p:attrNameLst>
                                          <p:attrName>style.visibility</p:attrName>
                                        </p:attrNameLst>
                                      </p:cBhvr>
                                      <p:to>
                                        <p:strVal val="visible"/>
                                      </p:to>
                                    </p:set>
                                    <p:anim calcmode="lin" valueType="num">
                                      <p:cBhvr additive="base">
                                        <p:cTn id="50"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6">
                                            <p:txEl>
                                              <p:pRg st="5" end="5"/>
                                            </p:txEl>
                                          </p:spTgt>
                                        </p:tgtEl>
                                        <p:attrNameLst>
                                          <p:attrName>style.visibility</p:attrName>
                                        </p:attrNameLst>
                                      </p:cBhvr>
                                      <p:to>
                                        <p:strVal val="visible"/>
                                      </p:to>
                                    </p:set>
                                    <p:anim calcmode="lin" valueType="num">
                                      <p:cBhvr additive="base">
                                        <p:cTn id="56"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6">
                                            <p:txEl>
                                              <p:pRg st="6" end="6"/>
                                            </p:txEl>
                                          </p:spTgt>
                                        </p:tgtEl>
                                        <p:attrNameLst>
                                          <p:attrName>style.visibility</p:attrName>
                                        </p:attrNameLst>
                                      </p:cBhvr>
                                      <p:to>
                                        <p:strVal val="visible"/>
                                      </p:to>
                                    </p:set>
                                    <p:anim calcmode="lin" valueType="num">
                                      <p:cBhvr additive="base">
                                        <p:cTn id="62"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6">
                                            <p:txEl>
                                              <p:pRg st="7" end="7"/>
                                            </p:txEl>
                                          </p:spTgt>
                                        </p:tgtEl>
                                        <p:attrNameLst>
                                          <p:attrName>style.visibility</p:attrName>
                                        </p:attrNameLst>
                                      </p:cBhvr>
                                      <p:to>
                                        <p:strVal val="visible"/>
                                      </p:to>
                                    </p:set>
                                    <p:anim calcmode="lin" valueType="num">
                                      <p:cBhvr additive="base">
                                        <p:cTn id="68"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grpId="0" nodeType="clickEffect">
                                  <p:stCondLst>
                                    <p:cond delay="0"/>
                                  </p:stCondLst>
                                  <p:childTnLst>
                                    <p:set>
                                      <p:cBhvr>
                                        <p:cTn id="73" dur="1" fill="hold">
                                          <p:stCondLst>
                                            <p:cond delay="0"/>
                                          </p:stCondLst>
                                        </p:cTn>
                                        <p:tgtEl>
                                          <p:spTgt spid="6">
                                            <p:txEl>
                                              <p:pRg st="8" end="8"/>
                                            </p:txEl>
                                          </p:spTgt>
                                        </p:tgtEl>
                                        <p:attrNameLst>
                                          <p:attrName>style.visibility</p:attrName>
                                        </p:attrNameLst>
                                      </p:cBhvr>
                                      <p:to>
                                        <p:strVal val="visible"/>
                                      </p:to>
                                    </p:set>
                                    <p:anim calcmode="lin" valueType="num">
                                      <p:cBhvr additive="base">
                                        <p:cTn id="74"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grpId="0" nodeType="clickEffect">
                                  <p:stCondLst>
                                    <p:cond delay="0"/>
                                  </p:stCondLst>
                                  <p:childTnLst>
                                    <p:set>
                                      <p:cBhvr>
                                        <p:cTn id="79" dur="1" fill="hold">
                                          <p:stCondLst>
                                            <p:cond delay="0"/>
                                          </p:stCondLst>
                                        </p:cTn>
                                        <p:tgtEl>
                                          <p:spTgt spid="6">
                                            <p:txEl>
                                              <p:pRg st="9" end="9"/>
                                            </p:txEl>
                                          </p:spTgt>
                                        </p:tgtEl>
                                        <p:attrNameLst>
                                          <p:attrName>style.visibility</p:attrName>
                                        </p:attrNameLst>
                                      </p:cBhvr>
                                      <p:to>
                                        <p:strVal val="visible"/>
                                      </p:to>
                                    </p:set>
                                    <p:anim calcmode="lin" valueType="num">
                                      <p:cBhvr additive="base">
                                        <p:cTn id="80"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4" fill="hold" grpId="0" nodeType="clickEffect">
                                  <p:stCondLst>
                                    <p:cond delay="0"/>
                                  </p:stCondLst>
                                  <p:childTnLst>
                                    <p:set>
                                      <p:cBhvr>
                                        <p:cTn id="85" dur="1" fill="hold">
                                          <p:stCondLst>
                                            <p:cond delay="0"/>
                                          </p:stCondLst>
                                        </p:cTn>
                                        <p:tgtEl>
                                          <p:spTgt spid="6">
                                            <p:txEl>
                                              <p:pRg st="10" end="10"/>
                                            </p:txEl>
                                          </p:spTgt>
                                        </p:tgtEl>
                                        <p:attrNameLst>
                                          <p:attrName>style.visibility</p:attrName>
                                        </p:attrNameLst>
                                      </p:cBhvr>
                                      <p:to>
                                        <p:strVal val="visible"/>
                                      </p:to>
                                    </p:set>
                                    <p:anim calcmode="lin" valueType="num">
                                      <p:cBhvr additive="base">
                                        <p:cTn id="86"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2" presetClass="entr" presetSubtype="4" fill="hold" grpId="0" nodeType="clickEffect">
                                  <p:stCondLst>
                                    <p:cond delay="0"/>
                                  </p:stCondLst>
                                  <p:childTnLst>
                                    <p:set>
                                      <p:cBhvr>
                                        <p:cTn id="91" dur="1" fill="hold">
                                          <p:stCondLst>
                                            <p:cond delay="0"/>
                                          </p:stCondLst>
                                        </p:cTn>
                                        <p:tgtEl>
                                          <p:spTgt spid="6">
                                            <p:txEl>
                                              <p:pRg st="11" end="11"/>
                                            </p:txEl>
                                          </p:spTgt>
                                        </p:tgtEl>
                                        <p:attrNameLst>
                                          <p:attrName>style.visibility</p:attrName>
                                        </p:attrNameLst>
                                      </p:cBhvr>
                                      <p:to>
                                        <p:strVal val="visible"/>
                                      </p:to>
                                    </p:set>
                                    <p:anim calcmode="lin" valueType="num">
                                      <p:cBhvr additive="base">
                                        <p:cTn id="92"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93"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AE797-3B5C-45C1-9759-5D673818FC34}"/>
              </a:ext>
            </a:extLst>
          </p:cNvPr>
          <p:cNvSpPr>
            <a:spLocks noGrp="1"/>
          </p:cNvSpPr>
          <p:nvPr>
            <p:ph type="title"/>
          </p:nvPr>
        </p:nvSpPr>
        <p:spPr>
          <a:xfrm>
            <a:off x="3128469" y="358459"/>
            <a:ext cx="5495414" cy="925057"/>
          </a:xfrm>
        </p:spPr>
        <p:txBody>
          <a:bodyPr>
            <a:normAutofit/>
          </a:bodyPr>
          <a:lstStyle/>
          <a:p>
            <a:r>
              <a:rPr lang="en-GB" sz="3200" dirty="0">
                <a:solidFill>
                  <a:srgbClr val="00B050"/>
                </a:solidFill>
                <a:latin typeface="Arial" panose="020B0604020202020204" pitchFamily="34" charset="0"/>
                <a:cs typeface="Arial" panose="020B0604020202020204" pitchFamily="34" charset="0"/>
              </a:rPr>
              <a:t>WHITE SAVIOURISM</a:t>
            </a:r>
          </a:p>
        </p:txBody>
      </p:sp>
      <p:sp>
        <p:nvSpPr>
          <p:cNvPr id="3" name="Content Placeholder 2">
            <a:extLst>
              <a:ext uri="{FF2B5EF4-FFF2-40B4-BE49-F238E27FC236}">
                <a16:creationId xmlns:a16="http://schemas.microsoft.com/office/drawing/2014/main" id="{79EE72F5-6A8C-4286-AFEA-5D33FFB71C40}"/>
              </a:ext>
            </a:extLst>
          </p:cNvPr>
          <p:cNvSpPr>
            <a:spLocks noGrp="1"/>
          </p:cNvSpPr>
          <p:nvPr>
            <p:ph sz="quarter" idx="13"/>
          </p:nvPr>
        </p:nvSpPr>
        <p:spPr>
          <a:xfrm>
            <a:off x="913775" y="1283516"/>
            <a:ext cx="4555848" cy="2024721"/>
          </a:xfrm>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“THE WHITE SAVIOUR INDUSTRIAL COMPLEX REFERS TO THE PRACTICES, PROCESSES AND INSTITUTIONS THAT REINFORCE HISTORICAL INEQUALTITES TO ULTIMATELY VALIDATE WHITE PRIVILAGE.” </a:t>
            </a:r>
            <a:r>
              <a:rPr lang="en-GB" sz="1100" dirty="0">
                <a:latin typeface="Times New Roman" panose="02020603050405020304" pitchFamily="18" charset="0"/>
                <a:cs typeface="Times New Roman" panose="02020603050405020304" pitchFamily="18" charset="0"/>
              </a:rPr>
              <a:t>(AARONSON. 2017, PP36).</a:t>
            </a:r>
            <a:endParaRPr lang="en-GB"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GB"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GB"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GB"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GB" sz="14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303ADD08-5BFA-476B-9B3F-EC8F6BC50A03}"/>
              </a:ext>
            </a:extLst>
          </p:cNvPr>
          <p:cNvSpPr>
            <a:spLocks noGrp="1"/>
          </p:cNvSpPr>
          <p:nvPr>
            <p:ph type="ftr" sz="quarter" idx="11"/>
          </p:nvPr>
        </p:nvSpPr>
        <p:spPr/>
        <p:txBody>
          <a:bodyPr/>
          <a:lstStyle/>
          <a:p>
            <a:r>
              <a:rPr lang="en-GB" dirty="0"/>
              <a:t>1908597</a:t>
            </a:r>
          </a:p>
        </p:txBody>
      </p:sp>
      <p:sp>
        <p:nvSpPr>
          <p:cNvPr id="5" name="TextBox 4">
            <a:extLst>
              <a:ext uri="{FF2B5EF4-FFF2-40B4-BE49-F238E27FC236}">
                <a16:creationId xmlns:a16="http://schemas.microsoft.com/office/drawing/2014/main" id="{94E58822-1570-4EF0-8B01-5389376EEB31}"/>
              </a:ext>
            </a:extLst>
          </p:cNvPr>
          <p:cNvSpPr txBox="1"/>
          <p:nvPr/>
        </p:nvSpPr>
        <p:spPr>
          <a:xfrm>
            <a:off x="6174297" y="1283516"/>
            <a:ext cx="4454554" cy="2024721"/>
          </a:xfrm>
          <a:prstGeom prst="rect">
            <a:avLst/>
          </a:prstGeom>
          <a:noFill/>
        </p:spPr>
        <p:txBody>
          <a:bodyPr wrap="square" rtlCol="0">
            <a:spAutoFit/>
          </a:bodyPr>
          <a:lstStyle/>
          <a:p>
            <a:pPr marL="228600" lvl="0" indent="-228600" defTabSz="914400">
              <a:lnSpc>
                <a:spcPct val="120000"/>
              </a:lnSpc>
              <a:spcBef>
                <a:spcPts val="1000"/>
              </a:spcBef>
              <a:buClr>
                <a:prstClr val="black"/>
              </a:buClr>
              <a:buFont typeface="Wingdings" panose="05000000000000000000" pitchFamily="2" charset="2"/>
              <a:buChar char="q"/>
            </a:pPr>
            <a:r>
              <a:rPr lang="en-GB" sz="1300" cap="all" dirty="0">
                <a:solidFill>
                  <a:prstClr val="black"/>
                </a:solidFill>
                <a:latin typeface="Times New Roman" panose="02020603050405020304" pitchFamily="18" charset="0"/>
                <a:cs typeface="Times New Roman" panose="02020603050405020304" pitchFamily="18" charset="0"/>
              </a:rPr>
              <a:t>WESTERN PEOPLE FIXING THE PROBLEMS</a:t>
            </a:r>
          </a:p>
          <a:p>
            <a:pPr marL="228600" lvl="0" indent="-228600" defTabSz="914400">
              <a:lnSpc>
                <a:spcPct val="120000"/>
              </a:lnSpc>
              <a:spcBef>
                <a:spcPts val="1000"/>
              </a:spcBef>
              <a:buClr>
                <a:prstClr val="black"/>
              </a:buClr>
              <a:buFont typeface="Wingdings" panose="05000000000000000000" pitchFamily="2" charset="2"/>
              <a:buChar char="q"/>
            </a:pPr>
            <a:r>
              <a:rPr lang="en-GB" sz="1300" cap="all" dirty="0">
                <a:solidFill>
                  <a:prstClr val="black"/>
                </a:solidFill>
                <a:latin typeface="Times New Roman" panose="02020603050405020304" pitchFamily="18" charset="0"/>
                <a:cs typeface="Times New Roman" panose="02020603050405020304" pitchFamily="18" charset="0"/>
              </a:rPr>
              <a:t>WITHOUT UNDERSTANDING CULTURES, RELIGIOUS BELIEFS</a:t>
            </a:r>
          </a:p>
          <a:p>
            <a:pPr marL="228600" lvl="0" indent="-228600" defTabSz="914400">
              <a:lnSpc>
                <a:spcPct val="120000"/>
              </a:lnSpc>
              <a:spcBef>
                <a:spcPts val="1000"/>
              </a:spcBef>
              <a:buClr>
                <a:prstClr val="black"/>
              </a:buClr>
              <a:buFont typeface="Wingdings" panose="05000000000000000000" pitchFamily="2" charset="2"/>
              <a:buChar char="q"/>
            </a:pPr>
            <a:r>
              <a:rPr lang="en-GB" sz="1300" cap="all" dirty="0">
                <a:solidFill>
                  <a:prstClr val="black"/>
                </a:solidFill>
                <a:latin typeface="Times New Roman" panose="02020603050405020304" pitchFamily="18" charset="0"/>
                <a:cs typeface="Times New Roman" panose="02020603050405020304" pitchFamily="18" charset="0"/>
              </a:rPr>
              <a:t>REWARDED FOR SAVING LESS FORTUNATE</a:t>
            </a:r>
          </a:p>
          <a:p>
            <a:pPr marL="228600" lvl="0" indent="-228600" defTabSz="914400">
              <a:lnSpc>
                <a:spcPct val="120000"/>
              </a:lnSpc>
              <a:spcBef>
                <a:spcPts val="1000"/>
              </a:spcBef>
              <a:buClr>
                <a:prstClr val="black"/>
              </a:buClr>
              <a:buFont typeface="Wingdings" panose="05000000000000000000" pitchFamily="2" charset="2"/>
              <a:buChar char="q"/>
            </a:pPr>
            <a:r>
              <a:rPr lang="en-GB" sz="1300" cap="all" dirty="0">
                <a:solidFill>
                  <a:prstClr val="black"/>
                </a:solidFill>
                <a:latin typeface="Times New Roman" panose="02020603050405020304" pitchFamily="18" charset="0"/>
                <a:cs typeface="Times New Roman" panose="02020603050405020304" pitchFamily="18" charset="0"/>
              </a:rPr>
              <a:t>POVERTY TOURISM</a:t>
            </a:r>
          </a:p>
          <a:p>
            <a:pPr marL="228600" lvl="0" indent="-228600" defTabSz="914400">
              <a:lnSpc>
                <a:spcPct val="120000"/>
              </a:lnSpc>
              <a:spcBef>
                <a:spcPts val="1000"/>
              </a:spcBef>
              <a:buClr>
                <a:prstClr val="black"/>
              </a:buClr>
              <a:buFont typeface="Wingdings" panose="05000000000000000000" pitchFamily="2" charset="2"/>
              <a:buChar char="q"/>
            </a:pPr>
            <a:r>
              <a:rPr lang="en-GB" sz="1300" cap="all" dirty="0">
                <a:solidFill>
                  <a:prstClr val="black"/>
                </a:solidFill>
                <a:latin typeface="Times New Roman" panose="02020603050405020304" pitchFamily="18" charset="0"/>
                <a:cs typeface="Times New Roman" panose="02020603050405020304" pitchFamily="18" charset="0"/>
              </a:rPr>
              <a:t>CULTURAL THEORY</a:t>
            </a:r>
          </a:p>
        </p:txBody>
      </p:sp>
      <p:pic>
        <p:nvPicPr>
          <p:cNvPr id="1026" name="Picture 2" descr="Image result for ed sheeran IN AFRICA">
            <a:extLst>
              <a:ext uri="{FF2B5EF4-FFF2-40B4-BE49-F238E27FC236}">
                <a16:creationId xmlns:a16="http://schemas.microsoft.com/office/drawing/2014/main" id="{FC6158A6-CAB4-4C55-B4E1-2F9B20B59E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189" y="3308237"/>
            <a:ext cx="2155280" cy="153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angelina jolie africa">
            <a:extLst>
              <a:ext uri="{FF2B5EF4-FFF2-40B4-BE49-F238E27FC236}">
                <a16:creationId xmlns:a16="http://schemas.microsoft.com/office/drawing/2014/main" id="{7C5DA5D6-45FD-481F-91BA-3741108444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3743" y="3308237"/>
            <a:ext cx="2155280" cy="16143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africaN PEOPLE CHARITY">
            <a:extLst>
              <a:ext uri="{FF2B5EF4-FFF2-40B4-BE49-F238E27FC236}">
                <a16:creationId xmlns:a16="http://schemas.microsoft.com/office/drawing/2014/main" id="{D9E6B11C-5E6E-485F-8615-C140D2F4BD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32216" y="3525818"/>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0361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fade">
                                      <p:cBhvr>
                                        <p:cTn id="18" dur="1000"/>
                                        <p:tgtEl>
                                          <p:spTgt spid="1026"/>
                                        </p:tgtEl>
                                      </p:cBhvr>
                                    </p:animEffect>
                                    <p:anim calcmode="lin" valueType="num">
                                      <p:cBhvr>
                                        <p:cTn id="19" dur="1000" fill="hold"/>
                                        <p:tgtEl>
                                          <p:spTgt spid="1026"/>
                                        </p:tgtEl>
                                        <p:attrNameLst>
                                          <p:attrName>ppt_x</p:attrName>
                                        </p:attrNameLst>
                                      </p:cBhvr>
                                      <p:tavLst>
                                        <p:tav tm="0">
                                          <p:val>
                                            <p:strVal val="#ppt_x"/>
                                          </p:val>
                                        </p:tav>
                                        <p:tav tm="100000">
                                          <p:val>
                                            <p:strVal val="#ppt_x"/>
                                          </p:val>
                                        </p:tav>
                                      </p:tavLst>
                                    </p:anim>
                                    <p:anim calcmode="lin" valueType="num">
                                      <p:cBhvr>
                                        <p:cTn id="20"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fade">
                                      <p:cBhvr>
                                        <p:cTn id="25" dur="1000"/>
                                        <p:tgtEl>
                                          <p:spTgt spid="1028"/>
                                        </p:tgtEl>
                                      </p:cBhvr>
                                    </p:animEffect>
                                    <p:anim calcmode="lin" valueType="num">
                                      <p:cBhvr>
                                        <p:cTn id="26" dur="1000" fill="hold"/>
                                        <p:tgtEl>
                                          <p:spTgt spid="1028"/>
                                        </p:tgtEl>
                                        <p:attrNameLst>
                                          <p:attrName>ppt_x</p:attrName>
                                        </p:attrNameLst>
                                      </p:cBhvr>
                                      <p:tavLst>
                                        <p:tav tm="0">
                                          <p:val>
                                            <p:strVal val="#ppt_x"/>
                                          </p:val>
                                        </p:tav>
                                        <p:tav tm="100000">
                                          <p:val>
                                            <p:strVal val="#ppt_x"/>
                                          </p:val>
                                        </p:tav>
                                      </p:tavLst>
                                    </p:anim>
                                    <p:anim calcmode="lin" valueType="num">
                                      <p:cBhvr>
                                        <p:cTn id="27"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1000" fill="hold"/>
                                        <p:tgtEl>
                                          <p:spTgt spid="5"/>
                                        </p:tgtEl>
                                        <p:attrNameLst>
                                          <p:attrName>ppt_w</p:attrName>
                                        </p:attrNameLst>
                                      </p:cBhvr>
                                      <p:tavLst>
                                        <p:tav tm="0">
                                          <p:val>
                                            <p:fltVal val="0"/>
                                          </p:val>
                                        </p:tav>
                                        <p:tav tm="100000">
                                          <p:val>
                                            <p:strVal val="#ppt_w"/>
                                          </p:val>
                                        </p:tav>
                                      </p:tavLst>
                                    </p:anim>
                                    <p:anim calcmode="lin" valueType="num">
                                      <p:cBhvr>
                                        <p:cTn id="33" dur="1000" fill="hold"/>
                                        <p:tgtEl>
                                          <p:spTgt spid="5"/>
                                        </p:tgtEl>
                                        <p:attrNameLst>
                                          <p:attrName>ppt_h</p:attrName>
                                        </p:attrNameLst>
                                      </p:cBhvr>
                                      <p:tavLst>
                                        <p:tav tm="0">
                                          <p:val>
                                            <p:fltVal val="0"/>
                                          </p:val>
                                        </p:tav>
                                        <p:tav tm="100000">
                                          <p:val>
                                            <p:strVal val="#ppt_h"/>
                                          </p:val>
                                        </p:tav>
                                      </p:tavLst>
                                    </p:anim>
                                    <p:anim calcmode="lin" valueType="num">
                                      <p:cBhvr>
                                        <p:cTn id="34" dur="1000" fill="hold"/>
                                        <p:tgtEl>
                                          <p:spTgt spid="5"/>
                                        </p:tgtEl>
                                        <p:attrNameLst>
                                          <p:attrName>style.rotation</p:attrName>
                                        </p:attrNameLst>
                                      </p:cBhvr>
                                      <p:tavLst>
                                        <p:tav tm="0">
                                          <p:val>
                                            <p:fltVal val="90"/>
                                          </p:val>
                                        </p:tav>
                                        <p:tav tm="100000">
                                          <p:val>
                                            <p:fltVal val="0"/>
                                          </p:val>
                                        </p:tav>
                                      </p:tavLst>
                                    </p:anim>
                                    <p:animEffect transition="in" filter="fade">
                                      <p:cBhvr>
                                        <p:cTn id="35" dur="10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030"/>
                                        </p:tgtEl>
                                        <p:attrNameLst>
                                          <p:attrName>style.visibility</p:attrName>
                                        </p:attrNameLst>
                                      </p:cBhvr>
                                      <p:to>
                                        <p:strVal val="visible"/>
                                      </p:to>
                                    </p:set>
                                    <p:animEffect transition="in" filter="fade">
                                      <p:cBhvr>
                                        <p:cTn id="40" dur="1000"/>
                                        <p:tgtEl>
                                          <p:spTgt spid="1030"/>
                                        </p:tgtEl>
                                      </p:cBhvr>
                                    </p:animEffect>
                                    <p:anim calcmode="lin" valueType="num">
                                      <p:cBhvr>
                                        <p:cTn id="41" dur="1000" fill="hold"/>
                                        <p:tgtEl>
                                          <p:spTgt spid="1030"/>
                                        </p:tgtEl>
                                        <p:attrNameLst>
                                          <p:attrName>ppt_x</p:attrName>
                                        </p:attrNameLst>
                                      </p:cBhvr>
                                      <p:tavLst>
                                        <p:tav tm="0">
                                          <p:val>
                                            <p:strVal val="#ppt_x"/>
                                          </p:val>
                                        </p:tav>
                                        <p:tav tm="100000">
                                          <p:val>
                                            <p:strVal val="#ppt_x"/>
                                          </p:val>
                                        </p:tav>
                                      </p:tavLst>
                                    </p:anim>
                                    <p:anim calcmode="lin" valueType="num">
                                      <p:cBhvr>
                                        <p:cTn id="42"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CFA601C-CA54-4ADC-BA44-4785815165E7}"/>
              </a:ext>
            </a:extLst>
          </p:cNvPr>
          <p:cNvSpPr>
            <a:spLocks noGrp="1"/>
          </p:cNvSpPr>
          <p:nvPr>
            <p:ph type="ftr" sz="quarter" idx="11"/>
          </p:nvPr>
        </p:nvSpPr>
        <p:spPr/>
        <p:txBody>
          <a:bodyPr/>
          <a:lstStyle/>
          <a:p>
            <a:r>
              <a:rPr lang="en-GB" dirty="0"/>
              <a:t>1908597</a:t>
            </a:r>
          </a:p>
        </p:txBody>
      </p:sp>
      <p:sp>
        <p:nvSpPr>
          <p:cNvPr id="3" name="TextBox 2">
            <a:extLst>
              <a:ext uri="{FF2B5EF4-FFF2-40B4-BE49-F238E27FC236}">
                <a16:creationId xmlns:a16="http://schemas.microsoft.com/office/drawing/2014/main" id="{C96DECCF-F9EE-46E9-B9AD-5AEA67F5FDA7}"/>
              </a:ext>
            </a:extLst>
          </p:cNvPr>
          <p:cNvSpPr txBox="1"/>
          <p:nvPr/>
        </p:nvSpPr>
        <p:spPr>
          <a:xfrm>
            <a:off x="2030135" y="2038525"/>
            <a:ext cx="7474591" cy="3539430"/>
          </a:xfrm>
          <a:prstGeom prst="rect">
            <a:avLst/>
          </a:prstGeom>
          <a:noFill/>
        </p:spPr>
        <p:txBody>
          <a:bodyPr wrap="square" rtlCol="0">
            <a:spAutoFit/>
          </a:bodyPr>
          <a:lstStyle/>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THE ESGDC REINFORCES INEQUALITIES AND PROMOTES WHITE SAVIOURISM</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REWARDS ARE GAINED FOR ‘SAVING’ – FELLING BETTER ABOUT YOURSELF</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IN TURN HELPING THE SYSTEM TO KEEP THE IMPOVERAGED BY TRYING TO BE THE SAVIOURS</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EVERYTHING HAS TO BE NEW</a:t>
            </a:r>
          </a:p>
          <a:p>
            <a:pPr marL="285750" indent="-285750">
              <a:buFont typeface="Wingdings" panose="05000000000000000000" pitchFamily="2" charset="2"/>
              <a:buChar char="q"/>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ITEMS ARE BOUGHT TO BE SENT BACK TO THE COUNTRIES THEY WERE MADE IN</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CHILDREN AND PARENTS COULD BE EXPLOITED </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THIS IS NOT SUSTAINABLE</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1400" dirty="0">
                <a:latin typeface="Times New Roman" panose="02020603050405020304" pitchFamily="18" charset="0"/>
                <a:cs typeface="Times New Roman" panose="02020603050405020304" pitchFamily="18" charset="0"/>
              </a:rPr>
              <a:t>SUPPORTING THE PEOPLE WHO EXPLOIT THE LESS FORTUNATE</a:t>
            </a:r>
          </a:p>
        </p:txBody>
      </p:sp>
      <p:sp>
        <p:nvSpPr>
          <p:cNvPr id="4" name="TextBox 3">
            <a:extLst>
              <a:ext uri="{FF2B5EF4-FFF2-40B4-BE49-F238E27FC236}">
                <a16:creationId xmlns:a16="http://schemas.microsoft.com/office/drawing/2014/main" id="{22C4DB46-969C-495A-AE09-B64A005FC0EA}"/>
              </a:ext>
            </a:extLst>
          </p:cNvPr>
          <p:cNvSpPr txBox="1"/>
          <p:nvPr/>
        </p:nvSpPr>
        <p:spPr>
          <a:xfrm>
            <a:off x="3028426" y="469783"/>
            <a:ext cx="4924338" cy="584775"/>
          </a:xfrm>
          <a:prstGeom prst="rect">
            <a:avLst/>
          </a:prstGeom>
          <a:noFill/>
        </p:spPr>
        <p:txBody>
          <a:bodyPr wrap="square" rtlCol="0">
            <a:spAutoFit/>
          </a:bodyPr>
          <a:lstStyle/>
          <a:p>
            <a:r>
              <a:rPr lang="en-GB" sz="3200" dirty="0">
                <a:solidFill>
                  <a:srgbClr val="00B050"/>
                </a:solidFill>
                <a:latin typeface="Arial" panose="020B0604020202020204" pitchFamily="34" charset="0"/>
                <a:cs typeface="Arial" panose="020B0604020202020204" pitchFamily="34" charset="0"/>
              </a:rPr>
              <a:t>WHITE SAVIOURISM</a:t>
            </a:r>
          </a:p>
        </p:txBody>
      </p:sp>
    </p:spTree>
    <p:extLst>
      <p:ext uri="{BB962C8B-B14F-4D97-AF65-F5344CB8AC3E}">
        <p14:creationId xmlns:p14="http://schemas.microsoft.com/office/powerpoint/2010/main" val="296927426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3A665F0-4115-4AA6-A18D-EB2263092A53}"/>
              </a:ext>
            </a:extLst>
          </p:cNvPr>
          <p:cNvSpPr>
            <a:spLocks noGrp="1"/>
          </p:cNvSpPr>
          <p:nvPr>
            <p:ph type="ftr" sz="quarter" idx="11"/>
          </p:nvPr>
        </p:nvSpPr>
        <p:spPr/>
        <p:txBody>
          <a:bodyPr/>
          <a:lstStyle/>
          <a:p>
            <a:r>
              <a:rPr lang="en-GB" dirty="0"/>
              <a:t>1908597</a:t>
            </a:r>
          </a:p>
        </p:txBody>
      </p:sp>
      <p:sp>
        <p:nvSpPr>
          <p:cNvPr id="3" name="TextBox 2">
            <a:extLst>
              <a:ext uri="{FF2B5EF4-FFF2-40B4-BE49-F238E27FC236}">
                <a16:creationId xmlns:a16="http://schemas.microsoft.com/office/drawing/2014/main" id="{96B2774B-449D-4EF9-A49C-AF42B0F70AF9}"/>
              </a:ext>
            </a:extLst>
          </p:cNvPr>
          <p:cNvSpPr txBox="1"/>
          <p:nvPr/>
        </p:nvSpPr>
        <p:spPr>
          <a:xfrm>
            <a:off x="1484851" y="1132514"/>
            <a:ext cx="9462782" cy="5262979"/>
          </a:xfrm>
          <a:prstGeom prst="rect">
            <a:avLst/>
          </a:prstGeom>
          <a:noFill/>
        </p:spPr>
        <p:txBody>
          <a:bodyPr wrap="square" rtlCol="0">
            <a:spAutoFit/>
          </a:bodyPr>
          <a:lstStyle/>
          <a:p>
            <a:pPr marL="285750" indent="-285750">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THE SETTINGS ETHOS PROMOTES CULTURE AND VALUES</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CREATING A MORE SUSTAINABLE TEACHING METHOD</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COLLABORATION BETWEEN PRACTITIONERS IS ESSENTIAL</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1400" dirty="0">
                <a:latin typeface="Times New Roman" panose="02020603050405020304" pitchFamily="18" charset="0"/>
                <a:cs typeface="Times New Roman" panose="02020603050405020304" pitchFamily="18" charset="0"/>
              </a:rPr>
              <a:t>CLEAR ESDGC MESSAGES IS ESSENTIAL THROUGHT THE SETTING</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HOWEVER, DRIVING TO THE SETTING </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UNIFORMS ORDERED FROM OTHER COUNTRIES</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BUYING IN BULK</a:t>
            </a:r>
          </a:p>
          <a:p>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DOES NOT GIVE A CLEAR MESSAGE OF SUSTAINABILITY</a:t>
            </a:r>
          </a:p>
          <a:p>
            <a:pPr marL="285750" indent="-285750">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SOCIETY HAS BECOME A THROW AWAY CULTURE</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CONVIENIENCE IS OF THE UPMOST IMPORTANCE</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ESDGC IS A PRIORITY TO ENABLE CHANGE, TO RESPECT AND PROTECT THE PLANET</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7918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5EF7019-A999-462E-B4E2-FD088FE36CBB}"/>
              </a:ext>
            </a:extLst>
          </p:cNvPr>
          <p:cNvSpPr>
            <a:spLocks noGrp="1"/>
          </p:cNvSpPr>
          <p:nvPr>
            <p:ph type="ftr" sz="quarter" idx="11"/>
          </p:nvPr>
        </p:nvSpPr>
        <p:spPr/>
        <p:txBody>
          <a:bodyPr/>
          <a:lstStyle/>
          <a:p>
            <a:r>
              <a:rPr lang="en-GB" dirty="0"/>
              <a:t>1908597</a:t>
            </a:r>
          </a:p>
        </p:txBody>
      </p:sp>
      <p:sp>
        <p:nvSpPr>
          <p:cNvPr id="3" name="TextBox 2">
            <a:extLst>
              <a:ext uri="{FF2B5EF4-FFF2-40B4-BE49-F238E27FC236}">
                <a16:creationId xmlns:a16="http://schemas.microsoft.com/office/drawing/2014/main" id="{C7561CBB-BC58-4AAF-AE00-0385BA258F96}"/>
              </a:ext>
            </a:extLst>
          </p:cNvPr>
          <p:cNvSpPr txBox="1"/>
          <p:nvPr/>
        </p:nvSpPr>
        <p:spPr>
          <a:xfrm>
            <a:off x="2030136" y="889924"/>
            <a:ext cx="8422547" cy="769441"/>
          </a:xfrm>
          <a:prstGeom prst="rect">
            <a:avLst/>
          </a:prstGeom>
          <a:noFill/>
        </p:spPr>
        <p:txBody>
          <a:bodyPr wrap="square" rtlCol="0">
            <a:spAutoFit/>
          </a:bodyPr>
          <a:lstStyle/>
          <a:p>
            <a:r>
              <a:rPr lang="en-GB" sz="4400" dirty="0">
                <a:solidFill>
                  <a:srgbClr val="0070C0"/>
                </a:solidFill>
                <a:latin typeface="Arial" panose="020B0604020202020204" pitchFamily="34" charset="0"/>
                <a:cs typeface="Arial" panose="020B0604020202020204" pitchFamily="34" charset="0"/>
              </a:rPr>
              <a:t>THANK YOU FOR LISTENING </a:t>
            </a:r>
          </a:p>
        </p:txBody>
      </p:sp>
      <p:pic>
        <p:nvPicPr>
          <p:cNvPr id="3074" name="Picture 2" descr="Image result for SUSTAINABILITY">
            <a:extLst>
              <a:ext uri="{FF2B5EF4-FFF2-40B4-BE49-F238E27FC236}">
                <a16:creationId xmlns:a16="http://schemas.microsoft.com/office/drawing/2014/main" id="{E63A1D43-AFDA-4230-BE8A-AD7442D3C0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527" y="3179753"/>
            <a:ext cx="2292837" cy="229283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SUSTAINABILITY">
            <a:extLst>
              <a:ext uri="{FF2B5EF4-FFF2-40B4-BE49-F238E27FC236}">
                <a16:creationId xmlns:a16="http://schemas.microsoft.com/office/drawing/2014/main" id="{B19B4A71-AAAF-4DAB-8C3C-96AC7F635E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6922" y="3578960"/>
            <a:ext cx="2975551" cy="19800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object, honeycomb&#10;&#10;Description automatically generated">
            <a:extLst>
              <a:ext uri="{FF2B5EF4-FFF2-40B4-BE49-F238E27FC236}">
                <a16:creationId xmlns:a16="http://schemas.microsoft.com/office/drawing/2014/main" id="{23EF56C1-C572-4B0A-8613-17A30B2688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12155" y="2588913"/>
            <a:ext cx="2884976" cy="1980094"/>
          </a:xfrm>
          <a:prstGeom prst="rect">
            <a:avLst/>
          </a:prstGeom>
        </p:spPr>
      </p:pic>
    </p:spTree>
    <p:extLst>
      <p:ext uri="{BB962C8B-B14F-4D97-AF65-F5344CB8AC3E}">
        <p14:creationId xmlns:p14="http://schemas.microsoft.com/office/powerpoint/2010/main" val="2402401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80"/>
                                        </p:tgtEl>
                                        <p:attrNameLst>
                                          <p:attrName>style.visibility</p:attrName>
                                        </p:attrNameLst>
                                      </p:cBhvr>
                                      <p:to>
                                        <p:strVal val="visible"/>
                                      </p:to>
                                    </p:set>
                                    <p:anim calcmode="lin" valueType="num">
                                      <p:cBhvr additive="base">
                                        <p:cTn id="13" dur="500" fill="hold"/>
                                        <p:tgtEl>
                                          <p:spTgt spid="3080"/>
                                        </p:tgtEl>
                                        <p:attrNameLst>
                                          <p:attrName>ppt_x</p:attrName>
                                        </p:attrNameLst>
                                      </p:cBhvr>
                                      <p:tavLst>
                                        <p:tav tm="0">
                                          <p:val>
                                            <p:strVal val="#ppt_x"/>
                                          </p:val>
                                        </p:tav>
                                        <p:tav tm="100000">
                                          <p:val>
                                            <p:strVal val="#ppt_x"/>
                                          </p:val>
                                        </p:tav>
                                      </p:tavLst>
                                    </p:anim>
                                    <p:anim calcmode="lin" valueType="num">
                                      <p:cBhvr additive="base">
                                        <p:cTn id="14" dur="500" fill="hold"/>
                                        <p:tgtEl>
                                          <p:spTgt spid="308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5B8C857-D84E-4AFD-BEC4-02FB7D87AE2B}"/>
              </a:ext>
            </a:extLst>
          </p:cNvPr>
          <p:cNvSpPr>
            <a:spLocks noGrp="1"/>
          </p:cNvSpPr>
          <p:nvPr>
            <p:ph type="title"/>
          </p:nvPr>
        </p:nvSpPr>
        <p:spPr>
          <a:xfrm>
            <a:off x="4250217" y="174222"/>
            <a:ext cx="1871371" cy="371063"/>
          </a:xfrm>
        </p:spPr>
        <p:txBody>
          <a:bodyPr>
            <a:normAutofit/>
          </a:bodyPr>
          <a:lstStyle/>
          <a:p>
            <a:pPr algn="l"/>
            <a:r>
              <a:rPr lang="en-GB" sz="1800" dirty="0">
                <a:latin typeface="Arial" panose="020B0604020202020204" pitchFamily="34" charset="0"/>
                <a:cs typeface="Arial" panose="020B0604020202020204" pitchFamily="34" charset="0"/>
              </a:rPr>
              <a:t>References</a:t>
            </a:r>
          </a:p>
        </p:txBody>
      </p:sp>
      <p:sp>
        <p:nvSpPr>
          <p:cNvPr id="4" name="Text Placeholder 3">
            <a:extLst>
              <a:ext uri="{FF2B5EF4-FFF2-40B4-BE49-F238E27FC236}">
                <a16:creationId xmlns:a16="http://schemas.microsoft.com/office/drawing/2014/main" id="{2B38A780-B5BE-48BE-9BB8-AD166DFD0970}"/>
              </a:ext>
            </a:extLst>
          </p:cNvPr>
          <p:cNvSpPr>
            <a:spLocks noGrp="1"/>
          </p:cNvSpPr>
          <p:nvPr>
            <p:ph type="body" idx="1"/>
          </p:nvPr>
        </p:nvSpPr>
        <p:spPr>
          <a:xfrm>
            <a:off x="913774" y="609601"/>
            <a:ext cx="10351752" cy="5346582"/>
          </a:xfrm>
        </p:spPr>
        <p:txBody>
          <a:bodyPr>
            <a:normAutofit lnSpcReduction="10000"/>
          </a:bodyPr>
          <a:lstStyle/>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AARONSON, B (2017) </a:t>
            </a:r>
            <a:r>
              <a:rPr lang="en-GB" sz="1200" i="1" dirty="0">
                <a:latin typeface="Arial" panose="020B0604020202020204" pitchFamily="34" charset="0"/>
                <a:cs typeface="Arial" panose="020B0604020202020204" pitchFamily="34" charset="0"/>
              </a:rPr>
              <a:t>THE WHITE SAVIOUR INDUSTRIAL COMPLEX: A CULTURAL STUDIES ANALYSIS OF A TEACHER EDUCATOR, SVIOUR FILM, AND FUTURE TEACHERS </a:t>
            </a:r>
            <a:r>
              <a:rPr lang="en-GB" sz="1200" dirty="0">
                <a:latin typeface="Arial" panose="020B0604020202020204" pitchFamily="34" charset="0"/>
                <a:cs typeface="Arial" panose="020B0604020202020204" pitchFamily="34" charset="0"/>
              </a:rPr>
              <a:t>JOURNAL OF CRITICAL THOUGHT AND PRAXIS 2017, VOL 6, NO 3, PP 36 – 54</a:t>
            </a: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Annan-Diab, F. and Molinari, C.  (2017)  The International Journal of Management Education.  </a:t>
            </a:r>
            <a:r>
              <a:rPr lang="en-GB" sz="1200" i="1" dirty="0">
                <a:latin typeface="Arial" panose="020B0604020202020204" pitchFamily="34" charset="0"/>
                <a:cs typeface="Arial" panose="020B0604020202020204" pitchFamily="34" charset="0"/>
              </a:rPr>
              <a:t>Interdisciplinary: Practical Approach to Advancing Education for Sustainability and for the Sustainable Development Goals.  </a:t>
            </a:r>
            <a:r>
              <a:rPr lang="en-GB" sz="1200" dirty="0">
                <a:latin typeface="Arial" panose="020B0604020202020204" pitchFamily="34" charset="0"/>
                <a:cs typeface="Arial" panose="020B0604020202020204" pitchFamily="34" charset="0"/>
              </a:rPr>
              <a:t>Vol 15, Issue 2 Part B, pp 73 – 83.  Elsevier.</a:t>
            </a: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Caerphilly county borough council (2015)  </a:t>
            </a:r>
            <a:r>
              <a:rPr lang="en-GB" sz="1200" i="1" dirty="0">
                <a:latin typeface="Arial" panose="020B0604020202020204" pitchFamily="34" charset="0"/>
                <a:cs typeface="Arial" panose="020B0604020202020204" pitchFamily="34" charset="0"/>
              </a:rPr>
              <a:t>living better using less sustainable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https://your.caerphilly.gov.uk/sustainablecaerphilly/schools-and-esdgc/documents</a:t>
            </a:r>
            <a:r>
              <a:rPr lang="en-GB" sz="1200" dirty="0">
                <a:latin typeface="Arial" panose="020B0604020202020204" pitchFamily="34" charset="0"/>
                <a:cs typeface="Arial" panose="020B0604020202020204" pitchFamily="34" charset="0"/>
              </a:rPr>
              <a:t>  (Accessed 28 / 02 / 2020)</a:t>
            </a: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Cardiff sustainable education network (CSEN)  2010  </a:t>
            </a:r>
            <a:r>
              <a:rPr lang="en-GB" sz="1200" i="1" dirty="0">
                <a:latin typeface="Arial" panose="020B0604020202020204" pitchFamily="34" charset="0"/>
                <a:cs typeface="Arial" panose="020B0604020202020204" pitchFamily="34" charset="0"/>
              </a:rPr>
              <a:t>seven themes of esdgc</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https://esdgcincardiff.wordpress.com/resources/seven-themes-of-esdgc/</a:t>
            </a:r>
            <a:r>
              <a:rPr lang="en-GB" sz="1200" dirty="0">
                <a:latin typeface="Arial" panose="020B0604020202020204" pitchFamily="34" charset="0"/>
                <a:cs typeface="Arial" panose="020B0604020202020204" pitchFamily="34" charset="0"/>
              </a:rPr>
              <a:t>  (Accessed 02 / 03 / 2020)</a:t>
            </a:r>
          </a:p>
          <a:p>
            <a:pPr marL="171450" indent="-171450" algn="l">
              <a:buFont typeface="Arial" panose="020B0604020202020204" pitchFamily="34" charset="0"/>
              <a:buChar char="•"/>
            </a:pPr>
            <a:r>
              <a:rPr lang="en-GB" sz="1300" dirty="0">
                <a:latin typeface="Arial" panose="020B0604020202020204" pitchFamily="34" charset="0"/>
                <a:cs typeface="Arial" panose="020B0604020202020204" pitchFamily="34" charset="0"/>
              </a:rPr>
              <a:t>Jones, P., Selby, D. and Sterling, S.  (2010)  </a:t>
            </a:r>
            <a:r>
              <a:rPr lang="en-GB" sz="1300" i="1" dirty="0">
                <a:latin typeface="Arial" panose="020B0604020202020204" pitchFamily="34" charset="0"/>
                <a:cs typeface="Arial" panose="020B0604020202020204" pitchFamily="34" charset="0"/>
              </a:rPr>
              <a:t>Sustainability Education: Perspectives and Practice Across Higher Education.  </a:t>
            </a:r>
            <a:r>
              <a:rPr lang="en-GB" sz="1300" dirty="0">
                <a:latin typeface="Arial" panose="020B0604020202020204" pitchFamily="34" charset="0"/>
                <a:cs typeface="Arial" panose="020B0604020202020204" pitchFamily="34" charset="0"/>
              </a:rPr>
              <a:t>London: Earthscan.</a:t>
            </a:r>
            <a:endParaRPr lang="en-GB" sz="1200"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National assembly for wales  (2015)  </a:t>
            </a:r>
            <a:r>
              <a:rPr lang="en-GB" sz="1200" i="1" dirty="0">
                <a:latin typeface="Arial" panose="020B0604020202020204" pitchFamily="34" charset="0"/>
                <a:cs typeface="Arial" panose="020B0604020202020204" pitchFamily="34" charset="0"/>
              </a:rPr>
              <a:t>Donaldson review: the ‘purposes’ and content of a curriculum for wales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https://seneddresearch.blog/2015/03/17/donaldson-review-the-purposes-and-content-of-a-curriculum-for-wales/</a:t>
            </a:r>
            <a:r>
              <a:rPr lang="en-GB" sz="1200" dirty="0">
                <a:latin typeface="Arial" panose="020B0604020202020204" pitchFamily="34" charset="0"/>
                <a:cs typeface="Arial" panose="020B0604020202020204" pitchFamily="34" charset="0"/>
              </a:rPr>
              <a:t>  (accessed 05 / 03 / 2020)</a:t>
            </a: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Unicef  (2010) </a:t>
            </a:r>
            <a:r>
              <a:rPr lang="en-GB" sz="1200" i="1" dirty="0">
                <a:latin typeface="Arial" panose="020B0604020202020204" pitchFamily="34" charset="0"/>
                <a:cs typeface="Arial" panose="020B0604020202020204" pitchFamily="34" charset="0"/>
              </a:rPr>
              <a:t>The united nations convention on the rights of the child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https://downloads.unicef.org.uk/wp-content/uploads/2016/08/unicef-convention-rights-child-uncrc.pdf?_ga=2.22277883.1983729241.1584587634-1166044820.1584587634</a:t>
            </a:r>
            <a:r>
              <a:rPr lang="en-GB" sz="1200" dirty="0">
                <a:latin typeface="Arial" panose="020B0604020202020204" pitchFamily="34" charset="0"/>
                <a:cs typeface="Arial" panose="020B0604020202020204" pitchFamily="34" charset="0"/>
              </a:rPr>
              <a:t>  (Accessed 12 / 02 / 2020)</a:t>
            </a:r>
            <a:endParaRPr lang="en-GB" sz="1200" i="1"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Welsh assembly government.  (2008)  </a:t>
            </a:r>
            <a:r>
              <a:rPr lang="en-GB" sz="1200" i="1" dirty="0">
                <a:latin typeface="Arial" panose="020B0604020202020204" pitchFamily="34" charset="0"/>
                <a:cs typeface="Arial" panose="020B0604020202020204" pitchFamily="34" charset="0"/>
              </a:rPr>
              <a:t>education for sustainable development and global citizenship a common understanding for schools.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https://hwb.gov.wales/storage/eaf467e6-30fe-45c9-93ef-cb30f31f1c90/common-understanding-for-school.pdf</a:t>
            </a:r>
            <a:r>
              <a:rPr lang="en-GB" sz="1200" dirty="0">
                <a:latin typeface="Arial" panose="020B0604020202020204" pitchFamily="34" charset="0"/>
                <a:cs typeface="Arial" panose="020B0604020202020204" pitchFamily="34" charset="0"/>
              </a:rPr>
              <a:t>  (Accessed 26 / 02 / 2020).</a:t>
            </a:r>
          </a:p>
          <a:p>
            <a:pPr marL="171450" indent="-171450" algn="l">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B263BEB3-0DB2-4D3E-A0C2-58DE347304FB}"/>
              </a:ext>
            </a:extLst>
          </p:cNvPr>
          <p:cNvSpPr>
            <a:spLocks noGrp="1"/>
          </p:cNvSpPr>
          <p:nvPr>
            <p:ph type="ftr" sz="quarter" idx="11"/>
          </p:nvPr>
        </p:nvSpPr>
        <p:spPr/>
        <p:txBody>
          <a:bodyPr/>
          <a:lstStyle/>
          <a:p>
            <a:r>
              <a:rPr lang="en-GB" dirty="0"/>
              <a:t>1908597</a:t>
            </a:r>
          </a:p>
        </p:txBody>
      </p:sp>
    </p:spTree>
    <p:extLst>
      <p:ext uri="{BB962C8B-B14F-4D97-AF65-F5344CB8AC3E}">
        <p14:creationId xmlns:p14="http://schemas.microsoft.com/office/powerpoint/2010/main" val="2378596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293</TotalTime>
  <Words>1052</Words>
  <Application>Microsoft Office PowerPoint</Application>
  <PresentationFormat>Widescreen</PresentationFormat>
  <Paragraphs>150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Tw Cen MT</vt:lpstr>
      <vt:lpstr>Wingdings</vt:lpstr>
      <vt:lpstr>Droplet</vt:lpstr>
      <vt:lpstr>Global Perspectives in Education</vt:lpstr>
      <vt:lpstr>Education for sustainable development and global citizenship (esdgc)</vt:lpstr>
      <vt:lpstr>Nine esdgc concepts</vt:lpstr>
      <vt:lpstr>Esdgc seven themes</vt:lpstr>
      <vt:lpstr>The united nations convention on the rights of the child (uncrc)</vt:lpstr>
      <vt:lpstr>Successful futures</vt:lpstr>
      <vt:lpstr>WHITE SAVIOURISM</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Amanda Graham</dc:creator>
  <cp:lastModifiedBy>Amanda Graham</cp:lastModifiedBy>
  <cp:revision>55</cp:revision>
  <dcterms:created xsi:type="dcterms:W3CDTF">2020-03-18T23:58:23Z</dcterms:created>
  <dcterms:modified xsi:type="dcterms:W3CDTF">2020-03-19T05:03:15Z</dcterms:modified>
</cp:coreProperties>
</file>