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0"/>
  </p:notesMasterIdLst>
  <p:sldIdLst>
    <p:sldId id="621" r:id="rId4"/>
    <p:sldId id="624" r:id="rId5"/>
    <p:sldId id="652" r:id="rId6"/>
    <p:sldId id="634" r:id="rId7"/>
    <p:sldId id="636" r:id="rId8"/>
    <p:sldId id="663" r:id="rId9"/>
    <p:sldId id="655" r:id="rId10"/>
    <p:sldId id="656" r:id="rId11"/>
    <p:sldId id="657" r:id="rId12"/>
    <p:sldId id="664" r:id="rId13"/>
    <p:sldId id="665" r:id="rId14"/>
    <p:sldId id="637" r:id="rId15"/>
    <p:sldId id="633" r:id="rId16"/>
    <p:sldId id="666" r:id="rId17"/>
    <p:sldId id="631" r:id="rId18"/>
    <p:sldId id="639" r:id="rId1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293" autoAdjust="0"/>
    <p:restoredTop sz="90524" autoAdjust="0"/>
  </p:normalViewPr>
  <p:slideViewPr>
    <p:cSldViewPr>
      <p:cViewPr varScale="1">
        <p:scale>
          <a:sx n="101" d="100"/>
          <a:sy n="101" d="100"/>
        </p:scale>
        <p:origin x="1232" y="18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24/05/2024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F248F1B4-D8DB-4A55-8E6E-EBADE4857EED}" type="slidenum">
              <a:rPr lang="en-GB" altLang="en-US" smtClean="0"/>
              <a:pPr>
                <a:defRPr/>
              </a:pPr>
              <a:t>2</a:t>
            </a:fld>
            <a:endParaRPr lang="en-GB" altLang="en-US"/>
          </a:p>
        </p:txBody>
      </p:sp>
    </p:spTree>
    <p:extLst>
      <p:ext uri="{BB962C8B-B14F-4D97-AF65-F5344CB8AC3E}">
        <p14:creationId xmlns:p14="http://schemas.microsoft.com/office/powerpoint/2010/main" val="3822131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24/05/2024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24/05/2024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24/05/2024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24/05/2024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24/05/2024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24/05/2024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24/05/2024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24/05/2024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24/05/2024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24/05/2024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24/05/2024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24/05/2024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24/05/2024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24/05/2024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24/05/2024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24/05/2024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24/05/2024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24/05/2024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24/05/2024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24/05/2024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24/05/2024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24/05/2024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24/05/2024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24/05/2024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24/05/2024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24/05/2024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24/05/2024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24/05/2024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24/05/2024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24/05/2024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24/05/2024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24/05/2024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24/05/2024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24/05/2024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24/05/2024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24/05/2024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hyperlink" Target="https://www.jobs.nhs.uk/candidate" TargetMode="External"/><Relationship Id="rId2" Type="http://schemas.openxmlformats.org/officeDocument/2006/relationships/hyperlink" Target="https://www.prospects.ac.uk/job-profiles" TargetMode="Externa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fairborndigital.us/2020/10/30/7-tactics-for-giving-captivating-online-presentations/" TargetMode="Externa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hyperlink" Target="https://www.ispringsolutions.com/blog/how-to-structure-a-powerpoint-presentation" TargetMode="External"/><Relationship Id="rId2" Type="http://schemas.openxmlformats.org/officeDocument/2006/relationships/hyperlink" Target="https://www.skillsyouneed.com/present/writing-your-presentation.html" TargetMode="External"/><Relationship Id="rId1" Type="http://schemas.openxmlformats.org/officeDocument/2006/relationships/slideLayout" Target="../slideLayouts/slideLayout24.xml"/><Relationship Id="rId4" Type="http://schemas.openxmlformats.org/officeDocument/2006/relationships/hyperlink" Target="https://www.prospects.ac.uk/applying-for-university/university-life/6-steps-to-a-successful-present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LCHS4001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and Employability Skills (ACE)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143000" y="3602038"/>
            <a:ext cx="7245424"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US" altLang="en-US" sz="3200" b="1" dirty="0">
                <a:solidFill>
                  <a:srgbClr val="FFFF00"/>
                </a:solidFill>
                <a:effectLst>
                  <a:outerShdw blurRad="38100" dist="38100" dir="2700000" algn="tl">
                    <a:srgbClr val="000000">
                      <a:alpha val="43137"/>
                    </a:srgbClr>
                  </a:outerShdw>
                </a:effectLst>
              </a:rPr>
              <a:t>Guidelines for assessed individual presentations (</a:t>
            </a:r>
            <a:r>
              <a:rPr lang="en-GB" altLang="en-US" sz="3200" b="1" dirty="0">
                <a:solidFill>
                  <a:srgbClr val="FFFF00"/>
                </a:solidFill>
                <a:effectLst>
                  <a:outerShdw blurRad="38100" dist="38100" dir="2700000" algn="tl">
                    <a:srgbClr val="000000">
                      <a:alpha val="43137"/>
                    </a:srgbClr>
                  </a:outerShdw>
                </a:effectLst>
              </a:rPr>
              <a:t>Task 2)</a:t>
            </a:r>
          </a:p>
          <a:p>
            <a:pPr eaLnBrk="1" hangingPunct="1"/>
            <a:endParaRPr lang="en-GB" sz="3200" dirty="0"/>
          </a:p>
          <a:p>
            <a:pPr eaLnBrk="1" hangingPunct="1"/>
            <a:r>
              <a:rPr lang="en-GB" altLang="en-US" sz="3200" b="1" dirty="0">
                <a:solidFill>
                  <a:srgbClr val="FFFF00"/>
                </a:solidFill>
                <a:effectLst>
                  <a:outerShdw blurRad="38100" dist="38100" dir="2700000" algn="tl">
                    <a:srgbClr val="000000">
                      <a:alpha val="43137"/>
                    </a:srgbClr>
                  </a:outerShdw>
                </a:effectLst>
              </a:rPr>
              <a:t> </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24/05/2024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a:defRPr/>
            </a:pPr>
            <a:r>
              <a:rPr lang="en-US" altLang="en-US" sz="3200" b="1" dirty="0"/>
              <a:t>Academic and Employability Skills (ACE) </a:t>
            </a:r>
            <a:endParaRPr lang="en-GB" altLang="en-US" sz="3200" b="1" dirty="0"/>
          </a:p>
        </p:txBody>
      </p:sp>
      <p:sp>
        <p:nvSpPr>
          <p:cNvPr id="10243" name="Content Placeholder 2"/>
          <p:cNvSpPr>
            <a:spLocks noGrp="1"/>
          </p:cNvSpPr>
          <p:nvPr>
            <p:ph idx="1"/>
          </p:nvPr>
        </p:nvSpPr>
        <p:spPr>
          <a:xfrm>
            <a:off x="395288" y="1268413"/>
            <a:ext cx="8569200" cy="4176811"/>
          </a:xfrm>
        </p:spPr>
        <p:txBody>
          <a:bodyPr/>
          <a:lstStyle/>
          <a:p>
            <a:pPr marL="0" lvl="0" indent="0">
              <a:spcBef>
                <a:spcPct val="0"/>
              </a:spcBef>
              <a:buNone/>
            </a:pPr>
            <a:r>
              <a:rPr lang="en-US" sz="2200" dirty="0"/>
              <a:t>ACE is a one-term module which </a:t>
            </a:r>
            <a:r>
              <a:rPr lang="en-US" altLang="en-US" sz="2400" dirty="0">
                <a:latin typeface="Calibri" panose="020F0502020204030204" pitchFamily="34" charset="0"/>
                <a:ea typeface="Calibri" panose="020F0502020204030204" pitchFamily="34" charset="0"/>
                <a:cs typeface="Calibri" panose="020F0502020204030204" pitchFamily="34" charset="0"/>
              </a:rPr>
              <a:t>has one 100% component divided into 3 tasks. </a:t>
            </a:r>
          </a:p>
          <a:p>
            <a:pPr marL="0" lvl="0" indent="0">
              <a:spcBef>
                <a:spcPct val="0"/>
              </a:spcBef>
              <a:buNone/>
            </a:pPr>
            <a:endParaRPr lang="en-GB" altLang="en-US" sz="2200" dirty="0"/>
          </a:p>
          <a:p>
            <a:r>
              <a:rPr lang="en-US" altLang="en-US" sz="2200" b="1" dirty="0"/>
              <a:t>Task 1: Report </a:t>
            </a:r>
            <a:r>
              <a:rPr lang="en-US" altLang="en-US" sz="2200" dirty="0"/>
              <a:t>(900 words) 30%</a:t>
            </a:r>
          </a:p>
          <a:p>
            <a:r>
              <a:rPr lang="en-US" sz="2200" b="1" dirty="0">
                <a:highlight>
                  <a:srgbClr val="FFFF00"/>
                </a:highlight>
              </a:rPr>
              <a:t>Task 2: Individual presentation </a:t>
            </a:r>
            <a:r>
              <a:rPr lang="en-US" sz="2200" dirty="0"/>
              <a:t>(6-10 minutes) 50%</a:t>
            </a:r>
          </a:p>
          <a:p>
            <a:r>
              <a:rPr lang="en-US" sz="2200" b="1" dirty="0"/>
              <a:t>Task 3: Reflective Report on the Presentation </a:t>
            </a:r>
            <a:r>
              <a:rPr lang="en-US" sz="2200" dirty="0"/>
              <a:t>(600 words) 20%</a:t>
            </a:r>
            <a:endParaRPr lang="en-US" sz="2200" b="1" dirty="0"/>
          </a:p>
          <a:p>
            <a:endParaRPr lang="en-US" sz="2200" dirty="0"/>
          </a:p>
          <a:p>
            <a:endParaRPr lang="en-US" altLang="en-US" sz="2200" dirty="0"/>
          </a:p>
          <a:p>
            <a:pPr marL="0" indent="0">
              <a:buNone/>
            </a:pPr>
            <a:r>
              <a:rPr lang="en-US" altLang="en-US" sz="2200" dirty="0"/>
              <a:t>They will be </a:t>
            </a:r>
            <a:r>
              <a:rPr lang="en-US" altLang="en-US" sz="2200" dirty="0">
                <a:highlight>
                  <a:srgbClr val="FFFF00"/>
                </a:highlight>
              </a:rPr>
              <a:t>marked together </a:t>
            </a:r>
            <a:r>
              <a:rPr lang="en-US" altLang="en-US" sz="2200" dirty="0"/>
              <a:t>at the end of the term. Marking for Task 2: </a:t>
            </a:r>
            <a:r>
              <a:rPr lang="en-US" altLang="en-US" sz="2200" dirty="0" err="1"/>
              <a:t>Invidual</a:t>
            </a:r>
            <a:r>
              <a:rPr lang="en-US" altLang="en-US" sz="2200" dirty="0"/>
              <a:t> Presentation will be under </a:t>
            </a:r>
            <a:r>
              <a:rPr lang="en-US" altLang="en-US" sz="2200" b="1" dirty="0">
                <a:highlight>
                  <a:srgbClr val="FFFF00"/>
                </a:highlight>
              </a:rPr>
              <a:t>Criterion 4 – Practical Skills.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4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E1183-1431-4DDC-A22F-A9938E8C89C6}"/>
              </a:ext>
            </a:extLst>
          </p:cNvPr>
          <p:cNvSpPr>
            <a:spLocks noGrp="1"/>
          </p:cNvSpPr>
          <p:nvPr>
            <p:ph type="title"/>
          </p:nvPr>
        </p:nvSpPr>
        <p:spPr>
          <a:xfrm>
            <a:off x="2442592" y="6648"/>
            <a:ext cx="4258816" cy="576064"/>
          </a:xfrm>
        </p:spPr>
        <p:txBody>
          <a:bodyPr/>
          <a:lstStyle/>
          <a:p>
            <a:r>
              <a:rPr lang="en-US" sz="3600" b="1" dirty="0"/>
              <a:t>Task 2</a:t>
            </a:r>
            <a:endParaRPr lang="en-GB" sz="3600" b="1" dirty="0"/>
          </a:p>
        </p:txBody>
      </p:sp>
      <p:sp>
        <p:nvSpPr>
          <p:cNvPr id="3" name="Content Placeholder 2">
            <a:extLst>
              <a:ext uri="{FF2B5EF4-FFF2-40B4-BE49-F238E27FC236}">
                <a16:creationId xmlns:a16="http://schemas.microsoft.com/office/drawing/2014/main" id="{0B7E856B-3D42-4032-B777-18465CC38CF2}"/>
              </a:ext>
            </a:extLst>
          </p:cNvPr>
          <p:cNvSpPr>
            <a:spLocks noGrp="1"/>
          </p:cNvSpPr>
          <p:nvPr>
            <p:ph idx="1"/>
          </p:nvPr>
        </p:nvSpPr>
        <p:spPr>
          <a:xfrm>
            <a:off x="229121" y="582712"/>
            <a:ext cx="8713663" cy="4104456"/>
          </a:xfrm>
        </p:spPr>
        <p:txBody>
          <a:bodyPr/>
          <a:lstStyle/>
          <a:p>
            <a:pPr algn="just"/>
            <a:r>
              <a:rPr lang="en-GB" sz="2800" dirty="0"/>
              <a:t>Prepare an oral presentation in which you analyse your employability skills in relation to your intended career or own business. </a:t>
            </a:r>
          </a:p>
          <a:p>
            <a:pPr algn="just"/>
            <a:r>
              <a:rPr lang="en-GB" sz="2800" dirty="0"/>
              <a:t>Discuss the </a:t>
            </a:r>
            <a:r>
              <a:rPr lang="en-GB" sz="2800" b="1" dirty="0"/>
              <a:t>skills you already have </a:t>
            </a:r>
            <a:r>
              <a:rPr lang="en-GB" sz="2800" dirty="0"/>
              <a:t>and the </a:t>
            </a:r>
            <a:r>
              <a:rPr lang="en-GB" sz="2800" b="1" dirty="0"/>
              <a:t>skills you need to improve</a:t>
            </a:r>
            <a:r>
              <a:rPr lang="en-GB" sz="2800" dirty="0"/>
              <a:t> in order to be successful in the chosen field and demonstrate an understanding of that field by referring to published literature. </a:t>
            </a:r>
          </a:p>
          <a:p>
            <a:pPr algn="just"/>
            <a:r>
              <a:rPr lang="en-GB" sz="2800" dirty="0"/>
              <a:t>You will need to prepare 5-10 PowerPoint slides to accompany your presentation. </a:t>
            </a:r>
          </a:p>
          <a:p>
            <a:pPr algn="just"/>
            <a:r>
              <a:rPr lang="en-GB" sz="2800" dirty="0"/>
              <a:t>You will need to cite at least 3 references in your slides</a:t>
            </a:r>
            <a:endParaRPr lang="en-GB" dirty="0"/>
          </a:p>
        </p:txBody>
      </p:sp>
      <p:sp>
        <p:nvSpPr>
          <p:cNvPr id="4" name="Date Placeholder 3">
            <a:extLst>
              <a:ext uri="{FF2B5EF4-FFF2-40B4-BE49-F238E27FC236}">
                <a16:creationId xmlns:a16="http://schemas.microsoft.com/office/drawing/2014/main" id="{B4FBFE17-B663-4465-A010-681431B2BD96}"/>
              </a:ext>
            </a:extLst>
          </p:cNvPr>
          <p:cNvSpPr>
            <a:spLocks noGrp="1"/>
          </p:cNvSpPr>
          <p:nvPr>
            <p:ph type="dt" sz="half" idx="10"/>
          </p:nvPr>
        </p:nvSpPr>
        <p:spPr/>
        <p:txBody>
          <a:bodyPr/>
          <a:lstStyle/>
          <a:p>
            <a:pPr>
              <a:defRPr/>
            </a:pPr>
            <a:fld id="{CDF502AA-C8CB-4132-B592-CA60B7C38ACE}" type="datetime1">
              <a:rPr lang="en-GB" smtClean="0"/>
              <a:pPr>
                <a:defRPr/>
              </a:pPr>
              <a:t>24/05/2024</a:t>
            </a:fld>
            <a:endParaRPr lang="en-GB"/>
          </a:p>
        </p:txBody>
      </p:sp>
    </p:spTree>
    <p:extLst>
      <p:ext uri="{BB962C8B-B14F-4D97-AF65-F5344CB8AC3E}">
        <p14:creationId xmlns:p14="http://schemas.microsoft.com/office/powerpoint/2010/main" val="226057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BA0D8-383B-455E-9CD1-908861955B29}"/>
              </a:ext>
            </a:extLst>
          </p:cNvPr>
          <p:cNvSpPr>
            <a:spLocks noGrp="1"/>
          </p:cNvSpPr>
          <p:nvPr>
            <p:ph type="title"/>
          </p:nvPr>
        </p:nvSpPr>
        <p:spPr/>
        <p:txBody>
          <a:bodyPr/>
          <a:lstStyle/>
          <a:p>
            <a:r>
              <a:rPr lang="en-US" sz="3600" b="1" dirty="0"/>
              <a:t>Further guidelines</a:t>
            </a:r>
            <a:br>
              <a:rPr lang="en-US" sz="3600" b="1" dirty="0"/>
            </a:br>
            <a:r>
              <a:rPr lang="en-US" sz="3600" b="1" dirty="0"/>
              <a:t> </a:t>
            </a:r>
            <a:endParaRPr lang="en-GB" sz="3600" b="1" dirty="0"/>
          </a:p>
        </p:txBody>
      </p:sp>
      <p:sp>
        <p:nvSpPr>
          <p:cNvPr id="3" name="Content Placeholder 2">
            <a:extLst>
              <a:ext uri="{FF2B5EF4-FFF2-40B4-BE49-F238E27FC236}">
                <a16:creationId xmlns:a16="http://schemas.microsoft.com/office/drawing/2014/main" id="{F063A396-2789-4E1A-94AA-41089C70AAAD}"/>
              </a:ext>
            </a:extLst>
          </p:cNvPr>
          <p:cNvSpPr>
            <a:spLocks noGrp="1"/>
          </p:cNvSpPr>
          <p:nvPr>
            <p:ph idx="1"/>
          </p:nvPr>
        </p:nvSpPr>
        <p:spPr>
          <a:xfrm>
            <a:off x="215168" y="980728"/>
            <a:ext cx="8713663" cy="4608512"/>
          </a:xfrm>
        </p:spPr>
        <p:txBody>
          <a:bodyPr/>
          <a:lstStyle/>
          <a:p>
            <a:pPr lvl="0"/>
            <a:r>
              <a:rPr lang="en-GB" sz="2400" dirty="0"/>
              <a:t>You will need to discuss your strengths (skills you already have) and your weaknesses (skills you will need to develop).</a:t>
            </a:r>
          </a:p>
          <a:p>
            <a:pPr lvl="0"/>
            <a:endParaRPr lang="en-GB" sz="1000" dirty="0"/>
          </a:p>
          <a:p>
            <a:pPr lvl="0"/>
            <a:r>
              <a:rPr lang="en-GB" sz="2400" dirty="0"/>
              <a:t>Show an understanding of the world of work in the chosen sector by citing relevant articles or advice from recruitment agencies, job centres, etc.</a:t>
            </a:r>
          </a:p>
          <a:p>
            <a:pPr lvl="0"/>
            <a:endParaRPr lang="en-GB" sz="1000" dirty="0"/>
          </a:p>
          <a:p>
            <a:pPr lvl="0"/>
            <a:r>
              <a:rPr lang="en-GB" sz="2400" b="1" dirty="0"/>
              <a:t>Presentations will be held in </a:t>
            </a:r>
            <a:r>
              <a:rPr lang="en-GB" sz="2400" b="1" u="sng" dirty="0">
                <a:solidFill>
                  <a:srgbClr val="C00000"/>
                </a:solidFill>
              </a:rPr>
              <a:t>Week 9</a:t>
            </a:r>
            <a:r>
              <a:rPr lang="en-GB" sz="2400" b="1" dirty="0"/>
              <a:t> during class time</a:t>
            </a:r>
            <a:r>
              <a:rPr lang="en-GB" sz="2400" dirty="0"/>
              <a:t>. </a:t>
            </a:r>
          </a:p>
          <a:p>
            <a:pPr marL="0" indent="0">
              <a:buNone/>
            </a:pPr>
            <a:endParaRPr lang="en-GB" sz="2000" dirty="0"/>
          </a:p>
        </p:txBody>
      </p:sp>
      <p:sp>
        <p:nvSpPr>
          <p:cNvPr id="4" name="Date Placeholder 3">
            <a:extLst>
              <a:ext uri="{FF2B5EF4-FFF2-40B4-BE49-F238E27FC236}">
                <a16:creationId xmlns:a16="http://schemas.microsoft.com/office/drawing/2014/main" id="{049A0AA2-1A6B-4B3A-B4A8-A4C5DBAE54FA}"/>
              </a:ext>
            </a:extLst>
          </p:cNvPr>
          <p:cNvSpPr>
            <a:spLocks noGrp="1"/>
          </p:cNvSpPr>
          <p:nvPr>
            <p:ph type="dt" sz="half" idx="10"/>
          </p:nvPr>
        </p:nvSpPr>
        <p:spPr/>
        <p:txBody>
          <a:bodyPr/>
          <a:lstStyle/>
          <a:p>
            <a:pPr>
              <a:defRPr/>
            </a:pPr>
            <a:fld id="{CDF502AA-C8CB-4132-B592-CA60B7C38ACE}" type="datetime1">
              <a:rPr lang="en-GB" smtClean="0"/>
              <a:pPr>
                <a:defRPr/>
              </a:pPr>
              <a:t>24/05/2024</a:t>
            </a:fld>
            <a:endParaRPr lang="en-GB"/>
          </a:p>
        </p:txBody>
      </p:sp>
    </p:spTree>
    <p:extLst>
      <p:ext uri="{BB962C8B-B14F-4D97-AF65-F5344CB8AC3E}">
        <p14:creationId xmlns:p14="http://schemas.microsoft.com/office/powerpoint/2010/main" val="2958736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114298"/>
            <a:ext cx="8229600" cy="634082"/>
          </a:xfrm>
        </p:spPr>
        <p:txBody>
          <a:bodyPr/>
          <a:lstStyle/>
          <a:p>
            <a:r>
              <a:rPr lang="en-GB" sz="3600" b="1" dirty="0"/>
              <a:t>The Important Bits</a:t>
            </a:r>
            <a:endParaRPr lang="en-GB" sz="36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262284" y="748380"/>
            <a:ext cx="8558187" cy="4683571"/>
          </a:xfrm>
        </p:spPr>
        <p:txBody>
          <a:bodyPr/>
          <a:lstStyle/>
          <a:p>
            <a:r>
              <a:rPr lang="en-GB" sz="2400" dirty="0"/>
              <a:t>Aim for a 6-min presentation; the remaining 4 minutes are for questions, feedback and solving any technical problems</a:t>
            </a:r>
          </a:p>
          <a:p>
            <a:r>
              <a:rPr lang="en-GB" sz="2400" dirty="0"/>
              <a:t>‘Referring to published literature’ means that you need to mention a few sources that you have read related to employability (</a:t>
            </a:r>
            <a:r>
              <a:rPr lang="en-GB" sz="2400" b="1" dirty="0"/>
              <a:t>hint: </a:t>
            </a:r>
            <a:r>
              <a:rPr lang="en-GB" sz="2400" dirty="0"/>
              <a:t>have a </a:t>
            </a:r>
            <a:r>
              <a:rPr lang="en-GB" sz="2400" i="1" dirty="0">
                <a:solidFill>
                  <a:srgbClr val="FF0000"/>
                </a:solidFill>
              </a:rPr>
              <a:t>reference list </a:t>
            </a:r>
            <a:r>
              <a:rPr lang="en-GB" sz="2400" dirty="0"/>
              <a:t>as your last slide)</a:t>
            </a:r>
          </a:p>
          <a:p>
            <a:r>
              <a:rPr lang="en-GB" sz="2400" dirty="0"/>
              <a:t>You will need to show us that you have a clear understanding of the skills needed in your selected field. For example, if you would like to become a nurse, you will need to mention the key skills that nurses need to have. You also need to discuss the key responsibilities they have as this is related to why the skills are necessary!</a:t>
            </a:r>
            <a:endParaRPr lang="en-GB" sz="2200" dirty="0"/>
          </a:p>
          <a:p>
            <a:endParaRPr lang="en-GB" sz="2200" dirty="0"/>
          </a:p>
          <a:p>
            <a:pPr marL="0" indent="0">
              <a:buNone/>
            </a:pPr>
            <a:endParaRPr lang="en-GB" sz="1800" dirty="0"/>
          </a:p>
          <a:p>
            <a:endParaRPr lang="en-GB" dirty="0"/>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24/05/2024</a:t>
            </a:fld>
            <a:endParaRPr lang="en-GB"/>
          </a:p>
        </p:txBody>
      </p:sp>
    </p:spTree>
    <p:extLst>
      <p:ext uri="{BB962C8B-B14F-4D97-AF65-F5344CB8AC3E}">
        <p14:creationId xmlns:p14="http://schemas.microsoft.com/office/powerpoint/2010/main" val="666393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274638"/>
            <a:ext cx="8229600" cy="634082"/>
          </a:xfrm>
        </p:spPr>
        <p:txBody>
          <a:bodyPr/>
          <a:lstStyle/>
          <a:p>
            <a:r>
              <a:rPr lang="en-GB" sz="3600" b="1" dirty="0"/>
              <a:t>The Important Bits</a:t>
            </a:r>
            <a:endParaRPr lang="en-GB" sz="36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264622" y="977677"/>
            <a:ext cx="8555849" cy="4536504"/>
          </a:xfrm>
        </p:spPr>
        <p:txBody>
          <a:bodyPr/>
          <a:lstStyle/>
          <a:p>
            <a:pPr lvl="0" algn="just"/>
            <a:r>
              <a:rPr lang="en-GB" sz="2400" dirty="0"/>
              <a:t>The PowerPoint slides will have to be uploaded onto Moodle (via an appropriate link that will be set up by the Assessments team) </a:t>
            </a:r>
            <a:r>
              <a:rPr lang="en-GB" sz="2400" b="1" dirty="0">
                <a:solidFill>
                  <a:srgbClr val="C00000"/>
                </a:solidFill>
              </a:rPr>
              <a:t>before you present.</a:t>
            </a:r>
            <a:r>
              <a:rPr lang="en-GB" sz="2400" dirty="0"/>
              <a:t> (NO EXCEPTIONS)</a:t>
            </a:r>
          </a:p>
          <a:p>
            <a:pPr marL="0" lvl="0" indent="0" algn="just">
              <a:buNone/>
            </a:pPr>
            <a:endParaRPr lang="en-GB" sz="2400" dirty="0"/>
          </a:p>
          <a:p>
            <a:pPr lvl="0" algn="just"/>
            <a:r>
              <a:rPr lang="en-GB" sz="2400" dirty="0"/>
              <a:t>A member of the Assessments team will visit your classroom and show you how to upload your work on Moodle.</a:t>
            </a:r>
          </a:p>
          <a:p>
            <a:pPr algn="just"/>
            <a:endParaRPr lang="en-GB" sz="2200" dirty="0"/>
          </a:p>
          <a:p>
            <a:pPr algn="just"/>
            <a:endParaRPr lang="en-GB" sz="2200" dirty="0"/>
          </a:p>
          <a:p>
            <a:pPr marL="0" indent="0" algn="just">
              <a:buNone/>
            </a:pPr>
            <a:endParaRPr lang="en-GB" sz="1800" dirty="0"/>
          </a:p>
          <a:p>
            <a:pPr algn="just"/>
            <a:endParaRPr lang="en-GB" dirty="0"/>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24/05/2024</a:t>
            </a:fld>
            <a:endParaRPr lang="en-GB"/>
          </a:p>
        </p:txBody>
      </p:sp>
    </p:spTree>
    <p:extLst>
      <p:ext uri="{BB962C8B-B14F-4D97-AF65-F5344CB8AC3E}">
        <p14:creationId xmlns:p14="http://schemas.microsoft.com/office/powerpoint/2010/main" val="2955128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6F0D9-9EA8-467D-9D27-3797C9094F38}"/>
              </a:ext>
            </a:extLst>
          </p:cNvPr>
          <p:cNvSpPr>
            <a:spLocks noGrp="1"/>
          </p:cNvSpPr>
          <p:nvPr>
            <p:ph type="title"/>
          </p:nvPr>
        </p:nvSpPr>
        <p:spPr>
          <a:xfrm>
            <a:off x="457200" y="274638"/>
            <a:ext cx="8229600" cy="634082"/>
          </a:xfrm>
        </p:spPr>
        <p:txBody>
          <a:bodyPr/>
          <a:lstStyle/>
          <a:p>
            <a:r>
              <a:rPr lang="en-US" sz="3600" b="1" dirty="0"/>
              <a:t>How to go about it</a:t>
            </a:r>
            <a:endParaRPr lang="en-GB" sz="3600" b="1" dirty="0"/>
          </a:p>
        </p:txBody>
      </p:sp>
      <p:sp>
        <p:nvSpPr>
          <p:cNvPr id="3" name="Content Placeholder 2">
            <a:extLst>
              <a:ext uri="{FF2B5EF4-FFF2-40B4-BE49-F238E27FC236}">
                <a16:creationId xmlns:a16="http://schemas.microsoft.com/office/drawing/2014/main" id="{B48111B0-E67A-4889-93C1-A673FFB8B3D1}"/>
              </a:ext>
            </a:extLst>
          </p:cNvPr>
          <p:cNvSpPr>
            <a:spLocks noGrp="1"/>
          </p:cNvSpPr>
          <p:nvPr>
            <p:ph idx="1"/>
          </p:nvPr>
        </p:nvSpPr>
        <p:spPr>
          <a:xfrm>
            <a:off x="453256" y="1052736"/>
            <a:ext cx="8229600" cy="4247803"/>
          </a:xfrm>
        </p:spPr>
        <p:txBody>
          <a:bodyPr/>
          <a:lstStyle/>
          <a:p>
            <a:pPr algn="just"/>
            <a:r>
              <a:rPr lang="en-GB" sz="2400" dirty="0"/>
              <a:t>You can start by specifying what job you will want to do (e.g., social care worker, nurse etc) in the future. </a:t>
            </a:r>
            <a:r>
              <a:rPr lang="en-GB" sz="2400" b="1" dirty="0"/>
              <a:t>It should be in the health and social care field.</a:t>
            </a:r>
          </a:p>
          <a:p>
            <a:pPr algn="just"/>
            <a:r>
              <a:rPr lang="en-GB" sz="2400" dirty="0"/>
              <a:t>If you are not sure which job to choose or which skills are required for this job, look through the job profiles on </a:t>
            </a:r>
            <a:r>
              <a:rPr lang="en-GB" sz="2400" dirty="0">
                <a:hlinkClick r:id="rId2"/>
              </a:rPr>
              <a:t>https://www.prospects.ac.uk/job-profiles</a:t>
            </a:r>
            <a:r>
              <a:rPr lang="en-GB" sz="2400" dirty="0"/>
              <a:t> and </a:t>
            </a:r>
            <a:r>
              <a:rPr lang="en-GB" sz="2400" dirty="0">
                <a:hlinkClick r:id="rId3"/>
              </a:rPr>
              <a:t>https://www.jobs.nhs.uk/candidate</a:t>
            </a:r>
            <a:r>
              <a:rPr lang="en-GB" sz="2400" dirty="0"/>
              <a:t>.</a:t>
            </a:r>
          </a:p>
          <a:p>
            <a:pPr algn="just"/>
            <a:r>
              <a:rPr lang="en-GB" sz="2400" dirty="0"/>
              <a:t>For example, if you want to develop your career as a nurse, you will need to have communication skills, critical thinking skills and be able to work in a team. Ask yourself if you have them; if you do – </a:t>
            </a:r>
            <a:r>
              <a:rPr lang="en-GB" sz="2400" b="1" dirty="0"/>
              <a:t>give examples</a:t>
            </a:r>
            <a:r>
              <a:rPr lang="en-GB" sz="2400" dirty="0"/>
              <a:t>. </a:t>
            </a:r>
          </a:p>
          <a:p>
            <a:pPr algn="just"/>
            <a:endParaRPr lang="en-GB" sz="2400" dirty="0"/>
          </a:p>
          <a:p>
            <a:pPr algn="just"/>
            <a:endParaRPr lang="en-GB" sz="2400" dirty="0"/>
          </a:p>
        </p:txBody>
      </p:sp>
      <p:sp>
        <p:nvSpPr>
          <p:cNvPr id="4" name="Date Placeholder 3">
            <a:extLst>
              <a:ext uri="{FF2B5EF4-FFF2-40B4-BE49-F238E27FC236}">
                <a16:creationId xmlns:a16="http://schemas.microsoft.com/office/drawing/2014/main" id="{AA4D31A9-3DC3-452C-86A0-EDF557242D93}"/>
              </a:ext>
            </a:extLst>
          </p:cNvPr>
          <p:cNvSpPr>
            <a:spLocks noGrp="1"/>
          </p:cNvSpPr>
          <p:nvPr>
            <p:ph type="dt" sz="half" idx="10"/>
          </p:nvPr>
        </p:nvSpPr>
        <p:spPr/>
        <p:txBody>
          <a:bodyPr/>
          <a:lstStyle/>
          <a:p>
            <a:pPr>
              <a:defRPr/>
            </a:pPr>
            <a:fld id="{CDF502AA-C8CB-4132-B592-CA60B7C38ACE}" type="datetime1">
              <a:rPr lang="en-GB" smtClean="0"/>
              <a:pPr>
                <a:defRPr/>
              </a:pPr>
              <a:t>24/05/2024</a:t>
            </a:fld>
            <a:endParaRPr lang="en-GB"/>
          </a:p>
        </p:txBody>
      </p:sp>
    </p:spTree>
    <p:extLst>
      <p:ext uri="{BB962C8B-B14F-4D97-AF65-F5344CB8AC3E}">
        <p14:creationId xmlns:p14="http://schemas.microsoft.com/office/powerpoint/2010/main" val="2841905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6F0D9-9EA8-467D-9D27-3797C9094F38}"/>
              </a:ext>
            </a:extLst>
          </p:cNvPr>
          <p:cNvSpPr>
            <a:spLocks noGrp="1"/>
          </p:cNvSpPr>
          <p:nvPr>
            <p:ph type="title"/>
          </p:nvPr>
        </p:nvSpPr>
        <p:spPr>
          <a:xfrm>
            <a:off x="457200" y="274638"/>
            <a:ext cx="8229600" cy="634082"/>
          </a:xfrm>
        </p:spPr>
        <p:txBody>
          <a:bodyPr/>
          <a:lstStyle/>
          <a:p>
            <a:r>
              <a:rPr lang="en-US" sz="3600" b="1" dirty="0"/>
              <a:t>How to go about it</a:t>
            </a:r>
            <a:endParaRPr lang="en-GB" sz="3600" b="1" dirty="0"/>
          </a:p>
        </p:txBody>
      </p:sp>
      <p:sp>
        <p:nvSpPr>
          <p:cNvPr id="3" name="Content Placeholder 2">
            <a:extLst>
              <a:ext uri="{FF2B5EF4-FFF2-40B4-BE49-F238E27FC236}">
                <a16:creationId xmlns:a16="http://schemas.microsoft.com/office/drawing/2014/main" id="{B48111B0-E67A-4889-93C1-A673FFB8B3D1}"/>
              </a:ext>
            </a:extLst>
          </p:cNvPr>
          <p:cNvSpPr>
            <a:spLocks noGrp="1"/>
          </p:cNvSpPr>
          <p:nvPr>
            <p:ph idx="1"/>
          </p:nvPr>
        </p:nvSpPr>
        <p:spPr>
          <a:xfrm>
            <a:off x="457200" y="1052736"/>
            <a:ext cx="8507288" cy="1512168"/>
          </a:xfrm>
        </p:spPr>
        <p:txBody>
          <a:bodyPr/>
          <a:lstStyle/>
          <a:p>
            <a:r>
              <a:rPr lang="en-US" sz="2400" dirty="0"/>
              <a:t>Once you know what job you will be focusing on, make sure you read more about it:</a:t>
            </a:r>
          </a:p>
          <a:p>
            <a:pPr lvl="1"/>
            <a:r>
              <a:rPr lang="en-US" sz="2000" dirty="0"/>
              <a:t>from sources such as business magazines, recruiters’ websites, academic analyses, government reports, advice from job </a:t>
            </a:r>
            <a:r>
              <a:rPr lang="en-US" sz="2000" dirty="0" err="1"/>
              <a:t>centres</a:t>
            </a:r>
            <a:r>
              <a:rPr lang="en-US" sz="2000" dirty="0"/>
              <a:t> </a:t>
            </a:r>
          </a:p>
          <a:p>
            <a:endParaRPr lang="en-US" sz="2400" dirty="0"/>
          </a:p>
          <a:p>
            <a:endParaRPr lang="en-US" sz="2400" dirty="0"/>
          </a:p>
          <a:p>
            <a:endParaRPr lang="en-GB" sz="2400" dirty="0"/>
          </a:p>
        </p:txBody>
      </p:sp>
      <p:sp>
        <p:nvSpPr>
          <p:cNvPr id="4" name="Date Placeholder 3">
            <a:extLst>
              <a:ext uri="{FF2B5EF4-FFF2-40B4-BE49-F238E27FC236}">
                <a16:creationId xmlns:a16="http://schemas.microsoft.com/office/drawing/2014/main" id="{AA4D31A9-3DC3-452C-86A0-EDF557242D93}"/>
              </a:ext>
            </a:extLst>
          </p:cNvPr>
          <p:cNvSpPr>
            <a:spLocks noGrp="1"/>
          </p:cNvSpPr>
          <p:nvPr>
            <p:ph type="dt" sz="half" idx="10"/>
          </p:nvPr>
        </p:nvSpPr>
        <p:spPr/>
        <p:txBody>
          <a:bodyPr/>
          <a:lstStyle/>
          <a:p>
            <a:pPr>
              <a:defRPr/>
            </a:pPr>
            <a:fld id="{CDF502AA-C8CB-4132-B592-CA60B7C38ACE}" type="datetime1">
              <a:rPr lang="en-GB" smtClean="0"/>
              <a:pPr>
                <a:defRPr/>
              </a:pPr>
              <a:t>24/05/2024</a:t>
            </a:fld>
            <a:endParaRPr lang="en-GB"/>
          </a:p>
        </p:txBody>
      </p:sp>
      <p:pic>
        <p:nvPicPr>
          <p:cNvPr id="7" name="Picture 6" descr="The skill set more than ¾ of employers want | CareerBuilder">
            <a:extLst>
              <a:ext uri="{FF2B5EF4-FFF2-40B4-BE49-F238E27FC236}">
                <a16:creationId xmlns:a16="http://schemas.microsoft.com/office/drawing/2014/main" id="{B6534E2E-B1BB-48D2-9636-554A9DBE9A09}"/>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76056" y="2924944"/>
            <a:ext cx="3558182" cy="2585323"/>
          </a:xfrm>
          <a:prstGeom prst="rect">
            <a:avLst/>
          </a:prstGeom>
          <a:noFill/>
          <a:ln>
            <a:noFill/>
          </a:ln>
        </p:spPr>
      </p:pic>
      <p:sp>
        <p:nvSpPr>
          <p:cNvPr id="5" name="TextBox 4">
            <a:extLst>
              <a:ext uri="{FF2B5EF4-FFF2-40B4-BE49-F238E27FC236}">
                <a16:creationId xmlns:a16="http://schemas.microsoft.com/office/drawing/2014/main" id="{6F85E0E4-3505-408B-9382-253CAAE14E3C}"/>
              </a:ext>
            </a:extLst>
          </p:cNvPr>
          <p:cNvSpPr txBox="1"/>
          <p:nvPr/>
        </p:nvSpPr>
        <p:spPr>
          <a:xfrm>
            <a:off x="471508" y="2924944"/>
            <a:ext cx="4350270" cy="2585323"/>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latin typeface="+mn-lt"/>
              </a:rPr>
              <a:t>Find a few </a:t>
            </a:r>
            <a:r>
              <a:rPr lang="en-US" sz="2400" b="1" dirty="0">
                <a:latin typeface="+mn-lt"/>
              </a:rPr>
              <a:t>job adverts </a:t>
            </a:r>
            <a:r>
              <a:rPr lang="en-US" sz="2400" dirty="0">
                <a:latin typeface="+mn-lt"/>
              </a:rPr>
              <a:t>for the role to understand what employers are looking for and think how well you meet the criteria (only in terms of skills) </a:t>
            </a:r>
          </a:p>
          <a:p>
            <a:endParaRPr lang="en-GB" dirty="0"/>
          </a:p>
        </p:txBody>
      </p:sp>
    </p:spTree>
    <p:extLst>
      <p:ext uri="{BB962C8B-B14F-4D97-AF65-F5344CB8AC3E}">
        <p14:creationId xmlns:p14="http://schemas.microsoft.com/office/powerpoint/2010/main" val="2968586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6F0D9-9EA8-467D-9D27-3797C9094F38}"/>
              </a:ext>
            </a:extLst>
          </p:cNvPr>
          <p:cNvSpPr>
            <a:spLocks noGrp="1"/>
          </p:cNvSpPr>
          <p:nvPr>
            <p:ph type="title"/>
          </p:nvPr>
        </p:nvSpPr>
        <p:spPr>
          <a:xfrm>
            <a:off x="457200" y="274638"/>
            <a:ext cx="8229600" cy="634082"/>
          </a:xfrm>
        </p:spPr>
        <p:txBody>
          <a:bodyPr/>
          <a:lstStyle/>
          <a:p>
            <a:r>
              <a:rPr lang="en-US" sz="3600" b="1" dirty="0"/>
              <a:t>How to go about it: The Job Description and Skills Needed</a:t>
            </a:r>
            <a:endParaRPr lang="en-GB" sz="3600" b="1" dirty="0"/>
          </a:p>
        </p:txBody>
      </p:sp>
      <p:sp>
        <p:nvSpPr>
          <p:cNvPr id="3" name="Content Placeholder 2">
            <a:extLst>
              <a:ext uri="{FF2B5EF4-FFF2-40B4-BE49-F238E27FC236}">
                <a16:creationId xmlns:a16="http://schemas.microsoft.com/office/drawing/2014/main" id="{B48111B0-E67A-4889-93C1-A673FFB8B3D1}"/>
              </a:ext>
            </a:extLst>
          </p:cNvPr>
          <p:cNvSpPr>
            <a:spLocks noGrp="1"/>
          </p:cNvSpPr>
          <p:nvPr>
            <p:ph idx="1"/>
          </p:nvPr>
        </p:nvSpPr>
        <p:spPr>
          <a:xfrm>
            <a:off x="457200" y="1196752"/>
            <a:ext cx="8229600" cy="4247803"/>
          </a:xfrm>
        </p:spPr>
        <p:txBody>
          <a:bodyPr/>
          <a:lstStyle/>
          <a:p>
            <a:r>
              <a:rPr lang="en-US" sz="2400" dirty="0"/>
              <a:t>You need to show that you understand:</a:t>
            </a:r>
          </a:p>
          <a:p>
            <a:pPr marL="0" indent="0">
              <a:buNone/>
            </a:pPr>
            <a:endParaRPr lang="en-US" sz="2400" dirty="0"/>
          </a:p>
          <a:p>
            <a:pPr>
              <a:buFontTx/>
              <a:buChar char="-"/>
            </a:pPr>
            <a:r>
              <a:rPr lang="en-US" sz="2400" dirty="0"/>
              <a:t>What the job responsibilities are</a:t>
            </a:r>
          </a:p>
          <a:p>
            <a:pPr>
              <a:buFontTx/>
              <a:buChar char="-"/>
            </a:pPr>
            <a:r>
              <a:rPr lang="en-US" sz="2400" dirty="0"/>
              <a:t>What each skill discussed means and be able to give examples (e.g. it is not enough to just say ‘a nurse needs communication skills’ you must also give an example of why these are needed, such as, to communicate with other members of the team; patients; patients’ families; doctors)</a:t>
            </a:r>
          </a:p>
          <a:p>
            <a:pPr marL="0" indent="0">
              <a:buNone/>
            </a:pPr>
            <a:endParaRPr lang="en-US" sz="2400" dirty="0"/>
          </a:p>
          <a:p>
            <a:endParaRPr lang="en-US" sz="2400" dirty="0"/>
          </a:p>
          <a:p>
            <a:endParaRPr lang="en-US" sz="2400" dirty="0"/>
          </a:p>
          <a:p>
            <a:endParaRPr lang="en-GB" sz="2400" dirty="0"/>
          </a:p>
        </p:txBody>
      </p:sp>
      <p:sp>
        <p:nvSpPr>
          <p:cNvPr id="4" name="Date Placeholder 3">
            <a:extLst>
              <a:ext uri="{FF2B5EF4-FFF2-40B4-BE49-F238E27FC236}">
                <a16:creationId xmlns:a16="http://schemas.microsoft.com/office/drawing/2014/main" id="{AA4D31A9-3DC3-452C-86A0-EDF557242D93}"/>
              </a:ext>
            </a:extLst>
          </p:cNvPr>
          <p:cNvSpPr>
            <a:spLocks noGrp="1"/>
          </p:cNvSpPr>
          <p:nvPr>
            <p:ph type="dt" sz="half" idx="10"/>
          </p:nvPr>
        </p:nvSpPr>
        <p:spPr/>
        <p:txBody>
          <a:bodyPr/>
          <a:lstStyle/>
          <a:p>
            <a:pPr>
              <a:defRPr/>
            </a:pPr>
            <a:fld id="{CDF502AA-C8CB-4132-B592-CA60B7C38ACE}" type="datetime1">
              <a:rPr lang="en-GB" smtClean="0"/>
              <a:pPr>
                <a:defRPr/>
              </a:pPr>
              <a:t>24/05/2024</a:t>
            </a:fld>
            <a:endParaRPr lang="en-GB"/>
          </a:p>
        </p:txBody>
      </p:sp>
    </p:spTree>
    <p:extLst>
      <p:ext uri="{BB962C8B-B14F-4D97-AF65-F5344CB8AC3E}">
        <p14:creationId xmlns:p14="http://schemas.microsoft.com/office/powerpoint/2010/main" val="581435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96CA9-DBDB-8CC9-B994-51563E672DE9}"/>
              </a:ext>
            </a:extLst>
          </p:cNvPr>
          <p:cNvSpPr>
            <a:spLocks noGrp="1"/>
          </p:cNvSpPr>
          <p:nvPr>
            <p:ph type="title"/>
          </p:nvPr>
        </p:nvSpPr>
        <p:spPr>
          <a:xfrm>
            <a:off x="822412" y="58738"/>
            <a:ext cx="7499176" cy="1066799"/>
          </a:xfrm>
        </p:spPr>
        <p:txBody>
          <a:bodyPr/>
          <a:lstStyle/>
          <a:p>
            <a:r>
              <a:rPr lang="en-US" sz="3600" b="1" dirty="0"/>
              <a:t>How to go about it: The Skills You Have and the Skills You Need</a:t>
            </a:r>
          </a:p>
        </p:txBody>
      </p:sp>
      <p:sp>
        <p:nvSpPr>
          <p:cNvPr id="3" name="Content Placeholder 2">
            <a:extLst>
              <a:ext uri="{FF2B5EF4-FFF2-40B4-BE49-F238E27FC236}">
                <a16:creationId xmlns:a16="http://schemas.microsoft.com/office/drawing/2014/main" id="{09EC725F-FD48-6DE2-8162-093D1EA760C2}"/>
              </a:ext>
            </a:extLst>
          </p:cNvPr>
          <p:cNvSpPr>
            <a:spLocks noGrp="1"/>
          </p:cNvSpPr>
          <p:nvPr>
            <p:ph idx="1"/>
          </p:nvPr>
        </p:nvSpPr>
        <p:spPr>
          <a:xfrm>
            <a:off x="250824" y="1470818"/>
            <a:ext cx="8569647" cy="3974406"/>
          </a:xfrm>
        </p:spPr>
        <p:txBody>
          <a:bodyPr/>
          <a:lstStyle/>
          <a:p>
            <a:pPr algn="just"/>
            <a:r>
              <a:rPr lang="en-US" sz="2600" dirty="0"/>
              <a:t>These are your current strengths and weaknesses.</a:t>
            </a:r>
          </a:p>
          <a:p>
            <a:pPr algn="just"/>
            <a:r>
              <a:rPr lang="en-US" sz="2600" dirty="0"/>
              <a:t>Consider what you are </a:t>
            </a:r>
            <a:r>
              <a:rPr lang="en-US" sz="2600" b="1" dirty="0"/>
              <a:t>already good at and give examples of this</a:t>
            </a:r>
            <a:r>
              <a:rPr lang="en-US" sz="2600" dirty="0"/>
              <a:t> (e.g. it is not enough to just say ”I have good communication skills” you must explain why and give specific examples of why)</a:t>
            </a:r>
          </a:p>
          <a:p>
            <a:pPr algn="just"/>
            <a:r>
              <a:rPr lang="en-US" sz="2600" dirty="0"/>
              <a:t>Consider what you </a:t>
            </a:r>
            <a:r>
              <a:rPr lang="en-US" sz="2600" b="1" dirty="0"/>
              <a:t>need to improve </a:t>
            </a:r>
            <a:r>
              <a:rPr lang="en-US" sz="2600" dirty="0"/>
              <a:t>and give examples of this (e.g. “I have poor time management, so I am always late for work and I miss quite a few deadlines!)</a:t>
            </a:r>
          </a:p>
        </p:txBody>
      </p:sp>
      <p:sp>
        <p:nvSpPr>
          <p:cNvPr id="4" name="Date Placeholder 3">
            <a:extLst>
              <a:ext uri="{FF2B5EF4-FFF2-40B4-BE49-F238E27FC236}">
                <a16:creationId xmlns:a16="http://schemas.microsoft.com/office/drawing/2014/main" id="{D75F89C9-6A8D-385E-EE36-034FAF421F33}"/>
              </a:ext>
            </a:extLst>
          </p:cNvPr>
          <p:cNvSpPr>
            <a:spLocks noGrp="1"/>
          </p:cNvSpPr>
          <p:nvPr>
            <p:ph type="dt" sz="half" idx="10"/>
          </p:nvPr>
        </p:nvSpPr>
        <p:spPr/>
        <p:txBody>
          <a:bodyPr/>
          <a:lstStyle/>
          <a:p>
            <a:pPr>
              <a:defRPr/>
            </a:pPr>
            <a:fld id="{CDF502AA-C8CB-4132-B592-CA60B7C38ACE}" type="datetime1">
              <a:rPr lang="en-GB" smtClean="0"/>
              <a:pPr>
                <a:defRPr/>
              </a:pPr>
              <a:t>24/05/2024</a:t>
            </a:fld>
            <a:endParaRPr lang="en-GB"/>
          </a:p>
        </p:txBody>
      </p:sp>
    </p:spTree>
    <p:extLst>
      <p:ext uri="{BB962C8B-B14F-4D97-AF65-F5344CB8AC3E}">
        <p14:creationId xmlns:p14="http://schemas.microsoft.com/office/powerpoint/2010/main" val="500898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A1877-AEE7-D667-47C1-67B860BD7827}"/>
              </a:ext>
            </a:extLst>
          </p:cNvPr>
          <p:cNvSpPr>
            <a:spLocks noGrp="1"/>
          </p:cNvSpPr>
          <p:nvPr>
            <p:ph type="title"/>
          </p:nvPr>
        </p:nvSpPr>
        <p:spPr/>
        <p:txBody>
          <a:bodyPr/>
          <a:lstStyle/>
          <a:p>
            <a:r>
              <a:rPr lang="en-US" b="1" dirty="0"/>
              <a:t>Plans to Improve</a:t>
            </a:r>
          </a:p>
        </p:txBody>
      </p:sp>
      <p:sp>
        <p:nvSpPr>
          <p:cNvPr id="3" name="Content Placeholder 2">
            <a:extLst>
              <a:ext uri="{FF2B5EF4-FFF2-40B4-BE49-F238E27FC236}">
                <a16:creationId xmlns:a16="http://schemas.microsoft.com/office/drawing/2014/main" id="{1A486B1E-F7F3-D38A-933B-6321309BE7C0}"/>
              </a:ext>
            </a:extLst>
          </p:cNvPr>
          <p:cNvSpPr>
            <a:spLocks noGrp="1"/>
          </p:cNvSpPr>
          <p:nvPr>
            <p:ph idx="1"/>
          </p:nvPr>
        </p:nvSpPr>
        <p:spPr/>
        <p:txBody>
          <a:bodyPr/>
          <a:lstStyle/>
          <a:p>
            <a:r>
              <a:rPr lang="en-US" dirty="0"/>
              <a:t>As well as including your weaknesses, you should also give a few points on how you are going to improve these weaknesses</a:t>
            </a:r>
          </a:p>
          <a:p>
            <a:r>
              <a:rPr lang="en-US" dirty="0"/>
              <a:t>E.g. If you struggle with time management, what techniques are you going to implement to improve it?</a:t>
            </a:r>
          </a:p>
        </p:txBody>
      </p:sp>
      <p:sp>
        <p:nvSpPr>
          <p:cNvPr id="4" name="Date Placeholder 3">
            <a:extLst>
              <a:ext uri="{FF2B5EF4-FFF2-40B4-BE49-F238E27FC236}">
                <a16:creationId xmlns:a16="http://schemas.microsoft.com/office/drawing/2014/main" id="{2E99A44E-4B22-205B-4C7F-510B8E628301}"/>
              </a:ext>
            </a:extLst>
          </p:cNvPr>
          <p:cNvSpPr>
            <a:spLocks noGrp="1"/>
          </p:cNvSpPr>
          <p:nvPr>
            <p:ph type="dt" sz="half" idx="10"/>
          </p:nvPr>
        </p:nvSpPr>
        <p:spPr/>
        <p:txBody>
          <a:bodyPr/>
          <a:lstStyle/>
          <a:p>
            <a:pPr>
              <a:defRPr/>
            </a:pPr>
            <a:fld id="{CDF502AA-C8CB-4132-B592-CA60B7C38ACE}" type="datetime1">
              <a:rPr lang="en-GB" smtClean="0"/>
              <a:pPr>
                <a:defRPr/>
              </a:pPr>
              <a:t>24/05/2024</a:t>
            </a:fld>
            <a:endParaRPr lang="en-GB"/>
          </a:p>
        </p:txBody>
      </p:sp>
    </p:spTree>
    <p:extLst>
      <p:ext uri="{BB962C8B-B14F-4D97-AF65-F5344CB8AC3E}">
        <p14:creationId xmlns:p14="http://schemas.microsoft.com/office/powerpoint/2010/main" val="24068249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274638"/>
            <a:ext cx="8229600" cy="634082"/>
          </a:xfrm>
        </p:spPr>
        <p:txBody>
          <a:bodyPr/>
          <a:lstStyle/>
          <a:p>
            <a:r>
              <a:rPr lang="en-GB" sz="3600" b="1" dirty="0"/>
              <a:t>Advice about the slides</a:t>
            </a:r>
            <a:endParaRPr lang="en-GB" sz="36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264623" y="977677"/>
            <a:ext cx="8229600" cy="4536504"/>
          </a:xfrm>
        </p:spPr>
        <p:txBody>
          <a:bodyPr/>
          <a:lstStyle/>
          <a:p>
            <a:r>
              <a:rPr lang="en-GB" sz="2400" dirty="0"/>
              <a:t>Make sure you have a title slide with your name, student ID and the details of the module </a:t>
            </a:r>
          </a:p>
          <a:p>
            <a:pPr lvl="0"/>
            <a:r>
              <a:rPr lang="en-GB" sz="2400" b="1" dirty="0"/>
              <a:t>Remember about the basics: </a:t>
            </a:r>
            <a:r>
              <a:rPr lang="en-GB" sz="2400" dirty="0"/>
              <a:t>clear consistent font, contrasting background, good font size. You can include images if you want to. Use a template if you prefer (available when you first open the PPT). </a:t>
            </a:r>
          </a:p>
          <a:p>
            <a:r>
              <a:rPr lang="en-GB" sz="2400" b="1" dirty="0"/>
              <a:t>Avoid full sentences or long paragraphs</a:t>
            </a:r>
            <a:r>
              <a:rPr lang="en-GB" sz="2400" dirty="0"/>
              <a:t>; only note the key points e.g. as bullet points (remember: lecturer slides are NOT always perfect examples as we need to include a lot more text so you can review easily!)</a:t>
            </a:r>
          </a:p>
          <a:p>
            <a:r>
              <a:rPr lang="en-GB" sz="2400" dirty="0"/>
              <a:t>Proof read your slides for grammar, punctuation and spelling mistakes </a:t>
            </a:r>
          </a:p>
          <a:p>
            <a:pPr lvl="0"/>
            <a:endParaRPr lang="en-GB" sz="2400" dirty="0"/>
          </a:p>
          <a:p>
            <a:pPr marL="0" indent="0">
              <a:buNone/>
            </a:pPr>
            <a:endParaRPr lang="en-GB" sz="1800" dirty="0"/>
          </a:p>
          <a:p>
            <a:endParaRPr lang="en-GB" dirty="0"/>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24/05/2024</a:t>
            </a:fld>
            <a:endParaRPr lang="en-GB"/>
          </a:p>
        </p:txBody>
      </p:sp>
    </p:spTree>
    <p:extLst>
      <p:ext uri="{BB962C8B-B14F-4D97-AF65-F5344CB8AC3E}">
        <p14:creationId xmlns:p14="http://schemas.microsoft.com/office/powerpoint/2010/main" val="33372717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drawing&#10;&#10;Description automatically generated">
            <a:extLst>
              <a:ext uri="{FF2B5EF4-FFF2-40B4-BE49-F238E27FC236}">
                <a16:creationId xmlns:a16="http://schemas.microsoft.com/office/drawing/2014/main" id="{D09F5B3B-85DE-45A2-AA8D-03D9283299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720" y="2780928"/>
            <a:ext cx="7326560" cy="2423400"/>
          </a:xfrm>
          <a:prstGeom prst="rect">
            <a:avLst/>
          </a:prstGeom>
        </p:spPr>
      </p:pic>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274638"/>
            <a:ext cx="8229600" cy="634082"/>
          </a:xfrm>
        </p:spPr>
        <p:txBody>
          <a:bodyPr/>
          <a:lstStyle/>
          <a:p>
            <a:r>
              <a:rPr lang="en-GB" sz="4000" b="1" dirty="0"/>
              <a:t>In essence</a:t>
            </a:r>
            <a:endParaRPr lang="en-GB" sz="40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457200" y="1196752"/>
            <a:ext cx="8229600" cy="3916363"/>
          </a:xfrm>
        </p:spPr>
        <p:txBody>
          <a:bodyPr/>
          <a:lstStyle/>
          <a:p>
            <a:r>
              <a:rPr lang="en-GB" sz="2800" dirty="0"/>
              <a:t>The presentation is supposed to be about you and </a:t>
            </a:r>
            <a:r>
              <a:rPr lang="en-GB" sz="2800" b="1" dirty="0"/>
              <a:t>your</a:t>
            </a:r>
            <a:r>
              <a:rPr lang="en-GB" sz="2800" dirty="0"/>
              <a:t> employability skills for the </a:t>
            </a:r>
            <a:r>
              <a:rPr lang="en-GB" sz="2800" b="1" dirty="0"/>
              <a:t>specific career you wish </a:t>
            </a:r>
            <a:r>
              <a:rPr lang="en-GB" sz="2800" b="1"/>
              <a:t>to have</a:t>
            </a:r>
            <a:r>
              <a:rPr lang="en-GB" sz="2800"/>
              <a:t>, </a:t>
            </a:r>
            <a:r>
              <a:rPr lang="en-GB" sz="2800" dirty="0"/>
              <a:t>NOT about employability skills in general </a:t>
            </a:r>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24/05/2024</a:t>
            </a:fld>
            <a:endParaRPr lang="en-GB"/>
          </a:p>
        </p:txBody>
      </p:sp>
    </p:spTree>
    <p:extLst>
      <p:ext uri="{BB962C8B-B14F-4D97-AF65-F5344CB8AC3E}">
        <p14:creationId xmlns:p14="http://schemas.microsoft.com/office/powerpoint/2010/main" val="37946484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1ACB0-9C79-63FF-D08F-AE64E9BA2166}"/>
              </a:ext>
            </a:extLst>
          </p:cNvPr>
          <p:cNvSpPr>
            <a:spLocks noGrp="1"/>
          </p:cNvSpPr>
          <p:nvPr>
            <p:ph type="title"/>
          </p:nvPr>
        </p:nvSpPr>
        <p:spPr>
          <a:xfrm>
            <a:off x="1902184" y="0"/>
            <a:ext cx="5338936" cy="868958"/>
          </a:xfrm>
        </p:spPr>
        <p:txBody>
          <a:bodyPr/>
          <a:lstStyle/>
          <a:p>
            <a:r>
              <a:rPr lang="en-US" sz="3600" b="1" dirty="0"/>
              <a:t>Common Mistakes</a:t>
            </a:r>
          </a:p>
        </p:txBody>
      </p:sp>
      <p:sp>
        <p:nvSpPr>
          <p:cNvPr id="3" name="Content Placeholder 2">
            <a:extLst>
              <a:ext uri="{FF2B5EF4-FFF2-40B4-BE49-F238E27FC236}">
                <a16:creationId xmlns:a16="http://schemas.microsoft.com/office/drawing/2014/main" id="{F100A616-8D4F-FA40-1084-9A6E48A4D8CA}"/>
              </a:ext>
            </a:extLst>
          </p:cNvPr>
          <p:cNvSpPr>
            <a:spLocks noGrp="1"/>
          </p:cNvSpPr>
          <p:nvPr>
            <p:ph idx="1"/>
          </p:nvPr>
        </p:nvSpPr>
        <p:spPr>
          <a:xfrm>
            <a:off x="250825" y="692696"/>
            <a:ext cx="8641655" cy="3916363"/>
          </a:xfrm>
        </p:spPr>
        <p:txBody>
          <a:bodyPr/>
          <a:lstStyle/>
          <a:p>
            <a:pPr algn="just"/>
            <a:r>
              <a:rPr lang="en-US" sz="2400" dirty="0"/>
              <a:t>Slides have way too much text on them</a:t>
            </a:r>
          </a:p>
          <a:p>
            <a:pPr algn="just"/>
            <a:r>
              <a:rPr lang="en-US" sz="2400" dirty="0"/>
              <a:t>Font is small and hard for audience to read</a:t>
            </a:r>
          </a:p>
          <a:p>
            <a:pPr algn="just"/>
            <a:r>
              <a:rPr lang="en-US" sz="2400" dirty="0"/>
              <a:t>Students forget to describe the career, key responsibilities of the career</a:t>
            </a:r>
          </a:p>
          <a:p>
            <a:pPr algn="just"/>
            <a:r>
              <a:rPr lang="en-US" sz="2400" dirty="0"/>
              <a:t>Strengths and Weaknesses are very vague and do not have examples</a:t>
            </a:r>
          </a:p>
          <a:p>
            <a:pPr algn="just"/>
            <a:r>
              <a:rPr lang="en-US" sz="2400" dirty="0"/>
              <a:t>Skill description is given for the job but not specific to the student</a:t>
            </a:r>
          </a:p>
          <a:p>
            <a:pPr algn="just"/>
            <a:r>
              <a:rPr lang="en-US" sz="2400" dirty="0"/>
              <a:t>Students do not give any citations/references</a:t>
            </a:r>
          </a:p>
          <a:p>
            <a:pPr algn="just"/>
            <a:r>
              <a:rPr lang="en-US" sz="2400" dirty="0"/>
              <a:t>Students do not read the task requirements carefully and so miss out very important requirements/information</a:t>
            </a:r>
          </a:p>
          <a:p>
            <a:pPr algn="just"/>
            <a:r>
              <a:rPr lang="en-US" sz="2400" dirty="0"/>
              <a:t>Students do not practice and so read out from slides/notes</a:t>
            </a:r>
          </a:p>
        </p:txBody>
      </p:sp>
      <p:sp>
        <p:nvSpPr>
          <p:cNvPr id="4" name="Date Placeholder 3">
            <a:extLst>
              <a:ext uri="{FF2B5EF4-FFF2-40B4-BE49-F238E27FC236}">
                <a16:creationId xmlns:a16="http://schemas.microsoft.com/office/drawing/2014/main" id="{FC744CD2-F3F3-C1DA-9342-84A36621265A}"/>
              </a:ext>
            </a:extLst>
          </p:cNvPr>
          <p:cNvSpPr>
            <a:spLocks noGrp="1"/>
          </p:cNvSpPr>
          <p:nvPr>
            <p:ph type="dt" sz="half" idx="10"/>
          </p:nvPr>
        </p:nvSpPr>
        <p:spPr/>
        <p:txBody>
          <a:bodyPr/>
          <a:lstStyle/>
          <a:p>
            <a:pPr>
              <a:defRPr/>
            </a:pPr>
            <a:fld id="{CDF502AA-C8CB-4132-B592-CA60B7C38ACE}" type="datetime1">
              <a:rPr lang="en-GB" smtClean="0"/>
              <a:pPr>
                <a:defRPr/>
              </a:pPr>
              <a:t>24/05/2024</a:t>
            </a:fld>
            <a:endParaRPr lang="en-GB"/>
          </a:p>
        </p:txBody>
      </p:sp>
    </p:spTree>
    <p:extLst>
      <p:ext uri="{BB962C8B-B14F-4D97-AF65-F5344CB8AC3E}">
        <p14:creationId xmlns:p14="http://schemas.microsoft.com/office/powerpoint/2010/main" val="3730935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5E3D96-E86C-46F5-9849-923AE99BEBE7}"/>
              </a:ext>
            </a:extLst>
          </p:cNvPr>
          <p:cNvSpPr>
            <a:spLocks noGrp="1"/>
          </p:cNvSpPr>
          <p:nvPr>
            <p:ph idx="1"/>
          </p:nvPr>
        </p:nvSpPr>
        <p:spPr>
          <a:xfrm>
            <a:off x="457200" y="404664"/>
            <a:ext cx="8229600" cy="4679851"/>
          </a:xfrm>
        </p:spPr>
        <p:txBody>
          <a:bodyPr/>
          <a:lstStyle/>
          <a:p>
            <a:pPr marL="0" indent="0" algn="ctr">
              <a:buNone/>
            </a:pPr>
            <a:r>
              <a:rPr lang="en-US" b="1" dirty="0"/>
              <a:t>GOOD LUCK!!</a:t>
            </a:r>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r>
              <a:rPr lang="en-US" sz="1050" dirty="0"/>
              <a:t>Image source: </a:t>
            </a:r>
            <a:r>
              <a:rPr lang="en-US" sz="1050" dirty="0">
                <a:hlinkClick r:id="rId2"/>
              </a:rPr>
              <a:t>https://fairborndigital.us/2020/10/30/7-tactics-for-giving-captivating-online-presentations/</a:t>
            </a:r>
            <a:r>
              <a:rPr lang="en-US" sz="1050" dirty="0"/>
              <a:t> </a:t>
            </a:r>
            <a:endParaRPr lang="en-GB" sz="1200" dirty="0"/>
          </a:p>
        </p:txBody>
      </p:sp>
      <p:sp>
        <p:nvSpPr>
          <p:cNvPr id="4" name="Date Placeholder 3">
            <a:extLst>
              <a:ext uri="{FF2B5EF4-FFF2-40B4-BE49-F238E27FC236}">
                <a16:creationId xmlns:a16="http://schemas.microsoft.com/office/drawing/2014/main" id="{C61A8FD5-2A29-4D1A-A7EC-026145A0546F}"/>
              </a:ext>
            </a:extLst>
          </p:cNvPr>
          <p:cNvSpPr>
            <a:spLocks noGrp="1"/>
          </p:cNvSpPr>
          <p:nvPr>
            <p:ph type="dt" sz="half" idx="10"/>
          </p:nvPr>
        </p:nvSpPr>
        <p:spPr/>
        <p:txBody>
          <a:bodyPr/>
          <a:lstStyle/>
          <a:p>
            <a:pPr>
              <a:defRPr/>
            </a:pPr>
            <a:fld id="{CDF502AA-C8CB-4132-B592-CA60B7C38ACE}" type="datetime1">
              <a:rPr lang="en-GB" smtClean="0"/>
              <a:pPr>
                <a:defRPr/>
              </a:pPr>
              <a:t>24/05/2024</a:t>
            </a:fld>
            <a:endParaRPr lang="en-GB"/>
          </a:p>
        </p:txBody>
      </p:sp>
      <p:pic>
        <p:nvPicPr>
          <p:cNvPr id="1026" name="Picture 2" descr="7 Tactics For Giving Captivating Online Presentations">
            <a:extLst>
              <a:ext uri="{FF2B5EF4-FFF2-40B4-BE49-F238E27FC236}">
                <a16:creationId xmlns:a16="http://schemas.microsoft.com/office/drawing/2014/main" id="{C6A796FD-909F-4797-B27A-7657AA8B91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38" t="17686" r="3538"/>
          <a:stretch/>
        </p:blipFill>
        <p:spPr bwMode="auto">
          <a:xfrm>
            <a:off x="1403648" y="1124744"/>
            <a:ext cx="6480720" cy="37773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6651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5047A-6963-4B91-8BDE-BA32FBAB8429}"/>
              </a:ext>
            </a:extLst>
          </p:cNvPr>
          <p:cNvSpPr>
            <a:spLocks noGrp="1"/>
          </p:cNvSpPr>
          <p:nvPr>
            <p:ph type="title"/>
          </p:nvPr>
        </p:nvSpPr>
        <p:spPr>
          <a:xfrm>
            <a:off x="457200" y="274638"/>
            <a:ext cx="8229600" cy="562074"/>
          </a:xfrm>
        </p:spPr>
        <p:txBody>
          <a:bodyPr/>
          <a:lstStyle/>
          <a:p>
            <a:r>
              <a:rPr lang="en-US" sz="4000" b="1" dirty="0"/>
              <a:t>Start reading!</a:t>
            </a:r>
            <a:endParaRPr lang="en-GB" sz="4000" b="1" dirty="0"/>
          </a:p>
        </p:txBody>
      </p:sp>
      <p:sp>
        <p:nvSpPr>
          <p:cNvPr id="3" name="Content Placeholder 2">
            <a:extLst>
              <a:ext uri="{FF2B5EF4-FFF2-40B4-BE49-F238E27FC236}">
                <a16:creationId xmlns:a16="http://schemas.microsoft.com/office/drawing/2014/main" id="{2DA1B7DC-0B87-48DB-BB98-11C7614232EF}"/>
              </a:ext>
            </a:extLst>
          </p:cNvPr>
          <p:cNvSpPr>
            <a:spLocks noGrp="1"/>
          </p:cNvSpPr>
          <p:nvPr>
            <p:ph idx="1"/>
          </p:nvPr>
        </p:nvSpPr>
        <p:spPr>
          <a:xfrm>
            <a:off x="424637" y="980728"/>
            <a:ext cx="8229600" cy="4680520"/>
          </a:xfrm>
        </p:spPr>
        <p:txBody>
          <a:bodyPr/>
          <a:lstStyle/>
          <a:p>
            <a:pPr marL="0" indent="0">
              <a:buNone/>
            </a:pPr>
            <a:r>
              <a:rPr lang="en-GB" sz="2400" dirty="0"/>
              <a:t>Some sources to help you plan your presentation: </a:t>
            </a:r>
          </a:p>
          <a:p>
            <a:r>
              <a:rPr lang="en-GB" sz="2400" b="1" dirty="0"/>
              <a:t>Writing</a:t>
            </a:r>
            <a:r>
              <a:rPr lang="en-GB" sz="2400" dirty="0"/>
              <a:t> </a:t>
            </a:r>
            <a:r>
              <a:rPr lang="en-GB" sz="2400" b="1" dirty="0"/>
              <a:t>Your Presentation</a:t>
            </a:r>
          </a:p>
          <a:p>
            <a:pPr marL="0" indent="0">
              <a:buNone/>
            </a:pPr>
            <a:r>
              <a:rPr lang="en-GB" sz="2400" dirty="0">
                <a:hlinkClick r:id="rId2"/>
              </a:rPr>
              <a:t>https://www.skillsyouneed.com/present/writing-your-presentation.html</a:t>
            </a:r>
            <a:endParaRPr lang="en-GB" sz="2400" dirty="0"/>
          </a:p>
          <a:p>
            <a:r>
              <a:rPr lang="en-US" sz="2400" b="1" dirty="0"/>
              <a:t>How to Structure a PowerPoint Presentation</a:t>
            </a:r>
          </a:p>
          <a:p>
            <a:pPr marL="0" indent="0">
              <a:buNone/>
            </a:pPr>
            <a:r>
              <a:rPr lang="en-GB" sz="2400" dirty="0">
                <a:hlinkClick r:id="rId3"/>
              </a:rPr>
              <a:t>https://www.ispringsolutions.com/blog/how-to-structure-a-powerpoint-presentation</a:t>
            </a:r>
            <a:r>
              <a:rPr lang="en-GB" sz="2400" dirty="0"/>
              <a:t> </a:t>
            </a:r>
          </a:p>
          <a:p>
            <a:r>
              <a:rPr lang="en-US" sz="2400" b="1" dirty="0"/>
              <a:t>6 steps to a successful presentation</a:t>
            </a:r>
          </a:p>
          <a:p>
            <a:pPr marL="0" indent="0">
              <a:buNone/>
            </a:pPr>
            <a:r>
              <a:rPr lang="en-GB" sz="2400" dirty="0">
                <a:hlinkClick r:id="rId4"/>
              </a:rPr>
              <a:t>https://www.prospects.ac.uk/applying-for-university/university-life/6-steps-to-a-successful-presentation</a:t>
            </a:r>
            <a:endParaRPr lang="en-GB" sz="2400" dirty="0"/>
          </a:p>
          <a:p>
            <a:endParaRPr lang="en-GB" sz="2400" dirty="0"/>
          </a:p>
        </p:txBody>
      </p:sp>
      <p:sp>
        <p:nvSpPr>
          <p:cNvPr id="4" name="Date Placeholder 3">
            <a:extLst>
              <a:ext uri="{FF2B5EF4-FFF2-40B4-BE49-F238E27FC236}">
                <a16:creationId xmlns:a16="http://schemas.microsoft.com/office/drawing/2014/main" id="{02FFEAC6-57E0-42AE-A896-D552FD673253}"/>
              </a:ext>
            </a:extLst>
          </p:cNvPr>
          <p:cNvSpPr>
            <a:spLocks noGrp="1"/>
          </p:cNvSpPr>
          <p:nvPr>
            <p:ph type="dt" sz="half" idx="10"/>
          </p:nvPr>
        </p:nvSpPr>
        <p:spPr/>
        <p:txBody>
          <a:bodyPr/>
          <a:lstStyle/>
          <a:p>
            <a:pPr>
              <a:defRPr/>
            </a:pPr>
            <a:fld id="{CDF502AA-C8CB-4132-B592-CA60B7C38ACE}" type="datetime1">
              <a:rPr lang="en-GB" smtClean="0"/>
              <a:pPr>
                <a:defRPr/>
              </a:pPr>
              <a:t>24/05/2024</a:t>
            </a:fld>
            <a:endParaRPr lang="en-GB"/>
          </a:p>
        </p:txBody>
      </p:sp>
    </p:spTree>
    <p:extLst>
      <p:ext uri="{BB962C8B-B14F-4D97-AF65-F5344CB8AC3E}">
        <p14:creationId xmlns:p14="http://schemas.microsoft.com/office/powerpoint/2010/main" val="2383721350"/>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127</TotalTime>
  <Words>1226</Words>
  <Application>Microsoft Macintosh PowerPoint</Application>
  <PresentationFormat>On-screen Show (4:3)</PresentationFormat>
  <Paragraphs>109</Paragraphs>
  <Slides>16</Slides>
  <Notes>1</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16</vt:i4>
      </vt:variant>
    </vt:vector>
  </HeadingPairs>
  <TitlesOfParts>
    <vt:vector size="22" baseType="lpstr">
      <vt:lpstr>Arial</vt:lpstr>
      <vt:lpstr>Calibri</vt:lpstr>
      <vt:lpstr>Myriad Pro</vt:lpstr>
      <vt:lpstr>1_20140311PresentationUWTSDTemplate</vt:lpstr>
      <vt:lpstr>20140311PresentationUWTSDTemplate</vt:lpstr>
      <vt:lpstr>2_20140311PresentationUWTSDTemplate</vt:lpstr>
      <vt:lpstr> LCHS4001 Academic and Employability Skills (ACE)  </vt:lpstr>
      <vt:lpstr>Academic and Employability Skills (ACE) </vt:lpstr>
      <vt:lpstr>Task 2</vt:lpstr>
      <vt:lpstr>Further guidelines  </vt:lpstr>
      <vt:lpstr>The Important Bits</vt:lpstr>
      <vt:lpstr>The Important Bits</vt:lpstr>
      <vt:lpstr>How to go about it</vt:lpstr>
      <vt:lpstr>How to go about it</vt:lpstr>
      <vt:lpstr>How to go about it: The Job Description and Skills Needed</vt:lpstr>
      <vt:lpstr>How to go about it: The Skills You Have and the Skills You Need</vt:lpstr>
      <vt:lpstr>Plans to Improve</vt:lpstr>
      <vt:lpstr>Advice about the slides</vt:lpstr>
      <vt:lpstr>In essence</vt:lpstr>
      <vt:lpstr>Common Mistakes</vt:lpstr>
      <vt:lpstr>PowerPoint Presentation</vt:lpstr>
      <vt:lpstr>Start reading!</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Naomi Doerge</cp:lastModifiedBy>
  <cp:revision>430</cp:revision>
  <dcterms:created xsi:type="dcterms:W3CDTF">2012-10-20T16:04:33Z</dcterms:created>
  <dcterms:modified xsi:type="dcterms:W3CDTF">2024-05-24T12:08:12Z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2024-05-24T10:00:32Z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e50f49b3-69b4-4fa2-847f-549f5758ab93</vt:lpwstr>
  </property>
  <property fmtid="{D5CDD505-2E9C-101B-9397-08002B2CF9AE}" pid="8" name="MSIP_Label_9762d7e7-4474-4a67-9ef6-3d4dc52b0ea7_ContentBits">
    <vt:lpwstr>0</vt:lpwstr>
  </property>
</Properties>
</file>