
<file path=[Content_Types].xml><?xml version="1.0" encoding="utf-8"?>
<Types xmlns="http://schemas.openxmlformats.org/package/2006/content-types">
  <Default Extension="fntdata" ContentType="application/x-fontdata"/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</p:sldIdLst>
  <p:sldSz cx="18288000" cy="10287000"/>
  <p:notesSz cx="6858000" cy="9144000"/>
  <p:embeddedFontLst>
    <p:embeddedFont>
      <p:font typeface="Handy Casual" panose="020B0604020202020204" charset="0"/>
      <p:regular r:id="rId13"/>
    </p:embeddedFont>
    <p:embeddedFont>
      <p:font typeface="Pompiere" panose="020B0604020202020204" charset="0"/>
      <p:regular r:id="rId14"/>
    </p:embeddedFont>
    <p:embeddedFont>
      <p:font typeface="TAN Headline" panose="020B0604020202020204" charset="0"/>
      <p:regular r:id="rId15"/>
    </p:embeddedFont>
  </p:embeddedFont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 autoAdjust="0"/>
    <p:restoredTop sz="94622" autoAdjust="0"/>
  </p:normalViewPr>
  <p:slideViewPr>
    <p:cSldViewPr>
      <p:cViewPr varScale="1">
        <p:scale>
          <a:sx n="71" d="100"/>
          <a:sy n="71" d="100"/>
        </p:scale>
        <p:origin x="714" y="54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font" Target="fonts/font1.fntdata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font" Target="fonts/font3.fntdata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font" Target="fonts/font2.fntdata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10/28/2025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10/28/2025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10/28/2025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10/28/2025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10/28/2025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10/28/2025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10/28/2025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10/28/2025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10/28/2025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10/28/2025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10/28/2025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 smtClean="0"/>
              <a:pPr/>
              <a:t>10/28/2025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png"/><Relationship Id="rId3" Type="http://schemas.openxmlformats.org/officeDocument/2006/relationships/image" Target="../media/image2.svg"/><Relationship Id="rId7" Type="http://schemas.openxmlformats.org/officeDocument/2006/relationships/image" Target="../media/image6.sv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.png"/><Relationship Id="rId11" Type="http://schemas.openxmlformats.org/officeDocument/2006/relationships/image" Target="../media/image10.svg"/><Relationship Id="rId5" Type="http://schemas.openxmlformats.org/officeDocument/2006/relationships/image" Target="../media/image4.svg"/><Relationship Id="rId10" Type="http://schemas.openxmlformats.org/officeDocument/2006/relationships/image" Target="../media/image9.png"/><Relationship Id="rId4" Type="http://schemas.openxmlformats.org/officeDocument/2006/relationships/image" Target="../media/image3.png"/><Relationship Id="rId9" Type="http://schemas.openxmlformats.org/officeDocument/2006/relationships/image" Target="../media/image8.svg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5.png"/><Relationship Id="rId13" Type="http://schemas.openxmlformats.org/officeDocument/2006/relationships/image" Target="../media/image20.svg"/><Relationship Id="rId3" Type="http://schemas.openxmlformats.org/officeDocument/2006/relationships/image" Target="../media/image12.svg"/><Relationship Id="rId7" Type="http://schemas.openxmlformats.org/officeDocument/2006/relationships/image" Target="../media/image8.svg"/><Relationship Id="rId12" Type="http://schemas.openxmlformats.org/officeDocument/2006/relationships/image" Target="../media/image19.pn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png"/><Relationship Id="rId11" Type="http://schemas.openxmlformats.org/officeDocument/2006/relationships/image" Target="../media/image18.svg"/><Relationship Id="rId5" Type="http://schemas.openxmlformats.org/officeDocument/2006/relationships/image" Target="../media/image14.svg"/><Relationship Id="rId10" Type="http://schemas.openxmlformats.org/officeDocument/2006/relationships/image" Target="../media/image17.png"/><Relationship Id="rId4" Type="http://schemas.openxmlformats.org/officeDocument/2006/relationships/image" Target="../media/image13.png"/><Relationship Id="rId9" Type="http://schemas.openxmlformats.org/officeDocument/2006/relationships/image" Target="../media/image16.sv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svg"/><Relationship Id="rId7" Type="http://schemas.openxmlformats.org/officeDocument/2006/relationships/image" Target="../media/image26.svg"/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5.png"/><Relationship Id="rId5" Type="http://schemas.openxmlformats.org/officeDocument/2006/relationships/image" Target="../media/image24.svg"/><Relationship Id="rId4" Type="http://schemas.openxmlformats.org/officeDocument/2006/relationships/image" Target="../media/image23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svg"/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7.png"/><Relationship Id="rId5" Type="http://schemas.openxmlformats.org/officeDocument/2006/relationships/image" Target="../media/image26.svg"/><Relationship Id="rId4" Type="http://schemas.openxmlformats.org/officeDocument/2006/relationships/image" Target="../media/image25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svg"/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8.png"/><Relationship Id="rId5" Type="http://schemas.openxmlformats.org/officeDocument/2006/relationships/image" Target="../media/image26.svg"/><Relationship Id="rId4" Type="http://schemas.openxmlformats.org/officeDocument/2006/relationships/image" Target="../media/image25.pn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26.svg"/><Relationship Id="rId3" Type="http://schemas.openxmlformats.org/officeDocument/2006/relationships/image" Target="../media/image22.svg"/><Relationship Id="rId7" Type="http://schemas.openxmlformats.org/officeDocument/2006/relationships/image" Target="../media/image25.png"/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4.svg"/><Relationship Id="rId5" Type="http://schemas.openxmlformats.org/officeDocument/2006/relationships/image" Target="../media/image23.png"/><Relationship Id="rId4" Type="http://schemas.openxmlformats.org/officeDocument/2006/relationships/image" Target="../media/image29.jpe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26.svg"/><Relationship Id="rId3" Type="http://schemas.openxmlformats.org/officeDocument/2006/relationships/image" Target="../media/image22.svg"/><Relationship Id="rId7" Type="http://schemas.openxmlformats.org/officeDocument/2006/relationships/image" Target="../media/image25.png"/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4.svg"/><Relationship Id="rId5" Type="http://schemas.openxmlformats.org/officeDocument/2006/relationships/image" Target="../media/image23.png"/><Relationship Id="rId4" Type="http://schemas.openxmlformats.org/officeDocument/2006/relationships/image" Target="../media/image29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svg"/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6.svg"/><Relationship Id="rId5" Type="http://schemas.openxmlformats.org/officeDocument/2006/relationships/image" Target="../media/image25.png"/><Relationship Id="rId4" Type="http://schemas.openxmlformats.org/officeDocument/2006/relationships/image" Target="../media/image29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sv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0.svg"/><Relationship Id="rId4" Type="http://schemas.openxmlformats.org/officeDocument/2006/relationships/image" Target="../media/image9.png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png"/><Relationship Id="rId13" Type="http://schemas.openxmlformats.org/officeDocument/2006/relationships/image" Target="../media/image35.svg"/><Relationship Id="rId3" Type="http://schemas.openxmlformats.org/officeDocument/2006/relationships/image" Target="../media/image31.svg"/><Relationship Id="rId7" Type="http://schemas.openxmlformats.org/officeDocument/2006/relationships/image" Target="../media/image4.svg"/><Relationship Id="rId12" Type="http://schemas.openxmlformats.org/officeDocument/2006/relationships/image" Target="../media/image34.png"/><Relationship Id="rId2" Type="http://schemas.openxmlformats.org/officeDocument/2006/relationships/image" Target="../media/image30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.png"/><Relationship Id="rId11" Type="http://schemas.openxmlformats.org/officeDocument/2006/relationships/image" Target="../media/image10.svg"/><Relationship Id="rId5" Type="http://schemas.openxmlformats.org/officeDocument/2006/relationships/image" Target="../media/image33.svg"/><Relationship Id="rId10" Type="http://schemas.openxmlformats.org/officeDocument/2006/relationships/image" Target="../media/image9.png"/><Relationship Id="rId4" Type="http://schemas.openxmlformats.org/officeDocument/2006/relationships/image" Target="../media/image32.png"/><Relationship Id="rId9" Type="http://schemas.openxmlformats.org/officeDocument/2006/relationships/image" Target="../media/image8.svg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png"/><Relationship Id="rId3" Type="http://schemas.openxmlformats.org/officeDocument/2006/relationships/image" Target="../media/image2.svg"/><Relationship Id="rId7" Type="http://schemas.openxmlformats.org/officeDocument/2006/relationships/image" Target="../media/image6.sv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.png"/><Relationship Id="rId11" Type="http://schemas.openxmlformats.org/officeDocument/2006/relationships/image" Target="../media/image10.svg"/><Relationship Id="rId5" Type="http://schemas.openxmlformats.org/officeDocument/2006/relationships/image" Target="../media/image4.svg"/><Relationship Id="rId10" Type="http://schemas.openxmlformats.org/officeDocument/2006/relationships/image" Target="../media/image9.png"/><Relationship Id="rId4" Type="http://schemas.openxmlformats.org/officeDocument/2006/relationships/image" Target="../media/image3.png"/><Relationship Id="rId9" Type="http://schemas.openxmlformats.org/officeDocument/2006/relationships/image" Target="../media/image8.sv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BF7F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 rot="-10800000" flipH="1">
            <a:off x="9223231" y="8895219"/>
            <a:ext cx="11552272" cy="1596314"/>
          </a:xfrm>
          <a:custGeom>
            <a:avLst/>
            <a:gdLst/>
            <a:ahLst/>
            <a:cxnLst/>
            <a:rect l="l" t="t" r="r" b="b"/>
            <a:pathLst>
              <a:path w="11552272" h="1596314">
                <a:moveTo>
                  <a:pt x="11552272" y="0"/>
                </a:moveTo>
                <a:lnTo>
                  <a:pt x="0" y="0"/>
                </a:lnTo>
                <a:lnTo>
                  <a:pt x="0" y="1596314"/>
                </a:lnTo>
                <a:lnTo>
                  <a:pt x="11552272" y="1596314"/>
                </a:lnTo>
                <a:lnTo>
                  <a:pt x="11552272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3" name="Freeform 3"/>
          <p:cNvSpPr/>
          <p:nvPr/>
        </p:nvSpPr>
        <p:spPr>
          <a:xfrm flipH="1">
            <a:off x="-2649686" y="-149539"/>
            <a:ext cx="11546413" cy="1595504"/>
          </a:xfrm>
          <a:custGeom>
            <a:avLst/>
            <a:gdLst/>
            <a:ahLst/>
            <a:cxnLst/>
            <a:rect l="l" t="t" r="r" b="b"/>
            <a:pathLst>
              <a:path w="11546413" h="1595504">
                <a:moveTo>
                  <a:pt x="11546413" y="0"/>
                </a:moveTo>
                <a:lnTo>
                  <a:pt x="0" y="0"/>
                </a:lnTo>
                <a:lnTo>
                  <a:pt x="0" y="1595505"/>
                </a:lnTo>
                <a:lnTo>
                  <a:pt x="11546413" y="1595505"/>
                </a:lnTo>
                <a:lnTo>
                  <a:pt x="11546413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4" name="Freeform 4"/>
          <p:cNvSpPr/>
          <p:nvPr/>
        </p:nvSpPr>
        <p:spPr>
          <a:xfrm rot="291669">
            <a:off x="2775960" y="1366187"/>
            <a:ext cx="1737858" cy="1583030"/>
          </a:xfrm>
          <a:custGeom>
            <a:avLst/>
            <a:gdLst/>
            <a:ahLst/>
            <a:cxnLst/>
            <a:rect l="l" t="t" r="r" b="b"/>
            <a:pathLst>
              <a:path w="1737858" h="1583030">
                <a:moveTo>
                  <a:pt x="0" y="0"/>
                </a:moveTo>
                <a:lnTo>
                  <a:pt x="1737858" y="0"/>
                </a:lnTo>
                <a:lnTo>
                  <a:pt x="1737858" y="1583031"/>
                </a:lnTo>
                <a:lnTo>
                  <a:pt x="0" y="1583031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5" name="Freeform 5"/>
          <p:cNvSpPr/>
          <p:nvPr/>
        </p:nvSpPr>
        <p:spPr>
          <a:xfrm>
            <a:off x="253503" y="4726673"/>
            <a:ext cx="3713137" cy="4248440"/>
          </a:xfrm>
          <a:custGeom>
            <a:avLst/>
            <a:gdLst/>
            <a:ahLst/>
            <a:cxnLst/>
            <a:rect l="l" t="t" r="r" b="b"/>
            <a:pathLst>
              <a:path w="3713137" h="4248440">
                <a:moveTo>
                  <a:pt x="0" y="0"/>
                </a:moveTo>
                <a:lnTo>
                  <a:pt x="3713137" y="0"/>
                </a:lnTo>
                <a:lnTo>
                  <a:pt x="3713137" y="4248440"/>
                </a:lnTo>
                <a:lnTo>
                  <a:pt x="0" y="4248440"/>
                </a:lnTo>
                <a:lnTo>
                  <a:pt x="0" y="0"/>
                </a:lnTo>
                <a:close/>
              </a:path>
            </a:pathLst>
          </a:custGeom>
          <a:blipFill>
            <a:blip r:embed="rId6"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6" name="Freeform 6"/>
          <p:cNvSpPr/>
          <p:nvPr/>
        </p:nvSpPr>
        <p:spPr>
          <a:xfrm rot="-3119757" flipV="1">
            <a:off x="15828773" y="1707943"/>
            <a:ext cx="3055605" cy="3238117"/>
          </a:xfrm>
          <a:custGeom>
            <a:avLst/>
            <a:gdLst/>
            <a:ahLst/>
            <a:cxnLst/>
            <a:rect l="l" t="t" r="r" b="b"/>
            <a:pathLst>
              <a:path w="3055605" h="3238117">
                <a:moveTo>
                  <a:pt x="0" y="3238117"/>
                </a:moveTo>
                <a:lnTo>
                  <a:pt x="3055604" y="3238117"/>
                </a:lnTo>
                <a:lnTo>
                  <a:pt x="3055604" y="0"/>
                </a:lnTo>
                <a:lnTo>
                  <a:pt x="0" y="0"/>
                </a:lnTo>
                <a:lnTo>
                  <a:pt x="0" y="3238117"/>
                </a:lnTo>
                <a:close/>
              </a:path>
            </a:pathLst>
          </a:custGeom>
          <a:blipFill>
            <a:blip r:embed="rId8">
              <a:extLst>
                <a:ext uri="{96DAC541-7B7A-43D3-8B79-37D633B846F1}">
                  <asvg:svgBlip xmlns:asvg="http://schemas.microsoft.com/office/drawing/2016/SVG/main" r:embed="rId9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7" name="TextBox 7"/>
          <p:cNvSpPr txBox="1"/>
          <p:nvPr/>
        </p:nvSpPr>
        <p:spPr>
          <a:xfrm>
            <a:off x="4110892" y="3161182"/>
            <a:ext cx="11029225" cy="443023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7012"/>
              </a:lnSpc>
            </a:pPr>
            <a:r>
              <a:rPr lang="en-US" sz="17184" u="sng" spc="189">
                <a:solidFill>
                  <a:srgbClr val="000000"/>
                </a:solidFill>
                <a:latin typeface="Pompiere"/>
                <a:ea typeface="Pompiere"/>
                <a:cs typeface="Pompiere"/>
                <a:sym typeface="Pompiere"/>
              </a:rPr>
              <a:t>ASSIGNMENT GUIDANCE </a:t>
            </a:r>
          </a:p>
        </p:txBody>
      </p:sp>
      <p:sp>
        <p:nvSpPr>
          <p:cNvPr id="8" name="Freeform 8"/>
          <p:cNvSpPr/>
          <p:nvPr/>
        </p:nvSpPr>
        <p:spPr>
          <a:xfrm rot="-1399026">
            <a:off x="16150869" y="7090524"/>
            <a:ext cx="1719464" cy="2465181"/>
          </a:xfrm>
          <a:custGeom>
            <a:avLst/>
            <a:gdLst/>
            <a:ahLst/>
            <a:cxnLst/>
            <a:rect l="l" t="t" r="r" b="b"/>
            <a:pathLst>
              <a:path w="1719464" h="2465181">
                <a:moveTo>
                  <a:pt x="0" y="0"/>
                </a:moveTo>
                <a:lnTo>
                  <a:pt x="1719463" y="0"/>
                </a:lnTo>
                <a:lnTo>
                  <a:pt x="1719463" y="2465181"/>
                </a:lnTo>
                <a:lnTo>
                  <a:pt x="0" y="2465181"/>
                </a:lnTo>
                <a:lnTo>
                  <a:pt x="0" y="0"/>
                </a:lnTo>
                <a:close/>
              </a:path>
            </a:pathLst>
          </a:custGeom>
          <a:blipFill>
            <a:blip r:embed="rId10">
              <a:extLst>
                <a:ext uri="{96DAC541-7B7A-43D3-8B79-37D633B846F1}">
                  <asvg:svgBlip xmlns:asvg="http://schemas.microsoft.com/office/drawing/2016/SVG/main" r:embed="rId11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9" name="TextBox 9"/>
          <p:cNvSpPr txBox="1"/>
          <p:nvPr/>
        </p:nvSpPr>
        <p:spPr>
          <a:xfrm>
            <a:off x="11523990" y="1047750"/>
            <a:ext cx="5225042" cy="47625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r">
              <a:lnSpc>
                <a:spcPts val="3600"/>
              </a:lnSpc>
              <a:spcBef>
                <a:spcPct val="0"/>
              </a:spcBef>
            </a:pPr>
            <a:r>
              <a:rPr lang="en-US" sz="3000">
                <a:solidFill>
                  <a:srgbClr val="000000"/>
                </a:solidFill>
                <a:latin typeface="Handy Casual"/>
                <a:ea typeface="Handy Casual"/>
                <a:cs typeface="Handy Casual"/>
                <a:sym typeface="Handy Casual"/>
              </a:rPr>
              <a:t>By Zita Draper 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BF7F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 rot="5400000">
            <a:off x="6288608" y="849567"/>
            <a:ext cx="6927975" cy="8739418"/>
          </a:xfrm>
          <a:custGeom>
            <a:avLst/>
            <a:gdLst/>
            <a:ahLst/>
            <a:cxnLst/>
            <a:rect l="l" t="t" r="r" b="b"/>
            <a:pathLst>
              <a:path w="6927975" h="8739418">
                <a:moveTo>
                  <a:pt x="0" y="0"/>
                </a:moveTo>
                <a:lnTo>
                  <a:pt x="6927974" y="0"/>
                </a:lnTo>
                <a:lnTo>
                  <a:pt x="6927974" y="8739418"/>
                </a:lnTo>
                <a:lnTo>
                  <a:pt x="0" y="8739418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3" name="Freeform 3"/>
          <p:cNvSpPr/>
          <p:nvPr/>
        </p:nvSpPr>
        <p:spPr>
          <a:xfrm>
            <a:off x="2120756" y="1028700"/>
            <a:ext cx="4584113" cy="3975676"/>
          </a:xfrm>
          <a:custGeom>
            <a:avLst/>
            <a:gdLst/>
            <a:ahLst/>
            <a:cxnLst/>
            <a:rect l="l" t="t" r="r" b="b"/>
            <a:pathLst>
              <a:path w="4584113" h="3975676">
                <a:moveTo>
                  <a:pt x="0" y="0"/>
                </a:moveTo>
                <a:lnTo>
                  <a:pt x="4584113" y="0"/>
                </a:lnTo>
                <a:lnTo>
                  <a:pt x="4584113" y="3975676"/>
                </a:lnTo>
                <a:lnTo>
                  <a:pt x="0" y="3975676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4" name="TextBox 4"/>
          <p:cNvSpPr txBox="1"/>
          <p:nvPr/>
        </p:nvSpPr>
        <p:spPr>
          <a:xfrm rot="-810814">
            <a:off x="2392081" y="2927294"/>
            <a:ext cx="3945639" cy="74377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5611"/>
              </a:lnSpc>
            </a:pPr>
            <a:r>
              <a:rPr lang="en-US" sz="5668" spc="124">
                <a:solidFill>
                  <a:srgbClr val="000000"/>
                </a:solidFill>
                <a:latin typeface="TAN Headline"/>
                <a:ea typeface="TAN Headline"/>
                <a:cs typeface="TAN Headline"/>
                <a:sym typeface="TAN Headline"/>
              </a:rPr>
              <a:t>Agenda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0002" y="2218949"/>
            <a:ext cx="7404819" cy="593397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1090187" lvl="1" indent="-545094" algn="l">
              <a:lnSpc>
                <a:spcPts val="6715"/>
              </a:lnSpc>
              <a:buAutoNum type="arabicPeriod"/>
            </a:pPr>
            <a:r>
              <a:rPr lang="en-US" sz="5049" spc="111">
                <a:solidFill>
                  <a:srgbClr val="FFFFFF"/>
                </a:solidFill>
                <a:latin typeface="Handy Casual"/>
                <a:ea typeface="Handy Casual"/>
                <a:cs typeface="Handy Casual"/>
                <a:sym typeface="Handy Casual"/>
              </a:rPr>
              <a:t>Assessment Question </a:t>
            </a:r>
          </a:p>
          <a:p>
            <a:pPr marL="1090187" lvl="1" indent="-545094" algn="l">
              <a:lnSpc>
                <a:spcPts val="6715"/>
              </a:lnSpc>
              <a:buAutoNum type="arabicPeriod"/>
            </a:pPr>
            <a:r>
              <a:rPr lang="en-US" sz="5049" spc="111">
                <a:solidFill>
                  <a:srgbClr val="FFFFFF"/>
                </a:solidFill>
                <a:latin typeface="Handy Casual"/>
                <a:ea typeface="Handy Casual"/>
                <a:cs typeface="Handy Casual"/>
                <a:sym typeface="Handy Casual"/>
              </a:rPr>
              <a:t>Guidance </a:t>
            </a:r>
          </a:p>
          <a:p>
            <a:pPr marL="1090187" lvl="1" indent="-545094" algn="l">
              <a:lnSpc>
                <a:spcPts val="6715"/>
              </a:lnSpc>
              <a:buAutoNum type="arabicPeriod"/>
            </a:pPr>
            <a:r>
              <a:rPr lang="en-US" sz="5049" spc="111">
                <a:solidFill>
                  <a:srgbClr val="FFFFFF"/>
                </a:solidFill>
                <a:latin typeface="Handy Casual"/>
                <a:ea typeface="Handy Casual"/>
                <a:cs typeface="Handy Casual"/>
                <a:sym typeface="Handy Casual"/>
              </a:rPr>
              <a:t>Breaking it down </a:t>
            </a:r>
          </a:p>
          <a:p>
            <a:pPr marL="1090187" lvl="1" indent="-545094" algn="l">
              <a:lnSpc>
                <a:spcPts val="6715"/>
              </a:lnSpc>
              <a:buAutoNum type="arabicPeriod"/>
            </a:pPr>
            <a:r>
              <a:rPr lang="en-US" sz="5049" spc="111">
                <a:solidFill>
                  <a:srgbClr val="FFFFFF"/>
                </a:solidFill>
                <a:latin typeface="Handy Casual"/>
                <a:ea typeface="Handy Casual"/>
                <a:cs typeface="Handy Casual"/>
                <a:sym typeface="Handy Casual"/>
              </a:rPr>
              <a:t>Please note </a:t>
            </a:r>
          </a:p>
          <a:p>
            <a:pPr marL="1090187" lvl="1" indent="-545094" algn="l">
              <a:lnSpc>
                <a:spcPts val="6715"/>
              </a:lnSpc>
              <a:buAutoNum type="arabicPeriod"/>
            </a:pPr>
            <a:r>
              <a:rPr lang="en-US" sz="5049" spc="111">
                <a:solidFill>
                  <a:srgbClr val="FFFFFF"/>
                </a:solidFill>
                <a:latin typeface="Handy Casual"/>
                <a:ea typeface="Handy Casual"/>
                <a:cs typeface="Handy Casual"/>
                <a:sym typeface="Handy Casual"/>
              </a:rPr>
              <a:t>Draft session </a:t>
            </a:r>
          </a:p>
          <a:p>
            <a:pPr marL="1090187" lvl="1" indent="-545094" algn="l">
              <a:lnSpc>
                <a:spcPts val="6715"/>
              </a:lnSpc>
              <a:buAutoNum type="arabicPeriod"/>
            </a:pPr>
            <a:r>
              <a:rPr lang="en-US" sz="5049" spc="111">
                <a:solidFill>
                  <a:srgbClr val="FFFFFF"/>
                </a:solidFill>
                <a:latin typeface="Handy Casual"/>
                <a:ea typeface="Handy Casual"/>
                <a:cs typeface="Handy Casual"/>
                <a:sym typeface="Handy Casual"/>
              </a:rPr>
              <a:t>Summary </a:t>
            </a:r>
          </a:p>
          <a:p>
            <a:pPr marL="1090187" lvl="1" indent="-545094" algn="l">
              <a:lnSpc>
                <a:spcPts val="6715"/>
              </a:lnSpc>
              <a:buAutoNum type="arabicPeriod"/>
            </a:pPr>
            <a:r>
              <a:rPr lang="en-US" sz="5049" spc="111">
                <a:solidFill>
                  <a:srgbClr val="FFFFFF"/>
                </a:solidFill>
                <a:latin typeface="Handy Casual"/>
                <a:ea typeface="Handy Casual"/>
                <a:cs typeface="Handy Casual"/>
                <a:sym typeface="Handy Casual"/>
              </a:rPr>
              <a:t>Thank you, any questions?</a:t>
            </a:r>
          </a:p>
        </p:txBody>
      </p:sp>
      <p:sp>
        <p:nvSpPr>
          <p:cNvPr id="6" name="Freeform 6"/>
          <p:cNvSpPr/>
          <p:nvPr/>
        </p:nvSpPr>
        <p:spPr>
          <a:xfrm rot="5856579" flipV="1">
            <a:off x="764579" y="5127721"/>
            <a:ext cx="3435988" cy="3641221"/>
          </a:xfrm>
          <a:custGeom>
            <a:avLst/>
            <a:gdLst/>
            <a:ahLst/>
            <a:cxnLst/>
            <a:rect l="l" t="t" r="r" b="b"/>
            <a:pathLst>
              <a:path w="3435988" h="3641221">
                <a:moveTo>
                  <a:pt x="0" y="3641221"/>
                </a:moveTo>
                <a:lnTo>
                  <a:pt x="3435989" y="3641221"/>
                </a:lnTo>
                <a:lnTo>
                  <a:pt x="3435989" y="0"/>
                </a:lnTo>
                <a:lnTo>
                  <a:pt x="0" y="0"/>
                </a:lnTo>
                <a:lnTo>
                  <a:pt x="0" y="3641221"/>
                </a:lnTo>
                <a:close/>
              </a:path>
            </a:pathLst>
          </a:custGeom>
          <a:blipFill>
            <a:blip r:embed="rId6"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7" name="Freeform 7"/>
          <p:cNvSpPr/>
          <p:nvPr/>
        </p:nvSpPr>
        <p:spPr>
          <a:xfrm rot="-1568932">
            <a:off x="15282144" y="5728523"/>
            <a:ext cx="1443297" cy="2069242"/>
          </a:xfrm>
          <a:custGeom>
            <a:avLst/>
            <a:gdLst/>
            <a:ahLst/>
            <a:cxnLst/>
            <a:rect l="l" t="t" r="r" b="b"/>
            <a:pathLst>
              <a:path w="1443297" h="2069242">
                <a:moveTo>
                  <a:pt x="0" y="0"/>
                </a:moveTo>
                <a:lnTo>
                  <a:pt x="1443297" y="0"/>
                </a:lnTo>
                <a:lnTo>
                  <a:pt x="1443297" y="2069242"/>
                </a:lnTo>
                <a:lnTo>
                  <a:pt x="0" y="2069242"/>
                </a:lnTo>
                <a:lnTo>
                  <a:pt x="0" y="0"/>
                </a:lnTo>
                <a:close/>
              </a:path>
            </a:pathLst>
          </a:custGeom>
          <a:blipFill>
            <a:blip r:embed="rId8">
              <a:extLst>
                <a:ext uri="{96DAC541-7B7A-43D3-8B79-37D633B846F1}">
                  <asvg:svgBlip xmlns:asvg="http://schemas.microsoft.com/office/drawing/2016/SVG/main" r:embed="rId9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8" name="Freeform 8"/>
          <p:cNvSpPr/>
          <p:nvPr/>
        </p:nvSpPr>
        <p:spPr>
          <a:xfrm rot="6190582">
            <a:off x="14034320" y="781506"/>
            <a:ext cx="1514128" cy="1379233"/>
          </a:xfrm>
          <a:custGeom>
            <a:avLst/>
            <a:gdLst/>
            <a:ahLst/>
            <a:cxnLst/>
            <a:rect l="l" t="t" r="r" b="b"/>
            <a:pathLst>
              <a:path w="1514128" h="1379233">
                <a:moveTo>
                  <a:pt x="0" y="0"/>
                </a:moveTo>
                <a:lnTo>
                  <a:pt x="1514129" y="0"/>
                </a:lnTo>
                <a:lnTo>
                  <a:pt x="1514129" y="1379234"/>
                </a:lnTo>
                <a:lnTo>
                  <a:pt x="0" y="1379234"/>
                </a:lnTo>
                <a:lnTo>
                  <a:pt x="0" y="0"/>
                </a:lnTo>
                <a:close/>
              </a:path>
            </a:pathLst>
          </a:custGeom>
          <a:blipFill>
            <a:blip r:embed="rId10">
              <a:extLst>
                <a:ext uri="{96DAC541-7B7A-43D3-8B79-37D633B846F1}">
                  <asvg:svgBlip xmlns:asvg="http://schemas.microsoft.com/office/drawing/2016/SVG/main" r:embed="rId11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9" name="Freeform 9"/>
          <p:cNvSpPr/>
          <p:nvPr/>
        </p:nvSpPr>
        <p:spPr>
          <a:xfrm>
            <a:off x="9752595" y="-301411"/>
            <a:ext cx="12710840" cy="1756407"/>
          </a:xfrm>
          <a:custGeom>
            <a:avLst/>
            <a:gdLst/>
            <a:ahLst/>
            <a:cxnLst/>
            <a:rect l="l" t="t" r="r" b="b"/>
            <a:pathLst>
              <a:path w="12710840" h="1756407">
                <a:moveTo>
                  <a:pt x="0" y="0"/>
                </a:moveTo>
                <a:lnTo>
                  <a:pt x="12710840" y="0"/>
                </a:lnTo>
                <a:lnTo>
                  <a:pt x="12710840" y="1756407"/>
                </a:lnTo>
                <a:lnTo>
                  <a:pt x="0" y="1756407"/>
                </a:lnTo>
                <a:lnTo>
                  <a:pt x="0" y="0"/>
                </a:lnTo>
                <a:close/>
              </a:path>
            </a:pathLst>
          </a:custGeom>
          <a:blipFill>
            <a:blip r:embed="rId12">
              <a:extLst>
                <a:ext uri="{96DAC541-7B7A-43D3-8B79-37D633B846F1}">
                  <asvg:svgBlip xmlns:asvg="http://schemas.microsoft.com/office/drawing/2016/SVG/main" r:embed="rId1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0" name="Freeform 10"/>
          <p:cNvSpPr/>
          <p:nvPr/>
        </p:nvSpPr>
        <p:spPr>
          <a:xfrm rot="-10800000">
            <a:off x="-5599813" y="8633321"/>
            <a:ext cx="13959219" cy="1928910"/>
          </a:xfrm>
          <a:custGeom>
            <a:avLst/>
            <a:gdLst/>
            <a:ahLst/>
            <a:cxnLst/>
            <a:rect l="l" t="t" r="r" b="b"/>
            <a:pathLst>
              <a:path w="13959219" h="1928910">
                <a:moveTo>
                  <a:pt x="0" y="0"/>
                </a:moveTo>
                <a:lnTo>
                  <a:pt x="13959219" y="0"/>
                </a:lnTo>
                <a:lnTo>
                  <a:pt x="13959219" y="1928910"/>
                </a:lnTo>
                <a:lnTo>
                  <a:pt x="0" y="1928910"/>
                </a:lnTo>
                <a:lnTo>
                  <a:pt x="0" y="0"/>
                </a:lnTo>
                <a:close/>
              </a:path>
            </a:pathLst>
          </a:custGeom>
          <a:blipFill>
            <a:blip r:embed="rId12">
              <a:extLst>
                <a:ext uri="{96DAC541-7B7A-43D3-8B79-37D633B846F1}">
                  <asvg:svgBlip xmlns:asvg="http://schemas.microsoft.com/office/drawing/2016/SVG/main" r:embed="rId1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BF7F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6760391" y="1242183"/>
            <a:ext cx="10498909" cy="7657600"/>
            <a:chOff x="0" y="0"/>
            <a:chExt cx="14302208" cy="10431615"/>
          </a:xfrm>
        </p:grpSpPr>
        <p:sp>
          <p:nvSpPr>
            <p:cNvPr id="3" name="Freeform 3"/>
            <p:cNvSpPr/>
            <p:nvPr/>
          </p:nvSpPr>
          <p:spPr>
            <a:xfrm>
              <a:off x="31750" y="31750"/>
              <a:ext cx="14238708" cy="10368115"/>
            </a:xfrm>
            <a:custGeom>
              <a:avLst/>
              <a:gdLst/>
              <a:ahLst/>
              <a:cxnLst/>
              <a:rect l="l" t="t" r="r" b="b"/>
              <a:pathLst>
                <a:path w="14238708" h="10368115">
                  <a:moveTo>
                    <a:pt x="14145997" y="10368115"/>
                  </a:moveTo>
                  <a:lnTo>
                    <a:pt x="92710" y="10368115"/>
                  </a:lnTo>
                  <a:cubicBezTo>
                    <a:pt x="41910" y="10368115"/>
                    <a:pt x="0" y="10326205"/>
                    <a:pt x="0" y="10275405"/>
                  </a:cubicBezTo>
                  <a:lnTo>
                    <a:pt x="0" y="92710"/>
                  </a:lnTo>
                  <a:cubicBezTo>
                    <a:pt x="0" y="41910"/>
                    <a:pt x="41910" y="0"/>
                    <a:pt x="92710" y="0"/>
                  </a:cubicBezTo>
                  <a:lnTo>
                    <a:pt x="14144727" y="0"/>
                  </a:lnTo>
                  <a:cubicBezTo>
                    <a:pt x="14195527" y="0"/>
                    <a:pt x="14237438" y="41910"/>
                    <a:pt x="14237438" y="92710"/>
                  </a:cubicBezTo>
                  <a:lnTo>
                    <a:pt x="14237438" y="10274136"/>
                  </a:lnTo>
                  <a:cubicBezTo>
                    <a:pt x="14238708" y="10326205"/>
                    <a:pt x="14196797" y="10368115"/>
                    <a:pt x="14145997" y="10368115"/>
                  </a:cubicBezTo>
                  <a:close/>
                </a:path>
              </a:pathLst>
            </a:custGeom>
            <a:solidFill>
              <a:srgbClr val="FFFEF7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4" name="Freeform 4"/>
            <p:cNvSpPr/>
            <p:nvPr/>
          </p:nvSpPr>
          <p:spPr>
            <a:xfrm>
              <a:off x="0" y="0"/>
              <a:ext cx="14302208" cy="10431616"/>
            </a:xfrm>
            <a:custGeom>
              <a:avLst/>
              <a:gdLst/>
              <a:ahLst/>
              <a:cxnLst/>
              <a:rect l="l" t="t" r="r" b="b"/>
              <a:pathLst>
                <a:path w="14302208" h="10431616">
                  <a:moveTo>
                    <a:pt x="14177747" y="59690"/>
                  </a:moveTo>
                  <a:cubicBezTo>
                    <a:pt x="14213308" y="59690"/>
                    <a:pt x="14242518" y="88900"/>
                    <a:pt x="14242518" y="124460"/>
                  </a:cubicBezTo>
                  <a:lnTo>
                    <a:pt x="14242518" y="10307155"/>
                  </a:lnTo>
                  <a:cubicBezTo>
                    <a:pt x="14242518" y="10342716"/>
                    <a:pt x="14213308" y="10371926"/>
                    <a:pt x="14177747" y="10371926"/>
                  </a:cubicBezTo>
                  <a:lnTo>
                    <a:pt x="124460" y="10371926"/>
                  </a:lnTo>
                  <a:cubicBezTo>
                    <a:pt x="88900" y="10371926"/>
                    <a:pt x="59690" y="10342716"/>
                    <a:pt x="59690" y="10307155"/>
                  </a:cubicBezTo>
                  <a:lnTo>
                    <a:pt x="59690" y="124460"/>
                  </a:lnTo>
                  <a:cubicBezTo>
                    <a:pt x="59690" y="88900"/>
                    <a:pt x="88900" y="59690"/>
                    <a:pt x="124460" y="59690"/>
                  </a:cubicBezTo>
                  <a:lnTo>
                    <a:pt x="14177749" y="59690"/>
                  </a:lnTo>
                  <a:moveTo>
                    <a:pt x="14177749" y="0"/>
                  </a:moveTo>
                  <a:lnTo>
                    <a:pt x="124460" y="0"/>
                  </a:lnTo>
                  <a:cubicBezTo>
                    <a:pt x="55880" y="0"/>
                    <a:pt x="0" y="55880"/>
                    <a:pt x="0" y="124460"/>
                  </a:cubicBezTo>
                  <a:lnTo>
                    <a:pt x="0" y="10307155"/>
                  </a:lnTo>
                  <a:cubicBezTo>
                    <a:pt x="0" y="10375736"/>
                    <a:pt x="55880" y="10431616"/>
                    <a:pt x="124460" y="10431616"/>
                  </a:cubicBezTo>
                  <a:lnTo>
                    <a:pt x="14177749" y="10431616"/>
                  </a:lnTo>
                  <a:cubicBezTo>
                    <a:pt x="14246327" y="10431616"/>
                    <a:pt x="14302208" y="10375736"/>
                    <a:pt x="14302208" y="10307155"/>
                  </a:cubicBezTo>
                  <a:lnTo>
                    <a:pt x="14302208" y="124460"/>
                  </a:lnTo>
                  <a:cubicBezTo>
                    <a:pt x="14302208" y="55880"/>
                    <a:pt x="14246327" y="0"/>
                    <a:pt x="14177749" y="0"/>
                  </a:cubicBezTo>
                  <a:close/>
                </a:path>
              </a:pathLst>
            </a:custGeom>
            <a:solidFill>
              <a:srgbClr val="191919"/>
            </a:solidFill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5" name="Freeform 5"/>
          <p:cNvSpPr/>
          <p:nvPr/>
        </p:nvSpPr>
        <p:spPr>
          <a:xfrm>
            <a:off x="-49133" y="364943"/>
            <a:ext cx="7628315" cy="9557115"/>
          </a:xfrm>
          <a:custGeom>
            <a:avLst/>
            <a:gdLst/>
            <a:ahLst/>
            <a:cxnLst/>
            <a:rect l="l" t="t" r="r" b="b"/>
            <a:pathLst>
              <a:path w="7628315" h="9557115">
                <a:moveTo>
                  <a:pt x="0" y="0"/>
                </a:moveTo>
                <a:lnTo>
                  <a:pt x="7628316" y="0"/>
                </a:lnTo>
                <a:lnTo>
                  <a:pt x="7628316" y="9557114"/>
                </a:lnTo>
                <a:lnTo>
                  <a:pt x="0" y="9557114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6" name="TextBox 6"/>
          <p:cNvSpPr txBox="1"/>
          <p:nvPr/>
        </p:nvSpPr>
        <p:spPr>
          <a:xfrm rot="-466770">
            <a:off x="1147252" y="3891000"/>
            <a:ext cx="5101456" cy="8616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7109"/>
              </a:lnSpc>
              <a:spcBef>
                <a:spcPct val="0"/>
              </a:spcBef>
            </a:pPr>
            <a:r>
              <a:rPr lang="en-US" sz="5078" u="sng">
                <a:solidFill>
                  <a:srgbClr val="000000"/>
                </a:solidFill>
                <a:latin typeface="TAN Headline"/>
                <a:ea typeface="TAN Headline"/>
                <a:cs typeface="TAN Headline"/>
                <a:sym typeface="TAN Headline"/>
              </a:rPr>
              <a:t>ASSIGNMENT 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7024457" y="1917086"/>
            <a:ext cx="10234843" cy="359211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7127"/>
              </a:lnSpc>
            </a:pPr>
            <a:r>
              <a:rPr lang="en-US" sz="6251">
                <a:solidFill>
                  <a:srgbClr val="000000"/>
                </a:solidFill>
                <a:latin typeface="Handy Casual"/>
                <a:ea typeface="Handy Casual"/>
                <a:cs typeface="Handy Casual"/>
                <a:sym typeface="Handy Casual"/>
              </a:rPr>
              <a:t>Level 4 - 750 words (25%) </a:t>
            </a:r>
          </a:p>
          <a:p>
            <a:pPr algn="l">
              <a:lnSpc>
                <a:spcPts val="7127"/>
              </a:lnSpc>
            </a:pPr>
            <a:endParaRPr lang="en-US" sz="6251">
              <a:solidFill>
                <a:srgbClr val="000000"/>
              </a:solidFill>
              <a:latin typeface="Handy Casual"/>
              <a:ea typeface="Handy Casual"/>
              <a:cs typeface="Handy Casual"/>
              <a:sym typeface="Handy Casual"/>
            </a:endParaRPr>
          </a:p>
          <a:p>
            <a:pPr algn="l">
              <a:lnSpc>
                <a:spcPts val="7127"/>
              </a:lnSpc>
            </a:pPr>
            <a:endParaRPr lang="en-US" sz="6251">
              <a:solidFill>
                <a:srgbClr val="000000"/>
              </a:solidFill>
              <a:latin typeface="Handy Casual"/>
              <a:ea typeface="Handy Casual"/>
              <a:cs typeface="Handy Casual"/>
              <a:sym typeface="Handy Casual"/>
            </a:endParaRPr>
          </a:p>
          <a:p>
            <a:pPr algn="l">
              <a:lnSpc>
                <a:spcPts val="7127"/>
              </a:lnSpc>
            </a:pPr>
            <a:r>
              <a:rPr lang="en-US" sz="6251">
                <a:solidFill>
                  <a:srgbClr val="000000"/>
                </a:solidFill>
                <a:latin typeface="Handy Casual"/>
                <a:ea typeface="Handy Casual"/>
                <a:cs typeface="Handy Casual"/>
                <a:sym typeface="Handy Casual"/>
              </a:rPr>
              <a:t>Level 5 - 2,000 words (50%)</a:t>
            </a:r>
          </a:p>
        </p:txBody>
      </p:sp>
      <p:sp>
        <p:nvSpPr>
          <p:cNvPr id="8" name="Freeform 8"/>
          <p:cNvSpPr/>
          <p:nvPr/>
        </p:nvSpPr>
        <p:spPr>
          <a:xfrm rot="-1568932">
            <a:off x="11437677" y="7714166"/>
            <a:ext cx="1144336" cy="1640625"/>
          </a:xfrm>
          <a:custGeom>
            <a:avLst/>
            <a:gdLst/>
            <a:ahLst/>
            <a:cxnLst/>
            <a:rect l="l" t="t" r="r" b="b"/>
            <a:pathLst>
              <a:path w="1144336" h="1640625">
                <a:moveTo>
                  <a:pt x="0" y="0"/>
                </a:moveTo>
                <a:lnTo>
                  <a:pt x="1144337" y="0"/>
                </a:lnTo>
                <a:lnTo>
                  <a:pt x="1144337" y="1640626"/>
                </a:lnTo>
                <a:lnTo>
                  <a:pt x="0" y="1640626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9" name="Freeform 9"/>
          <p:cNvSpPr/>
          <p:nvPr/>
        </p:nvSpPr>
        <p:spPr>
          <a:xfrm rot="5027046">
            <a:off x="16282896" y="916013"/>
            <a:ext cx="1514128" cy="1379233"/>
          </a:xfrm>
          <a:custGeom>
            <a:avLst/>
            <a:gdLst/>
            <a:ahLst/>
            <a:cxnLst/>
            <a:rect l="l" t="t" r="r" b="b"/>
            <a:pathLst>
              <a:path w="1514128" h="1379233">
                <a:moveTo>
                  <a:pt x="0" y="0"/>
                </a:moveTo>
                <a:lnTo>
                  <a:pt x="1514129" y="0"/>
                </a:lnTo>
                <a:lnTo>
                  <a:pt x="1514129" y="1379234"/>
                </a:lnTo>
                <a:lnTo>
                  <a:pt x="0" y="1379234"/>
                </a:lnTo>
                <a:lnTo>
                  <a:pt x="0" y="0"/>
                </a:lnTo>
                <a:close/>
              </a:path>
            </a:pathLst>
          </a:custGeom>
          <a:blipFill>
            <a:blip r:embed="rId6"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BF7F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0" y="0"/>
            <a:ext cx="18288000" cy="10010200"/>
            <a:chOff x="0" y="0"/>
            <a:chExt cx="24912948" cy="13636461"/>
          </a:xfrm>
        </p:grpSpPr>
        <p:sp>
          <p:nvSpPr>
            <p:cNvPr id="3" name="Freeform 3"/>
            <p:cNvSpPr/>
            <p:nvPr/>
          </p:nvSpPr>
          <p:spPr>
            <a:xfrm>
              <a:off x="31750" y="31750"/>
              <a:ext cx="24849448" cy="13572961"/>
            </a:xfrm>
            <a:custGeom>
              <a:avLst/>
              <a:gdLst/>
              <a:ahLst/>
              <a:cxnLst/>
              <a:rect l="l" t="t" r="r" b="b"/>
              <a:pathLst>
                <a:path w="24849448" h="13572961">
                  <a:moveTo>
                    <a:pt x="24756738" y="13572961"/>
                  </a:moveTo>
                  <a:lnTo>
                    <a:pt x="92710" y="13572961"/>
                  </a:lnTo>
                  <a:cubicBezTo>
                    <a:pt x="41910" y="13572961"/>
                    <a:pt x="0" y="13531050"/>
                    <a:pt x="0" y="13480250"/>
                  </a:cubicBezTo>
                  <a:lnTo>
                    <a:pt x="0" y="92710"/>
                  </a:lnTo>
                  <a:cubicBezTo>
                    <a:pt x="0" y="41910"/>
                    <a:pt x="41910" y="0"/>
                    <a:pt x="92710" y="0"/>
                  </a:cubicBezTo>
                  <a:lnTo>
                    <a:pt x="24755469" y="0"/>
                  </a:lnTo>
                  <a:cubicBezTo>
                    <a:pt x="24806269" y="0"/>
                    <a:pt x="24848178" y="41910"/>
                    <a:pt x="24848178" y="92710"/>
                  </a:cubicBezTo>
                  <a:lnTo>
                    <a:pt x="24848178" y="13478980"/>
                  </a:lnTo>
                  <a:cubicBezTo>
                    <a:pt x="24849448" y="13531050"/>
                    <a:pt x="24807538" y="13572961"/>
                    <a:pt x="24756738" y="13572961"/>
                  </a:cubicBezTo>
                  <a:close/>
                </a:path>
              </a:pathLst>
            </a:custGeom>
            <a:solidFill>
              <a:srgbClr val="FFFEF7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4" name="Freeform 4"/>
            <p:cNvSpPr/>
            <p:nvPr/>
          </p:nvSpPr>
          <p:spPr>
            <a:xfrm>
              <a:off x="0" y="0"/>
              <a:ext cx="24912948" cy="13636461"/>
            </a:xfrm>
            <a:custGeom>
              <a:avLst/>
              <a:gdLst/>
              <a:ahLst/>
              <a:cxnLst/>
              <a:rect l="l" t="t" r="r" b="b"/>
              <a:pathLst>
                <a:path w="24912948" h="13636461">
                  <a:moveTo>
                    <a:pt x="24788488" y="59690"/>
                  </a:moveTo>
                  <a:cubicBezTo>
                    <a:pt x="24824048" y="59690"/>
                    <a:pt x="24853258" y="88900"/>
                    <a:pt x="24853258" y="124460"/>
                  </a:cubicBezTo>
                  <a:lnTo>
                    <a:pt x="24853258" y="13512000"/>
                  </a:lnTo>
                  <a:cubicBezTo>
                    <a:pt x="24853258" y="13547561"/>
                    <a:pt x="24824048" y="13576771"/>
                    <a:pt x="24788488" y="13576771"/>
                  </a:cubicBezTo>
                  <a:lnTo>
                    <a:pt x="124460" y="13576771"/>
                  </a:lnTo>
                  <a:cubicBezTo>
                    <a:pt x="88900" y="13576771"/>
                    <a:pt x="59690" y="13547561"/>
                    <a:pt x="59690" y="13512000"/>
                  </a:cubicBezTo>
                  <a:lnTo>
                    <a:pt x="59690" y="124460"/>
                  </a:lnTo>
                  <a:cubicBezTo>
                    <a:pt x="59690" y="88900"/>
                    <a:pt x="88900" y="59690"/>
                    <a:pt x="124460" y="59690"/>
                  </a:cubicBezTo>
                  <a:lnTo>
                    <a:pt x="24788488" y="59690"/>
                  </a:lnTo>
                  <a:moveTo>
                    <a:pt x="24788488" y="0"/>
                  </a:moveTo>
                  <a:lnTo>
                    <a:pt x="124460" y="0"/>
                  </a:lnTo>
                  <a:cubicBezTo>
                    <a:pt x="55880" y="0"/>
                    <a:pt x="0" y="55880"/>
                    <a:pt x="0" y="124460"/>
                  </a:cubicBezTo>
                  <a:lnTo>
                    <a:pt x="0" y="13512000"/>
                  </a:lnTo>
                  <a:cubicBezTo>
                    <a:pt x="0" y="13580580"/>
                    <a:pt x="55880" y="13636461"/>
                    <a:pt x="124460" y="13636461"/>
                  </a:cubicBezTo>
                  <a:lnTo>
                    <a:pt x="24788488" y="13636461"/>
                  </a:lnTo>
                  <a:cubicBezTo>
                    <a:pt x="24857069" y="13636461"/>
                    <a:pt x="24912948" y="13580580"/>
                    <a:pt x="24912948" y="13512000"/>
                  </a:cubicBezTo>
                  <a:lnTo>
                    <a:pt x="24912948" y="124460"/>
                  </a:lnTo>
                  <a:cubicBezTo>
                    <a:pt x="24912948" y="55880"/>
                    <a:pt x="24857069" y="0"/>
                    <a:pt x="24788488" y="0"/>
                  </a:cubicBezTo>
                  <a:close/>
                </a:path>
              </a:pathLst>
            </a:custGeom>
            <a:solidFill>
              <a:srgbClr val="191919"/>
            </a:solidFill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1646893" y="775970"/>
            <a:ext cx="13601247" cy="49784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059"/>
              </a:lnSpc>
            </a:pPr>
            <a:r>
              <a:rPr lang="en-US" sz="2899" u="sng">
                <a:solidFill>
                  <a:srgbClr val="000000"/>
                </a:solidFill>
                <a:latin typeface="TAN Headline"/>
                <a:ea typeface="TAN Headline"/>
                <a:cs typeface="TAN Headline"/>
                <a:sym typeface="TAN Headline"/>
              </a:rPr>
              <a:t>LEVEL 4</a:t>
            </a:r>
            <a:r>
              <a:rPr lang="en-US" sz="2899">
                <a:solidFill>
                  <a:srgbClr val="000000"/>
                </a:solidFill>
                <a:latin typeface="TAN Headline"/>
                <a:ea typeface="TAN Headline"/>
                <a:cs typeface="TAN Headline"/>
                <a:sym typeface="TAN Headline"/>
              </a:rPr>
              <a:t> </a:t>
            </a:r>
          </a:p>
        </p:txBody>
      </p:sp>
      <p:sp>
        <p:nvSpPr>
          <p:cNvPr id="7" name="Freeform 7"/>
          <p:cNvSpPr/>
          <p:nvPr/>
        </p:nvSpPr>
        <p:spPr>
          <a:xfrm rot="-1568932">
            <a:off x="11437677" y="7714166"/>
            <a:ext cx="1144336" cy="1640625"/>
          </a:xfrm>
          <a:custGeom>
            <a:avLst/>
            <a:gdLst/>
            <a:ahLst/>
            <a:cxnLst/>
            <a:rect l="l" t="t" r="r" b="b"/>
            <a:pathLst>
              <a:path w="1144336" h="1640625">
                <a:moveTo>
                  <a:pt x="0" y="0"/>
                </a:moveTo>
                <a:lnTo>
                  <a:pt x="1144337" y="0"/>
                </a:lnTo>
                <a:lnTo>
                  <a:pt x="1144337" y="1640626"/>
                </a:lnTo>
                <a:lnTo>
                  <a:pt x="0" y="1640626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8" name="Freeform 8"/>
          <p:cNvSpPr/>
          <p:nvPr/>
        </p:nvSpPr>
        <p:spPr>
          <a:xfrm rot="5027046">
            <a:off x="16282896" y="916013"/>
            <a:ext cx="1514128" cy="1379233"/>
          </a:xfrm>
          <a:custGeom>
            <a:avLst/>
            <a:gdLst/>
            <a:ahLst/>
            <a:cxnLst/>
            <a:rect l="l" t="t" r="r" b="b"/>
            <a:pathLst>
              <a:path w="1514128" h="1379233">
                <a:moveTo>
                  <a:pt x="0" y="0"/>
                </a:moveTo>
                <a:lnTo>
                  <a:pt x="1514129" y="0"/>
                </a:lnTo>
                <a:lnTo>
                  <a:pt x="1514129" y="1379234"/>
                </a:lnTo>
                <a:lnTo>
                  <a:pt x="0" y="1379234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A0A92A90-518D-5F09-CE1B-E3ACDB4B7171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209800" y="1463023"/>
            <a:ext cx="13439964" cy="8334657"/>
          </a:xfrm>
          <a:prstGeom prst="rect">
            <a:avLst/>
          </a:prstGeom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BF7F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0" y="0"/>
            <a:ext cx="18288000" cy="10010200"/>
            <a:chOff x="0" y="0"/>
            <a:chExt cx="24912948" cy="13636461"/>
          </a:xfrm>
        </p:grpSpPr>
        <p:sp>
          <p:nvSpPr>
            <p:cNvPr id="3" name="Freeform 3"/>
            <p:cNvSpPr/>
            <p:nvPr/>
          </p:nvSpPr>
          <p:spPr>
            <a:xfrm>
              <a:off x="31750" y="31750"/>
              <a:ext cx="24849448" cy="13572961"/>
            </a:xfrm>
            <a:custGeom>
              <a:avLst/>
              <a:gdLst/>
              <a:ahLst/>
              <a:cxnLst/>
              <a:rect l="l" t="t" r="r" b="b"/>
              <a:pathLst>
                <a:path w="24849448" h="13572961">
                  <a:moveTo>
                    <a:pt x="24756738" y="13572961"/>
                  </a:moveTo>
                  <a:lnTo>
                    <a:pt x="92710" y="13572961"/>
                  </a:lnTo>
                  <a:cubicBezTo>
                    <a:pt x="41910" y="13572961"/>
                    <a:pt x="0" y="13531050"/>
                    <a:pt x="0" y="13480250"/>
                  </a:cubicBezTo>
                  <a:lnTo>
                    <a:pt x="0" y="92710"/>
                  </a:lnTo>
                  <a:cubicBezTo>
                    <a:pt x="0" y="41910"/>
                    <a:pt x="41910" y="0"/>
                    <a:pt x="92710" y="0"/>
                  </a:cubicBezTo>
                  <a:lnTo>
                    <a:pt x="24755469" y="0"/>
                  </a:lnTo>
                  <a:cubicBezTo>
                    <a:pt x="24806269" y="0"/>
                    <a:pt x="24848178" y="41910"/>
                    <a:pt x="24848178" y="92710"/>
                  </a:cubicBezTo>
                  <a:lnTo>
                    <a:pt x="24848178" y="13478980"/>
                  </a:lnTo>
                  <a:cubicBezTo>
                    <a:pt x="24849448" y="13531050"/>
                    <a:pt x="24807538" y="13572961"/>
                    <a:pt x="24756738" y="13572961"/>
                  </a:cubicBezTo>
                  <a:close/>
                </a:path>
              </a:pathLst>
            </a:custGeom>
            <a:solidFill>
              <a:srgbClr val="FFFEF7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4" name="Freeform 4"/>
            <p:cNvSpPr/>
            <p:nvPr/>
          </p:nvSpPr>
          <p:spPr>
            <a:xfrm>
              <a:off x="0" y="0"/>
              <a:ext cx="24912948" cy="13636461"/>
            </a:xfrm>
            <a:custGeom>
              <a:avLst/>
              <a:gdLst/>
              <a:ahLst/>
              <a:cxnLst/>
              <a:rect l="l" t="t" r="r" b="b"/>
              <a:pathLst>
                <a:path w="24912948" h="13636461">
                  <a:moveTo>
                    <a:pt x="24788488" y="59690"/>
                  </a:moveTo>
                  <a:cubicBezTo>
                    <a:pt x="24824048" y="59690"/>
                    <a:pt x="24853258" y="88900"/>
                    <a:pt x="24853258" y="124460"/>
                  </a:cubicBezTo>
                  <a:lnTo>
                    <a:pt x="24853258" y="13512000"/>
                  </a:lnTo>
                  <a:cubicBezTo>
                    <a:pt x="24853258" y="13547561"/>
                    <a:pt x="24824048" y="13576771"/>
                    <a:pt x="24788488" y="13576771"/>
                  </a:cubicBezTo>
                  <a:lnTo>
                    <a:pt x="124460" y="13576771"/>
                  </a:lnTo>
                  <a:cubicBezTo>
                    <a:pt x="88900" y="13576771"/>
                    <a:pt x="59690" y="13547561"/>
                    <a:pt x="59690" y="13512000"/>
                  </a:cubicBezTo>
                  <a:lnTo>
                    <a:pt x="59690" y="124460"/>
                  </a:lnTo>
                  <a:cubicBezTo>
                    <a:pt x="59690" y="88900"/>
                    <a:pt x="88900" y="59690"/>
                    <a:pt x="124460" y="59690"/>
                  </a:cubicBezTo>
                  <a:lnTo>
                    <a:pt x="24788488" y="59690"/>
                  </a:lnTo>
                  <a:moveTo>
                    <a:pt x="24788488" y="0"/>
                  </a:moveTo>
                  <a:lnTo>
                    <a:pt x="124460" y="0"/>
                  </a:lnTo>
                  <a:cubicBezTo>
                    <a:pt x="55880" y="0"/>
                    <a:pt x="0" y="55880"/>
                    <a:pt x="0" y="124460"/>
                  </a:cubicBezTo>
                  <a:lnTo>
                    <a:pt x="0" y="13512000"/>
                  </a:lnTo>
                  <a:cubicBezTo>
                    <a:pt x="0" y="13580580"/>
                    <a:pt x="55880" y="13636461"/>
                    <a:pt x="124460" y="13636461"/>
                  </a:cubicBezTo>
                  <a:lnTo>
                    <a:pt x="24788488" y="13636461"/>
                  </a:lnTo>
                  <a:cubicBezTo>
                    <a:pt x="24857069" y="13636461"/>
                    <a:pt x="24912948" y="13580580"/>
                    <a:pt x="24912948" y="13512000"/>
                  </a:cubicBezTo>
                  <a:lnTo>
                    <a:pt x="24912948" y="124460"/>
                  </a:lnTo>
                  <a:cubicBezTo>
                    <a:pt x="24912948" y="55880"/>
                    <a:pt x="24857069" y="0"/>
                    <a:pt x="24788488" y="0"/>
                  </a:cubicBezTo>
                  <a:close/>
                </a:path>
              </a:pathLst>
            </a:custGeom>
            <a:solidFill>
              <a:srgbClr val="191919"/>
            </a:solidFill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1646893" y="775970"/>
            <a:ext cx="13601247" cy="50482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323846" lvl="1" algn="ctr">
              <a:lnSpc>
                <a:spcPts val="4199"/>
              </a:lnSpc>
            </a:pPr>
            <a:r>
              <a:rPr lang="en-US" sz="2999" u="sng" dirty="0">
                <a:solidFill>
                  <a:srgbClr val="000000"/>
                </a:solidFill>
                <a:latin typeface="TAN Headline"/>
                <a:ea typeface="TAN Headline"/>
                <a:cs typeface="TAN Headline"/>
                <a:sym typeface="TAN Headline"/>
              </a:rPr>
              <a:t>LEVEL 5</a:t>
            </a:r>
          </a:p>
        </p:txBody>
      </p:sp>
      <p:sp>
        <p:nvSpPr>
          <p:cNvPr id="7" name="Freeform 7"/>
          <p:cNvSpPr/>
          <p:nvPr/>
        </p:nvSpPr>
        <p:spPr>
          <a:xfrm rot="-1568932">
            <a:off x="11437677" y="7714166"/>
            <a:ext cx="1144336" cy="1640625"/>
          </a:xfrm>
          <a:custGeom>
            <a:avLst/>
            <a:gdLst/>
            <a:ahLst/>
            <a:cxnLst/>
            <a:rect l="l" t="t" r="r" b="b"/>
            <a:pathLst>
              <a:path w="1144336" h="1640625">
                <a:moveTo>
                  <a:pt x="0" y="0"/>
                </a:moveTo>
                <a:lnTo>
                  <a:pt x="1144337" y="0"/>
                </a:lnTo>
                <a:lnTo>
                  <a:pt x="1144337" y="1640626"/>
                </a:lnTo>
                <a:lnTo>
                  <a:pt x="0" y="1640626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8" name="Freeform 8"/>
          <p:cNvSpPr/>
          <p:nvPr/>
        </p:nvSpPr>
        <p:spPr>
          <a:xfrm rot="5027046">
            <a:off x="16282896" y="916013"/>
            <a:ext cx="1514128" cy="1379233"/>
          </a:xfrm>
          <a:custGeom>
            <a:avLst/>
            <a:gdLst/>
            <a:ahLst/>
            <a:cxnLst/>
            <a:rect l="l" t="t" r="r" b="b"/>
            <a:pathLst>
              <a:path w="1514128" h="1379233">
                <a:moveTo>
                  <a:pt x="0" y="0"/>
                </a:moveTo>
                <a:lnTo>
                  <a:pt x="1514129" y="0"/>
                </a:lnTo>
                <a:lnTo>
                  <a:pt x="1514129" y="1379234"/>
                </a:lnTo>
                <a:lnTo>
                  <a:pt x="0" y="1379234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5CA46E8D-7A8E-28B9-FB58-C37DD2FB7503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048000" y="1304103"/>
            <a:ext cx="12191999" cy="8480984"/>
          </a:xfrm>
          <a:prstGeom prst="rect">
            <a:avLst/>
          </a:prstGeom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BF7F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6760391" y="1242183"/>
            <a:ext cx="10498909" cy="7657600"/>
            <a:chOff x="0" y="0"/>
            <a:chExt cx="14302208" cy="10431615"/>
          </a:xfrm>
        </p:grpSpPr>
        <p:sp>
          <p:nvSpPr>
            <p:cNvPr id="3" name="Freeform 3"/>
            <p:cNvSpPr/>
            <p:nvPr/>
          </p:nvSpPr>
          <p:spPr>
            <a:xfrm>
              <a:off x="31750" y="31750"/>
              <a:ext cx="14238708" cy="10368115"/>
            </a:xfrm>
            <a:custGeom>
              <a:avLst/>
              <a:gdLst/>
              <a:ahLst/>
              <a:cxnLst/>
              <a:rect l="l" t="t" r="r" b="b"/>
              <a:pathLst>
                <a:path w="14238708" h="10368115">
                  <a:moveTo>
                    <a:pt x="14145997" y="10368115"/>
                  </a:moveTo>
                  <a:lnTo>
                    <a:pt x="92710" y="10368115"/>
                  </a:lnTo>
                  <a:cubicBezTo>
                    <a:pt x="41910" y="10368115"/>
                    <a:pt x="0" y="10326205"/>
                    <a:pt x="0" y="10275405"/>
                  </a:cubicBezTo>
                  <a:lnTo>
                    <a:pt x="0" y="92710"/>
                  </a:lnTo>
                  <a:cubicBezTo>
                    <a:pt x="0" y="41910"/>
                    <a:pt x="41910" y="0"/>
                    <a:pt x="92710" y="0"/>
                  </a:cubicBezTo>
                  <a:lnTo>
                    <a:pt x="14144727" y="0"/>
                  </a:lnTo>
                  <a:cubicBezTo>
                    <a:pt x="14195527" y="0"/>
                    <a:pt x="14237438" y="41910"/>
                    <a:pt x="14237438" y="92710"/>
                  </a:cubicBezTo>
                  <a:lnTo>
                    <a:pt x="14237438" y="10274136"/>
                  </a:lnTo>
                  <a:cubicBezTo>
                    <a:pt x="14238708" y="10326205"/>
                    <a:pt x="14196797" y="10368115"/>
                    <a:pt x="14145997" y="10368115"/>
                  </a:cubicBezTo>
                  <a:close/>
                </a:path>
              </a:pathLst>
            </a:custGeom>
            <a:solidFill>
              <a:srgbClr val="FFFEF7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4" name="Freeform 4"/>
            <p:cNvSpPr/>
            <p:nvPr/>
          </p:nvSpPr>
          <p:spPr>
            <a:xfrm>
              <a:off x="0" y="0"/>
              <a:ext cx="14302208" cy="10431616"/>
            </a:xfrm>
            <a:custGeom>
              <a:avLst/>
              <a:gdLst/>
              <a:ahLst/>
              <a:cxnLst/>
              <a:rect l="l" t="t" r="r" b="b"/>
              <a:pathLst>
                <a:path w="14302208" h="10431616">
                  <a:moveTo>
                    <a:pt x="14177747" y="59690"/>
                  </a:moveTo>
                  <a:cubicBezTo>
                    <a:pt x="14213308" y="59690"/>
                    <a:pt x="14242518" y="88900"/>
                    <a:pt x="14242518" y="124460"/>
                  </a:cubicBezTo>
                  <a:lnTo>
                    <a:pt x="14242518" y="10307155"/>
                  </a:lnTo>
                  <a:cubicBezTo>
                    <a:pt x="14242518" y="10342716"/>
                    <a:pt x="14213308" y="10371926"/>
                    <a:pt x="14177747" y="10371926"/>
                  </a:cubicBezTo>
                  <a:lnTo>
                    <a:pt x="124460" y="10371926"/>
                  </a:lnTo>
                  <a:cubicBezTo>
                    <a:pt x="88900" y="10371926"/>
                    <a:pt x="59690" y="10342716"/>
                    <a:pt x="59690" y="10307155"/>
                  </a:cubicBezTo>
                  <a:lnTo>
                    <a:pt x="59690" y="124460"/>
                  </a:lnTo>
                  <a:cubicBezTo>
                    <a:pt x="59690" y="88900"/>
                    <a:pt x="88900" y="59690"/>
                    <a:pt x="124460" y="59690"/>
                  </a:cubicBezTo>
                  <a:lnTo>
                    <a:pt x="14177749" y="59690"/>
                  </a:lnTo>
                  <a:moveTo>
                    <a:pt x="14177749" y="0"/>
                  </a:moveTo>
                  <a:lnTo>
                    <a:pt x="124460" y="0"/>
                  </a:lnTo>
                  <a:cubicBezTo>
                    <a:pt x="55880" y="0"/>
                    <a:pt x="0" y="55880"/>
                    <a:pt x="0" y="124460"/>
                  </a:cubicBezTo>
                  <a:lnTo>
                    <a:pt x="0" y="10307155"/>
                  </a:lnTo>
                  <a:cubicBezTo>
                    <a:pt x="0" y="10375736"/>
                    <a:pt x="55880" y="10431616"/>
                    <a:pt x="124460" y="10431616"/>
                  </a:cubicBezTo>
                  <a:lnTo>
                    <a:pt x="14177749" y="10431616"/>
                  </a:lnTo>
                  <a:cubicBezTo>
                    <a:pt x="14246327" y="10431616"/>
                    <a:pt x="14302208" y="10375736"/>
                    <a:pt x="14302208" y="10307155"/>
                  </a:cubicBezTo>
                  <a:lnTo>
                    <a:pt x="14302208" y="124460"/>
                  </a:lnTo>
                  <a:cubicBezTo>
                    <a:pt x="14302208" y="55880"/>
                    <a:pt x="14246327" y="0"/>
                    <a:pt x="14177749" y="0"/>
                  </a:cubicBezTo>
                  <a:close/>
                </a:path>
              </a:pathLst>
            </a:custGeom>
            <a:solidFill>
              <a:srgbClr val="191919"/>
            </a:solidFill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5" name="Freeform 5"/>
          <p:cNvSpPr/>
          <p:nvPr/>
        </p:nvSpPr>
        <p:spPr>
          <a:xfrm>
            <a:off x="-49133" y="364943"/>
            <a:ext cx="7628315" cy="9557115"/>
          </a:xfrm>
          <a:custGeom>
            <a:avLst/>
            <a:gdLst/>
            <a:ahLst/>
            <a:cxnLst/>
            <a:rect l="l" t="t" r="r" b="b"/>
            <a:pathLst>
              <a:path w="7628315" h="9557115">
                <a:moveTo>
                  <a:pt x="0" y="0"/>
                </a:moveTo>
                <a:lnTo>
                  <a:pt x="7628316" y="0"/>
                </a:lnTo>
                <a:lnTo>
                  <a:pt x="7628316" y="9557114"/>
                </a:lnTo>
                <a:lnTo>
                  <a:pt x="0" y="9557114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grpSp>
        <p:nvGrpSpPr>
          <p:cNvPr id="6" name="Group 6"/>
          <p:cNvGrpSpPr>
            <a:grpSpLocks noChangeAspect="1"/>
          </p:cNvGrpSpPr>
          <p:nvPr/>
        </p:nvGrpSpPr>
        <p:grpSpPr>
          <a:xfrm rot="-460589">
            <a:off x="1751691" y="4008360"/>
            <a:ext cx="4649370" cy="4649351"/>
            <a:chOff x="0" y="0"/>
            <a:chExt cx="6350025" cy="6350000"/>
          </a:xfrm>
        </p:grpSpPr>
        <p:sp>
          <p:nvSpPr>
            <p:cNvPr id="7" name="Freeform 7"/>
            <p:cNvSpPr/>
            <p:nvPr/>
          </p:nvSpPr>
          <p:spPr>
            <a:xfrm>
              <a:off x="0" y="0"/>
              <a:ext cx="6350026" cy="6350000"/>
            </a:xfrm>
            <a:custGeom>
              <a:avLst/>
              <a:gdLst/>
              <a:ahLst/>
              <a:cxnLst/>
              <a:rect l="l" t="t" r="r" b="b"/>
              <a:pathLst>
                <a:path w="6350026" h="6350000">
                  <a:moveTo>
                    <a:pt x="0" y="0"/>
                  </a:moveTo>
                  <a:lnTo>
                    <a:pt x="6350026" y="0"/>
                  </a:lnTo>
                  <a:lnTo>
                    <a:pt x="6350026" y="6350000"/>
                  </a:lnTo>
                  <a:lnTo>
                    <a:pt x="0" y="6350000"/>
                  </a:lnTo>
                  <a:close/>
                </a:path>
              </a:pathLst>
            </a:custGeom>
            <a:blipFill>
              <a:blip r:embed="rId4"/>
              <a:stretch>
                <a:fillRect t="-24906" b="-24906"/>
              </a:stretch>
            </a:blipFill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8" name="TextBox 8"/>
          <p:cNvSpPr txBox="1"/>
          <p:nvPr/>
        </p:nvSpPr>
        <p:spPr>
          <a:xfrm rot="-466770">
            <a:off x="1237609" y="2417670"/>
            <a:ext cx="4829464" cy="58094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4729"/>
              </a:lnSpc>
              <a:spcBef>
                <a:spcPct val="0"/>
              </a:spcBef>
            </a:pPr>
            <a:r>
              <a:rPr lang="en-US" sz="3378" u="sng">
                <a:solidFill>
                  <a:srgbClr val="000000"/>
                </a:solidFill>
                <a:latin typeface="TAN Headline"/>
                <a:ea typeface="TAN Headline"/>
                <a:cs typeface="TAN Headline"/>
                <a:sym typeface="TAN Headline"/>
              </a:rPr>
              <a:t>LEVEL 4 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179555" y="1615155"/>
            <a:ext cx="9480976" cy="704049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582924" lvl="1" indent="-291462" algn="l">
              <a:lnSpc>
                <a:spcPts val="3077"/>
              </a:lnSpc>
              <a:buFont typeface="Arial"/>
              <a:buChar char="•"/>
            </a:pPr>
            <a:r>
              <a:rPr lang="en-US" sz="2699" dirty="0">
                <a:solidFill>
                  <a:srgbClr val="000000"/>
                </a:solidFill>
                <a:latin typeface="Handy Casual"/>
                <a:ea typeface="Handy Casual"/>
                <a:cs typeface="Handy Casual"/>
                <a:sym typeface="Handy Casual"/>
              </a:rPr>
              <a:t>In your assignment we expect you to consider; </a:t>
            </a:r>
          </a:p>
          <a:p>
            <a:pPr algn="l">
              <a:lnSpc>
                <a:spcPts val="3077"/>
              </a:lnSpc>
            </a:pPr>
            <a:endParaRPr lang="en-US" sz="2699" dirty="0">
              <a:solidFill>
                <a:srgbClr val="000000"/>
              </a:solidFill>
              <a:latin typeface="Handy Casual"/>
              <a:ea typeface="Handy Casual"/>
              <a:cs typeface="Handy Casual"/>
              <a:sym typeface="Handy Casual"/>
            </a:endParaRPr>
          </a:p>
          <a:p>
            <a:pPr marL="582924" lvl="1" indent="-291462" algn="l">
              <a:lnSpc>
                <a:spcPts val="3077"/>
              </a:lnSpc>
              <a:buAutoNum type="arabicPeriod"/>
            </a:pPr>
            <a:r>
              <a:rPr lang="en-US" sz="2699" dirty="0">
                <a:solidFill>
                  <a:srgbClr val="000000"/>
                </a:solidFill>
                <a:latin typeface="Handy Casual"/>
                <a:ea typeface="Handy Casual"/>
                <a:cs typeface="Handy Casual"/>
                <a:sym typeface="Handy Casual"/>
              </a:rPr>
              <a:t>Is there a duty of care? </a:t>
            </a:r>
          </a:p>
          <a:p>
            <a:pPr marL="582924" lvl="1" indent="-291462" algn="l">
              <a:lnSpc>
                <a:spcPts val="3077"/>
              </a:lnSpc>
              <a:buAutoNum type="arabicPeriod"/>
            </a:pPr>
            <a:r>
              <a:rPr lang="en-US" sz="2699" dirty="0">
                <a:solidFill>
                  <a:srgbClr val="000000"/>
                </a:solidFill>
                <a:latin typeface="Handy Casual"/>
                <a:ea typeface="Handy Casual"/>
                <a:cs typeface="Handy Casual"/>
                <a:sym typeface="Handy Casual"/>
              </a:rPr>
              <a:t>Has it been breached? (Causation) </a:t>
            </a:r>
          </a:p>
          <a:p>
            <a:pPr marL="582924" lvl="1" indent="-291462" algn="l">
              <a:lnSpc>
                <a:spcPts val="3077"/>
              </a:lnSpc>
              <a:buAutoNum type="arabicPeriod"/>
            </a:pPr>
            <a:r>
              <a:rPr lang="en-US" sz="2699" dirty="0">
                <a:solidFill>
                  <a:srgbClr val="000000"/>
                </a:solidFill>
                <a:latin typeface="Handy Casual"/>
                <a:ea typeface="Handy Casual"/>
                <a:cs typeface="Handy Casual"/>
                <a:sym typeface="Handy Casual"/>
              </a:rPr>
              <a:t>Remoteness </a:t>
            </a:r>
          </a:p>
          <a:p>
            <a:pPr algn="l">
              <a:lnSpc>
                <a:spcPts val="3077"/>
              </a:lnSpc>
            </a:pPr>
            <a:endParaRPr lang="en-US" sz="2699" dirty="0">
              <a:solidFill>
                <a:srgbClr val="000000"/>
              </a:solidFill>
              <a:latin typeface="Handy Casual"/>
              <a:ea typeface="Handy Casual"/>
              <a:cs typeface="Handy Casual"/>
              <a:sym typeface="Handy Casual"/>
            </a:endParaRPr>
          </a:p>
          <a:p>
            <a:pPr algn="l">
              <a:lnSpc>
                <a:spcPts val="3077"/>
              </a:lnSpc>
            </a:pPr>
            <a:endParaRPr lang="en-US" sz="2699" dirty="0">
              <a:solidFill>
                <a:srgbClr val="000000"/>
              </a:solidFill>
              <a:latin typeface="Handy Casual"/>
              <a:ea typeface="Handy Casual"/>
              <a:cs typeface="Handy Casual"/>
              <a:sym typeface="Handy Casual"/>
            </a:endParaRPr>
          </a:p>
          <a:p>
            <a:pPr marL="582924" lvl="1" indent="-291462" algn="l">
              <a:lnSpc>
                <a:spcPts val="3077"/>
              </a:lnSpc>
              <a:buFont typeface="Arial"/>
              <a:buChar char="•"/>
            </a:pPr>
            <a:r>
              <a:rPr lang="en-US" sz="2699" dirty="0">
                <a:solidFill>
                  <a:srgbClr val="000000"/>
                </a:solidFill>
                <a:latin typeface="Handy Casual"/>
                <a:ea typeface="Handy Casual"/>
                <a:cs typeface="Handy Casual"/>
                <a:sym typeface="Handy Casual"/>
              </a:rPr>
              <a:t>I expect that </a:t>
            </a:r>
            <a:r>
              <a:rPr lang="en-US" sz="2699" dirty="0" err="1">
                <a:solidFill>
                  <a:srgbClr val="000000"/>
                </a:solidFill>
                <a:latin typeface="Handy Casual"/>
                <a:ea typeface="Handy Casual"/>
                <a:cs typeface="Handy Casual"/>
                <a:sym typeface="Handy Casual"/>
              </a:rPr>
              <a:t>alot</a:t>
            </a:r>
            <a:r>
              <a:rPr lang="en-US" sz="2699" dirty="0">
                <a:solidFill>
                  <a:srgbClr val="000000"/>
                </a:solidFill>
                <a:latin typeface="Handy Casual"/>
                <a:ea typeface="Handy Casual"/>
                <a:cs typeface="Handy Casual"/>
                <a:sym typeface="Handy Casual"/>
              </a:rPr>
              <a:t> of your references will come from case law. </a:t>
            </a:r>
          </a:p>
          <a:p>
            <a:pPr algn="l">
              <a:lnSpc>
                <a:spcPts val="3077"/>
              </a:lnSpc>
            </a:pPr>
            <a:endParaRPr lang="en-US" sz="2699" dirty="0">
              <a:solidFill>
                <a:srgbClr val="000000"/>
              </a:solidFill>
              <a:latin typeface="Handy Casual"/>
              <a:ea typeface="Handy Casual"/>
              <a:cs typeface="Handy Casual"/>
              <a:sym typeface="Handy Casual"/>
            </a:endParaRPr>
          </a:p>
          <a:p>
            <a:pPr marL="582924" lvl="1" indent="-291462" algn="l">
              <a:lnSpc>
                <a:spcPts val="3077"/>
              </a:lnSpc>
              <a:buFont typeface="Arial"/>
              <a:buChar char="•"/>
            </a:pPr>
            <a:r>
              <a:rPr lang="en-US" sz="2699" dirty="0">
                <a:solidFill>
                  <a:srgbClr val="000000"/>
                </a:solidFill>
                <a:latin typeface="Handy Casual"/>
                <a:ea typeface="Handy Casual"/>
                <a:cs typeface="Handy Casual"/>
                <a:sym typeface="Handy Casual"/>
              </a:rPr>
              <a:t>You are expected to supported your answers with case law </a:t>
            </a:r>
          </a:p>
          <a:p>
            <a:pPr algn="l">
              <a:lnSpc>
                <a:spcPts val="3077"/>
              </a:lnSpc>
            </a:pPr>
            <a:endParaRPr lang="en-US" sz="2699" dirty="0">
              <a:solidFill>
                <a:srgbClr val="000000"/>
              </a:solidFill>
              <a:latin typeface="Handy Casual"/>
              <a:ea typeface="Handy Casual"/>
              <a:cs typeface="Handy Casual"/>
              <a:sym typeface="Handy Casual"/>
            </a:endParaRPr>
          </a:p>
          <a:p>
            <a:pPr marL="582924" lvl="1" indent="-291462" algn="l">
              <a:lnSpc>
                <a:spcPts val="3077"/>
              </a:lnSpc>
              <a:buFont typeface="Arial"/>
              <a:buChar char="•"/>
            </a:pPr>
            <a:r>
              <a:rPr lang="en-US" sz="2699" dirty="0">
                <a:solidFill>
                  <a:srgbClr val="000000"/>
                </a:solidFill>
                <a:latin typeface="Handy Casual"/>
                <a:ea typeface="Handy Casual"/>
                <a:cs typeface="Handy Casual"/>
                <a:sym typeface="Handy Casual"/>
              </a:rPr>
              <a:t>10% over rule applies </a:t>
            </a:r>
          </a:p>
          <a:p>
            <a:pPr algn="l">
              <a:lnSpc>
                <a:spcPts val="3077"/>
              </a:lnSpc>
            </a:pPr>
            <a:endParaRPr lang="en-US" sz="2699" dirty="0">
              <a:solidFill>
                <a:srgbClr val="000000"/>
              </a:solidFill>
              <a:latin typeface="Handy Casual"/>
              <a:ea typeface="Handy Casual"/>
              <a:cs typeface="Handy Casual"/>
              <a:sym typeface="Handy Casual"/>
            </a:endParaRPr>
          </a:p>
          <a:p>
            <a:pPr marL="582924" lvl="1" indent="-291462" algn="l">
              <a:lnSpc>
                <a:spcPts val="3077"/>
              </a:lnSpc>
              <a:buFont typeface="Arial"/>
              <a:buChar char="•"/>
            </a:pPr>
            <a:r>
              <a:rPr lang="en-US" sz="2699" dirty="0">
                <a:solidFill>
                  <a:srgbClr val="000000"/>
                </a:solidFill>
                <a:latin typeface="Handy Casual"/>
                <a:ea typeface="Handy Casual"/>
                <a:cs typeface="Handy Casual"/>
                <a:sym typeface="Handy Casual"/>
              </a:rPr>
              <a:t>There is no 10% under rule </a:t>
            </a:r>
          </a:p>
          <a:p>
            <a:pPr marL="582924" lvl="1" indent="-291462" algn="l">
              <a:lnSpc>
                <a:spcPts val="3077"/>
              </a:lnSpc>
              <a:buFont typeface="Arial"/>
              <a:buChar char="•"/>
            </a:pPr>
            <a:r>
              <a:rPr lang="en-US" sz="2699" dirty="0">
                <a:solidFill>
                  <a:srgbClr val="000000"/>
                </a:solidFill>
                <a:latin typeface="Handy Casual"/>
                <a:ea typeface="Handy Casual"/>
                <a:cs typeface="Handy Casual"/>
                <a:sym typeface="Handy Casual"/>
              </a:rPr>
              <a:t>Ensure that you are referencing in accordance with the Harvard Referencing Style. </a:t>
            </a:r>
          </a:p>
          <a:p>
            <a:pPr algn="l">
              <a:lnSpc>
                <a:spcPts val="3077"/>
              </a:lnSpc>
            </a:pPr>
            <a:endParaRPr lang="en-US" sz="2699" dirty="0">
              <a:solidFill>
                <a:srgbClr val="000000"/>
              </a:solidFill>
              <a:latin typeface="Handy Casual"/>
              <a:ea typeface="Handy Casual"/>
              <a:cs typeface="Handy Casual"/>
              <a:sym typeface="Handy Casual"/>
            </a:endParaRPr>
          </a:p>
          <a:p>
            <a:pPr marL="582924" lvl="1" indent="-291462" algn="l">
              <a:lnSpc>
                <a:spcPts val="3077"/>
              </a:lnSpc>
              <a:buFont typeface="Arial"/>
              <a:buChar char="•"/>
            </a:pPr>
            <a:r>
              <a:rPr lang="en-US" sz="2699" dirty="0" err="1">
                <a:solidFill>
                  <a:srgbClr val="000000"/>
                </a:solidFill>
                <a:latin typeface="Handy Casual"/>
                <a:ea typeface="Handy Casual"/>
                <a:cs typeface="Handy Casual"/>
                <a:sym typeface="Handy Casual"/>
              </a:rPr>
              <a:t>Utilise</a:t>
            </a:r>
            <a:r>
              <a:rPr lang="en-US" sz="2699" dirty="0">
                <a:solidFill>
                  <a:srgbClr val="000000"/>
                </a:solidFill>
                <a:latin typeface="Handy Casual"/>
                <a:ea typeface="Handy Casual"/>
                <a:cs typeface="Handy Casual"/>
                <a:sym typeface="Handy Casual"/>
              </a:rPr>
              <a:t> your reading list on Moodle. </a:t>
            </a:r>
          </a:p>
        </p:txBody>
      </p:sp>
      <p:sp>
        <p:nvSpPr>
          <p:cNvPr id="10" name="Freeform 10"/>
          <p:cNvSpPr/>
          <p:nvPr/>
        </p:nvSpPr>
        <p:spPr>
          <a:xfrm rot="-1568932">
            <a:off x="11437677" y="7714166"/>
            <a:ext cx="1144336" cy="1640625"/>
          </a:xfrm>
          <a:custGeom>
            <a:avLst/>
            <a:gdLst/>
            <a:ahLst/>
            <a:cxnLst/>
            <a:rect l="l" t="t" r="r" b="b"/>
            <a:pathLst>
              <a:path w="1144336" h="1640625">
                <a:moveTo>
                  <a:pt x="0" y="0"/>
                </a:moveTo>
                <a:lnTo>
                  <a:pt x="1144337" y="0"/>
                </a:lnTo>
                <a:lnTo>
                  <a:pt x="1144337" y="1640626"/>
                </a:lnTo>
                <a:lnTo>
                  <a:pt x="0" y="1640626"/>
                </a:lnTo>
                <a:lnTo>
                  <a:pt x="0" y="0"/>
                </a:lnTo>
                <a:close/>
              </a:path>
            </a:pathLst>
          </a:custGeom>
          <a:blipFill>
            <a:blip r:embed="rId5"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1" name="Freeform 11"/>
          <p:cNvSpPr/>
          <p:nvPr/>
        </p:nvSpPr>
        <p:spPr>
          <a:xfrm rot="5027046">
            <a:off x="16282896" y="916013"/>
            <a:ext cx="1514128" cy="1379233"/>
          </a:xfrm>
          <a:custGeom>
            <a:avLst/>
            <a:gdLst/>
            <a:ahLst/>
            <a:cxnLst/>
            <a:rect l="l" t="t" r="r" b="b"/>
            <a:pathLst>
              <a:path w="1514128" h="1379233">
                <a:moveTo>
                  <a:pt x="0" y="0"/>
                </a:moveTo>
                <a:lnTo>
                  <a:pt x="1514129" y="0"/>
                </a:lnTo>
                <a:lnTo>
                  <a:pt x="1514129" y="1379234"/>
                </a:lnTo>
                <a:lnTo>
                  <a:pt x="0" y="1379234"/>
                </a:lnTo>
                <a:lnTo>
                  <a:pt x="0" y="0"/>
                </a:lnTo>
                <a:close/>
              </a:path>
            </a:pathLst>
          </a:custGeom>
          <a:blipFill>
            <a:blip r:embed="rId7">
              <a:extLst>
                <a:ext uri="{96DAC541-7B7A-43D3-8B79-37D633B846F1}">
                  <asvg:svgBlip xmlns:asvg="http://schemas.microsoft.com/office/drawing/2016/SVG/main" r:embed="rId8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BF7F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6760391" y="1242183"/>
            <a:ext cx="10498909" cy="7657600"/>
            <a:chOff x="0" y="0"/>
            <a:chExt cx="14302208" cy="10431615"/>
          </a:xfrm>
        </p:grpSpPr>
        <p:sp>
          <p:nvSpPr>
            <p:cNvPr id="3" name="Freeform 3"/>
            <p:cNvSpPr/>
            <p:nvPr/>
          </p:nvSpPr>
          <p:spPr>
            <a:xfrm>
              <a:off x="31750" y="31750"/>
              <a:ext cx="14238708" cy="10368115"/>
            </a:xfrm>
            <a:custGeom>
              <a:avLst/>
              <a:gdLst/>
              <a:ahLst/>
              <a:cxnLst/>
              <a:rect l="l" t="t" r="r" b="b"/>
              <a:pathLst>
                <a:path w="14238708" h="10368115">
                  <a:moveTo>
                    <a:pt x="14145997" y="10368115"/>
                  </a:moveTo>
                  <a:lnTo>
                    <a:pt x="92710" y="10368115"/>
                  </a:lnTo>
                  <a:cubicBezTo>
                    <a:pt x="41910" y="10368115"/>
                    <a:pt x="0" y="10326205"/>
                    <a:pt x="0" y="10275405"/>
                  </a:cubicBezTo>
                  <a:lnTo>
                    <a:pt x="0" y="92710"/>
                  </a:lnTo>
                  <a:cubicBezTo>
                    <a:pt x="0" y="41910"/>
                    <a:pt x="41910" y="0"/>
                    <a:pt x="92710" y="0"/>
                  </a:cubicBezTo>
                  <a:lnTo>
                    <a:pt x="14144727" y="0"/>
                  </a:lnTo>
                  <a:cubicBezTo>
                    <a:pt x="14195527" y="0"/>
                    <a:pt x="14237438" y="41910"/>
                    <a:pt x="14237438" y="92710"/>
                  </a:cubicBezTo>
                  <a:lnTo>
                    <a:pt x="14237438" y="10274136"/>
                  </a:lnTo>
                  <a:cubicBezTo>
                    <a:pt x="14238708" y="10326205"/>
                    <a:pt x="14196797" y="10368115"/>
                    <a:pt x="14145997" y="10368115"/>
                  </a:cubicBezTo>
                  <a:close/>
                </a:path>
              </a:pathLst>
            </a:custGeom>
            <a:solidFill>
              <a:srgbClr val="FFFEF7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4" name="Freeform 4"/>
            <p:cNvSpPr/>
            <p:nvPr/>
          </p:nvSpPr>
          <p:spPr>
            <a:xfrm>
              <a:off x="0" y="0"/>
              <a:ext cx="14302208" cy="10431616"/>
            </a:xfrm>
            <a:custGeom>
              <a:avLst/>
              <a:gdLst/>
              <a:ahLst/>
              <a:cxnLst/>
              <a:rect l="l" t="t" r="r" b="b"/>
              <a:pathLst>
                <a:path w="14302208" h="10431616">
                  <a:moveTo>
                    <a:pt x="14177747" y="59690"/>
                  </a:moveTo>
                  <a:cubicBezTo>
                    <a:pt x="14213308" y="59690"/>
                    <a:pt x="14242518" y="88900"/>
                    <a:pt x="14242518" y="124460"/>
                  </a:cubicBezTo>
                  <a:lnTo>
                    <a:pt x="14242518" y="10307155"/>
                  </a:lnTo>
                  <a:cubicBezTo>
                    <a:pt x="14242518" y="10342716"/>
                    <a:pt x="14213308" y="10371926"/>
                    <a:pt x="14177747" y="10371926"/>
                  </a:cubicBezTo>
                  <a:lnTo>
                    <a:pt x="124460" y="10371926"/>
                  </a:lnTo>
                  <a:cubicBezTo>
                    <a:pt x="88900" y="10371926"/>
                    <a:pt x="59690" y="10342716"/>
                    <a:pt x="59690" y="10307155"/>
                  </a:cubicBezTo>
                  <a:lnTo>
                    <a:pt x="59690" y="124460"/>
                  </a:lnTo>
                  <a:cubicBezTo>
                    <a:pt x="59690" y="88900"/>
                    <a:pt x="88900" y="59690"/>
                    <a:pt x="124460" y="59690"/>
                  </a:cubicBezTo>
                  <a:lnTo>
                    <a:pt x="14177749" y="59690"/>
                  </a:lnTo>
                  <a:moveTo>
                    <a:pt x="14177749" y="0"/>
                  </a:moveTo>
                  <a:lnTo>
                    <a:pt x="124460" y="0"/>
                  </a:lnTo>
                  <a:cubicBezTo>
                    <a:pt x="55880" y="0"/>
                    <a:pt x="0" y="55880"/>
                    <a:pt x="0" y="124460"/>
                  </a:cubicBezTo>
                  <a:lnTo>
                    <a:pt x="0" y="10307155"/>
                  </a:lnTo>
                  <a:cubicBezTo>
                    <a:pt x="0" y="10375736"/>
                    <a:pt x="55880" y="10431616"/>
                    <a:pt x="124460" y="10431616"/>
                  </a:cubicBezTo>
                  <a:lnTo>
                    <a:pt x="14177749" y="10431616"/>
                  </a:lnTo>
                  <a:cubicBezTo>
                    <a:pt x="14246327" y="10431616"/>
                    <a:pt x="14302208" y="10375736"/>
                    <a:pt x="14302208" y="10307155"/>
                  </a:cubicBezTo>
                  <a:lnTo>
                    <a:pt x="14302208" y="124460"/>
                  </a:lnTo>
                  <a:cubicBezTo>
                    <a:pt x="14302208" y="55880"/>
                    <a:pt x="14246327" y="0"/>
                    <a:pt x="14177749" y="0"/>
                  </a:cubicBezTo>
                  <a:close/>
                </a:path>
              </a:pathLst>
            </a:custGeom>
            <a:solidFill>
              <a:srgbClr val="191919"/>
            </a:solidFill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5" name="Freeform 5"/>
          <p:cNvSpPr/>
          <p:nvPr/>
        </p:nvSpPr>
        <p:spPr>
          <a:xfrm>
            <a:off x="-26894" y="321691"/>
            <a:ext cx="7628315" cy="9557115"/>
          </a:xfrm>
          <a:custGeom>
            <a:avLst/>
            <a:gdLst/>
            <a:ahLst/>
            <a:cxnLst/>
            <a:rect l="l" t="t" r="r" b="b"/>
            <a:pathLst>
              <a:path w="7628315" h="9557115">
                <a:moveTo>
                  <a:pt x="0" y="0"/>
                </a:moveTo>
                <a:lnTo>
                  <a:pt x="7628316" y="0"/>
                </a:lnTo>
                <a:lnTo>
                  <a:pt x="7628316" y="9557114"/>
                </a:lnTo>
                <a:lnTo>
                  <a:pt x="0" y="9557114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grpSp>
        <p:nvGrpSpPr>
          <p:cNvPr id="7" name="Group 7"/>
          <p:cNvGrpSpPr>
            <a:grpSpLocks noChangeAspect="1"/>
          </p:cNvGrpSpPr>
          <p:nvPr/>
        </p:nvGrpSpPr>
        <p:grpSpPr>
          <a:xfrm rot="-460589">
            <a:off x="1751691" y="4008360"/>
            <a:ext cx="4649370" cy="4649351"/>
            <a:chOff x="0" y="0"/>
            <a:chExt cx="6350025" cy="6350000"/>
          </a:xfrm>
        </p:grpSpPr>
        <p:sp>
          <p:nvSpPr>
            <p:cNvPr id="8" name="Freeform 8"/>
            <p:cNvSpPr/>
            <p:nvPr/>
          </p:nvSpPr>
          <p:spPr>
            <a:xfrm>
              <a:off x="0" y="0"/>
              <a:ext cx="6350026" cy="6350000"/>
            </a:xfrm>
            <a:custGeom>
              <a:avLst/>
              <a:gdLst/>
              <a:ahLst/>
              <a:cxnLst/>
              <a:rect l="l" t="t" r="r" b="b"/>
              <a:pathLst>
                <a:path w="6350026" h="6350000">
                  <a:moveTo>
                    <a:pt x="0" y="0"/>
                  </a:moveTo>
                  <a:lnTo>
                    <a:pt x="6350026" y="0"/>
                  </a:lnTo>
                  <a:lnTo>
                    <a:pt x="6350026" y="6350000"/>
                  </a:lnTo>
                  <a:lnTo>
                    <a:pt x="0" y="6350000"/>
                  </a:lnTo>
                  <a:close/>
                </a:path>
              </a:pathLst>
            </a:custGeom>
            <a:blipFill>
              <a:blip r:embed="rId4"/>
              <a:stretch>
                <a:fillRect t="-24906" b="-24906"/>
              </a:stretch>
            </a:blipFill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11" name="TextBox 11"/>
          <p:cNvSpPr txBox="1"/>
          <p:nvPr/>
        </p:nvSpPr>
        <p:spPr>
          <a:xfrm rot="-466770">
            <a:off x="1237583" y="2397547"/>
            <a:ext cx="4829464" cy="6208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729"/>
              </a:lnSpc>
              <a:spcBef>
                <a:spcPct val="0"/>
              </a:spcBef>
            </a:pPr>
            <a:r>
              <a:rPr lang="en-US" sz="4800" dirty="0">
                <a:solidFill>
                  <a:srgbClr val="000000"/>
                </a:solidFill>
                <a:latin typeface="TAN Headline"/>
                <a:ea typeface="TAN Headline"/>
                <a:cs typeface="TAN Headline"/>
                <a:sym typeface="TAN Headline"/>
              </a:rPr>
              <a:t>Level 5 </a:t>
            </a:r>
          </a:p>
        </p:txBody>
      </p:sp>
      <p:sp>
        <p:nvSpPr>
          <p:cNvPr id="18" name="Freeform 18"/>
          <p:cNvSpPr/>
          <p:nvPr/>
        </p:nvSpPr>
        <p:spPr>
          <a:xfrm rot="-1568932">
            <a:off x="11437677" y="7714166"/>
            <a:ext cx="1144336" cy="1640625"/>
          </a:xfrm>
          <a:custGeom>
            <a:avLst/>
            <a:gdLst/>
            <a:ahLst/>
            <a:cxnLst/>
            <a:rect l="l" t="t" r="r" b="b"/>
            <a:pathLst>
              <a:path w="1144336" h="1640625">
                <a:moveTo>
                  <a:pt x="0" y="0"/>
                </a:moveTo>
                <a:lnTo>
                  <a:pt x="1144337" y="0"/>
                </a:lnTo>
                <a:lnTo>
                  <a:pt x="1144337" y="1640626"/>
                </a:lnTo>
                <a:lnTo>
                  <a:pt x="0" y="1640626"/>
                </a:lnTo>
                <a:lnTo>
                  <a:pt x="0" y="0"/>
                </a:lnTo>
                <a:close/>
              </a:path>
            </a:pathLst>
          </a:custGeom>
          <a:blipFill>
            <a:blip r:embed="rId5"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9" name="Freeform 19"/>
          <p:cNvSpPr/>
          <p:nvPr/>
        </p:nvSpPr>
        <p:spPr>
          <a:xfrm rot="5027046">
            <a:off x="16282896" y="916013"/>
            <a:ext cx="1514128" cy="1379233"/>
          </a:xfrm>
          <a:custGeom>
            <a:avLst/>
            <a:gdLst/>
            <a:ahLst/>
            <a:cxnLst/>
            <a:rect l="l" t="t" r="r" b="b"/>
            <a:pathLst>
              <a:path w="1514128" h="1379233">
                <a:moveTo>
                  <a:pt x="0" y="0"/>
                </a:moveTo>
                <a:lnTo>
                  <a:pt x="1514129" y="0"/>
                </a:lnTo>
                <a:lnTo>
                  <a:pt x="1514129" y="1379234"/>
                </a:lnTo>
                <a:lnTo>
                  <a:pt x="0" y="1379234"/>
                </a:lnTo>
                <a:lnTo>
                  <a:pt x="0" y="0"/>
                </a:lnTo>
                <a:close/>
              </a:path>
            </a:pathLst>
          </a:custGeom>
          <a:blipFill>
            <a:blip r:embed="rId7">
              <a:extLst>
                <a:ext uri="{96DAC541-7B7A-43D3-8B79-37D633B846F1}">
                  <asvg:svgBlip xmlns:asvg="http://schemas.microsoft.com/office/drawing/2016/SVG/main" r:embed="rId8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311D71D1-0F2F-629C-2ED0-96FCA2B81097}"/>
              </a:ext>
            </a:extLst>
          </p:cNvPr>
          <p:cNvSpPr txBox="1"/>
          <p:nvPr/>
        </p:nvSpPr>
        <p:spPr>
          <a:xfrm>
            <a:off x="7046849" y="1277408"/>
            <a:ext cx="9170894" cy="764568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582924" lvl="1" indent="-291462" algn="l">
              <a:lnSpc>
                <a:spcPts val="3077"/>
              </a:lnSpc>
              <a:buFont typeface="Arial"/>
              <a:buChar char="•"/>
            </a:pPr>
            <a:r>
              <a:rPr lang="en-US" sz="2699" dirty="0">
                <a:solidFill>
                  <a:srgbClr val="000000"/>
                </a:solidFill>
                <a:latin typeface="Handy Casual"/>
                <a:ea typeface="Handy Casual"/>
                <a:cs typeface="Handy Casual"/>
                <a:sym typeface="Handy Casual"/>
              </a:rPr>
              <a:t>In your assignment we expect you to consider; </a:t>
            </a:r>
          </a:p>
          <a:p>
            <a:pPr algn="l">
              <a:lnSpc>
                <a:spcPts val="3077"/>
              </a:lnSpc>
            </a:pPr>
            <a:endParaRPr lang="en-US" sz="2699" dirty="0">
              <a:solidFill>
                <a:srgbClr val="000000"/>
              </a:solidFill>
              <a:latin typeface="Handy Casual"/>
              <a:ea typeface="Handy Casual"/>
              <a:cs typeface="Handy Casual"/>
              <a:sym typeface="Handy Casual"/>
            </a:endParaRPr>
          </a:p>
          <a:p>
            <a:pPr marL="582924" lvl="1" indent="-291462" algn="l">
              <a:lnSpc>
                <a:spcPts val="3077"/>
              </a:lnSpc>
              <a:buAutoNum type="arabicPeriod"/>
            </a:pPr>
            <a:r>
              <a:rPr lang="en-US" sz="2699" dirty="0">
                <a:solidFill>
                  <a:srgbClr val="000000"/>
                </a:solidFill>
                <a:latin typeface="Handy Casual"/>
                <a:ea typeface="Handy Casual"/>
                <a:cs typeface="Handy Casual"/>
                <a:sym typeface="Handy Casual"/>
              </a:rPr>
              <a:t>Is there a duty of care? </a:t>
            </a:r>
          </a:p>
          <a:p>
            <a:pPr marL="582924" lvl="1" indent="-291462" algn="l">
              <a:lnSpc>
                <a:spcPts val="3077"/>
              </a:lnSpc>
              <a:buAutoNum type="arabicPeriod"/>
            </a:pPr>
            <a:r>
              <a:rPr lang="en-US" sz="2699" dirty="0">
                <a:solidFill>
                  <a:srgbClr val="000000"/>
                </a:solidFill>
                <a:latin typeface="Handy Casual"/>
                <a:ea typeface="Handy Casual"/>
                <a:cs typeface="Handy Casual"/>
                <a:sym typeface="Handy Casual"/>
              </a:rPr>
              <a:t>Has it been breached? (Causation) </a:t>
            </a:r>
          </a:p>
          <a:p>
            <a:pPr marL="582924" lvl="1" indent="-291462" algn="l">
              <a:lnSpc>
                <a:spcPts val="3077"/>
              </a:lnSpc>
              <a:buAutoNum type="arabicPeriod"/>
            </a:pPr>
            <a:r>
              <a:rPr lang="en-US" sz="2699" dirty="0">
                <a:solidFill>
                  <a:srgbClr val="000000"/>
                </a:solidFill>
                <a:latin typeface="Handy Casual"/>
                <a:ea typeface="Handy Casual"/>
                <a:cs typeface="Handy Casual"/>
                <a:sym typeface="Handy Casual"/>
              </a:rPr>
              <a:t>Remoteness </a:t>
            </a:r>
          </a:p>
          <a:p>
            <a:pPr marL="582924" lvl="1" indent="-291462" algn="l">
              <a:lnSpc>
                <a:spcPts val="3077"/>
              </a:lnSpc>
              <a:buAutoNum type="arabicPeriod"/>
            </a:pPr>
            <a:r>
              <a:rPr lang="en-US" sz="2699" dirty="0" err="1">
                <a:solidFill>
                  <a:srgbClr val="000000"/>
                </a:solidFill>
                <a:latin typeface="Handy Casual"/>
                <a:ea typeface="Handy Casual"/>
                <a:cs typeface="Handy Casual"/>
                <a:sym typeface="Handy Casual"/>
              </a:rPr>
              <a:t>Defences</a:t>
            </a:r>
            <a:r>
              <a:rPr lang="en-US" sz="2699" dirty="0">
                <a:solidFill>
                  <a:srgbClr val="000000"/>
                </a:solidFill>
                <a:latin typeface="Handy Casual"/>
                <a:ea typeface="Handy Casual"/>
                <a:cs typeface="Handy Casual"/>
                <a:sym typeface="Handy Casual"/>
              </a:rPr>
              <a:t> </a:t>
            </a:r>
          </a:p>
          <a:p>
            <a:pPr marL="582924" lvl="1" indent="-291462" algn="l">
              <a:lnSpc>
                <a:spcPts val="3077"/>
              </a:lnSpc>
              <a:buAutoNum type="arabicPeriod"/>
            </a:pPr>
            <a:r>
              <a:rPr lang="en-US" sz="2699" dirty="0">
                <a:solidFill>
                  <a:srgbClr val="000000"/>
                </a:solidFill>
                <a:latin typeface="Handy Casual"/>
                <a:ea typeface="Handy Casual"/>
                <a:cs typeface="Handy Casual"/>
                <a:sym typeface="Handy Casual"/>
              </a:rPr>
              <a:t>Remedies </a:t>
            </a:r>
          </a:p>
          <a:p>
            <a:pPr algn="l">
              <a:lnSpc>
                <a:spcPts val="3077"/>
              </a:lnSpc>
            </a:pPr>
            <a:endParaRPr lang="en-US" sz="2699" dirty="0">
              <a:solidFill>
                <a:srgbClr val="000000"/>
              </a:solidFill>
              <a:latin typeface="Handy Casual"/>
              <a:ea typeface="Handy Casual"/>
              <a:cs typeface="Handy Casual"/>
              <a:sym typeface="Handy Casual"/>
            </a:endParaRPr>
          </a:p>
          <a:p>
            <a:pPr marL="582924" lvl="1" indent="-291462" algn="l">
              <a:lnSpc>
                <a:spcPts val="3077"/>
              </a:lnSpc>
              <a:buFont typeface="Arial"/>
              <a:buChar char="•"/>
            </a:pPr>
            <a:r>
              <a:rPr lang="en-US" sz="2699" dirty="0">
                <a:solidFill>
                  <a:srgbClr val="000000"/>
                </a:solidFill>
                <a:latin typeface="Handy Casual"/>
                <a:ea typeface="Handy Casual"/>
                <a:cs typeface="Handy Casual"/>
                <a:sym typeface="Handy Casual"/>
              </a:rPr>
              <a:t>I expect that a lot of your references will come from case law. </a:t>
            </a:r>
          </a:p>
          <a:p>
            <a:pPr algn="l">
              <a:lnSpc>
                <a:spcPts val="3077"/>
              </a:lnSpc>
            </a:pPr>
            <a:endParaRPr lang="en-US" sz="2699" dirty="0">
              <a:solidFill>
                <a:srgbClr val="000000"/>
              </a:solidFill>
              <a:latin typeface="Handy Casual"/>
              <a:ea typeface="Handy Casual"/>
              <a:cs typeface="Handy Casual"/>
              <a:sym typeface="Handy Casual"/>
            </a:endParaRPr>
          </a:p>
          <a:p>
            <a:pPr marL="582924" lvl="1" indent="-291462" algn="l">
              <a:lnSpc>
                <a:spcPts val="3077"/>
              </a:lnSpc>
              <a:buFont typeface="Arial"/>
              <a:buChar char="•"/>
            </a:pPr>
            <a:r>
              <a:rPr lang="en-US" sz="2699" dirty="0">
                <a:solidFill>
                  <a:srgbClr val="000000"/>
                </a:solidFill>
                <a:latin typeface="Handy Casual"/>
                <a:ea typeface="Handy Casual"/>
                <a:cs typeface="Handy Casual"/>
                <a:sym typeface="Handy Casual"/>
              </a:rPr>
              <a:t>You are expected to supported your answers with case law </a:t>
            </a:r>
          </a:p>
          <a:p>
            <a:pPr algn="l">
              <a:lnSpc>
                <a:spcPts val="3077"/>
              </a:lnSpc>
            </a:pPr>
            <a:endParaRPr lang="en-US" sz="2699" dirty="0">
              <a:solidFill>
                <a:srgbClr val="000000"/>
              </a:solidFill>
              <a:latin typeface="Handy Casual"/>
              <a:ea typeface="Handy Casual"/>
              <a:cs typeface="Handy Casual"/>
              <a:sym typeface="Handy Casual"/>
            </a:endParaRPr>
          </a:p>
          <a:p>
            <a:pPr marL="582924" lvl="1" indent="-291462" algn="l">
              <a:lnSpc>
                <a:spcPts val="3077"/>
              </a:lnSpc>
              <a:buFont typeface="Arial"/>
              <a:buChar char="•"/>
            </a:pPr>
            <a:r>
              <a:rPr lang="en-US" sz="2699" dirty="0">
                <a:solidFill>
                  <a:srgbClr val="000000"/>
                </a:solidFill>
                <a:latin typeface="Handy Casual"/>
                <a:ea typeface="Handy Casual"/>
                <a:cs typeface="Handy Casual"/>
                <a:sym typeface="Handy Casual"/>
              </a:rPr>
              <a:t>10% overrule applies </a:t>
            </a:r>
          </a:p>
          <a:p>
            <a:pPr algn="l">
              <a:lnSpc>
                <a:spcPts val="3077"/>
              </a:lnSpc>
            </a:pPr>
            <a:endParaRPr lang="en-US" sz="2699" dirty="0">
              <a:solidFill>
                <a:srgbClr val="000000"/>
              </a:solidFill>
              <a:latin typeface="Handy Casual"/>
              <a:ea typeface="Handy Casual"/>
              <a:cs typeface="Handy Casual"/>
              <a:sym typeface="Handy Casual"/>
            </a:endParaRPr>
          </a:p>
          <a:p>
            <a:pPr marL="582924" lvl="1" indent="-291462" algn="l">
              <a:lnSpc>
                <a:spcPts val="3077"/>
              </a:lnSpc>
              <a:buFont typeface="Arial"/>
              <a:buChar char="•"/>
            </a:pPr>
            <a:r>
              <a:rPr lang="en-US" sz="2699" dirty="0">
                <a:solidFill>
                  <a:srgbClr val="000000"/>
                </a:solidFill>
                <a:latin typeface="Handy Casual"/>
                <a:ea typeface="Handy Casual"/>
                <a:cs typeface="Handy Casual"/>
                <a:sym typeface="Handy Casual"/>
              </a:rPr>
              <a:t>There is no 10% under rule </a:t>
            </a:r>
          </a:p>
          <a:p>
            <a:pPr marL="582924" lvl="1" indent="-291462" algn="l">
              <a:lnSpc>
                <a:spcPts val="3077"/>
              </a:lnSpc>
              <a:buFont typeface="Arial"/>
              <a:buChar char="•"/>
            </a:pPr>
            <a:r>
              <a:rPr lang="en-US" sz="2699" dirty="0">
                <a:solidFill>
                  <a:srgbClr val="000000"/>
                </a:solidFill>
                <a:latin typeface="Handy Casual"/>
                <a:ea typeface="Handy Casual"/>
                <a:cs typeface="Handy Casual"/>
                <a:sym typeface="Handy Casual"/>
              </a:rPr>
              <a:t>Ensure that you are referencing in accordance with the Harvard Referencing Style. </a:t>
            </a:r>
          </a:p>
          <a:p>
            <a:pPr algn="l">
              <a:lnSpc>
                <a:spcPts val="3077"/>
              </a:lnSpc>
            </a:pPr>
            <a:endParaRPr lang="en-US" sz="2699" dirty="0">
              <a:solidFill>
                <a:srgbClr val="000000"/>
              </a:solidFill>
              <a:latin typeface="Handy Casual"/>
              <a:ea typeface="Handy Casual"/>
              <a:cs typeface="Handy Casual"/>
              <a:sym typeface="Handy Casual"/>
            </a:endParaRPr>
          </a:p>
          <a:p>
            <a:pPr marL="582924" lvl="1" indent="-291462" algn="l">
              <a:lnSpc>
                <a:spcPts val="3077"/>
              </a:lnSpc>
              <a:buFont typeface="Arial"/>
              <a:buChar char="•"/>
            </a:pPr>
            <a:r>
              <a:rPr lang="en-US" sz="2699" dirty="0">
                <a:solidFill>
                  <a:srgbClr val="000000"/>
                </a:solidFill>
                <a:latin typeface="Handy Casual"/>
                <a:ea typeface="Handy Casual"/>
                <a:cs typeface="Handy Casual"/>
                <a:sym typeface="Handy Casual"/>
              </a:rPr>
              <a:t>Utilize your reading list on Moodle. </a:t>
            </a: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BF7F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6760391" y="1242183"/>
            <a:ext cx="10498909" cy="7657600"/>
            <a:chOff x="0" y="0"/>
            <a:chExt cx="14302208" cy="10431615"/>
          </a:xfrm>
        </p:grpSpPr>
        <p:sp>
          <p:nvSpPr>
            <p:cNvPr id="3" name="Freeform 3"/>
            <p:cNvSpPr/>
            <p:nvPr/>
          </p:nvSpPr>
          <p:spPr>
            <a:xfrm>
              <a:off x="31750" y="31750"/>
              <a:ext cx="14238708" cy="10368115"/>
            </a:xfrm>
            <a:custGeom>
              <a:avLst/>
              <a:gdLst/>
              <a:ahLst/>
              <a:cxnLst/>
              <a:rect l="l" t="t" r="r" b="b"/>
              <a:pathLst>
                <a:path w="14238708" h="10368115">
                  <a:moveTo>
                    <a:pt x="14145997" y="10368115"/>
                  </a:moveTo>
                  <a:lnTo>
                    <a:pt x="92710" y="10368115"/>
                  </a:lnTo>
                  <a:cubicBezTo>
                    <a:pt x="41910" y="10368115"/>
                    <a:pt x="0" y="10326205"/>
                    <a:pt x="0" y="10275405"/>
                  </a:cubicBezTo>
                  <a:lnTo>
                    <a:pt x="0" y="92710"/>
                  </a:lnTo>
                  <a:cubicBezTo>
                    <a:pt x="0" y="41910"/>
                    <a:pt x="41910" y="0"/>
                    <a:pt x="92710" y="0"/>
                  </a:cubicBezTo>
                  <a:lnTo>
                    <a:pt x="14144727" y="0"/>
                  </a:lnTo>
                  <a:cubicBezTo>
                    <a:pt x="14195527" y="0"/>
                    <a:pt x="14237438" y="41910"/>
                    <a:pt x="14237438" y="92710"/>
                  </a:cubicBezTo>
                  <a:lnTo>
                    <a:pt x="14237438" y="10274136"/>
                  </a:lnTo>
                  <a:cubicBezTo>
                    <a:pt x="14238708" y="10326205"/>
                    <a:pt x="14196797" y="10368115"/>
                    <a:pt x="14145997" y="10368115"/>
                  </a:cubicBezTo>
                  <a:close/>
                </a:path>
              </a:pathLst>
            </a:custGeom>
            <a:solidFill>
              <a:srgbClr val="FFFEF7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4" name="Freeform 4"/>
            <p:cNvSpPr/>
            <p:nvPr/>
          </p:nvSpPr>
          <p:spPr>
            <a:xfrm>
              <a:off x="0" y="0"/>
              <a:ext cx="14302208" cy="10431616"/>
            </a:xfrm>
            <a:custGeom>
              <a:avLst/>
              <a:gdLst/>
              <a:ahLst/>
              <a:cxnLst/>
              <a:rect l="l" t="t" r="r" b="b"/>
              <a:pathLst>
                <a:path w="14302208" h="10431616">
                  <a:moveTo>
                    <a:pt x="14177747" y="59690"/>
                  </a:moveTo>
                  <a:cubicBezTo>
                    <a:pt x="14213308" y="59690"/>
                    <a:pt x="14242518" y="88900"/>
                    <a:pt x="14242518" y="124460"/>
                  </a:cubicBezTo>
                  <a:lnTo>
                    <a:pt x="14242518" y="10307155"/>
                  </a:lnTo>
                  <a:cubicBezTo>
                    <a:pt x="14242518" y="10342716"/>
                    <a:pt x="14213308" y="10371926"/>
                    <a:pt x="14177747" y="10371926"/>
                  </a:cubicBezTo>
                  <a:lnTo>
                    <a:pt x="124460" y="10371926"/>
                  </a:lnTo>
                  <a:cubicBezTo>
                    <a:pt x="88900" y="10371926"/>
                    <a:pt x="59690" y="10342716"/>
                    <a:pt x="59690" y="10307155"/>
                  </a:cubicBezTo>
                  <a:lnTo>
                    <a:pt x="59690" y="124460"/>
                  </a:lnTo>
                  <a:cubicBezTo>
                    <a:pt x="59690" y="88900"/>
                    <a:pt x="88900" y="59690"/>
                    <a:pt x="124460" y="59690"/>
                  </a:cubicBezTo>
                  <a:lnTo>
                    <a:pt x="14177749" y="59690"/>
                  </a:lnTo>
                  <a:moveTo>
                    <a:pt x="14177749" y="0"/>
                  </a:moveTo>
                  <a:lnTo>
                    <a:pt x="124460" y="0"/>
                  </a:lnTo>
                  <a:cubicBezTo>
                    <a:pt x="55880" y="0"/>
                    <a:pt x="0" y="55880"/>
                    <a:pt x="0" y="124460"/>
                  </a:cubicBezTo>
                  <a:lnTo>
                    <a:pt x="0" y="10307155"/>
                  </a:lnTo>
                  <a:cubicBezTo>
                    <a:pt x="0" y="10375736"/>
                    <a:pt x="55880" y="10431616"/>
                    <a:pt x="124460" y="10431616"/>
                  </a:cubicBezTo>
                  <a:lnTo>
                    <a:pt x="14177749" y="10431616"/>
                  </a:lnTo>
                  <a:cubicBezTo>
                    <a:pt x="14246327" y="10431616"/>
                    <a:pt x="14302208" y="10375736"/>
                    <a:pt x="14302208" y="10307155"/>
                  </a:cubicBezTo>
                  <a:lnTo>
                    <a:pt x="14302208" y="124460"/>
                  </a:lnTo>
                  <a:cubicBezTo>
                    <a:pt x="14302208" y="55880"/>
                    <a:pt x="14246327" y="0"/>
                    <a:pt x="14177749" y="0"/>
                  </a:cubicBezTo>
                  <a:close/>
                </a:path>
              </a:pathLst>
            </a:custGeom>
            <a:solidFill>
              <a:srgbClr val="191919"/>
            </a:solidFill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5" name="Freeform 5"/>
          <p:cNvSpPr/>
          <p:nvPr/>
        </p:nvSpPr>
        <p:spPr>
          <a:xfrm>
            <a:off x="-49133" y="364943"/>
            <a:ext cx="7628315" cy="9557115"/>
          </a:xfrm>
          <a:custGeom>
            <a:avLst/>
            <a:gdLst/>
            <a:ahLst/>
            <a:cxnLst/>
            <a:rect l="l" t="t" r="r" b="b"/>
            <a:pathLst>
              <a:path w="7628315" h="9557115">
                <a:moveTo>
                  <a:pt x="0" y="0"/>
                </a:moveTo>
                <a:lnTo>
                  <a:pt x="7628316" y="0"/>
                </a:lnTo>
                <a:lnTo>
                  <a:pt x="7628316" y="9557114"/>
                </a:lnTo>
                <a:lnTo>
                  <a:pt x="0" y="9557114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6" name="TextBox 6"/>
          <p:cNvSpPr txBox="1"/>
          <p:nvPr/>
        </p:nvSpPr>
        <p:spPr>
          <a:xfrm rot="-466770">
            <a:off x="1456657" y="3124425"/>
            <a:ext cx="4579927" cy="56235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4331"/>
              </a:lnSpc>
            </a:pPr>
            <a:r>
              <a:rPr lang="en-US" sz="3799">
                <a:solidFill>
                  <a:srgbClr val="000000"/>
                </a:solidFill>
                <a:latin typeface="Handy Casual"/>
                <a:ea typeface="Handy Casual"/>
                <a:cs typeface="Handy Casual"/>
                <a:sym typeface="Handy Casual"/>
              </a:rPr>
              <a:t>Larana Company</a:t>
            </a:r>
          </a:p>
        </p:txBody>
      </p:sp>
      <p:grpSp>
        <p:nvGrpSpPr>
          <p:cNvPr id="7" name="Group 7"/>
          <p:cNvGrpSpPr>
            <a:grpSpLocks noChangeAspect="1"/>
          </p:cNvGrpSpPr>
          <p:nvPr/>
        </p:nvGrpSpPr>
        <p:grpSpPr>
          <a:xfrm rot="-460589">
            <a:off x="1751691" y="4008360"/>
            <a:ext cx="4649370" cy="4649351"/>
            <a:chOff x="0" y="0"/>
            <a:chExt cx="6350025" cy="6350000"/>
          </a:xfrm>
        </p:grpSpPr>
        <p:sp>
          <p:nvSpPr>
            <p:cNvPr id="8" name="Freeform 8"/>
            <p:cNvSpPr/>
            <p:nvPr/>
          </p:nvSpPr>
          <p:spPr>
            <a:xfrm>
              <a:off x="0" y="0"/>
              <a:ext cx="6350026" cy="6350000"/>
            </a:xfrm>
            <a:custGeom>
              <a:avLst/>
              <a:gdLst/>
              <a:ahLst/>
              <a:cxnLst/>
              <a:rect l="l" t="t" r="r" b="b"/>
              <a:pathLst>
                <a:path w="6350026" h="6350000">
                  <a:moveTo>
                    <a:pt x="0" y="0"/>
                  </a:moveTo>
                  <a:lnTo>
                    <a:pt x="6350026" y="0"/>
                  </a:lnTo>
                  <a:lnTo>
                    <a:pt x="6350026" y="6350000"/>
                  </a:lnTo>
                  <a:lnTo>
                    <a:pt x="0" y="6350000"/>
                  </a:lnTo>
                  <a:close/>
                </a:path>
              </a:pathLst>
            </a:custGeom>
            <a:blipFill>
              <a:blip r:embed="rId4"/>
              <a:stretch>
                <a:fillRect t="-24906" b="-24906"/>
              </a:stretch>
            </a:blipFill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9" name="TextBox 9"/>
          <p:cNvSpPr txBox="1"/>
          <p:nvPr/>
        </p:nvSpPr>
        <p:spPr>
          <a:xfrm rot="-466770">
            <a:off x="1238555" y="2408081"/>
            <a:ext cx="4829464" cy="61396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5009"/>
              </a:lnSpc>
              <a:spcBef>
                <a:spcPct val="0"/>
              </a:spcBef>
            </a:pPr>
            <a:r>
              <a:rPr lang="en-US" sz="3578" u="sng">
                <a:solidFill>
                  <a:srgbClr val="000000"/>
                </a:solidFill>
                <a:latin typeface="TAN Headline"/>
                <a:ea typeface="TAN Headline"/>
                <a:cs typeface="TAN Headline"/>
                <a:sym typeface="TAN Headline"/>
              </a:rPr>
              <a:t>FOR ALL!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7171821" y="1576043"/>
            <a:ext cx="9333612" cy="629885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135"/>
              </a:lnSpc>
            </a:pPr>
            <a:r>
              <a:rPr lang="en-US" sz="2750">
                <a:solidFill>
                  <a:srgbClr val="000000"/>
                </a:solidFill>
                <a:latin typeface="Handy Casual"/>
                <a:ea typeface="Handy Casual"/>
                <a:cs typeface="Handy Casual"/>
                <a:sym typeface="Handy Casual"/>
              </a:rPr>
              <a:t>A few cases I expect to see include; </a:t>
            </a:r>
          </a:p>
          <a:p>
            <a:pPr algn="l">
              <a:lnSpc>
                <a:spcPts val="3135"/>
              </a:lnSpc>
            </a:pPr>
            <a:endParaRPr lang="en-US" sz="2750">
              <a:solidFill>
                <a:srgbClr val="000000"/>
              </a:solidFill>
              <a:latin typeface="Handy Casual"/>
              <a:ea typeface="Handy Casual"/>
              <a:cs typeface="Handy Casual"/>
              <a:sym typeface="Handy Casual"/>
            </a:endParaRPr>
          </a:p>
          <a:p>
            <a:pPr marL="593805" lvl="1" indent="-296902" algn="l">
              <a:lnSpc>
                <a:spcPts val="3135"/>
              </a:lnSpc>
              <a:buAutoNum type="arabicPeriod"/>
            </a:pPr>
            <a:r>
              <a:rPr lang="en-US" sz="2750">
                <a:solidFill>
                  <a:srgbClr val="000000"/>
                </a:solidFill>
                <a:latin typeface="Handy Casual"/>
                <a:ea typeface="Handy Casual"/>
                <a:cs typeface="Handy Casual"/>
                <a:sym typeface="Handy Casual"/>
              </a:rPr>
              <a:t>Caparo Industries v Dickman </a:t>
            </a:r>
          </a:p>
          <a:p>
            <a:pPr marL="593805" lvl="1" indent="-296902" algn="l">
              <a:lnSpc>
                <a:spcPts val="3135"/>
              </a:lnSpc>
              <a:buAutoNum type="arabicPeriod"/>
            </a:pPr>
            <a:r>
              <a:rPr lang="en-US" sz="2750">
                <a:solidFill>
                  <a:srgbClr val="000000"/>
                </a:solidFill>
                <a:latin typeface="Handy Casual"/>
                <a:ea typeface="Handy Casual"/>
                <a:cs typeface="Handy Casual"/>
                <a:sym typeface="Handy Casual"/>
              </a:rPr>
              <a:t>Donoghue v Stevenson </a:t>
            </a:r>
          </a:p>
          <a:p>
            <a:pPr marL="593805" lvl="1" indent="-296902" algn="l">
              <a:lnSpc>
                <a:spcPts val="3135"/>
              </a:lnSpc>
              <a:buAutoNum type="arabicPeriod"/>
            </a:pPr>
            <a:r>
              <a:rPr lang="en-US" sz="2750">
                <a:solidFill>
                  <a:srgbClr val="000000"/>
                </a:solidFill>
                <a:latin typeface="Handy Casual"/>
                <a:ea typeface="Handy Casual"/>
                <a:cs typeface="Handy Casual"/>
                <a:sym typeface="Handy Casual"/>
              </a:rPr>
              <a:t>Paris v Stepney Borough Council [1951] </a:t>
            </a:r>
          </a:p>
          <a:p>
            <a:pPr algn="l">
              <a:lnSpc>
                <a:spcPts val="3135"/>
              </a:lnSpc>
            </a:pPr>
            <a:endParaRPr lang="en-US" sz="2750">
              <a:solidFill>
                <a:srgbClr val="000000"/>
              </a:solidFill>
              <a:latin typeface="Handy Casual"/>
              <a:ea typeface="Handy Casual"/>
              <a:cs typeface="Handy Casual"/>
              <a:sym typeface="Handy Casual"/>
            </a:endParaRPr>
          </a:p>
          <a:p>
            <a:pPr algn="l">
              <a:lnSpc>
                <a:spcPts val="3135"/>
              </a:lnSpc>
            </a:pPr>
            <a:endParaRPr lang="en-US" sz="2750">
              <a:solidFill>
                <a:srgbClr val="000000"/>
              </a:solidFill>
              <a:latin typeface="Handy Casual"/>
              <a:ea typeface="Handy Casual"/>
              <a:cs typeface="Handy Casual"/>
              <a:sym typeface="Handy Casual"/>
            </a:endParaRPr>
          </a:p>
          <a:p>
            <a:pPr algn="l">
              <a:lnSpc>
                <a:spcPts val="3135"/>
              </a:lnSpc>
            </a:pPr>
            <a:r>
              <a:rPr lang="en-US" sz="2750">
                <a:solidFill>
                  <a:srgbClr val="000000"/>
                </a:solidFill>
                <a:latin typeface="Handy Casual"/>
                <a:ea typeface="Handy Casual"/>
                <a:cs typeface="Handy Casual"/>
                <a:sym typeface="Handy Casual"/>
              </a:rPr>
              <a:t>Need to include academic sources - no LAW TEACHER! </a:t>
            </a:r>
          </a:p>
          <a:p>
            <a:pPr algn="l">
              <a:lnSpc>
                <a:spcPts val="3135"/>
              </a:lnSpc>
            </a:pPr>
            <a:endParaRPr lang="en-US" sz="2750">
              <a:solidFill>
                <a:srgbClr val="000000"/>
              </a:solidFill>
              <a:latin typeface="Handy Casual"/>
              <a:ea typeface="Handy Casual"/>
              <a:cs typeface="Handy Casual"/>
              <a:sym typeface="Handy Casual"/>
            </a:endParaRPr>
          </a:p>
          <a:p>
            <a:pPr algn="l">
              <a:lnSpc>
                <a:spcPts val="3135"/>
              </a:lnSpc>
            </a:pPr>
            <a:r>
              <a:rPr lang="en-US" sz="2750">
                <a:solidFill>
                  <a:srgbClr val="000000"/>
                </a:solidFill>
                <a:latin typeface="Handy Casual"/>
                <a:ea typeface="Handy Casual"/>
                <a:cs typeface="Handy Casual"/>
                <a:sym typeface="Handy Casual"/>
              </a:rPr>
              <a:t>Need to include an introduction - which should include; an introduction to the scenario; how the question will be approached and a thesis. </a:t>
            </a:r>
          </a:p>
          <a:p>
            <a:pPr algn="l">
              <a:lnSpc>
                <a:spcPts val="3135"/>
              </a:lnSpc>
            </a:pPr>
            <a:endParaRPr lang="en-US" sz="2750">
              <a:solidFill>
                <a:srgbClr val="000000"/>
              </a:solidFill>
              <a:latin typeface="Handy Casual"/>
              <a:ea typeface="Handy Casual"/>
              <a:cs typeface="Handy Casual"/>
              <a:sym typeface="Handy Casual"/>
            </a:endParaRPr>
          </a:p>
          <a:p>
            <a:pPr algn="l">
              <a:lnSpc>
                <a:spcPts val="3135"/>
              </a:lnSpc>
            </a:pPr>
            <a:r>
              <a:rPr lang="en-US" sz="2750">
                <a:solidFill>
                  <a:srgbClr val="000000"/>
                </a:solidFill>
                <a:latin typeface="Handy Casual"/>
                <a:ea typeface="Handy Casual"/>
                <a:cs typeface="Handy Casual"/>
                <a:sym typeface="Handy Casual"/>
              </a:rPr>
              <a:t>In your main body you should then consider the elements mentioned which are supported by case law. </a:t>
            </a:r>
          </a:p>
          <a:p>
            <a:pPr algn="l">
              <a:lnSpc>
                <a:spcPts val="3135"/>
              </a:lnSpc>
            </a:pPr>
            <a:endParaRPr lang="en-US" sz="2750">
              <a:solidFill>
                <a:srgbClr val="000000"/>
              </a:solidFill>
              <a:latin typeface="Handy Casual"/>
              <a:ea typeface="Handy Casual"/>
              <a:cs typeface="Handy Casual"/>
              <a:sym typeface="Handy Casual"/>
            </a:endParaRPr>
          </a:p>
          <a:p>
            <a:pPr algn="l">
              <a:lnSpc>
                <a:spcPts val="3135"/>
              </a:lnSpc>
            </a:pPr>
            <a:r>
              <a:rPr lang="en-US" sz="2750">
                <a:solidFill>
                  <a:srgbClr val="000000"/>
                </a:solidFill>
                <a:latin typeface="Handy Casual"/>
                <a:ea typeface="Handy Casual"/>
                <a:cs typeface="Handy Casual"/>
                <a:sym typeface="Handy Casual"/>
              </a:rPr>
              <a:t>Conclusion - do not introduce anything new, simply answer the question.</a:t>
            </a:r>
          </a:p>
        </p:txBody>
      </p:sp>
      <p:sp>
        <p:nvSpPr>
          <p:cNvPr id="11" name="Freeform 11"/>
          <p:cNvSpPr/>
          <p:nvPr/>
        </p:nvSpPr>
        <p:spPr>
          <a:xfrm rot="5027046">
            <a:off x="16282896" y="916013"/>
            <a:ext cx="1514128" cy="1379233"/>
          </a:xfrm>
          <a:custGeom>
            <a:avLst/>
            <a:gdLst/>
            <a:ahLst/>
            <a:cxnLst/>
            <a:rect l="l" t="t" r="r" b="b"/>
            <a:pathLst>
              <a:path w="1514128" h="1379233">
                <a:moveTo>
                  <a:pt x="0" y="0"/>
                </a:moveTo>
                <a:lnTo>
                  <a:pt x="1514129" y="0"/>
                </a:lnTo>
                <a:lnTo>
                  <a:pt x="1514129" y="1379234"/>
                </a:lnTo>
                <a:lnTo>
                  <a:pt x="0" y="1379234"/>
                </a:lnTo>
                <a:lnTo>
                  <a:pt x="0" y="0"/>
                </a:lnTo>
                <a:close/>
              </a:path>
            </a:pathLst>
          </a:custGeom>
          <a:blipFill>
            <a:blip r:embed="rId5"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1028700" y="1242183"/>
            <a:ext cx="16230600" cy="7657600"/>
            <a:chOff x="0" y="0"/>
            <a:chExt cx="22110241" cy="10431615"/>
          </a:xfrm>
        </p:grpSpPr>
        <p:sp>
          <p:nvSpPr>
            <p:cNvPr id="3" name="Freeform 3"/>
            <p:cNvSpPr/>
            <p:nvPr/>
          </p:nvSpPr>
          <p:spPr>
            <a:xfrm>
              <a:off x="31750" y="31750"/>
              <a:ext cx="22046741" cy="10368115"/>
            </a:xfrm>
            <a:custGeom>
              <a:avLst/>
              <a:gdLst/>
              <a:ahLst/>
              <a:cxnLst/>
              <a:rect l="l" t="t" r="r" b="b"/>
              <a:pathLst>
                <a:path w="22046741" h="10368115">
                  <a:moveTo>
                    <a:pt x="21954032" y="10368115"/>
                  </a:moveTo>
                  <a:lnTo>
                    <a:pt x="92710" y="10368115"/>
                  </a:lnTo>
                  <a:cubicBezTo>
                    <a:pt x="41910" y="10368115"/>
                    <a:pt x="0" y="10326205"/>
                    <a:pt x="0" y="10275405"/>
                  </a:cubicBezTo>
                  <a:lnTo>
                    <a:pt x="0" y="92710"/>
                  </a:lnTo>
                  <a:cubicBezTo>
                    <a:pt x="0" y="41910"/>
                    <a:pt x="41910" y="0"/>
                    <a:pt x="92710" y="0"/>
                  </a:cubicBezTo>
                  <a:lnTo>
                    <a:pt x="21952761" y="0"/>
                  </a:lnTo>
                  <a:cubicBezTo>
                    <a:pt x="22003561" y="0"/>
                    <a:pt x="22045471" y="41910"/>
                    <a:pt x="22045471" y="92710"/>
                  </a:cubicBezTo>
                  <a:lnTo>
                    <a:pt x="22045471" y="10274136"/>
                  </a:lnTo>
                  <a:cubicBezTo>
                    <a:pt x="22046741" y="10326205"/>
                    <a:pt x="22004832" y="10368115"/>
                    <a:pt x="21954032" y="10368115"/>
                  </a:cubicBezTo>
                  <a:close/>
                </a:path>
              </a:pathLst>
            </a:custGeom>
            <a:solidFill>
              <a:srgbClr val="FFFEF7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4" name="Freeform 4"/>
            <p:cNvSpPr/>
            <p:nvPr/>
          </p:nvSpPr>
          <p:spPr>
            <a:xfrm>
              <a:off x="0" y="0"/>
              <a:ext cx="22110241" cy="10431616"/>
            </a:xfrm>
            <a:custGeom>
              <a:avLst/>
              <a:gdLst/>
              <a:ahLst/>
              <a:cxnLst/>
              <a:rect l="l" t="t" r="r" b="b"/>
              <a:pathLst>
                <a:path w="22110241" h="10431616">
                  <a:moveTo>
                    <a:pt x="21985782" y="59690"/>
                  </a:moveTo>
                  <a:cubicBezTo>
                    <a:pt x="22021341" y="59690"/>
                    <a:pt x="22050552" y="88900"/>
                    <a:pt x="22050552" y="124460"/>
                  </a:cubicBezTo>
                  <a:lnTo>
                    <a:pt x="22050552" y="10307155"/>
                  </a:lnTo>
                  <a:cubicBezTo>
                    <a:pt x="22050552" y="10342716"/>
                    <a:pt x="22021341" y="10371926"/>
                    <a:pt x="21985782" y="10371926"/>
                  </a:cubicBezTo>
                  <a:lnTo>
                    <a:pt x="124460" y="10371926"/>
                  </a:lnTo>
                  <a:cubicBezTo>
                    <a:pt x="88900" y="10371926"/>
                    <a:pt x="59690" y="10342716"/>
                    <a:pt x="59690" y="10307155"/>
                  </a:cubicBezTo>
                  <a:lnTo>
                    <a:pt x="59690" y="124460"/>
                  </a:lnTo>
                  <a:cubicBezTo>
                    <a:pt x="59690" y="88900"/>
                    <a:pt x="88900" y="59690"/>
                    <a:pt x="124460" y="59690"/>
                  </a:cubicBezTo>
                  <a:lnTo>
                    <a:pt x="21985782" y="59690"/>
                  </a:lnTo>
                  <a:moveTo>
                    <a:pt x="21985782" y="0"/>
                  </a:moveTo>
                  <a:lnTo>
                    <a:pt x="124460" y="0"/>
                  </a:lnTo>
                  <a:cubicBezTo>
                    <a:pt x="55880" y="0"/>
                    <a:pt x="0" y="55880"/>
                    <a:pt x="0" y="124460"/>
                  </a:cubicBezTo>
                  <a:lnTo>
                    <a:pt x="0" y="10307155"/>
                  </a:lnTo>
                  <a:cubicBezTo>
                    <a:pt x="0" y="10375736"/>
                    <a:pt x="55880" y="10431616"/>
                    <a:pt x="124460" y="10431616"/>
                  </a:cubicBezTo>
                  <a:lnTo>
                    <a:pt x="21985782" y="10431616"/>
                  </a:lnTo>
                  <a:cubicBezTo>
                    <a:pt x="22054361" y="10431616"/>
                    <a:pt x="22110241" y="10375736"/>
                    <a:pt x="22110241" y="10307155"/>
                  </a:cubicBezTo>
                  <a:lnTo>
                    <a:pt x="22110241" y="124460"/>
                  </a:lnTo>
                  <a:cubicBezTo>
                    <a:pt x="22110241" y="55880"/>
                    <a:pt x="22054361" y="0"/>
                    <a:pt x="21985782" y="0"/>
                  </a:cubicBezTo>
                  <a:close/>
                </a:path>
              </a:pathLst>
            </a:custGeom>
            <a:solidFill>
              <a:srgbClr val="191919"/>
            </a:solidFill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1375313" y="1525473"/>
            <a:ext cx="14306625" cy="45529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582924" lvl="1" indent="-291462" algn="l">
              <a:lnSpc>
                <a:spcPts val="3779"/>
              </a:lnSpc>
              <a:buFont typeface="Arial"/>
              <a:buChar char="•"/>
            </a:pPr>
            <a:r>
              <a:rPr lang="en-US" sz="2699">
                <a:solidFill>
                  <a:srgbClr val="000000"/>
                </a:solidFill>
                <a:latin typeface="TAN Headline"/>
                <a:ea typeface="TAN Headline"/>
                <a:cs typeface="TAN Headline"/>
                <a:sym typeface="TAN Headline"/>
              </a:rPr>
              <a:t>FINAL TIPS 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779124" y="2215669"/>
            <a:ext cx="14615019" cy="481888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518155" lvl="1" indent="-259078" algn="l">
              <a:lnSpc>
                <a:spcPts val="2735"/>
              </a:lnSpc>
              <a:buFont typeface="Arial"/>
              <a:buChar char="•"/>
            </a:pPr>
            <a:r>
              <a:rPr lang="en-US" sz="2399">
                <a:solidFill>
                  <a:srgbClr val="000000"/>
                </a:solidFill>
                <a:latin typeface="Handy Casual"/>
                <a:ea typeface="Handy Casual"/>
                <a:cs typeface="Handy Casual"/>
                <a:sym typeface="Handy Casual"/>
              </a:rPr>
              <a:t>Try and upload the assignment before 4:30pm on the day of submission </a:t>
            </a:r>
          </a:p>
          <a:p>
            <a:pPr algn="l">
              <a:lnSpc>
                <a:spcPts val="2735"/>
              </a:lnSpc>
            </a:pPr>
            <a:endParaRPr lang="en-US" sz="2399">
              <a:solidFill>
                <a:srgbClr val="000000"/>
              </a:solidFill>
              <a:latin typeface="Handy Casual"/>
              <a:ea typeface="Handy Casual"/>
              <a:cs typeface="Handy Casual"/>
              <a:sym typeface="Handy Casual"/>
            </a:endParaRPr>
          </a:p>
          <a:p>
            <a:pPr marL="518155" lvl="1" indent="-259078" algn="l">
              <a:lnSpc>
                <a:spcPts val="2735"/>
              </a:lnSpc>
              <a:buFont typeface="Arial"/>
              <a:buChar char="•"/>
            </a:pPr>
            <a:r>
              <a:rPr lang="en-US" sz="2399">
                <a:solidFill>
                  <a:srgbClr val="000000"/>
                </a:solidFill>
                <a:latin typeface="Handy Casual"/>
                <a:ea typeface="Handy Casual"/>
                <a:cs typeface="Handy Casual"/>
                <a:sym typeface="Handy Casual"/>
              </a:rPr>
              <a:t>If the link to submit the assignment is not working - email your assignment to me by the stipulated deadline and it will be classed as a successful submission. </a:t>
            </a:r>
          </a:p>
          <a:p>
            <a:pPr algn="l">
              <a:lnSpc>
                <a:spcPts val="2735"/>
              </a:lnSpc>
            </a:pPr>
            <a:endParaRPr lang="en-US" sz="2399">
              <a:solidFill>
                <a:srgbClr val="000000"/>
              </a:solidFill>
              <a:latin typeface="Handy Casual"/>
              <a:ea typeface="Handy Casual"/>
              <a:cs typeface="Handy Casual"/>
              <a:sym typeface="Handy Casual"/>
            </a:endParaRPr>
          </a:p>
          <a:p>
            <a:pPr marL="518155" lvl="1" indent="-259078" algn="l">
              <a:lnSpc>
                <a:spcPts val="2735"/>
              </a:lnSpc>
              <a:buFont typeface="Arial"/>
              <a:buChar char="•"/>
            </a:pPr>
            <a:r>
              <a:rPr lang="en-US" sz="2399">
                <a:solidFill>
                  <a:srgbClr val="000000"/>
                </a:solidFill>
                <a:latin typeface="Handy Casual"/>
                <a:ea typeface="Handy Casual"/>
                <a:cs typeface="Handy Casual"/>
                <a:sym typeface="Handy Casual"/>
              </a:rPr>
              <a:t>Don’t forget your AI statement. </a:t>
            </a:r>
          </a:p>
          <a:p>
            <a:pPr algn="l">
              <a:lnSpc>
                <a:spcPts val="2735"/>
              </a:lnSpc>
            </a:pPr>
            <a:endParaRPr lang="en-US" sz="2399">
              <a:solidFill>
                <a:srgbClr val="000000"/>
              </a:solidFill>
              <a:latin typeface="Handy Casual"/>
              <a:ea typeface="Handy Casual"/>
              <a:cs typeface="Handy Casual"/>
              <a:sym typeface="Handy Casual"/>
            </a:endParaRPr>
          </a:p>
          <a:p>
            <a:pPr marL="518155" lvl="1" indent="-259078" algn="l">
              <a:lnSpc>
                <a:spcPts val="2735"/>
              </a:lnSpc>
              <a:buFont typeface="Arial"/>
              <a:buChar char="•"/>
            </a:pPr>
            <a:r>
              <a:rPr lang="en-US" sz="2399">
                <a:solidFill>
                  <a:srgbClr val="000000"/>
                </a:solidFill>
                <a:latin typeface="Handy Casual"/>
                <a:ea typeface="Handy Casual"/>
                <a:cs typeface="Handy Casual"/>
                <a:sym typeface="Handy Casual"/>
              </a:rPr>
              <a:t>Reference in accordance with Harvard. </a:t>
            </a:r>
          </a:p>
          <a:p>
            <a:pPr algn="l">
              <a:lnSpc>
                <a:spcPts val="2735"/>
              </a:lnSpc>
            </a:pPr>
            <a:endParaRPr lang="en-US" sz="2399">
              <a:solidFill>
                <a:srgbClr val="000000"/>
              </a:solidFill>
              <a:latin typeface="Handy Casual"/>
              <a:ea typeface="Handy Casual"/>
              <a:cs typeface="Handy Casual"/>
              <a:sym typeface="Handy Casual"/>
            </a:endParaRPr>
          </a:p>
          <a:p>
            <a:pPr marL="518155" lvl="1" indent="-259078" algn="l">
              <a:lnSpc>
                <a:spcPts val="2735"/>
              </a:lnSpc>
              <a:buFont typeface="Arial"/>
              <a:buChar char="•"/>
            </a:pPr>
            <a:r>
              <a:rPr lang="en-US" sz="2399">
                <a:solidFill>
                  <a:srgbClr val="000000"/>
                </a:solidFill>
                <a:latin typeface="Handy Casual"/>
                <a:ea typeface="Handy Casual"/>
                <a:cs typeface="Handy Casual"/>
                <a:sym typeface="Handy Casual"/>
              </a:rPr>
              <a:t>Extenuating Circumstances and the policy. </a:t>
            </a:r>
          </a:p>
          <a:p>
            <a:pPr algn="l">
              <a:lnSpc>
                <a:spcPts val="2735"/>
              </a:lnSpc>
            </a:pPr>
            <a:endParaRPr lang="en-US" sz="2399">
              <a:solidFill>
                <a:srgbClr val="000000"/>
              </a:solidFill>
              <a:latin typeface="Handy Casual"/>
              <a:ea typeface="Handy Casual"/>
              <a:cs typeface="Handy Casual"/>
              <a:sym typeface="Handy Casual"/>
            </a:endParaRPr>
          </a:p>
          <a:p>
            <a:pPr marL="518155" lvl="1" indent="-259078" algn="l">
              <a:lnSpc>
                <a:spcPts val="2735"/>
              </a:lnSpc>
              <a:buFont typeface="Arial"/>
              <a:buChar char="•"/>
            </a:pPr>
            <a:r>
              <a:rPr lang="en-US" sz="2399">
                <a:solidFill>
                  <a:srgbClr val="000000"/>
                </a:solidFill>
                <a:latin typeface="Handy Casual"/>
                <a:ea typeface="Handy Casual"/>
                <a:cs typeface="Handy Casual"/>
                <a:sym typeface="Handy Casual"/>
              </a:rPr>
              <a:t>Make use of next weeks draft session 🙂 </a:t>
            </a:r>
          </a:p>
          <a:p>
            <a:pPr algn="l">
              <a:lnSpc>
                <a:spcPts val="2735"/>
              </a:lnSpc>
            </a:pPr>
            <a:endParaRPr lang="en-US" sz="2399">
              <a:solidFill>
                <a:srgbClr val="000000"/>
              </a:solidFill>
              <a:latin typeface="Handy Casual"/>
              <a:ea typeface="Handy Casual"/>
              <a:cs typeface="Handy Casual"/>
              <a:sym typeface="Handy Casual"/>
            </a:endParaRPr>
          </a:p>
          <a:p>
            <a:pPr algn="l">
              <a:lnSpc>
                <a:spcPts val="2735"/>
              </a:lnSpc>
            </a:pPr>
            <a:endParaRPr lang="en-US" sz="2399">
              <a:solidFill>
                <a:srgbClr val="000000"/>
              </a:solidFill>
              <a:latin typeface="Handy Casual"/>
              <a:ea typeface="Handy Casual"/>
              <a:cs typeface="Handy Casual"/>
              <a:sym typeface="Handy Casual"/>
            </a:endParaRPr>
          </a:p>
        </p:txBody>
      </p:sp>
      <p:sp>
        <p:nvSpPr>
          <p:cNvPr id="7" name="Freeform 7"/>
          <p:cNvSpPr/>
          <p:nvPr/>
        </p:nvSpPr>
        <p:spPr>
          <a:xfrm rot="5272824" flipV="1">
            <a:off x="8401805" y="7841253"/>
            <a:ext cx="3750634" cy="3974660"/>
          </a:xfrm>
          <a:custGeom>
            <a:avLst/>
            <a:gdLst/>
            <a:ahLst/>
            <a:cxnLst/>
            <a:rect l="l" t="t" r="r" b="b"/>
            <a:pathLst>
              <a:path w="3750634" h="3974660">
                <a:moveTo>
                  <a:pt x="0" y="3974661"/>
                </a:moveTo>
                <a:lnTo>
                  <a:pt x="3750634" y="3974661"/>
                </a:lnTo>
                <a:lnTo>
                  <a:pt x="3750634" y="0"/>
                </a:lnTo>
                <a:lnTo>
                  <a:pt x="0" y="0"/>
                </a:lnTo>
                <a:lnTo>
                  <a:pt x="0" y="3974661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8" name="Freeform 8"/>
          <p:cNvSpPr/>
          <p:nvPr/>
        </p:nvSpPr>
        <p:spPr>
          <a:xfrm rot="-1568932">
            <a:off x="16073974" y="511583"/>
            <a:ext cx="1480813" cy="2123030"/>
          </a:xfrm>
          <a:custGeom>
            <a:avLst/>
            <a:gdLst/>
            <a:ahLst/>
            <a:cxnLst/>
            <a:rect l="l" t="t" r="r" b="b"/>
            <a:pathLst>
              <a:path w="1480813" h="2123030">
                <a:moveTo>
                  <a:pt x="0" y="0"/>
                </a:moveTo>
                <a:lnTo>
                  <a:pt x="1480813" y="0"/>
                </a:lnTo>
                <a:lnTo>
                  <a:pt x="1480813" y="2123030"/>
                </a:lnTo>
                <a:lnTo>
                  <a:pt x="0" y="2123030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BF7F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4499015" y="3275091"/>
            <a:ext cx="9699658" cy="3103890"/>
          </a:xfrm>
          <a:custGeom>
            <a:avLst/>
            <a:gdLst/>
            <a:ahLst/>
            <a:cxnLst/>
            <a:rect l="l" t="t" r="r" b="b"/>
            <a:pathLst>
              <a:path w="9699658" h="3103890">
                <a:moveTo>
                  <a:pt x="0" y="0"/>
                </a:moveTo>
                <a:lnTo>
                  <a:pt x="9699658" y="0"/>
                </a:lnTo>
                <a:lnTo>
                  <a:pt x="9699658" y="3103890"/>
                </a:lnTo>
                <a:lnTo>
                  <a:pt x="0" y="3103890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3" name="TextBox 3"/>
          <p:cNvSpPr txBox="1"/>
          <p:nvPr/>
        </p:nvSpPr>
        <p:spPr>
          <a:xfrm rot="-166726">
            <a:off x="4270484" y="4062998"/>
            <a:ext cx="9365337" cy="93829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7667"/>
              </a:lnSpc>
              <a:spcBef>
                <a:spcPct val="0"/>
              </a:spcBef>
            </a:pPr>
            <a:r>
              <a:rPr lang="en-US" sz="5477" spc="213">
                <a:solidFill>
                  <a:srgbClr val="000000"/>
                </a:solidFill>
                <a:latin typeface="TAN Headline"/>
                <a:ea typeface="TAN Headline"/>
                <a:cs typeface="TAN Headline"/>
                <a:sym typeface="TAN Headline"/>
              </a:rPr>
              <a:t>CONCLUSIONS</a:t>
            </a:r>
          </a:p>
        </p:txBody>
      </p:sp>
      <p:sp>
        <p:nvSpPr>
          <p:cNvPr id="4" name="Freeform 4"/>
          <p:cNvSpPr/>
          <p:nvPr/>
        </p:nvSpPr>
        <p:spPr>
          <a:xfrm>
            <a:off x="10538197" y="4500396"/>
            <a:ext cx="2537821" cy="1172012"/>
          </a:xfrm>
          <a:custGeom>
            <a:avLst/>
            <a:gdLst/>
            <a:ahLst/>
            <a:cxnLst/>
            <a:rect l="l" t="t" r="r" b="b"/>
            <a:pathLst>
              <a:path w="2537821" h="1172012">
                <a:moveTo>
                  <a:pt x="0" y="0"/>
                </a:moveTo>
                <a:lnTo>
                  <a:pt x="2537821" y="0"/>
                </a:lnTo>
                <a:lnTo>
                  <a:pt x="2537821" y="1172012"/>
                </a:lnTo>
                <a:lnTo>
                  <a:pt x="0" y="1172012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5" name="Freeform 5"/>
          <p:cNvSpPr/>
          <p:nvPr/>
        </p:nvSpPr>
        <p:spPr>
          <a:xfrm rot="-491967">
            <a:off x="3134971" y="1749608"/>
            <a:ext cx="2241878" cy="2042147"/>
          </a:xfrm>
          <a:custGeom>
            <a:avLst/>
            <a:gdLst/>
            <a:ahLst/>
            <a:cxnLst/>
            <a:rect l="l" t="t" r="r" b="b"/>
            <a:pathLst>
              <a:path w="2241878" h="2042147">
                <a:moveTo>
                  <a:pt x="0" y="0"/>
                </a:moveTo>
                <a:lnTo>
                  <a:pt x="2241877" y="0"/>
                </a:lnTo>
                <a:lnTo>
                  <a:pt x="2241877" y="2042147"/>
                </a:lnTo>
                <a:lnTo>
                  <a:pt x="0" y="2042147"/>
                </a:lnTo>
                <a:lnTo>
                  <a:pt x="0" y="0"/>
                </a:lnTo>
                <a:close/>
              </a:path>
            </a:pathLst>
          </a:custGeom>
          <a:blipFill>
            <a:blip r:embed="rId6"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6" name="Freeform 6"/>
          <p:cNvSpPr/>
          <p:nvPr/>
        </p:nvSpPr>
        <p:spPr>
          <a:xfrm rot="4706294" flipV="1">
            <a:off x="-104297" y="1286525"/>
            <a:ext cx="3895386" cy="4128059"/>
          </a:xfrm>
          <a:custGeom>
            <a:avLst/>
            <a:gdLst/>
            <a:ahLst/>
            <a:cxnLst/>
            <a:rect l="l" t="t" r="r" b="b"/>
            <a:pathLst>
              <a:path w="3895386" h="4128059">
                <a:moveTo>
                  <a:pt x="0" y="4128058"/>
                </a:moveTo>
                <a:lnTo>
                  <a:pt x="3895387" y="4128058"/>
                </a:lnTo>
                <a:lnTo>
                  <a:pt x="3895387" y="0"/>
                </a:lnTo>
                <a:lnTo>
                  <a:pt x="0" y="0"/>
                </a:lnTo>
                <a:lnTo>
                  <a:pt x="0" y="4128058"/>
                </a:lnTo>
                <a:close/>
              </a:path>
            </a:pathLst>
          </a:custGeom>
          <a:blipFill>
            <a:blip r:embed="rId8">
              <a:extLst>
                <a:ext uri="{96DAC541-7B7A-43D3-8B79-37D633B846F1}">
                  <asvg:svgBlip xmlns:asvg="http://schemas.microsoft.com/office/drawing/2016/SVG/main" r:embed="rId9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7" name="Freeform 7"/>
          <p:cNvSpPr/>
          <p:nvPr/>
        </p:nvSpPr>
        <p:spPr>
          <a:xfrm rot="-1568932">
            <a:off x="15725241" y="2538573"/>
            <a:ext cx="1447775" cy="2075662"/>
          </a:xfrm>
          <a:custGeom>
            <a:avLst/>
            <a:gdLst/>
            <a:ahLst/>
            <a:cxnLst/>
            <a:rect l="l" t="t" r="r" b="b"/>
            <a:pathLst>
              <a:path w="1447775" h="2075662">
                <a:moveTo>
                  <a:pt x="0" y="0"/>
                </a:moveTo>
                <a:lnTo>
                  <a:pt x="1447774" y="0"/>
                </a:lnTo>
                <a:lnTo>
                  <a:pt x="1447774" y="2075662"/>
                </a:lnTo>
                <a:lnTo>
                  <a:pt x="0" y="2075662"/>
                </a:lnTo>
                <a:lnTo>
                  <a:pt x="0" y="0"/>
                </a:lnTo>
                <a:close/>
              </a:path>
            </a:pathLst>
          </a:custGeom>
          <a:blipFill>
            <a:blip r:embed="rId10">
              <a:extLst>
                <a:ext uri="{96DAC541-7B7A-43D3-8B79-37D633B846F1}">
                  <asvg:svgBlip xmlns:asvg="http://schemas.microsoft.com/office/drawing/2016/SVG/main" r:embed="rId11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8" name="Freeform 8"/>
          <p:cNvSpPr/>
          <p:nvPr/>
        </p:nvSpPr>
        <p:spPr>
          <a:xfrm>
            <a:off x="10538197" y="0"/>
            <a:ext cx="10083238" cy="1393320"/>
          </a:xfrm>
          <a:custGeom>
            <a:avLst/>
            <a:gdLst/>
            <a:ahLst/>
            <a:cxnLst/>
            <a:rect l="l" t="t" r="r" b="b"/>
            <a:pathLst>
              <a:path w="10083238" h="1393320">
                <a:moveTo>
                  <a:pt x="0" y="0"/>
                </a:moveTo>
                <a:lnTo>
                  <a:pt x="10083238" y="0"/>
                </a:lnTo>
                <a:lnTo>
                  <a:pt x="10083238" y="1393320"/>
                </a:lnTo>
                <a:lnTo>
                  <a:pt x="0" y="1393320"/>
                </a:lnTo>
                <a:lnTo>
                  <a:pt x="0" y="0"/>
                </a:lnTo>
                <a:close/>
              </a:path>
            </a:pathLst>
          </a:custGeom>
          <a:blipFill>
            <a:blip r:embed="rId12">
              <a:extLst>
                <a:ext uri="{96DAC541-7B7A-43D3-8B79-37D633B846F1}">
                  <asvg:svgBlip xmlns:asvg="http://schemas.microsoft.com/office/drawing/2016/SVG/main" r:embed="rId1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9" name="Freeform 9"/>
          <p:cNvSpPr/>
          <p:nvPr/>
        </p:nvSpPr>
        <p:spPr>
          <a:xfrm rot="-10800000">
            <a:off x="-4098675" y="8905418"/>
            <a:ext cx="9279203" cy="2078243"/>
          </a:xfrm>
          <a:custGeom>
            <a:avLst/>
            <a:gdLst/>
            <a:ahLst/>
            <a:cxnLst/>
            <a:rect l="l" t="t" r="r" b="b"/>
            <a:pathLst>
              <a:path w="9279203" h="2078243">
                <a:moveTo>
                  <a:pt x="0" y="0"/>
                </a:moveTo>
                <a:lnTo>
                  <a:pt x="9279203" y="0"/>
                </a:lnTo>
                <a:lnTo>
                  <a:pt x="9279203" y="2078242"/>
                </a:lnTo>
                <a:lnTo>
                  <a:pt x="0" y="2078242"/>
                </a:lnTo>
                <a:lnTo>
                  <a:pt x="0" y="0"/>
                </a:lnTo>
                <a:close/>
              </a:path>
            </a:pathLst>
          </a:custGeom>
          <a:blipFill>
            <a:blip r:embed="rId12">
              <a:extLst>
                <a:ext uri="{96DAC541-7B7A-43D3-8B79-37D633B846F1}">
                  <asvg:svgBlip xmlns:asvg="http://schemas.microsoft.com/office/drawing/2016/SVG/main" r:embed="rId13"/>
                </a:ext>
              </a:extLst>
            </a:blip>
            <a:stretch>
              <a:fillRect l="-62081"/>
            </a:stretch>
          </a:blipFill>
        </p:spPr>
        <p:txBody>
          <a:bodyPr/>
          <a:lstStyle/>
          <a:p>
            <a:endParaRPr lang="en-GB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BF7F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 rot="-10800000" flipH="1">
            <a:off x="9223231" y="8895219"/>
            <a:ext cx="11552272" cy="1596314"/>
          </a:xfrm>
          <a:custGeom>
            <a:avLst/>
            <a:gdLst/>
            <a:ahLst/>
            <a:cxnLst/>
            <a:rect l="l" t="t" r="r" b="b"/>
            <a:pathLst>
              <a:path w="11552272" h="1596314">
                <a:moveTo>
                  <a:pt x="11552272" y="0"/>
                </a:moveTo>
                <a:lnTo>
                  <a:pt x="0" y="0"/>
                </a:lnTo>
                <a:lnTo>
                  <a:pt x="0" y="1596314"/>
                </a:lnTo>
                <a:lnTo>
                  <a:pt x="11552272" y="1596314"/>
                </a:lnTo>
                <a:lnTo>
                  <a:pt x="11552272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3" name="Freeform 3"/>
          <p:cNvSpPr/>
          <p:nvPr/>
        </p:nvSpPr>
        <p:spPr>
          <a:xfrm flipH="1">
            <a:off x="-2649686" y="-149539"/>
            <a:ext cx="11546413" cy="1595504"/>
          </a:xfrm>
          <a:custGeom>
            <a:avLst/>
            <a:gdLst/>
            <a:ahLst/>
            <a:cxnLst/>
            <a:rect l="l" t="t" r="r" b="b"/>
            <a:pathLst>
              <a:path w="11546413" h="1595504">
                <a:moveTo>
                  <a:pt x="11546413" y="0"/>
                </a:moveTo>
                <a:lnTo>
                  <a:pt x="0" y="0"/>
                </a:lnTo>
                <a:lnTo>
                  <a:pt x="0" y="1595505"/>
                </a:lnTo>
                <a:lnTo>
                  <a:pt x="11546413" y="1595505"/>
                </a:lnTo>
                <a:lnTo>
                  <a:pt x="11546413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4" name="Freeform 4"/>
          <p:cNvSpPr/>
          <p:nvPr/>
        </p:nvSpPr>
        <p:spPr>
          <a:xfrm rot="-491967">
            <a:off x="4366081" y="1559751"/>
            <a:ext cx="1707111" cy="1555022"/>
          </a:xfrm>
          <a:custGeom>
            <a:avLst/>
            <a:gdLst/>
            <a:ahLst/>
            <a:cxnLst/>
            <a:rect l="l" t="t" r="r" b="b"/>
            <a:pathLst>
              <a:path w="1707111" h="1555022">
                <a:moveTo>
                  <a:pt x="0" y="0"/>
                </a:moveTo>
                <a:lnTo>
                  <a:pt x="1707110" y="0"/>
                </a:lnTo>
                <a:lnTo>
                  <a:pt x="1707110" y="1555023"/>
                </a:lnTo>
                <a:lnTo>
                  <a:pt x="0" y="1555023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5" name="Freeform 5"/>
          <p:cNvSpPr/>
          <p:nvPr/>
        </p:nvSpPr>
        <p:spPr>
          <a:xfrm>
            <a:off x="13182303" y="4220763"/>
            <a:ext cx="3634128" cy="4158041"/>
          </a:xfrm>
          <a:custGeom>
            <a:avLst/>
            <a:gdLst/>
            <a:ahLst/>
            <a:cxnLst/>
            <a:rect l="l" t="t" r="r" b="b"/>
            <a:pathLst>
              <a:path w="3634128" h="4158041">
                <a:moveTo>
                  <a:pt x="0" y="0"/>
                </a:moveTo>
                <a:lnTo>
                  <a:pt x="3634128" y="0"/>
                </a:lnTo>
                <a:lnTo>
                  <a:pt x="3634128" y="4158041"/>
                </a:lnTo>
                <a:lnTo>
                  <a:pt x="0" y="4158041"/>
                </a:lnTo>
                <a:lnTo>
                  <a:pt x="0" y="0"/>
                </a:lnTo>
                <a:close/>
              </a:path>
            </a:pathLst>
          </a:custGeom>
          <a:blipFill>
            <a:blip r:embed="rId6"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6" name="Freeform 6"/>
          <p:cNvSpPr/>
          <p:nvPr/>
        </p:nvSpPr>
        <p:spPr>
          <a:xfrm rot="7104264" flipV="1">
            <a:off x="152632" y="3931750"/>
            <a:ext cx="3895386" cy="4128059"/>
          </a:xfrm>
          <a:custGeom>
            <a:avLst/>
            <a:gdLst/>
            <a:ahLst/>
            <a:cxnLst/>
            <a:rect l="l" t="t" r="r" b="b"/>
            <a:pathLst>
              <a:path w="3895386" h="4128059">
                <a:moveTo>
                  <a:pt x="0" y="4128059"/>
                </a:moveTo>
                <a:lnTo>
                  <a:pt x="3895387" y="4128059"/>
                </a:lnTo>
                <a:lnTo>
                  <a:pt x="3895387" y="0"/>
                </a:lnTo>
                <a:lnTo>
                  <a:pt x="0" y="0"/>
                </a:lnTo>
                <a:lnTo>
                  <a:pt x="0" y="4128059"/>
                </a:lnTo>
                <a:close/>
              </a:path>
            </a:pathLst>
          </a:custGeom>
          <a:blipFill>
            <a:blip r:embed="rId8">
              <a:extLst>
                <a:ext uri="{96DAC541-7B7A-43D3-8B79-37D633B846F1}">
                  <asvg:svgBlip xmlns:asvg="http://schemas.microsoft.com/office/drawing/2016/SVG/main" r:embed="rId9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7" name="Freeform 7"/>
          <p:cNvSpPr/>
          <p:nvPr/>
        </p:nvSpPr>
        <p:spPr>
          <a:xfrm rot="-1568932">
            <a:off x="12894609" y="960037"/>
            <a:ext cx="1480813" cy="2123030"/>
          </a:xfrm>
          <a:custGeom>
            <a:avLst/>
            <a:gdLst/>
            <a:ahLst/>
            <a:cxnLst/>
            <a:rect l="l" t="t" r="r" b="b"/>
            <a:pathLst>
              <a:path w="1480813" h="2123030">
                <a:moveTo>
                  <a:pt x="0" y="0"/>
                </a:moveTo>
                <a:lnTo>
                  <a:pt x="1480813" y="0"/>
                </a:lnTo>
                <a:lnTo>
                  <a:pt x="1480813" y="2123030"/>
                </a:lnTo>
                <a:lnTo>
                  <a:pt x="0" y="2123030"/>
                </a:lnTo>
                <a:lnTo>
                  <a:pt x="0" y="0"/>
                </a:lnTo>
                <a:close/>
              </a:path>
            </a:pathLst>
          </a:custGeom>
          <a:blipFill>
            <a:blip r:embed="rId10">
              <a:extLst>
                <a:ext uri="{96DAC541-7B7A-43D3-8B79-37D633B846F1}">
                  <asvg:svgBlip xmlns:asvg="http://schemas.microsoft.com/office/drawing/2016/SVG/main" r:embed="rId11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9" name="TextBox 9"/>
          <p:cNvSpPr txBox="1"/>
          <p:nvPr/>
        </p:nvSpPr>
        <p:spPr>
          <a:xfrm>
            <a:off x="4955707" y="2879051"/>
            <a:ext cx="8376587" cy="549975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1650"/>
              </a:lnSpc>
            </a:pPr>
            <a:r>
              <a:rPr lang="en-US" sz="18504" spc="407">
                <a:solidFill>
                  <a:srgbClr val="000000"/>
                </a:solidFill>
                <a:latin typeface="Pompiere"/>
                <a:ea typeface="Pompiere"/>
                <a:cs typeface="Pompiere"/>
                <a:sym typeface="Pompiere"/>
              </a:rPr>
              <a:t>THANK</a:t>
            </a:r>
          </a:p>
          <a:p>
            <a:pPr algn="ctr">
              <a:lnSpc>
                <a:spcPts val="21650"/>
              </a:lnSpc>
            </a:pPr>
            <a:r>
              <a:rPr lang="en-US" sz="18504" spc="407">
                <a:solidFill>
                  <a:srgbClr val="000000"/>
                </a:solidFill>
                <a:latin typeface="Pompiere"/>
                <a:ea typeface="Pompiere"/>
                <a:cs typeface="Pompiere"/>
                <a:sym typeface="Pompiere"/>
              </a:rPr>
              <a:t>YOU!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380</Words>
  <Application>Microsoft Office PowerPoint</Application>
  <PresentationFormat>Custom</PresentationFormat>
  <Paragraphs>85</Paragraphs>
  <Slides>11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7" baseType="lpstr">
      <vt:lpstr>Arial</vt:lpstr>
      <vt:lpstr>Pompiere</vt:lpstr>
      <vt:lpstr>Handy Casual</vt:lpstr>
      <vt:lpstr>TAN Headline</vt:lpstr>
      <vt:lpstr>Calibri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Tort law - assignment guidance</dc:title>
  <cp:lastModifiedBy>Zita Draper</cp:lastModifiedBy>
  <cp:revision>2</cp:revision>
  <dcterms:created xsi:type="dcterms:W3CDTF">2006-08-16T00:00:00Z</dcterms:created>
  <dcterms:modified xsi:type="dcterms:W3CDTF">2025-10-28T12:14:27Z</dcterms:modified>
  <dc:identifier>DAG2l3SBXFQ</dc:identifier>
</cp:coreProperties>
</file>