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charts/chart1.xml" ContentType="application/vnd.openxmlformats-officedocument.drawingml.chart+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notesMasterIdLst>
    <p:notesMasterId r:id="rId40"/>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ask 1: Introduction" id="{e3b2231a-7246-4f0e-be2b-3b0294ee90c8}">
          <p14:sldIdLst>
            <p14:sldId id="256"/>
            <p14:sldId id="257"/>
          </p14:sldIdLst>
        </p14:section>
        <p14:section name="Task 2: Rationale" id="{6e6c0b11-9f5e-cc2e-d9ce-8fc6a54be37b}">
          <p14:sldIdLst>
            <p14:sldId id="258"/>
            <p14:sldId id="259"/>
            <p14:sldId id="260"/>
            <p14:sldId id="261"/>
            <p14:sldId id="262"/>
            <p14:sldId id="263"/>
            <p14:sldId id="264"/>
            <p14:sldId id="265"/>
            <p14:sldId id="266"/>
            <p14:sldId id="267"/>
          </p14:sldIdLst>
        </p14:section>
        <p14:section name="Task 3: Campaign" id="{2a58749c-460b-a821-a42e-f1cbac2a96f2}">
          <p14:sldIdLst>
            <p14:sldId id="268"/>
            <p14:sldId id="269"/>
            <p14:sldId id="270"/>
            <p14:sldId id="271"/>
            <p14:sldId id="272"/>
            <p14:sldId id="273"/>
            <p14:sldId id="274"/>
            <p14:sldId id="275"/>
            <p14:sldId id="276"/>
            <p14:sldId id="277"/>
          </p14:sldIdLst>
        </p14:section>
        <p14:section name="Task 4: Benefits and challenges" id="{db335b02-f12b-b4c5-7a62-d2e91564f292}">
          <p14:sldIdLst>
            <p14:sldId id="278"/>
            <p14:sldId id="279"/>
            <p14:sldId id="280"/>
            <p14:sldId id="281"/>
            <p14:sldId id="282"/>
            <p14:sldId id="283"/>
            <p14:sldId id="284"/>
            <p14:sldId id="285"/>
            <p14:sldId id="286"/>
            <p14:sldId id="287"/>
          </p14:sldIdLst>
        </p14:section>
        <p14:section name="References" id="{406dd772-3fba-c523-1cb2-9f9c178869d4}">
          <p14:sldIdLst>
            <p14:sldId id="288"/>
            <p14:sldId id="289"/>
            <p14:sldId id="290"/>
            <p14:sldId id="291"/>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notesMaster" Target="notesMasters/notesMaster1.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charts/_rels/chart1.xml.rels><?xml version="1.0" encoding="UTF-8" standalone="yes"?><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roundedCorners val="1"/>
  <c:chart>
    <c:title>
      <c:tx>
        <c:rich>
          <a:bodyPr/>
          <a:lstStyle/>
          <a:p>
            <a:pPr>
              <a:defRPr sz="1800" b="0" i="0" u="none" strike="noStrike">
                <a:solidFill>
                  <a:srgbClr val="000000"/>
                </a:solidFill>
                <a:latin typeface="Arial"/>
              </a:defRPr>
            </a:pPr>
            <a:r>
              <a:rPr sz="1800" b="0" i="0" u="none" strike="noStrike">
                <a:solidFill>
                  <a:srgbClr val="000000"/>
                </a:solidFill>
                <a:latin typeface="Arial"/>
              </a:rPr>
              <a:t>% of 11 to 18 year olds meeting each guideline (OHID, 2025)</a:t>
            </a:r>
          </a:p>
        </c:rich>
      </c:tx>
      <c:layout/>
      <c:overlay val="0"/>
    </c:title>
    <c:autoTitleDeleted val="0"/>
    <c:plotArea>
      <c:layout/>
      <c:barChart>
        <c:barDir val="col"/>
        <c:grouping val="clustered"/>
        <c:varyColors val="0"/>
        <c:ser>
          <c:idx val="0"/>
          <c:order val="0"/>
          <c:tx>
            <c:strRef>
              <c:f>Sheet1!$B$1</c:f>
              <c:strCache>
                <c:ptCount val="1"/>
                <c:pt idx="0">
                  <c:v>Meeting the guideline</c:v>
                </c:pt>
              </c:strCache>
            </c:strRef>
          </c:tx>
          <c:spPr>
            <a:solidFill>
              <a:srgbClr val="333333"/>
            </a:solidFill>
            <a:effectLst/>
          </c:spPr>
          <c:invertIfNegative val="0"/>
          <c:dLbls>
            <c:numFmt formatCode="0&quot;%&quot;" sourceLinked="0"/>
            <c:txPr>
              <a:bodyPr/>
              <a:lstStyle/>
              <a:p>
                <a:pPr>
                  <a:defRPr b="0" i="0" strike="noStrike" sz="1800" u="none">
                    <a:solidFill>
                      <a:srgbClr val="000000"/>
                    </a:solidFill>
                    <a:latin typeface="Arial"/>
                  </a:defRPr>
                </a:pPr>
              </a:p>
            </c:txPr>
            <c:showLegendKey val="0"/>
            <c:showVal val="1"/>
            <c:showCatName val="0"/>
            <c:showSerName val="0"/>
            <c:showPercent val="0"/>
            <c:showBubbleSize val="0"/>
            <c:showLeaderLines val="0"/>
          </c:dLbls>
          <c:cat>
            <c:multiLvlStrRef>
              <c:f>Sheet1!$A$2:$A$5</c:f>
              <c:multiLvlStrCache>
                <c:ptCount val="4"/>
                <c:lvl>
                  <c:pt idx="0">
                    <c:v>5 A Day</c:v>
                  </c:pt>
                  <c:pt idx="1">
                    <c:v>Free sugars</c:v>
                  </c:pt>
                  <c:pt idx="2">
                    <c:v>Fibre</c:v>
                  </c:pt>
                  <c:pt idx="3">
                    <c:v>Saturated fat</c:v>
                  </c:pt>
                </c:lvl>
              </c:multiLvlStrCache>
            </c:multiLvlStrRef>
          </c:cat>
          <c:val>
            <c:numRef>
              <c:f>Sheet1!$B$2:$B$5</c:f>
              <c:numCache>
                <c:formatCode>General</c:formatCode>
                <c:ptCount val="4"/>
                <c:pt idx="0">
                  <c:v>9</c:v>
                </c:pt>
                <c:pt idx="1">
                  <c:v>5</c:v>
                </c:pt>
                <c:pt idx="2">
                  <c:v>4</c:v>
                </c:pt>
                <c:pt idx="3">
                  <c:v>16</c:v>
                </c:pt>
              </c:numCache>
            </c:numRef>
          </c:val>
        </c:ser>
        <c:dLbls>
          <c:numFmt formatCode="0&quot;%&quot;" sourceLinked="0"/>
          <c:txPr>
            <a:bodyPr/>
            <a:lstStyle/>
            <a:p>
              <a:pPr>
                <a:defRPr b="0" i="0" strike="noStrike" sz="1800" u="none">
                  <a:solidFill>
                    <a:srgbClr val="000000"/>
                  </a:solidFill>
                  <a:latin typeface="Arial"/>
                </a:defRPr>
              </a:pPr>
            </a:p>
          </c:txPr>
          <c:showLegendKey val="0"/>
          <c:showVal val="1"/>
          <c:showCatName val="0"/>
          <c:showSerName val="0"/>
          <c:showPercent val="0"/>
          <c:showBubbleSize val="0"/>
          <c:showLeaderLines val="0"/>
        </c:dLbls>
        <c:gapWidth val="60"/>
        <c:overlap val="0"/>
        <c:axId val="2094734554"/>
        <c:axId val="2094734552"/>
        <c:axId val="2094734556"/>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800" b="0" i="0" u="none" strike="noStrike">
                <a:solidFill>
                  <a:srgbClr val="000000"/>
                </a:solidFill>
                <a:latin typeface="Arial"/>
              </a:defRPr>
            </a:pPr>
            <a:endParaRPr lang="en-US"/>
          </a:p>
        </c:txPr>
        <c:crossAx val="2094734552"/>
        <c:crosses val="autoZero"/>
        <c:auto val="1"/>
        <c:lblAlgn val="ctr"/>
        <c:noMultiLvlLbl val="1"/>
      </c:catAx>
      <c:valAx>
        <c:axId val="2094734552"/>
        <c:scaling>
          <c:orientation val="minMax"/>
          <c:max val="20"/>
          <c:min val="0"/>
        </c:scaling>
        <c:delete val="1"/>
        <c:axPos val="l"/>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1, Sahilkumar.
Hello, we are Sahilkumar, Bhavikkumar, Grishma and Zeel. Our campaign is called Southwark Food Lab. It is a healthy eating campaign for young people aged 11 to 16 in Southwark. Our talk has four parts. I am Sahilkumar and I will introduce the programme. Bhavikkumar explains why we chose this group and this area. Grishma explains how the campaign runs and how we will evaluate it. Zeel covers the benefits, the barriers and the theories behind our sessions.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1, Sahilkumar.
This is our programme. It runs after school for 8 weeks, and every session is hands on. Week 1 gives our starting survey. Week 2 looks at sugar in drinks. Week 3 teaches students to read food labels, which builds health literacy. Week 4 is a budget shopping challenge. Week 5 is cooking. Week 6 looks at healthier food near school. Week 7 looks at food adverts. Week 8 is a family cook off and our final survey. The last column shows which of our three aims each session supports. Now Bhavikkumar will explain why we chose this group and this area.</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Task 2: Rationale.
Presenter: Bhavikkumar (2603306).</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We chose 11 to 16 because this is a key point in the life course. Young people start making their own food choices, and 81% bought food from cafes or takeaways in the last week. A review by Sun and colleagues found that when excess weight goes before adulthood, most of the extra heart risk goes too. So acting now can still make a big difference.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These are the four UK guidelines we focus on. They come from the Eatwell Guide and SACN advice, as set out in the 2025 National Diet and Nutrition Survey report. For our age group the fibre target is 25g a day.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Only 9% eat 5 A Day, 5% keep free sugars under the limit, 4% get enough fibre and 16% keep saturated fat under the limit. This group also drinks the most sugary drinks. Two limits: food surveys under report by about 30%, so the truth may be worse. And the national age band is wider than our group.</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This is the inequality behind the problem. Young people in deprived areas eat less fruit and vegetables. Year 6 obesity is more than twice as high in the most deprived areas, and the gap has grown. There are also differences by ethnic group. And the poorest households cannot afford a healthy diet. These are the social determinants of health from our module.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This is not only a UK problem. WHO reports that one in five young people worldwide is now overweight, up from 8% in 1990. The pattern differs. In the UK, poorer children are most affected. In many low and middle income countries there is a double burden of undernutrition and obesity together. In both, cheap unhealthy food drives the problem, and WHO says society, not just individuals, must act.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This is our local needs assessment. Southwark has the highest Year 6 obesity rate in London, more than twice the rate in Richmond. The food environment is poor, with almost 600 takeaways and only 80 supermarkets. One limit: there is no local diet data for our exact age group, so Year 6 data is a guide to children starting secondary school.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In the short term, poor diet shows up in daily life. Takeaways and sugary drinks become normal habits. Poor diet is linked to low mood. Low iodine in girls is linked to weaker thinking, which matters for school. Almost a quarter have low vitamin D. But the mood evidence is mixed, so we say linked to, not caused by.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In the long term, Type 2 diabetes in young people is rising fast. The number treated rose by 88% in four years, and it falls hardest on deprived and ethnic minority young people. Excess weight that lasts into adulthood raises heart risk. The hopeful point is that change in the teenage years can remove much of that risk.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2, Bhavikkumar.
These are our three aims. Each one has a number and a way to measure it, and each links to a statistic you have seen. The targets are our own judgement, so we check them in a pilot first. Now Grishma will explain how the campaign runs and how we will know if it works.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Task 3: Campaign.
Presenter: Grishma Baldha (2607202).</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This shows how the campaign works. Partners and schools give us space and staff. The sessions build knowledge, skills and confidence, which lead to our aims. A 2024 umbrella review found school programmes work best when teaching is combined with changes around the young person. NICE guidance also covers school and partnership approaches. But none of this evidence comes from Southwark, so we pilot first.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A council would want to know how this runs in practice. A food teacher and a community food worker deliver it. We invite students on free school meals first, so we reach those most in need. We get parental consent, use DBS checked staff and follow food hygiene rules. We plan for allergies and cultural diets. We avoid weight talk and train staff in the Dignity Principles. The cost figure is our own estimate.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We use four types of evaluation. Formative tests the sessions before launch. Process checks we deliver what we planned and reach the right young people. Impact compares week 1 with week 8. Outcome checks if changes last after three months. This follows the MRC framework for complex interventions.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This table links each aim to a measure, a tool and a time point. Aims 1 and 2 use short surveys at week 1, week 8 and three months. Aim 3 uses a quiz and a confidence scale. This is a plan, not results.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We track free school meals uptake because campaigns often reach the people who need them least. We are also honest about limits. Self report is weak, there is no comparison group and the follow up is short. A future version should compare with a similar school.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This is our poster. It shows the campaign name, slogan, who it is for, what students will do and the benefits. We used bright colours and teenagers like our audience to catch attention. We talk about energy, skills and saving money, and never about weight, to avoid stigma.</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Our local partners are Southwark Council, the Southwark Food Action Alliance and local schools. The council's strategy aims to support healthy weight for all and reduce inequalities, which matches our campaign. The Food Action Alliance works on food security and food equality. Schools give us space and students.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Nationally we would work with Bite Back 2030, which is led by young people, and the Food Foundation. Both focus mainly on policy. Our campaign adds hands on skills, so together we cover both the individual and the wider system.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3, Grishma Baldha.
We do not need to start from zero. Bite Back in Schools gives our peer champions ideas for action. Their research on school menus gives week 6 a strong talking point. The Southwark food map helps families find low cost food. The new advert rules link to week 7. Now Zeel will talk about the benefits, barriers and theory.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Task 4: Benefits and challenges.
Presenter: Zeel Joshi (2605357).</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We use the biopsychosocial model to group the benefits. Physically, better vitamin D and iodine support growth. Fewer sugary drinks cut free sugar, which teenagers eat at about twice the limit. In the long term, it lowers heart risk and helps prevent Type 2 diabetes.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There may be mental health benefits. A 2025 review found healthier diets were often linked to fewer depressive symptoms. But the authors say the evidence is mixed and better trials are needed. We also expect cooking to build confidence, and we measure that.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Sharing food has social benefits. An umbrella review found that more frequent family meals are linked to better diets, mental health and school results. But families with more time eat together more, so other factors may matter too. Our week 8 session brings families in.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These are the main barriers. Some are about money and place, like cost, fast food and the local area. Others are about the person, like skills, friends and habits. Adverts sit in between. The next two slides use theory to explain them.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COM-B says behaviour needs capability, opportunity and motivation. For our students, capability is cooking and label skills, opportunity is food at home and near school, and motivation is habits and taste. A 2023 study found home fruit and vegetable supply explained a large part of the link between area deprivation and later diet. Two weaknesses: it was an Australian study, and the model names barriers it cannot fix, like income.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Social Cognitive Theory says the person, their behaviour and their environment all affect each other. Two key ideas are self efficacy and learning by watching others. A 2023 review found it was the most used theory in successful school nutrition studies. We use it through peer champions and hands on cooking. Its weakness is that it says little about price, and the studies were not from Southwark.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This table brings it together. Each barrier links to part of a theory and to a session. For example, cost is an opportunity barrier, so week 4 teaches eating well on a budget. Friends and habits are explained by learning from others, so we use peer champions.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We are honest about what our campaign can do. It helps individuals, but price and the food environment need policy change, and WHO says the same. So our campaign should work alongside things like the advert rules. Our recommendations are a comparison trial, local diet data, a cost evaluation and involving young people in the design.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Task 4, Zeel Joshi.
To finish: young people's diets are poor, and poorer young people are hit hardest. Our campaign gives practical skills and confidence, but it works best with fairer food policy. Thank you. We are happy to take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UWTSD Harvard style, alphabetical by author. Check every entry against the UWTSD Harvard guide before submitting.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UWTSD Harvard style, alphabetical by author. Check every entry against the UWTSD Harvard guide before submitting.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UWTSD Harvard style, alphabetical by author. Check every entry against the UWTSD Harvard guide before submitting.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UWTSD Harvard style, alphabetical by author. Check every entry against the UWTSD Harvard guide before submitting.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UWTSD Harvard style, alphabetical by author. Check every entry against the UWTSD Harvard guide before submitting.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Complete this slide in line with the UWTSD guidance on AI use for this assessment. Check with your lecturer what must be declared.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1002</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null</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g"/><Relationship Id="rId3" Type="http://schemas.openxmlformats.org/officeDocument/2006/relationships/slideLayout" Target="../slideLayouts/slideLayout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chart" Target="/ppt/charts/chart1.xml"/><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g"/><Relationship Id="rId2" Type="http://schemas.openxmlformats.org/officeDocument/2006/relationships/slideLayout" Target="../slideLayouts/slideLayout2.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jpg"/><Relationship Id="rId2" Type="http://schemas.openxmlformats.org/officeDocument/2006/relationships/slideLayout" Target="../slideLayouts/slideLayout2.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jpg"/><Relationship Id="rId2" Type="http://schemas.openxmlformats.org/officeDocument/2006/relationships/slideLayout" Target="../slideLayouts/slideLayout2.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jp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img/logo.png">    </p:cNvPr>
          <p:cNvPicPr>
            <a:picLocks noChangeAspect="1"/>
          </p:cNvPicPr>
          <p:nvPr/>
        </p:nvPicPr>
        <p:blipFill>
          <a:blip r:embed="rId1"/>
          <a:stretch>
            <a:fillRect/>
          </a:stretch>
        </p:blipFill>
        <p:spPr>
          <a:xfrm>
            <a:off x="640080" y="274320"/>
            <a:ext cx="2133971" cy="914400"/>
          </a:xfrm>
          <a:prstGeom prst="rect">
            <a:avLst/>
          </a:prstGeom>
        </p:spPr>
      </p:pic>
      <p:sp>
        <p:nvSpPr>
          <p:cNvPr id="3" name="Text 0"/>
          <p:cNvSpPr txBox="1"/>
          <p:nvPr/>
        </p:nvSpPr>
        <p:spPr>
          <a:xfrm>
            <a:off x="640080" y="1554480"/>
            <a:ext cx="6309360" cy="822960"/>
          </a:xfrm>
          <a:prstGeom prst="rect">
            <a:avLst/>
          </a:prstGeom>
          <a:noFill/>
          <a:ln/>
        </p:spPr>
        <p:txBody>
          <a:bodyPr wrap="square" lIns="0" tIns="0" rIns="0" bIns="0" rtlCol="0" anchor="ctr"/>
          <a:lstStyle/>
          <a:p>
            <a:pPr indent="0" marL="0">
              <a:buNone/>
            </a:pPr>
            <a:r>
              <a:rPr lang="en-US" sz="4000" b="1" dirty="0">
                <a:solidFill>
                  <a:srgbClr val="000000"/>
                </a:solidFill>
                <a:latin typeface="Arial" pitchFamily="34" charset="0"/>
                <a:ea typeface="Arial" pitchFamily="34" charset="-122"/>
                <a:cs typeface="Arial" pitchFamily="34" charset="-120"/>
              </a:rPr>
              <a:t>Southwark Food Lab</a:t>
            </a:r>
            <a:endParaRPr lang="en-US" sz="4000" dirty="0"/>
          </a:p>
        </p:txBody>
      </p:sp>
      <p:sp>
        <p:nvSpPr>
          <p:cNvPr id="4" name="Text 1"/>
          <p:cNvSpPr txBox="1"/>
          <p:nvPr/>
        </p:nvSpPr>
        <p:spPr>
          <a:xfrm>
            <a:off x="640080" y="2331720"/>
            <a:ext cx="6309360" cy="548640"/>
          </a:xfrm>
          <a:prstGeom prst="rect">
            <a:avLst/>
          </a:prstGeom>
          <a:noFill/>
          <a:ln/>
        </p:spPr>
        <p:txBody>
          <a:bodyPr wrap="square" lIns="0" tIns="0" rIns="0" bIns="0" rtlCol="0" anchor="ctr"/>
          <a:lstStyle/>
          <a:p>
            <a:pPr indent="0" marL="0">
              <a:buNone/>
            </a:pPr>
            <a:r>
              <a:rPr lang="en-US" sz="2600" dirty="0">
                <a:solidFill>
                  <a:srgbClr val="000000"/>
                </a:solidFill>
                <a:latin typeface="Arial" pitchFamily="34" charset="0"/>
                <a:ea typeface="Arial" pitchFamily="34" charset="-122"/>
                <a:cs typeface="Arial" pitchFamily="34" charset="-120"/>
              </a:rPr>
              <a:t>Cook it. Swap it. Own it.</a:t>
            </a:r>
            <a:endParaRPr lang="en-US" sz="2600" dirty="0"/>
          </a:p>
        </p:txBody>
      </p:sp>
      <p:sp>
        <p:nvSpPr>
          <p:cNvPr id="5" name="Text 2"/>
          <p:cNvSpPr txBox="1"/>
          <p:nvPr/>
        </p:nvSpPr>
        <p:spPr>
          <a:xfrm>
            <a:off x="640080" y="2926080"/>
            <a:ext cx="6309360" cy="914400"/>
          </a:xfrm>
          <a:prstGeom prst="rect">
            <a:avLst/>
          </a:prstGeom>
          <a:noFill/>
          <a:ln/>
        </p:spPr>
        <p:txBody>
          <a:bodyPr wrap="square" lIns="0" tIns="0" rIns="0" bIns="0" rtlCol="0" anchor="t"/>
          <a:lstStyle/>
          <a:p>
            <a:pPr algn="l" indent="0" marL="0">
              <a:lnSpc>
                <a:spcPct val="150000"/>
              </a:lnSpc>
              <a:buNone/>
            </a:pPr>
            <a:r>
              <a:rPr lang="en-US" sz="2000" dirty="0">
                <a:solidFill>
                  <a:srgbClr val="000000"/>
                </a:solidFill>
                <a:latin typeface="Arial" pitchFamily="34" charset="0"/>
                <a:ea typeface="Arial" pitchFamily="34" charset="-122"/>
                <a:cs typeface="Arial" pitchFamily="34" charset="-120"/>
              </a:rPr>
              <a:t>A healthy eating campaign for 11 to 16 year olds in the London Borough of Southwark</a:t>
            </a:r>
            <a:endParaRPr lang="en-US" sz="2000" dirty="0"/>
          </a:p>
        </p:txBody>
      </p:sp>
      <p:sp>
        <p:nvSpPr>
          <p:cNvPr id="6" name="Text 3"/>
          <p:cNvSpPr txBox="1"/>
          <p:nvPr/>
        </p:nvSpPr>
        <p:spPr>
          <a:xfrm>
            <a:off x="640080" y="3931920"/>
            <a:ext cx="6309360" cy="2377440"/>
          </a:xfrm>
          <a:prstGeom prst="rect">
            <a:avLst/>
          </a:prstGeom>
          <a:noFill/>
          <a:ln/>
        </p:spPr>
        <p:txBody>
          <a:bodyPr wrap="square" lIns="0" tIns="0" rIns="0" bIns="0" rtlCol="0" anchor="t"/>
          <a:lstStyle/>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Sahilkumar (2605607)     Bhavikkumar (2603306)</a:t>
            </a:r>
            <a:endParaRPr lang="en-US" sz="1800" dirty="0"/>
          </a:p>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Grishma Baldha (2607202)     Zeel Joshi (2605357)</a:t>
            </a:r>
            <a:endParaRPr lang="en-US" sz="1800" dirty="0"/>
          </a:p>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LCHS7000 Social Epidemiology and Public Health Development</a:t>
            </a:r>
            <a:endParaRPr lang="en-US" sz="1800" dirty="0"/>
          </a:p>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Lecturer: [Lecturer name]</a:t>
            </a:r>
            <a:endParaRPr lang="en-US" sz="1800" dirty="0"/>
          </a:p>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Component 1 Group Presentation (Practice intervention)</a:t>
            </a:r>
            <a:endParaRPr lang="en-US" sz="1800" dirty="0"/>
          </a:p>
        </p:txBody>
      </p:sp>
      <p:pic>
        <p:nvPicPr>
          <p:cNvPr id="7" name="Image 1" descr="img/title.jpg">    </p:cNvPr>
          <p:cNvPicPr>
            <a:picLocks noChangeAspect="1"/>
          </p:cNvPicPr>
          <p:nvPr/>
        </p:nvPicPr>
        <p:blipFill>
          <a:blip r:embed="rId2"/>
          <a:stretch>
            <a:fillRect/>
          </a:stretch>
        </p:blipFill>
        <p:spPr>
          <a:xfrm>
            <a:off x="7452360" y="548640"/>
            <a:ext cx="4096512" cy="5120640"/>
          </a:xfrm>
          <a:prstGeom prst="rect">
            <a:avLst/>
          </a:prstGeom>
        </p:spPr>
      </p:pic>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Our 8 week programme</a:t>
            </a:r>
            <a:endParaRPr lang="en-US" sz="3200" dirty="0"/>
          </a:p>
        </p:txBody>
      </p:sp>
      <p:graphicFrame>
        <p:nvGraphicFramePr>
          <p:cNvPr id="3" name="Table 0"/>
          <p:cNvGraphicFramePr>
            <a:graphicFrameLocks noGrp="1"/>
          </p:cNvGraphicFramePr>
          <p:nvPr>
            <p:extLst>
              <p:ext uri="{D42A27DB-BD31-4B8C-83A1-F6EECF244321}">
                <p14:modId xmlns:p14="http://schemas.microsoft.com/office/powerpoint/2010/main" val="1579011935"/>
              </p:ext>
            </p:extLst>
          </p:nvPr>
        </p:nvGraphicFramePr>
        <p:xfrm>
          <a:off x="640080" y="1188720"/>
          <a:ext cx="7223760" cy="914400"/>
        </p:xfrm>
        <a:graphic>
          <a:graphicData uri="http://schemas.openxmlformats.org/drawingml/2006/table">
            <a:tbl>
              <a:tblPr/>
              <a:tblGrid>
                <a:gridCol w="777240"/>
                <a:gridCol w="2331720"/>
                <a:gridCol w="3246120"/>
                <a:gridCol w="868680"/>
              </a:tblGrid>
              <a:tr h="512064">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Week</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Session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What happens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Aim</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1</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What is on my plate?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Eatwell game. Start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All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Drink detective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Sugar in drinks. Swap plan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Label lab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Read food labels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4</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The £5 challenge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Shop a healthy meal for £5</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1, 3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5</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Cook it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Cook a bean and veg meal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1, 3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6</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Street food swaps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Healthier food near school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1, 2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7</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Ad busters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Spot food adverts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2, 3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12064">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8</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Cook off and share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Family cook off. Final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All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bl>
          </a:graphicData>
        </a:graphic>
      </p:graphicFrame>
      <p:pic>
        <p:nvPicPr>
          <p:cNvPr id="4" name="Image 0" descr="img/programme.jpg">    </p:cNvPr>
          <p:cNvPicPr>
            <a:picLocks noChangeAspect="1"/>
          </p:cNvPicPr>
          <p:nvPr/>
        </p:nvPicPr>
        <p:blipFill>
          <a:blip r:embed="rId1"/>
          <a:stretch>
            <a:fillRect/>
          </a:stretch>
        </p:blipFill>
        <p:spPr>
          <a:xfrm>
            <a:off x="8001000" y="1280160"/>
            <a:ext cx="3547872" cy="2368296"/>
          </a:xfrm>
          <a:prstGeom prst="rect">
            <a:avLst/>
          </a:prstGeom>
        </p:spPr>
      </p:pic>
      <p:sp>
        <p:nvSpPr>
          <p:cNvPr id="5" name="Text 1"/>
          <p:cNvSpPr txBox="1"/>
          <p:nvPr/>
        </p:nvSpPr>
        <p:spPr>
          <a:xfrm>
            <a:off x="8001000" y="3840480"/>
            <a:ext cx="3547872" cy="1097280"/>
          </a:xfrm>
          <a:prstGeom prst="rect">
            <a:avLst/>
          </a:prstGeom>
          <a:noFill/>
          <a:ln/>
        </p:spPr>
        <p:txBody>
          <a:bodyPr wrap="square" lIns="0" tIns="0" rIns="0" bIns="0" rtlCol="0" anchor="t"/>
          <a:lstStyle/>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One free session a week after school, 60 to 75 minutes, for Years 7 to 11.</a:t>
            </a:r>
            <a:endParaRPr lang="en-US" sz="1800" dirty="0"/>
          </a:p>
        </p:txBody>
      </p:sp>
      <p:sp>
        <p:nvSpPr>
          <p:cNvPr id="6" name="Text 2"/>
          <p:cNvSpPr txBox="1"/>
          <p:nvPr/>
        </p:nvSpPr>
        <p:spPr>
          <a:xfrm>
            <a:off x="640080" y="6035040"/>
            <a:ext cx="7223760" cy="365760"/>
          </a:xfrm>
          <a:prstGeom prst="rect">
            <a:avLst/>
          </a:prstGeom>
          <a:noFill/>
          <a:ln/>
        </p:spPr>
        <p:txBody>
          <a:bodyPr wrap="square" lIns="0" tIns="0" rIns="0" bIns="0" rtlCol="0" anchor="ctr"/>
          <a:lstStyle/>
          <a:p>
            <a:pPr indent="0" marL="0">
              <a:buNone/>
            </a:pPr>
            <a:r>
              <a:rPr lang="en-US" sz="1800" dirty="0">
                <a:solidFill>
                  <a:srgbClr val="555555"/>
                </a:solidFill>
                <a:latin typeface="Arial" pitchFamily="34" charset="0"/>
                <a:ea typeface="Arial" pitchFamily="34" charset="-122"/>
                <a:cs typeface="Arial" pitchFamily="34" charset="-120"/>
              </a:rPr>
              <a:t>Task 1 presented by Sahilkumar (2605607)</a:t>
            </a:r>
            <a:endParaRPr lang="en-US" sz="1800" dirty="0"/>
          </a:p>
        </p:txBody>
      </p:sp>
      <p:sp>
        <p:nvSpPr>
          <p:cNvPr id="7" name="Text 3"/>
          <p:cNvSpPr txBox="1"/>
          <p:nvPr/>
        </p:nvSpPr>
        <p:spPr>
          <a:xfrm>
            <a:off x="8001000" y="5166360"/>
            <a:ext cx="3547872" cy="1097280"/>
          </a:xfrm>
          <a:prstGeom prst="rect">
            <a:avLst/>
          </a:prstGeom>
          <a:noFill/>
          <a:ln/>
        </p:spPr>
        <p:txBody>
          <a:bodyPr wrap="square" lIns="0" tIns="0" rIns="0" bIns="0" rtlCol="0" anchor="t"/>
          <a:lstStyle/>
          <a:p>
            <a:pPr algn="l" indent="0" marL="0">
              <a:lnSpc>
                <a:spcPct val="150000"/>
              </a:lnSpc>
              <a:buNone/>
            </a:pPr>
            <a:r>
              <a:rPr lang="en-US" sz="1800" b="1" dirty="0">
                <a:solidFill>
                  <a:srgbClr val="000000"/>
                </a:solidFill>
                <a:latin typeface="Arial" pitchFamily="34" charset="0"/>
                <a:ea typeface="Arial" pitchFamily="34" charset="-122"/>
                <a:cs typeface="Arial" pitchFamily="34" charset="-120"/>
              </a:rPr>
              <a:t>Overall aim: eat better, spend less and cook with confidence.</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640080" y="2331720"/>
            <a:ext cx="10908792" cy="914400"/>
          </a:xfrm>
          <a:prstGeom prst="rect">
            <a:avLst/>
          </a:prstGeom>
          <a:noFill/>
          <a:ln/>
        </p:spPr>
        <p:txBody>
          <a:bodyPr wrap="square" lIns="0" tIns="0" rIns="0" bIns="0" rtlCol="0" anchor="ctr"/>
          <a:lstStyle/>
          <a:p>
            <a:pPr indent="0" marL="0">
              <a:buNone/>
            </a:pPr>
            <a:r>
              <a:rPr lang="en-US" sz="4800" b="1" dirty="0">
                <a:solidFill>
                  <a:srgbClr val="000000"/>
                </a:solidFill>
                <a:latin typeface="Arial" pitchFamily="34" charset="0"/>
                <a:ea typeface="Arial" pitchFamily="34" charset="-122"/>
                <a:cs typeface="Arial" pitchFamily="34" charset="-120"/>
              </a:rPr>
              <a:t>Task 2</a:t>
            </a:r>
            <a:endParaRPr lang="en-US" sz="4800" dirty="0"/>
          </a:p>
        </p:txBody>
      </p:sp>
      <p:sp>
        <p:nvSpPr>
          <p:cNvPr id="3" name="Text 1"/>
          <p:cNvSpPr txBox="1"/>
          <p:nvPr/>
        </p:nvSpPr>
        <p:spPr>
          <a:xfrm>
            <a:off x="640080" y="3246120"/>
            <a:ext cx="10908792" cy="731520"/>
          </a:xfrm>
          <a:prstGeom prst="rect">
            <a:avLst/>
          </a:prstGeom>
          <a:noFill/>
          <a:ln/>
        </p:spPr>
        <p:txBody>
          <a:bodyPr wrap="square" lIns="0" tIns="0" rIns="0" bIns="0" rtlCol="0" anchor="ctr"/>
          <a:lstStyle/>
          <a:p>
            <a:pPr indent="0" marL="0">
              <a:buNone/>
            </a:pPr>
            <a:r>
              <a:rPr lang="en-US" sz="3200" dirty="0">
                <a:solidFill>
                  <a:srgbClr val="000000"/>
                </a:solidFill>
                <a:latin typeface="Arial" pitchFamily="34" charset="0"/>
                <a:ea typeface="Arial" pitchFamily="34" charset="-122"/>
                <a:cs typeface="Arial" pitchFamily="34" charset="-120"/>
              </a:rPr>
              <a:t>Rationale</a:t>
            </a:r>
            <a:endParaRPr lang="en-US" sz="3200" dirty="0"/>
          </a:p>
        </p:txBody>
      </p:sp>
      <p:sp>
        <p:nvSpPr>
          <p:cNvPr id="4" name="Text 2"/>
          <p:cNvSpPr txBox="1"/>
          <p:nvPr/>
        </p:nvSpPr>
        <p:spPr>
          <a:xfrm>
            <a:off x="640080" y="4160520"/>
            <a:ext cx="10908792" cy="548640"/>
          </a:xfrm>
          <a:prstGeom prst="rect">
            <a:avLst/>
          </a:prstGeom>
          <a:noFill/>
          <a:ln/>
        </p:spPr>
        <p:txBody>
          <a:bodyPr wrap="square" lIns="0" tIns="0" rIns="0" bIns="0" rtlCol="0" anchor="ctr"/>
          <a:lstStyle/>
          <a:p>
            <a:pPr indent="0" marL="0">
              <a:buNone/>
            </a:pPr>
            <a:r>
              <a:rPr lang="en-US" sz="2400" dirty="0">
                <a:solidFill>
                  <a:srgbClr val="555555"/>
                </a:solidFill>
                <a:latin typeface="Arial" pitchFamily="34" charset="0"/>
                <a:ea typeface="Arial" pitchFamily="34" charset="-122"/>
                <a:cs typeface="Arial" pitchFamily="34" charset="-120"/>
              </a:rPr>
              <a:t>Presented by Bhavikkumar (2603306)</a:t>
            </a:r>
            <a:endParaRPr lang="en-US" sz="24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Why we chose 11 to 16 year olds</a:t>
            </a:r>
            <a:endParaRPr lang="en-US" sz="3200" dirty="0"/>
          </a:p>
        </p:txBody>
      </p:sp>
      <p:sp>
        <p:nvSpPr>
          <p:cNvPr id="3" name="Text 1"/>
          <p:cNvSpPr txBox="1"/>
          <p:nvPr/>
        </p:nvSpPr>
        <p:spPr>
          <a:xfrm>
            <a:off x="640080" y="1463040"/>
            <a:ext cx="3383280" cy="1188720"/>
          </a:xfrm>
          <a:prstGeom prst="rect">
            <a:avLst/>
          </a:prstGeom>
          <a:noFill/>
          <a:ln/>
        </p:spPr>
        <p:txBody>
          <a:bodyPr wrap="square" lIns="0" tIns="0" rIns="0" bIns="0" rtlCol="0" anchor="ctr"/>
          <a:lstStyle/>
          <a:p>
            <a:pPr indent="0" marL="0">
              <a:buNone/>
            </a:pPr>
            <a:r>
              <a:rPr lang="en-US" sz="7200" b="1" dirty="0">
                <a:solidFill>
                  <a:srgbClr val="000000"/>
                </a:solidFill>
                <a:latin typeface="Arial" pitchFamily="34" charset="0"/>
                <a:ea typeface="Arial" pitchFamily="34" charset="-122"/>
                <a:cs typeface="Arial" pitchFamily="34" charset="-120"/>
              </a:rPr>
              <a:t>81%</a:t>
            </a:r>
            <a:endParaRPr lang="en-US" sz="7200" dirty="0"/>
          </a:p>
        </p:txBody>
      </p:sp>
      <p:sp>
        <p:nvSpPr>
          <p:cNvPr id="4" name="Text 2"/>
          <p:cNvSpPr txBox="1"/>
          <p:nvPr/>
        </p:nvSpPr>
        <p:spPr>
          <a:xfrm>
            <a:off x="640080" y="2743200"/>
            <a:ext cx="3383280" cy="3474720"/>
          </a:xfrm>
          <a:prstGeom prst="rect">
            <a:avLst/>
          </a:prstGeom>
          <a:noFill/>
          <a:ln/>
        </p:spPr>
        <p:txBody>
          <a:bodyPr wrap="square" lIns="0" tIns="0" rIns="0" bIns="0" rtlCol="0" anchor="t"/>
          <a:lstStyle/>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of 11 to 18 year olds bought food or drink from cafes or takeaways in the last week (Office for Health Improvement and Disparities (OHID), 2025)</a:t>
            </a:r>
            <a:endParaRPr lang="en-US" sz="1800" dirty="0"/>
          </a:p>
        </p:txBody>
      </p:sp>
      <p:sp>
        <p:nvSpPr>
          <p:cNvPr id="5" name="Text 3"/>
          <p:cNvSpPr txBox="1"/>
          <p:nvPr/>
        </p:nvSpPr>
        <p:spPr>
          <a:xfrm>
            <a:off x="4572000" y="1463040"/>
            <a:ext cx="6976872" cy="4754880"/>
          </a:xfrm>
          <a:prstGeom prst="rect">
            <a:avLst/>
          </a:prstGeom>
          <a:noFill/>
          <a:ln/>
        </p:spPr>
        <p:txBody>
          <a:bodyPr wrap="square" lIns="0" tIns="0" rIns="0" bIns="0" rtlCol="0" anchor="t"/>
          <a:lstStyle/>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This is the stage of life when young people start buying their own food.</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No other age group was more likely to buy food out of home (OHID, 2025).</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Excess weight that goes before adulthood does not carry the same heart risk later (Sun et al., 2021).</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So the teenage years are a good time to act.</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What the national guidelines say</a:t>
            </a:r>
            <a:endParaRPr lang="en-US" sz="3200" dirty="0"/>
          </a:p>
        </p:txBody>
      </p:sp>
      <p:sp>
        <p:nvSpPr>
          <p:cNvPr id="3" name="Text 1"/>
          <p:cNvSpPr txBox="1"/>
          <p:nvPr/>
        </p:nvSpPr>
        <p:spPr>
          <a:xfrm>
            <a:off x="640080" y="1371600"/>
            <a:ext cx="10908792" cy="3017520"/>
          </a:xfrm>
          <a:prstGeom prst="rect">
            <a:avLst/>
          </a:prstGeom>
          <a:noFill/>
          <a:ln/>
        </p:spPr>
        <p:txBody>
          <a:bodyPr wrap="square" lIns="0" tIns="0" rIns="0" bIns="0" rtlCol="0" anchor="t"/>
          <a:lstStyle/>
          <a:p>
            <a:pPr algn="l"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Fruit and vegetables: </a:t>
            </a:r>
            <a:pPr algn="l" indent="0" marL="0">
              <a:lnSpc>
                <a:spcPct val="150000"/>
              </a:lnSpc>
              <a:buNone/>
            </a:pPr>
            <a:r>
              <a:rPr lang="en-US" sz="2000" dirty="0">
                <a:solidFill>
                  <a:srgbClr val="000000"/>
                </a:solidFill>
                <a:latin typeface="Arial" pitchFamily="34" charset="0"/>
                <a:ea typeface="Arial" pitchFamily="34" charset="-122"/>
                <a:cs typeface="Arial" pitchFamily="34" charset="-120"/>
              </a:rPr>
              <a:t>at least 5 portions a day, 80g each</a:t>
            </a:r>
            <a:endParaRPr lang="en-US" sz="2000" dirty="0"/>
          </a:p>
          <a:p>
            <a:pPr algn="l"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Free sugars: </a:t>
            </a:r>
            <a:pPr algn="l" indent="0" marL="0">
              <a:lnSpc>
                <a:spcPct val="150000"/>
              </a:lnSpc>
              <a:buNone/>
            </a:pPr>
            <a:r>
              <a:rPr lang="en-US" sz="2000" dirty="0">
                <a:solidFill>
                  <a:srgbClr val="000000"/>
                </a:solidFill>
                <a:latin typeface="Arial" pitchFamily="34" charset="0"/>
                <a:ea typeface="Arial" pitchFamily="34" charset="-122"/>
                <a:cs typeface="Arial" pitchFamily="34" charset="-120"/>
              </a:rPr>
              <a:t>no more than 5% of daily energy</a:t>
            </a:r>
            <a:endParaRPr lang="en-US" sz="2000" dirty="0"/>
          </a:p>
          <a:p>
            <a:pPr algn="l"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Fibre: </a:t>
            </a:r>
            <a:pPr algn="l" indent="0" marL="0">
              <a:lnSpc>
                <a:spcPct val="150000"/>
              </a:lnSpc>
              <a:buNone/>
            </a:pPr>
            <a:r>
              <a:rPr lang="en-US" sz="2000" dirty="0">
                <a:solidFill>
                  <a:srgbClr val="000000"/>
                </a:solidFill>
                <a:latin typeface="Arial" pitchFamily="34" charset="0"/>
                <a:ea typeface="Arial" pitchFamily="34" charset="-122"/>
                <a:cs typeface="Arial" pitchFamily="34" charset="-120"/>
              </a:rPr>
              <a:t>25g a day for 11 to 16 year olds</a:t>
            </a:r>
            <a:endParaRPr lang="en-US" sz="2000" dirty="0"/>
          </a:p>
          <a:p>
            <a:pPr algn="l"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Saturated fat: </a:t>
            </a:r>
            <a:pPr algn="l" indent="0" marL="0">
              <a:lnSpc>
                <a:spcPct val="150000"/>
              </a:lnSpc>
              <a:buNone/>
            </a:pPr>
            <a:r>
              <a:rPr lang="en-US" sz="2000" dirty="0">
                <a:solidFill>
                  <a:srgbClr val="000000"/>
                </a:solidFill>
                <a:latin typeface="Arial" pitchFamily="34" charset="0"/>
                <a:ea typeface="Arial" pitchFamily="34" charset="-122"/>
                <a:cs typeface="Arial" pitchFamily="34" charset="-120"/>
              </a:rPr>
              <a:t>no more than 10% of daily energy</a:t>
            </a:r>
            <a:endParaRPr lang="en-US" sz="2000" dirty="0"/>
          </a:p>
        </p:txBody>
      </p:sp>
      <p:sp>
        <p:nvSpPr>
          <p:cNvPr id="4" name="Text 2"/>
          <p:cNvSpPr txBox="1"/>
          <p:nvPr/>
        </p:nvSpPr>
        <p:spPr>
          <a:xfrm>
            <a:off x="640080" y="4572000"/>
            <a:ext cx="10908792" cy="1371600"/>
          </a:xfrm>
          <a:prstGeom prst="rect">
            <a:avLst/>
          </a:prstGeom>
          <a:noFill/>
          <a:ln/>
        </p:spPr>
        <p:txBody>
          <a:bodyPr wrap="square" lIns="0" tIns="0" rIns="0" bIns="0" rtlCol="0" anchor="t"/>
          <a:lstStyle/>
          <a:p>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These are the current UK government recommendations. They are based on the Eatwell Guide and advice from the Scientific Advisory Committee on Nutrition (OHID, 2025).</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Most young people are not meeting the guidelines</a:t>
            </a:r>
            <a:endParaRPr lang="en-US" sz="3200" dirty="0"/>
          </a:p>
        </p:txBody>
      </p:sp>
      <p:graphicFrame>
        <p:nvGraphicFramePr>
          <p:cNvPr id="3" name="Chart 0" descr=""/>
          <p:cNvGraphicFramePr/>
          <p:nvPr/>
        </p:nvGraphicFramePr>
        <p:xfrm>
          <a:off x="640080" y="1280160"/>
          <a:ext cx="6035040" cy="4572000"/>
        </p:xfrm>
        <a:graphic xmlns:a="http://schemas.openxmlformats.org/drawingml/2006/main">
          <a:graphicData uri="http://schemas.openxmlformats.org/drawingml/2006/chart">
            <c:chart xmlns:c="http://schemas.openxmlformats.org/drawingml/2006/chart" r:id="rId1"/>
          </a:graphicData>
        </a:graphic>
      </p:graphicFrame>
      <p:sp>
        <p:nvSpPr>
          <p:cNvPr id="4" name="Text 1"/>
          <p:cNvSpPr txBox="1"/>
          <p:nvPr/>
        </p:nvSpPr>
        <p:spPr>
          <a:xfrm>
            <a:off x="6949440" y="1371600"/>
            <a:ext cx="4599432" cy="4846320"/>
          </a:xfrm>
          <a:prstGeom prst="rect">
            <a:avLst/>
          </a:prstGeom>
          <a:noFill/>
          <a:ln/>
        </p:spPr>
        <p:txBody>
          <a:bodyPr wrap="square" lIns="0" tIns="0" rIns="0" bIns="0" rtlCol="0" anchor="t"/>
          <a:lstStyle/>
          <a:p>
            <a:pPr algn="just"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This age group drinks the most sugary drinks of any age group (OHID, 2025).</a:t>
            </a:r>
            <a:endParaRPr lang="en-US" sz="1800" dirty="0"/>
          </a:p>
          <a:p>
            <a:pPr algn="just" indent="0" marL="0">
              <a:lnSpc>
                <a:spcPct val="150000"/>
              </a:lnSpc>
              <a:spcAft>
                <a:spcPts val="1000"/>
              </a:spcAft>
              <a:buNone/>
            </a:pPr>
            <a:r>
              <a:rPr lang="en-US" sz="18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people under report what they eat by about 30%, so the real picture may be worse (OHID, 2025).</a:t>
            </a:r>
            <a:endParaRPr lang="en-US" sz="1800" dirty="0"/>
          </a:p>
          <a:p>
            <a:pPr algn="just"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The survey covers ages 11 to 18, which is wider than our 11 to 16 group.</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Poor diet is not shared equally</a:t>
            </a:r>
            <a:endParaRPr lang="en-US" sz="3200" dirty="0"/>
          </a:p>
        </p:txBody>
      </p:sp>
      <p:sp>
        <p:nvSpPr>
          <p:cNvPr id="3" name="Text 1"/>
          <p:cNvSpPr txBox="1"/>
          <p:nvPr/>
        </p:nvSpPr>
        <p:spPr>
          <a:xfrm>
            <a:off x="640080" y="1280160"/>
            <a:ext cx="10908792" cy="4343400"/>
          </a:xfrm>
          <a:prstGeom prst="rect">
            <a:avLst/>
          </a:prstGeom>
          <a:noFill/>
          <a:ln/>
        </p:spPr>
        <p:txBody>
          <a:bodyPr wrap="square" lIns="0" tIns="0" rIns="0" bIns="0" rtlCol="0" anchor="t"/>
          <a:lstStyle/>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Only 6% of 11 to 18 year olds in the most deprived areas eat 5 A Day, compared with 13% in the least deprived (OHID, 2025).</a:t>
            </a:r>
            <a:endParaRPr lang="en-US" sz="2000" dirty="0"/>
          </a:p>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Year 6 obesity is 29.3% in the most deprived areas and 13.5% in the least deprived. The gap has grown (Department of Health and Social Care (DHSC), 2025a).</a:t>
            </a:r>
            <a:endParaRPr lang="en-US" sz="2000" dirty="0"/>
          </a:p>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Children from Black ethnic groups are more likely to live with obesity (DHSC, 2025a).</a:t>
            </a:r>
            <a:endParaRPr lang="en-US" sz="2000" dirty="0"/>
          </a:p>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The poorest fifth of households would need to spend 85% of their income on food to afford the recommended healthy diet (Food Foundation, 2026).</a:t>
            </a:r>
            <a:endParaRPr lang="en-US" sz="2000" dirty="0"/>
          </a:p>
        </p:txBody>
      </p:sp>
      <p:sp>
        <p:nvSpPr>
          <p:cNvPr id="4" name="Text 2"/>
          <p:cNvSpPr txBox="1"/>
          <p:nvPr/>
        </p:nvSpPr>
        <p:spPr>
          <a:xfrm>
            <a:off x="640080" y="5623560"/>
            <a:ext cx="10908792" cy="731520"/>
          </a:xfrm>
          <a:prstGeom prst="rect">
            <a:avLst/>
          </a:prstGeom>
          <a:noFill/>
          <a:ln/>
        </p:spPr>
        <p:txBody>
          <a:bodyPr wrap="square" lIns="0" tIns="0" rIns="0" bIns="0" rtlCol="0" anchor="t"/>
          <a:lstStyle/>
          <a:p>
            <a:pPr algn="just" indent="0" marL="0">
              <a:lnSpc>
                <a:spcPct val="150000"/>
              </a:lnSpc>
              <a:buNone/>
            </a:pPr>
            <a:r>
              <a:rPr lang="en-US" sz="1800" b="1" dirty="0">
                <a:solidFill>
                  <a:srgbClr val="000000"/>
                </a:solidFill>
                <a:latin typeface="Arial" pitchFamily="34" charset="0"/>
                <a:ea typeface="Arial" pitchFamily="34" charset="-122"/>
                <a:cs typeface="Arial" pitchFamily="34" charset="-120"/>
              </a:rPr>
              <a:t>These are social determinants of health. Diet is shaped by money, place and background, not only by choice.</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A global problem</a:t>
            </a:r>
            <a:endParaRPr lang="en-US" sz="3200" dirty="0"/>
          </a:p>
        </p:txBody>
      </p:sp>
      <p:sp>
        <p:nvSpPr>
          <p:cNvPr id="3" name="Text 1"/>
          <p:cNvSpPr txBox="1"/>
          <p:nvPr/>
        </p:nvSpPr>
        <p:spPr>
          <a:xfrm>
            <a:off x="640080" y="1280160"/>
            <a:ext cx="10908792" cy="4937760"/>
          </a:xfrm>
          <a:prstGeom prst="rect">
            <a:avLst/>
          </a:prstGeom>
          <a:noFill/>
          <a:ln/>
        </p:spPr>
        <p:txBody>
          <a:bodyPr wrap="square" lIns="0" tIns="0" rIns="0" bIns="0" rtlCol="0" anchor="t"/>
          <a:lstStyle/>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Worldwide, 400 million children and young people aged 5 to 19 were overweight in 2024. This rose from 8% in 1990 to 20% (World Health Organization (WHO), 2026).</a:t>
            </a:r>
            <a:endParaRPr lang="en-US" sz="2000" dirty="0"/>
          </a:p>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In the UK, children in poorer areas are most affected (DHSC, 2025a).</a:t>
            </a:r>
            <a:endParaRPr lang="en-US" sz="2000" dirty="0"/>
          </a:p>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Many low and middle income countries face a double burden: undernutrition and fast rising obesity at the same time (WHO, 2026).</a:t>
            </a:r>
            <a:endParaRPr lang="en-US" sz="2000" dirty="0"/>
          </a:p>
          <a:p>
            <a:pPr algn="just" indent="0" marL="0">
              <a:lnSpc>
                <a:spcPct val="150000"/>
              </a:lnSpc>
              <a:spcAft>
                <a:spcPts val="800"/>
              </a:spcAft>
              <a:buNone/>
            </a:pPr>
            <a:r>
              <a:rPr lang="en-US" sz="2000" dirty="0">
                <a:solidFill>
                  <a:srgbClr val="000000"/>
                </a:solidFill>
                <a:latin typeface="Arial" pitchFamily="34" charset="0"/>
                <a:ea typeface="Arial" pitchFamily="34" charset="-122"/>
                <a:cs typeface="Arial" pitchFamily="34" charset="-120"/>
              </a:rPr>
              <a:t>In both settings, cheap food high in fat, sugar and salt is a key driver. WHO calls this a responsibility of society, not only of individuals (WHO, 2026).</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Local needs assessment: Southwark</a:t>
            </a:r>
            <a:endParaRPr lang="en-US" sz="3200" dirty="0"/>
          </a:p>
        </p:txBody>
      </p:sp>
      <p:sp>
        <p:nvSpPr>
          <p:cNvPr id="3" name="Text 1"/>
          <p:cNvSpPr txBox="1"/>
          <p:nvPr/>
        </p:nvSpPr>
        <p:spPr>
          <a:xfrm>
            <a:off x="640080" y="1463040"/>
            <a:ext cx="3383280" cy="1188720"/>
          </a:xfrm>
          <a:prstGeom prst="rect">
            <a:avLst/>
          </a:prstGeom>
          <a:noFill/>
          <a:ln/>
        </p:spPr>
        <p:txBody>
          <a:bodyPr wrap="square" lIns="0" tIns="0" rIns="0" bIns="0" rtlCol="0" anchor="ctr"/>
          <a:lstStyle/>
          <a:p>
            <a:pPr indent="0" marL="0">
              <a:buNone/>
            </a:pPr>
            <a:r>
              <a:rPr lang="en-US" sz="7200" b="1" dirty="0">
                <a:solidFill>
                  <a:srgbClr val="000000"/>
                </a:solidFill>
                <a:latin typeface="Arial" pitchFamily="34" charset="0"/>
                <a:ea typeface="Arial" pitchFamily="34" charset="-122"/>
                <a:cs typeface="Arial" pitchFamily="34" charset="-120"/>
              </a:rPr>
              <a:t>29.7%</a:t>
            </a:r>
            <a:endParaRPr lang="en-US" sz="7200" dirty="0"/>
          </a:p>
        </p:txBody>
      </p:sp>
      <p:sp>
        <p:nvSpPr>
          <p:cNvPr id="4" name="Text 2"/>
          <p:cNvSpPr txBox="1"/>
          <p:nvPr/>
        </p:nvSpPr>
        <p:spPr>
          <a:xfrm>
            <a:off x="640080" y="2743200"/>
            <a:ext cx="3383280" cy="3474720"/>
          </a:xfrm>
          <a:prstGeom prst="rect">
            <a:avLst/>
          </a:prstGeom>
          <a:noFill/>
          <a:ln/>
        </p:spPr>
        <p:txBody>
          <a:bodyPr wrap="square" lIns="0" tIns="0" rIns="0" bIns="0" rtlCol="0" anchor="t"/>
          <a:lstStyle/>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of Year 6 children in Southwark live with obesity, the highest in London. In Richmond it is 12.1% (Trust for London, 2026)</a:t>
            </a:r>
            <a:endParaRPr lang="en-US" sz="1800" dirty="0"/>
          </a:p>
        </p:txBody>
      </p:sp>
      <p:sp>
        <p:nvSpPr>
          <p:cNvPr id="5" name="Text 3"/>
          <p:cNvSpPr txBox="1"/>
          <p:nvPr/>
        </p:nvSpPr>
        <p:spPr>
          <a:xfrm>
            <a:off x="4572000" y="1463040"/>
            <a:ext cx="6976872" cy="4754880"/>
          </a:xfrm>
          <a:prstGeom prst="rect">
            <a:avLst/>
          </a:prstGeom>
          <a:noFill/>
          <a:ln/>
        </p:spPr>
        <p:txBody>
          <a:bodyPr wrap="square" lIns="0" tIns="0" rIns="0" bIns="0" rtlCol="0" anchor="t"/>
          <a:lstStyle/>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Southwark has almost 600 takeaways but only 80 supermarkets (Southwark Council, 2025).</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The council links food insecurity to fast food use by local families (Southwark Council, 2025).</a:t>
            </a:r>
            <a:endParaRPr lang="en-US" sz="2000" dirty="0"/>
          </a:p>
          <a:p>
            <a:pPr algn="just"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Limit: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there is no local diet data for 11 to 16 year olds. We use Year 6 data as a guide to children starting secondary school.</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Short term effects on daily life</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Habits: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81% buy food out of home each week and this age group drinks the most sugary drinks. Takeaways and fizzy drinks become part of daily life (OHID, 2025).</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Mood: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a poor diet is linked to more stress and low mood in teenagers (Brennan, Benton and Young, 2025).</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Learning: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many girls aged 11 to 18 lack iodine, which is linked to weaker thinking skills (OHID, 2025).</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Body: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23% have low vitamin D, which can weaken bones and muscles (OHID, 2025).</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the mood evidence is mixed. Diet is linked to mood, but may not be the cause (Brennan, Benton and Young, 2025).</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Long term effects of a poor diet</a:t>
            </a:r>
            <a:endParaRPr lang="en-US" sz="3200" dirty="0"/>
          </a:p>
        </p:txBody>
      </p:sp>
      <p:sp>
        <p:nvSpPr>
          <p:cNvPr id="3" name="Text 1"/>
          <p:cNvSpPr txBox="1"/>
          <p:nvPr/>
        </p:nvSpPr>
        <p:spPr>
          <a:xfrm>
            <a:off x="640080" y="1280160"/>
            <a:ext cx="10908792" cy="4937760"/>
          </a:xfrm>
          <a:prstGeom prst="rect">
            <a:avLst/>
          </a:prstGeom>
          <a:noFill/>
          <a:ln/>
        </p:spPr>
        <p:txBody>
          <a:bodyPr wrap="square" lIns="0" tIns="0" rIns="0" bIns="0" rtlCol="0" anchor="t"/>
          <a:lstStyle/>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Young people treated for Type 2 diabetes rose by 88%, from 810 in 2019/20 to 1,521 in 2023/24 (Royal College of Paediatrics and Child Health (RCPCH), 2025).</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They are more likely to be from ethnic minority groups or deprived areas (RCPCH, 2025).</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Excess weight that stays into adult life raises the risk of heart disease (Sun et al., 2021).</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When excess weight goes before adulthood, most of this extra risk goes too (Sun et al., 2021).</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Our three aims</a:t>
            </a:r>
            <a:endParaRPr lang="en-US" sz="3200" dirty="0"/>
          </a:p>
        </p:txBody>
      </p:sp>
      <p:sp>
        <p:nvSpPr>
          <p:cNvPr id="3" name="Text 1"/>
          <p:cNvSpPr txBox="1"/>
          <p:nvPr/>
        </p:nvSpPr>
        <p:spPr>
          <a:xfrm>
            <a:off x="640080" y="1234440"/>
            <a:ext cx="10908792" cy="4206240"/>
          </a:xfrm>
          <a:prstGeom prst="rect">
            <a:avLst/>
          </a:prstGeom>
          <a:noFill/>
          <a:ln/>
        </p:spPr>
        <p:txBody>
          <a:bodyPr wrap="square" lIns="0" tIns="0" rIns="0" bIns="0" rtlCol="0" anchor="t"/>
          <a:lstStyle/>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1.  Eat at least one more portion of fruit and vegetables a day by week 8.</a:t>
            </a:r>
            <a:endParaRPr lang="en-US" sz="1800" dirty="0"/>
          </a:p>
          <a:p>
            <a:pPr algn="just" indent="0" marL="0">
              <a:lnSpc>
                <a:spcPct val="150000"/>
              </a:lnSpc>
              <a:spcAft>
                <a:spcPts val="400"/>
              </a:spcAft>
              <a:buNone/>
            </a:pPr>
            <a:r>
              <a:rPr lang="en-US" sz="1800" dirty="0">
                <a:solidFill>
                  <a:srgbClr val="000000"/>
                </a:solidFill>
                <a:latin typeface="Arial" pitchFamily="34" charset="0"/>
                <a:ea typeface="Arial" pitchFamily="34" charset="-122"/>
                <a:cs typeface="Arial" pitchFamily="34" charset="-120"/>
              </a:rPr>
              <a:t>Benefit: more fibre and vitamins. Only 9% meet 5 A Day now (OHID, 2025). Measured by: short food survey.</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2.  Drink at least 2 fewer sugary drinks a week by week 8.</a:t>
            </a:r>
            <a:endParaRPr lang="en-US" sz="1800" dirty="0"/>
          </a:p>
          <a:p>
            <a:pPr algn="just" indent="0" marL="0">
              <a:lnSpc>
                <a:spcPct val="150000"/>
              </a:lnSpc>
              <a:spcAft>
                <a:spcPts val="400"/>
              </a:spcAft>
              <a:buNone/>
            </a:pPr>
            <a:r>
              <a:rPr lang="en-US" sz="1800" dirty="0">
                <a:solidFill>
                  <a:srgbClr val="000000"/>
                </a:solidFill>
                <a:latin typeface="Arial" pitchFamily="34" charset="0"/>
                <a:ea typeface="Arial" pitchFamily="34" charset="-122"/>
                <a:cs typeface="Arial" pitchFamily="34" charset="-120"/>
              </a:rPr>
              <a:t>Benefit: less free sugar. Teenagers drink the most sugary drinks (OHID, 2025). Measured by: drinks survey.</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3.  Raise the average food label and cooking quiz score by 20% by week 8.</a:t>
            </a:r>
            <a:endParaRPr lang="en-US" sz="1800" dirty="0"/>
          </a:p>
          <a:p>
            <a:pPr algn="just" indent="0" marL="0">
              <a:lnSpc>
                <a:spcPct val="150000"/>
              </a:lnSpc>
              <a:spcAft>
                <a:spcPts val="400"/>
              </a:spcAft>
              <a:buNone/>
            </a:pPr>
            <a:r>
              <a:rPr lang="en-US" sz="1800" dirty="0">
                <a:solidFill>
                  <a:srgbClr val="000000"/>
                </a:solidFill>
                <a:latin typeface="Arial" pitchFamily="34" charset="0"/>
                <a:ea typeface="Arial" pitchFamily="34" charset="-122"/>
                <a:cs typeface="Arial" pitchFamily="34" charset="-120"/>
              </a:rPr>
              <a:t>Benefit: skills to choose and cook healthy food on a budget. Measured by: quiz and confidence scale.</a:t>
            </a:r>
            <a:endParaRPr lang="en-US" sz="1800" dirty="0"/>
          </a:p>
        </p:txBody>
      </p:sp>
      <p:sp>
        <p:nvSpPr>
          <p:cNvPr id="4" name="Text 2"/>
          <p:cNvSpPr txBox="1"/>
          <p:nvPr/>
        </p:nvSpPr>
        <p:spPr>
          <a:xfrm>
            <a:off x="640080" y="5440680"/>
            <a:ext cx="10908792" cy="868680"/>
          </a:xfrm>
          <a:prstGeom prst="rect">
            <a:avLst/>
          </a:prstGeom>
          <a:noFill/>
          <a:ln/>
        </p:spPr>
        <p:txBody>
          <a:bodyPr wrap="square" lIns="0" tIns="0" rIns="0" bIns="0" rtlCol="0" anchor="t"/>
          <a:lstStyle/>
          <a:p>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Each aim is measured in week 1 and week 8. There is no local data, so the targets are our own judgement and we test them in the pilot.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txBox="1"/>
          <p:nvPr/>
        </p:nvSpPr>
        <p:spPr>
          <a:xfrm>
            <a:off x="640080" y="2331720"/>
            <a:ext cx="10908792" cy="914400"/>
          </a:xfrm>
          <a:prstGeom prst="rect">
            <a:avLst/>
          </a:prstGeom>
          <a:noFill/>
          <a:ln/>
        </p:spPr>
        <p:txBody>
          <a:bodyPr wrap="square" lIns="0" tIns="0" rIns="0" bIns="0" rtlCol="0" anchor="ctr"/>
          <a:lstStyle/>
          <a:p>
            <a:pPr indent="0" marL="0">
              <a:buNone/>
            </a:pPr>
            <a:r>
              <a:rPr lang="en-US" sz="4800" b="1" dirty="0">
                <a:solidFill>
                  <a:srgbClr val="000000"/>
                </a:solidFill>
                <a:latin typeface="Arial" pitchFamily="34" charset="0"/>
                <a:ea typeface="Arial" pitchFamily="34" charset="-122"/>
                <a:cs typeface="Arial" pitchFamily="34" charset="-120"/>
              </a:rPr>
              <a:t>Task 3</a:t>
            </a:r>
            <a:endParaRPr lang="en-US" sz="4800" dirty="0"/>
          </a:p>
        </p:txBody>
      </p:sp>
      <p:sp>
        <p:nvSpPr>
          <p:cNvPr id="3" name="Text 1"/>
          <p:cNvSpPr txBox="1"/>
          <p:nvPr/>
        </p:nvSpPr>
        <p:spPr>
          <a:xfrm>
            <a:off x="640080" y="3246120"/>
            <a:ext cx="10908792" cy="731520"/>
          </a:xfrm>
          <a:prstGeom prst="rect">
            <a:avLst/>
          </a:prstGeom>
          <a:noFill/>
          <a:ln/>
        </p:spPr>
        <p:txBody>
          <a:bodyPr wrap="square" lIns="0" tIns="0" rIns="0" bIns="0" rtlCol="0" anchor="ctr"/>
          <a:lstStyle/>
          <a:p>
            <a:pPr indent="0" marL="0">
              <a:buNone/>
            </a:pPr>
            <a:r>
              <a:rPr lang="en-US" sz="3200" dirty="0">
                <a:solidFill>
                  <a:srgbClr val="000000"/>
                </a:solidFill>
                <a:latin typeface="Arial" pitchFamily="34" charset="0"/>
                <a:ea typeface="Arial" pitchFamily="34" charset="-122"/>
                <a:cs typeface="Arial" pitchFamily="34" charset="-120"/>
              </a:rPr>
              <a:t>Campaign</a:t>
            </a:r>
            <a:endParaRPr lang="en-US" sz="3200" dirty="0"/>
          </a:p>
        </p:txBody>
      </p:sp>
      <p:sp>
        <p:nvSpPr>
          <p:cNvPr id="4" name="Text 2"/>
          <p:cNvSpPr txBox="1"/>
          <p:nvPr/>
        </p:nvSpPr>
        <p:spPr>
          <a:xfrm>
            <a:off x="640080" y="4160520"/>
            <a:ext cx="10908792" cy="548640"/>
          </a:xfrm>
          <a:prstGeom prst="rect">
            <a:avLst/>
          </a:prstGeom>
          <a:noFill/>
          <a:ln/>
        </p:spPr>
        <p:txBody>
          <a:bodyPr wrap="square" lIns="0" tIns="0" rIns="0" bIns="0" rtlCol="0" anchor="ctr"/>
          <a:lstStyle/>
          <a:p>
            <a:pPr indent="0" marL="0">
              <a:buNone/>
            </a:pPr>
            <a:r>
              <a:rPr lang="en-US" sz="2400" dirty="0">
                <a:solidFill>
                  <a:srgbClr val="555555"/>
                </a:solidFill>
                <a:latin typeface="Arial" pitchFamily="34" charset="0"/>
                <a:ea typeface="Arial" pitchFamily="34" charset="-122"/>
                <a:cs typeface="Arial" pitchFamily="34" charset="-120"/>
              </a:rPr>
              <a:t>Presented by Grishma Baldha (2607202)</a:t>
            </a:r>
            <a:endParaRPr lang="en-US" sz="24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How the campaign works</a:t>
            </a:r>
            <a:endParaRPr lang="en-US" sz="3200" dirty="0"/>
          </a:p>
        </p:txBody>
      </p:sp>
      <p:sp>
        <p:nvSpPr>
          <p:cNvPr id="3" name="Text 1"/>
          <p:cNvSpPr txBox="1"/>
          <p:nvPr/>
        </p:nvSpPr>
        <p:spPr>
          <a:xfrm>
            <a:off x="640080" y="1280160"/>
            <a:ext cx="4572000" cy="4937760"/>
          </a:xfrm>
          <a:prstGeom prst="rect">
            <a:avLst/>
          </a:prstGeom>
          <a:noFill/>
          <a:ln/>
        </p:spPr>
        <p:txBody>
          <a:bodyPr wrap="square" lIns="0" tIns="0" rIns="0" bIns="0" rtlCol="0" anchor="t"/>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Staff, partners and school space</a:t>
            </a:r>
            <a:endParaRPr lang="en-US" sz="1800" dirty="0"/>
          </a:p>
          <a:p>
            <a:pPr indent="0" marL="0">
              <a:lnSpc>
                <a:spcPct val="150000"/>
              </a:lnSpc>
              <a:buNone/>
            </a:pPr>
            <a:r>
              <a:rPr lang="en-US" sz="1800" dirty="0">
                <a:solidFill>
                  <a:srgbClr val="000000"/>
                </a:solidFill>
                <a:latin typeface="Arial" pitchFamily="34" charset="0"/>
                <a:ea typeface="Arial" pitchFamily="34" charset="-122"/>
                <a:cs typeface="Arial" pitchFamily="34" charset="-120"/>
              </a:rPr>
              <a:t>↓</a:t>
            </a:r>
            <a:endParaRPr lang="en-US" sz="1800" dirty="0"/>
          </a:p>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8 weekly sessions</a:t>
            </a:r>
            <a:endParaRPr lang="en-US" sz="1800" dirty="0"/>
          </a:p>
          <a:p>
            <a:pPr indent="0" marL="0">
              <a:lnSpc>
                <a:spcPct val="150000"/>
              </a:lnSpc>
              <a:buNone/>
            </a:pPr>
            <a:r>
              <a:rPr lang="en-US" sz="1800" dirty="0">
                <a:solidFill>
                  <a:srgbClr val="000000"/>
                </a:solidFill>
                <a:latin typeface="Arial" pitchFamily="34" charset="0"/>
                <a:ea typeface="Arial" pitchFamily="34" charset="-122"/>
                <a:cs typeface="Arial" pitchFamily="34" charset="-120"/>
              </a:rPr>
              <a:t>↓</a:t>
            </a:r>
            <a:endParaRPr lang="en-US" sz="1800" dirty="0"/>
          </a:p>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New knowledge, skills and confidence</a:t>
            </a:r>
            <a:endParaRPr lang="en-US" sz="1800" dirty="0"/>
          </a:p>
          <a:p>
            <a:pPr indent="0" marL="0">
              <a:lnSpc>
                <a:spcPct val="150000"/>
              </a:lnSpc>
              <a:buNone/>
            </a:pPr>
            <a:r>
              <a:rPr lang="en-US" sz="1800" dirty="0">
                <a:solidFill>
                  <a:srgbClr val="000000"/>
                </a:solidFill>
                <a:latin typeface="Arial" pitchFamily="34" charset="0"/>
                <a:ea typeface="Arial" pitchFamily="34" charset="-122"/>
                <a:cs typeface="Arial" pitchFamily="34" charset="-120"/>
              </a:rPr>
              <a:t>↓</a:t>
            </a:r>
            <a:endParaRPr lang="en-US" sz="1800" dirty="0"/>
          </a:p>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Our three aims</a:t>
            </a:r>
            <a:endParaRPr lang="en-US" sz="1800" dirty="0"/>
          </a:p>
          <a:p>
            <a:pPr indent="0" marL="0">
              <a:lnSpc>
                <a:spcPct val="150000"/>
              </a:lnSpc>
              <a:buNone/>
            </a:pPr>
            <a:r>
              <a:rPr lang="en-US" sz="1800" dirty="0">
                <a:solidFill>
                  <a:srgbClr val="000000"/>
                </a:solidFill>
                <a:latin typeface="Arial" pitchFamily="34" charset="0"/>
                <a:ea typeface="Arial" pitchFamily="34" charset="-122"/>
                <a:cs typeface="Arial" pitchFamily="34" charset="-120"/>
              </a:rPr>
              <a:t>↓</a:t>
            </a:r>
            <a:endParaRPr lang="en-US" sz="1800" dirty="0"/>
          </a:p>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Fairer diets in Southwark</a:t>
            </a:r>
            <a:endParaRPr lang="en-US" sz="1800" dirty="0"/>
          </a:p>
        </p:txBody>
      </p:sp>
      <p:sp>
        <p:nvSpPr>
          <p:cNvPr id="4" name="Text 2"/>
          <p:cNvSpPr txBox="1"/>
          <p:nvPr/>
        </p:nvSpPr>
        <p:spPr>
          <a:xfrm>
            <a:off x="5486400" y="1280160"/>
            <a:ext cx="6062472" cy="4983480"/>
          </a:xfrm>
          <a:prstGeom prst="rect">
            <a:avLst/>
          </a:prstGeom>
          <a:noFill/>
          <a:ln/>
        </p:spPr>
        <p:txBody>
          <a:bodyPr wrap="square" lIns="0" tIns="0" rIns="0" bIns="0" rtlCol="0" anchor="t"/>
          <a:lstStyle/>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School programmes work best when they mix teaching with changes around the young person (Samad et al., 2024).</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So we add peer food champions, take home recipes for families and healthier canteen swaps.</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NICE guidance also covers prevention in schools and local partnerships (National Institute for Health and Care Excellence (NICE), 2025).</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Limit: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this evidence comes from other places, so we test the sessions in Southwark first.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Running the programme safely and fairly</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Who runs it: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a school food teacher and a trained community food worker from our partners.</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Who joins: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open to Years 7 to 11. Form tutors invite students on free school meals first.</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Safety: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parental consent for under 16s, DBS checked staff, safeguarding and food hygiene training.</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Inclusion: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allergy checks and halal, vegetarian and other cultural or religious options.</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Dignity: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no weight talk. Staff learn the Dignity Principles used in Southwark food work (Sustainable Food Places, 2026).</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Cost: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ingredients (our estimate is about £4 a student a session) and staff time. We would bid to the council's public health budget.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How we will evaluate the campaign</a:t>
            </a:r>
            <a:endParaRPr lang="en-US" sz="3200" dirty="0"/>
          </a:p>
        </p:txBody>
      </p:sp>
      <p:sp>
        <p:nvSpPr>
          <p:cNvPr id="3" name="Text 1"/>
          <p:cNvSpPr txBox="1"/>
          <p:nvPr/>
        </p:nvSpPr>
        <p:spPr>
          <a:xfrm>
            <a:off x="640080" y="1280160"/>
            <a:ext cx="10908792" cy="3657600"/>
          </a:xfrm>
          <a:prstGeom prst="rect">
            <a:avLst/>
          </a:prstGeom>
          <a:noFill/>
          <a:ln/>
        </p:spPr>
        <p:txBody>
          <a:bodyPr wrap="square" lIns="0" tIns="0" rIns="0" bIns="0" rtlCol="0" anchor="t"/>
          <a:lstStyle/>
          <a:p>
            <a:pPr algn="just"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Formative: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test the sessions with one class first and change what does not work.</a:t>
            </a:r>
            <a:endParaRPr lang="en-US" sz="2000" dirty="0"/>
          </a:p>
          <a:p>
            <a:pPr algn="just"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Process: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check attendance, who we reach and if sessions run as planned.</a:t>
            </a:r>
            <a:endParaRPr lang="en-US" sz="2000" dirty="0"/>
          </a:p>
          <a:p>
            <a:pPr algn="just"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Impact: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compare knowledge and eating habits in week 1 and week 8.</a:t>
            </a:r>
            <a:endParaRPr lang="en-US" sz="2000" dirty="0"/>
          </a:p>
          <a:p>
            <a:pPr algn="just"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Outcome: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check diet again after 3 months to see if changes last.</a:t>
            </a:r>
            <a:endParaRPr lang="en-US" sz="2000" dirty="0"/>
          </a:p>
        </p:txBody>
      </p:sp>
      <p:sp>
        <p:nvSpPr>
          <p:cNvPr id="4" name="Text 2"/>
          <p:cNvSpPr txBox="1"/>
          <p:nvPr/>
        </p:nvSpPr>
        <p:spPr>
          <a:xfrm>
            <a:off x="640080" y="5120640"/>
            <a:ext cx="10908792" cy="914400"/>
          </a:xfrm>
          <a:prstGeom prst="rect">
            <a:avLst/>
          </a:prstGeom>
          <a:noFill/>
          <a:ln/>
        </p:spPr>
        <p:txBody>
          <a:bodyPr wrap="square" lIns="0" tIns="0" rIns="0" bIns="0" rtlCol="0" anchor="t"/>
          <a:lstStyle/>
          <a:p>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We follow the Medical Research Council framework for complex interventions (Skivington et al., 2021).</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How we will measure our aims</a:t>
            </a:r>
            <a:endParaRPr lang="en-US" sz="3200" dirty="0"/>
          </a:p>
        </p:txBody>
      </p:sp>
      <p:graphicFrame>
        <p:nvGraphicFramePr>
          <p:cNvPr id="18" name="Table 0"/>
          <p:cNvGraphicFramePr>
            <a:graphicFrameLocks noGrp="1"/>
          </p:cNvGraphicFramePr>
          <p:nvPr>
            <p:extLst>
              <p:ext uri="{D42A27DB-BD31-4B8C-83A1-F6EECF244321}">
                <p14:modId xmlns:p14="http://schemas.microsoft.com/office/powerpoint/2010/main" val="1579011935"/>
              </p:ext>
            </p:extLst>
          </p:nvPr>
        </p:nvGraphicFramePr>
        <p:xfrm>
          <a:off x="640080" y="1280160"/>
          <a:ext cx="10908792" cy="914400"/>
        </p:xfrm>
        <a:graphic>
          <a:graphicData uri="http://schemas.openxmlformats.org/drawingml/2006/table">
            <a:tbl>
              <a:tblPr/>
              <a:tblGrid>
                <a:gridCol w="3108960"/>
                <a:gridCol w="2926080"/>
                <a:gridCol w="2587752"/>
                <a:gridCol w="2286000"/>
              </a:tblGrid>
              <a:tr h="914400">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Aim</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What we measure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Tool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When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91440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1. One more portion of fruit and vegetables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Portions a day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Short food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1, week 8, month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91440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2. Two fewer sugary drinks a week</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Drinks a week</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Drinks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1, week 8, month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91440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3. Quiz score up by 20%</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Label and cooking quiz score, cooking confidence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Quiz and confidence scale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1 and week 8</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bl>
          </a:graphicData>
        </a:graphic>
      </p:graphicFrame>
      <p:sp>
        <p:nvSpPr>
          <p:cNvPr id="4" name="Text 1"/>
          <p:cNvSpPr txBox="1"/>
          <p:nvPr/>
        </p:nvSpPr>
        <p:spPr>
          <a:xfrm>
            <a:off x="640080" y="5394960"/>
            <a:ext cx="10908792" cy="548640"/>
          </a:xfrm>
          <a:prstGeom prst="rect">
            <a:avLst/>
          </a:prstGeom>
          <a:noFill/>
          <a:ln/>
        </p:spPr>
        <p:txBody>
          <a:bodyPr wrap="square" lIns="0" tIns="0" rIns="0" bIns="0" rtlCol="0" anchor="t"/>
          <a:lstStyle/>
          <a:p>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This is our plan. We have no results yet (Skivington et al., 2021).</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Who we reach and the limits of our plan</a:t>
            </a:r>
            <a:endParaRPr lang="en-US" sz="3200" dirty="0"/>
          </a:p>
        </p:txBody>
      </p:sp>
      <p:sp>
        <p:nvSpPr>
          <p:cNvPr id="3" name="Text 1"/>
          <p:cNvSpPr txBox="1"/>
          <p:nvPr/>
        </p:nvSpPr>
        <p:spPr>
          <a:xfrm>
            <a:off x="640080" y="1280160"/>
            <a:ext cx="10908792" cy="4983480"/>
          </a:xfrm>
          <a:prstGeom prst="rect">
            <a:avLst/>
          </a:prstGeom>
          <a:noFill/>
          <a:ln/>
        </p:spPr>
        <p:txBody>
          <a:bodyPr wrap="square" lIns="0" tIns="0" rIns="0" bIns="0" rtlCol="0" anchor="t"/>
          <a:lstStyle/>
          <a:p>
            <a:pPr algn="just" indent="0" marL="0">
              <a:lnSpc>
                <a:spcPct val="150000"/>
              </a:lnSpc>
              <a:spcAft>
                <a:spcPts val="400"/>
              </a:spcAft>
              <a:buNone/>
            </a:pPr>
            <a:r>
              <a:rPr lang="en-US" sz="2000" dirty="0">
                <a:solidFill>
                  <a:srgbClr val="000000"/>
                </a:solidFill>
                <a:latin typeface="Arial" pitchFamily="34" charset="0"/>
                <a:ea typeface="Arial" pitchFamily="34" charset="-122"/>
                <a:cs typeface="Arial" pitchFamily="34" charset="-120"/>
              </a:rPr>
              <a:t>We track how many students on free school meals take part, to check we reach those most in need.</a:t>
            </a:r>
            <a:endParaRPr lang="en-US" sz="2000" dirty="0"/>
          </a:p>
          <a:p>
            <a:pPr algn="just" indent="0" marL="0">
              <a:lnSpc>
                <a:spcPct val="150000"/>
              </a:lnSpc>
              <a:spcAft>
                <a:spcPts val="400"/>
              </a:spcAft>
              <a:buNone/>
            </a:pPr>
            <a:r>
              <a:rPr lang="en-US" sz="2000" b="1" dirty="0">
                <a:solidFill>
                  <a:srgbClr val="000000"/>
                </a:solidFill>
                <a:latin typeface="Arial" pitchFamily="34" charset="0"/>
                <a:ea typeface="Arial" pitchFamily="34" charset="-122"/>
                <a:cs typeface="Arial" pitchFamily="34" charset="-120"/>
              </a:rPr>
              <a:t>Limit: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students may report healthier eating than they really do. Diet surveys under report by about 30% (OHID, 2025).</a:t>
            </a:r>
            <a:endParaRPr lang="en-US" sz="2000" dirty="0"/>
          </a:p>
          <a:p>
            <a:pPr algn="just" indent="0" marL="0">
              <a:lnSpc>
                <a:spcPct val="150000"/>
              </a:lnSpc>
              <a:spcAft>
                <a:spcPts val="400"/>
              </a:spcAft>
              <a:buNone/>
            </a:pPr>
            <a:r>
              <a:rPr lang="en-US" sz="2000" b="1" dirty="0">
                <a:solidFill>
                  <a:srgbClr val="000000"/>
                </a:solidFill>
                <a:latin typeface="Arial" pitchFamily="34" charset="0"/>
                <a:ea typeface="Arial" pitchFamily="34" charset="-122"/>
                <a:cs typeface="Arial" pitchFamily="34" charset="-120"/>
              </a:rPr>
              <a:t>Limit: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there is no comparison group, so we cannot be sure the campaign caused any change.</a:t>
            </a:r>
            <a:endParaRPr lang="en-US" sz="2000" dirty="0"/>
          </a:p>
          <a:p>
            <a:pPr algn="just" indent="0" marL="0">
              <a:lnSpc>
                <a:spcPct val="150000"/>
              </a:lnSpc>
              <a:spcAft>
                <a:spcPts val="400"/>
              </a:spcAft>
              <a:buNone/>
            </a:pPr>
            <a:r>
              <a:rPr lang="en-US" sz="2000" b="1" dirty="0">
                <a:solidFill>
                  <a:srgbClr val="000000"/>
                </a:solidFill>
                <a:latin typeface="Arial" pitchFamily="34" charset="0"/>
                <a:ea typeface="Arial" pitchFamily="34" charset="-122"/>
                <a:cs typeface="Arial" pitchFamily="34" charset="-120"/>
              </a:rPr>
              <a:t>Limit: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three months is a short follow up.</a:t>
            </a:r>
            <a:endParaRPr lang="en-US" sz="2000" dirty="0"/>
          </a:p>
          <a:p>
            <a:pPr algn="just" indent="0" marL="0">
              <a:lnSpc>
                <a:spcPct val="150000"/>
              </a:lnSpc>
              <a:spcAft>
                <a:spcPts val="400"/>
              </a:spcAft>
              <a:buNone/>
            </a:pPr>
            <a:r>
              <a:rPr lang="en-US" sz="2000" b="1" dirty="0">
                <a:solidFill>
                  <a:srgbClr val="000000"/>
                </a:solidFill>
                <a:latin typeface="Arial" pitchFamily="34" charset="0"/>
                <a:ea typeface="Arial" pitchFamily="34" charset="-122"/>
                <a:cs typeface="Arial" pitchFamily="34" charset="-120"/>
              </a:rPr>
              <a:t>Next time: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compare with a similar school that does not run the programme.</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Campaign poster</a:t>
            </a:r>
            <a:endParaRPr lang="en-US" sz="3200" dirty="0"/>
          </a:p>
        </p:txBody>
      </p:sp>
      <p:sp>
        <p:nvSpPr>
          <p:cNvPr id="3" name="Poster background"/>
          <p:cNvSpPr/>
          <p:nvPr/>
        </p:nvSpPr>
        <p:spPr>
          <a:xfrm>
            <a:off x="640080" y="1188720"/>
            <a:ext cx="10908792" cy="5074920"/>
          </a:xfrm>
          <a:prstGeom prst="rect">
            <a:avLst/>
          </a:prstGeom>
          <a:solidFill>
            <a:srgbClr val="14532D"/>
          </a:solidFill>
          <a:ln w="12700">
            <a:solidFill>
              <a:srgbClr val="14532D"/>
            </a:solidFill>
            <a:prstDash val="solid"/>
          </a:ln>
        </p:spPr>
      </p:sp>
      <p:pic>
        <p:nvPicPr>
          <p:cNvPr id="4" name="Image 0" descr="img/poster.jpg">    </p:cNvPr>
          <p:cNvPicPr>
            <a:picLocks noChangeAspect="1"/>
          </p:cNvPicPr>
          <p:nvPr/>
        </p:nvPicPr>
        <p:blipFill>
          <a:blip r:embed="rId1"/>
          <a:stretch>
            <a:fillRect/>
          </a:stretch>
        </p:blipFill>
        <p:spPr>
          <a:xfrm>
            <a:off x="868680" y="1417320"/>
            <a:ext cx="4617720" cy="4617720"/>
          </a:xfrm>
          <a:prstGeom prst="rect">
            <a:avLst/>
          </a:prstGeom>
        </p:spPr>
      </p:pic>
      <p:sp>
        <p:nvSpPr>
          <p:cNvPr id="5" name="Text 2"/>
          <p:cNvSpPr txBox="1"/>
          <p:nvPr/>
        </p:nvSpPr>
        <p:spPr>
          <a:xfrm>
            <a:off x="5760720" y="1417320"/>
            <a:ext cx="5577840" cy="4206240"/>
          </a:xfrm>
          <a:prstGeom prst="rect">
            <a:avLst/>
          </a:prstGeom>
          <a:noFill/>
          <a:ln/>
        </p:spPr>
        <p:txBody>
          <a:bodyPr wrap="square" lIns="0" tIns="0" rIns="0" bIns="0" rtlCol="0" anchor="t"/>
          <a:lstStyle/>
          <a:p>
            <a:pPr indent="0" marL="0">
              <a:lnSpc>
                <a:spcPct val="150000"/>
              </a:lnSpc>
              <a:buNone/>
            </a:pPr>
            <a:r>
              <a:rPr lang="en-US" sz="3600" b="1" dirty="0">
                <a:solidFill>
                  <a:srgbClr val="FFFFFF"/>
                </a:solidFill>
                <a:latin typeface="Arial" pitchFamily="34" charset="0"/>
                <a:ea typeface="Arial" pitchFamily="34" charset="-122"/>
                <a:cs typeface="Arial" pitchFamily="34" charset="-120"/>
              </a:rPr>
              <a:t>SOUTHWARK FOOD LAB</a:t>
            </a:r>
            <a:endParaRPr lang="en-US" sz="3600" dirty="0"/>
          </a:p>
          <a:p>
            <a:pPr indent="0" marL="0">
              <a:lnSpc>
                <a:spcPct val="150000"/>
              </a:lnSpc>
              <a:buNone/>
            </a:pPr>
            <a:r>
              <a:rPr lang="en-US" sz="2800" b="1" dirty="0">
                <a:solidFill>
                  <a:srgbClr val="FFD23F"/>
                </a:solidFill>
                <a:latin typeface="Arial" pitchFamily="34" charset="0"/>
                <a:ea typeface="Arial" pitchFamily="34" charset="-122"/>
                <a:cs typeface="Arial" pitchFamily="34" charset="-120"/>
              </a:rPr>
              <a:t>Cook it. Swap it. Own it.</a:t>
            </a:r>
            <a:endParaRPr lang="en-US" sz="3600" dirty="0"/>
          </a:p>
          <a:p>
            <a:pPr indent="0" marL="0">
              <a:lnSpc>
                <a:spcPct val="150000"/>
              </a:lnSpc>
              <a:buNone/>
            </a:pPr>
            <a:r>
              <a:rPr lang="en-US" sz="2000" b="1" dirty="0">
                <a:solidFill>
                  <a:srgbClr val="FFFFFF"/>
                </a:solidFill>
                <a:latin typeface="Arial" pitchFamily="34" charset="0"/>
                <a:ea typeface="Arial" pitchFamily="34" charset="-122"/>
                <a:cs typeface="Arial" pitchFamily="34" charset="-120"/>
              </a:rPr>
              <a:t>Free after school club for Years 7 to 11</a:t>
            </a:r>
            <a:endParaRPr lang="en-US" sz="3600" dirty="0"/>
          </a:p>
          <a:p>
            <a:pPr indent="0" marL="0">
              <a:lnSpc>
                <a:spcPct val="150000"/>
              </a:lnSpc>
              <a:buNone/>
            </a:pPr>
            <a:r>
              <a:rPr lang="en-US" sz="1800" dirty="0">
                <a:solidFill>
                  <a:srgbClr val="FFFFFF"/>
                </a:solidFill>
                <a:latin typeface="Arial" pitchFamily="34" charset="0"/>
                <a:ea typeface="Arial" pitchFamily="34" charset="-122"/>
                <a:cs typeface="Arial" pitchFamily="34" charset="-120"/>
              </a:rPr>
              <a:t>8 weeks of cooking, drink swaps, label reading and eating well on a budget</a:t>
            </a:r>
            <a:endParaRPr lang="en-US" sz="3600" dirty="0"/>
          </a:p>
          <a:p>
            <a:pPr indent="0" marL="0">
              <a:lnSpc>
                <a:spcPct val="150000"/>
              </a:lnSpc>
              <a:buNone/>
            </a:pPr>
            <a:r>
              <a:rPr lang="en-US" sz="2200" b="1" dirty="0">
                <a:solidFill>
                  <a:srgbClr val="FFD23F"/>
                </a:solidFill>
                <a:latin typeface="Arial" pitchFamily="34" charset="0"/>
                <a:ea typeface="Arial" pitchFamily="34" charset="-122"/>
                <a:cs typeface="Arial" pitchFamily="34" charset="-120"/>
              </a:rPr>
              <a:t>More energy. Real skills. Save money.</a:t>
            </a:r>
            <a:endParaRPr lang="en-US" sz="3600" dirty="0"/>
          </a:p>
          <a:p>
            <a:pPr indent="0" marL="0">
              <a:lnSpc>
                <a:spcPct val="150000"/>
              </a:lnSpc>
              <a:buNone/>
            </a:pPr>
            <a:r>
              <a:rPr lang="en-US" sz="1800" dirty="0">
                <a:solidFill>
                  <a:srgbClr val="FFFFFF"/>
                </a:solidFill>
                <a:latin typeface="Arial" pitchFamily="34" charset="0"/>
                <a:ea typeface="Arial" pitchFamily="34" charset="-122"/>
                <a:cs typeface="Arial" pitchFamily="34" charset="-120"/>
              </a:rPr>
              <a:t>Free healthy snack every week</a:t>
            </a:r>
            <a:endParaRPr lang="en-US" sz="3600" dirty="0"/>
          </a:p>
          <a:p>
            <a:pPr indent="0" marL="0">
              <a:lnSpc>
                <a:spcPct val="150000"/>
              </a:lnSpc>
              <a:buNone/>
            </a:pPr>
            <a:r>
              <a:rPr lang="en-US" sz="1800" dirty="0">
                <a:solidFill>
                  <a:srgbClr val="FFFFFF"/>
                </a:solidFill>
                <a:latin typeface="Arial" pitchFamily="34" charset="0"/>
                <a:ea typeface="Arial" pitchFamily="34" charset="-122"/>
                <a:cs typeface="Arial" pitchFamily="34" charset="-120"/>
              </a:rPr>
              <a:t>Every Wednesday after school. Ask your form tutor.</a:t>
            </a:r>
            <a:endParaRPr lang="en-US" sz="3600" dirty="0"/>
          </a:p>
        </p:txBody>
      </p:sp>
      <p:sp>
        <p:nvSpPr>
          <p:cNvPr id="6" name="Text 3"/>
          <p:cNvSpPr txBox="1"/>
          <p:nvPr/>
        </p:nvSpPr>
        <p:spPr>
          <a:xfrm>
            <a:off x="5760720" y="5623560"/>
            <a:ext cx="5577840" cy="411480"/>
          </a:xfrm>
          <a:prstGeom prst="rect">
            <a:avLst/>
          </a:prstGeom>
          <a:noFill/>
          <a:ln/>
        </p:spPr>
        <p:txBody>
          <a:bodyPr wrap="square" lIns="0" tIns="0" rIns="0" bIns="0" rtlCol="0" anchor="ctr"/>
          <a:lstStyle/>
          <a:p>
            <a:pPr indent="0" marL="0">
              <a:buNone/>
            </a:pPr>
            <a:r>
              <a:rPr lang="en-US" sz="1800" dirty="0">
                <a:solidFill>
                  <a:srgbClr val="FFFFFF"/>
                </a:solidFill>
                <a:latin typeface="Arial" pitchFamily="34" charset="0"/>
                <a:ea typeface="Arial" pitchFamily="34" charset="-122"/>
                <a:cs typeface="Arial" pitchFamily="34" charset="-120"/>
              </a:rPr>
              <a:t>[Partner logos here]</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Local partners</a:t>
            </a:r>
            <a:endParaRPr lang="en-US" sz="3200" dirty="0"/>
          </a:p>
        </p:txBody>
      </p:sp>
      <p:sp>
        <p:nvSpPr>
          <p:cNvPr id="3" name="Text 1"/>
          <p:cNvSpPr txBox="1"/>
          <p:nvPr/>
        </p:nvSpPr>
        <p:spPr>
          <a:xfrm>
            <a:off x="640080" y="1280160"/>
            <a:ext cx="10908792" cy="4983480"/>
          </a:xfrm>
          <a:prstGeom prst="rect">
            <a:avLst/>
          </a:prstGeom>
          <a:noFill/>
          <a:ln/>
        </p:spPr>
        <p:txBody>
          <a:bodyPr wrap="square" lIns="0" tIns="0" rIns="0" bIns="0" rtlCol="0" anchor="t"/>
          <a:lstStyle/>
          <a:p>
            <a:pPr algn="just" indent="0" marL="0">
              <a:lnSpc>
                <a:spcPct val="150000"/>
              </a:lnSpc>
              <a:spcAft>
                <a:spcPts val="600"/>
              </a:spcAft>
              <a:buNone/>
            </a:pPr>
            <a:r>
              <a:rPr lang="en-US" sz="2000" b="1" dirty="0">
                <a:solidFill>
                  <a:srgbClr val="000000"/>
                </a:solidFill>
                <a:latin typeface="Arial" pitchFamily="34" charset="0"/>
                <a:ea typeface="Arial" pitchFamily="34" charset="-122"/>
                <a:cs typeface="Arial" pitchFamily="34" charset="-120"/>
              </a:rPr>
              <a:t>Southwark Council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[Insert logo]</a:t>
            </a:r>
            <a:endParaRPr lang="en-US" sz="2000" dirty="0"/>
          </a:p>
          <a:p>
            <a:pPr algn="just" indent="0" marL="0">
              <a:lnSpc>
                <a:spcPct val="150000"/>
              </a:lnSpc>
              <a:spcAft>
                <a:spcPts val="600"/>
              </a:spcAft>
              <a:buNone/>
            </a:pPr>
            <a:r>
              <a:rPr lang="en-US" sz="2000" dirty="0">
                <a:solidFill>
                  <a:srgbClr val="000000"/>
                </a:solidFill>
                <a:latin typeface="Arial" pitchFamily="34" charset="0"/>
                <a:ea typeface="Arial" pitchFamily="34" charset="-122"/>
                <a:cs typeface="Arial" pitchFamily="34" charset="-120"/>
              </a:rPr>
              <a:t>Healthy Weight Strategy 2022 to 2027. Aim: support a healthy weight for all residents and reduce inequalities (Southwark Council, 2022).</a:t>
            </a:r>
            <a:endParaRPr lang="en-US" sz="2000" dirty="0"/>
          </a:p>
          <a:p>
            <a:pPr algn="just" indent="0" marL="0">
              <a:lnSpc>
                <a:spcPct val="150000"/>
              </a:lnSpc>
              <a:spcAft>
                <a:spcPts val="600"/>
              </a:spcAft>
              <a:buNone/>
            </a:pPr>
            <a:r>
              <a:rPr lang="en-US" sz="2000" b="1" dirty="0">
                <a:solidFill>
                  <a:srgbClr val="000000"/>
                </a:solidFill>
                <a:latin typeface="Arial" pitchFamily="34" charset="0"/>
                <a:ea typeface="Arial" pitchFamily="34" charset="-122"/>
                <a:cs typeface="Arial" pitchFamily="34" charset="-120"/>
              </a:rPr>
              <a:t>Southwark Food Action Alliance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[Insert logo]</a:t>
            </a:r>
            <a:endParaRPr lang="en-US" sz="2000" dirty="0"/>
          </a:p>
          <a:p>
            <a:pPr algn="just" indent="0" marL="0">
              <a:lnSpc>
                <a:spcPct val="150000"/>
              </a:lnSpc>
              <a:spcAft>
                <a:spcPts val="600"/>
              </a:spcAft>
              <a:buNone/>
            </a:pPr>
            <a:r>
              <a:rPr lang="en-US" sz="2000" dirty="0">
                <a:solidFill>
                  <a:srgbClr val="000000"/>
                </a:solidFill>
                <a:latin typeface="Arial" pitchFamily="34" charset="0"/>
                <a:ea typeface="Arial" pitchFamily="34" charset="-122"/>
                <a:cs typeface="Arial" pitchFamily="34" charset="-120"/>
              </a:rPr>
              <a:t>Aim: increase food security and food equality across Southwark (Sustainable Food Places, 2026).</a:t>
            </a:r>
            <a:endParaRPr lang="en-US" sz="2000" dirty="0"/>
          </a:p>
          <a:p>
            <a:pPr algn="just" indent="0" marL="0">
              <a:lnSpc>
                <a:spcPct val="150000"/>
              </a:lnSpc>
              <a:spcAft>
                <a:spcPts val="600"/>
              </a:spcAft>
              <a:buNone/>
            </a:pPr>
            <a:r>
              <a:rPr lang="en-US" sz="2000" b="1" dirty="0">
                <a:solidFill>
                  <a:srgbClr val="000000"/>
                </a:solidFill>
                <a:latin typeface="Arial" pitchFamily="34" charset="0"/>
                <a:ea typeface="Arial" pitchFamily="34" charset="-122"/>
                <a:cs typeface="Arial" pitchFamily="34" charset="-120"/>
              </a:rPr>
              <a:t>Southwark secondary schools</a:t>
            </a:r>
            <a:endParaRPr lang="en-US" sz="2000" dirty="0"/>
          </a:p>
          <a:p>
            <a:pPr algn="just" indent="0" marL="0">
              <a:lnSpc>
                <a:spcPct val="150000"/>
              </a:lnSpc>
              <a:spcAft>
                <a:spcPts val="600"/>
              </a:spcAft>
              <a:buNone/>
            </a:pPr>
            <a:r>
              <a:rPr lang="en-US" sz="2000" dirty="0">
                <a:solidFill>
                  <a:srgbClr val="000000"/>
                </a:solidFill>
                <a:latin typeface="Arial" pitchFamily="34" charset="0"/>
                <a:ea typeface="Arial" pitchFamily="34" charset="-122"/>
                <a:cs typeface="Arial" pitchFamily="34" charset="-120"/>
              </a:rPr>
              <a:t>Give us rooms, staff and access to students.</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National partners</a:t>
            </a:r>
            <a:endParaRPr lang="en-US" sz="3200" dirty="0"/>
          </a:p>
        </p:txBody>
      </p:sp>
      <p:sp>
        <p:nvSpPr>
          <p:cNvPr id="3" name="Text 1"/>
          <p:cNvSpPr txBox="1"/>
          <p:nvPr/>
        </p:nvSpPr>
        <p:spPr>
          <a:xfrm>
            <a:off x="640080" y="1280160"/>
            <a:ext cx="10908792" cy="4983480"/>
          </a:xfrm>
          <a:prstGeom prst="rect">
            <a:avLst/>
          </a:prstGeom>
          <a:noFill/>
          <a:ln/>
        </p:spPr>
        <p:txBody>
          <a:bodyPr wrap="square" lIns="0" tIns="0" rIns="0" bIns="0" rtlCol="0" anchor="t"/>
          <a:lstStyle/>
          <a:p>
            <a:pPr algn="just" indent="0" marL="0">
              <a:lnSpc>
                <a:spcPct val="150000"/>
              </a:lnSpc>
              <a:spcAft>
                <a:spcPts val="600"/>
              </a:spcAft>
              <a:buNone/>
            </a:pPr>
            <a:r>
              <a:rPr lang="en-US" sz="2000" b="1" dirty="0">
                <a:solidFill>
                  <a:srgbClr val="000000"/>
                </a:solidFill>
                <a:latin typeface="Arial" pitchFamily="34" charset="0"/>
                <a:ea typeface="Arial" pitchFamily="34" charset="-122"/>
                <a:cs typeface="Arial" pitchFamily="34" charset="-120"/>
              </a:rPr>
              <a:t>Bite Back 2030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[Insert logo]</a:t>
            </a:r>
            <a:endParaRPr lang="en-US" sz="2000" dirty="0"/>
          </a:p>
          <a:p>
            <a:pPr algn="just" indent="0" marL="0">
              <a:lnSpc>
                <a:spcPct val="150000"/>
              </a:lnSpc>
              <a:spcAft>
                <a:spcPts val="600"/>
              </a:spcAft>
              <a:buNone/>
            </a:pPr>
            <a:r>
              <a:rPr lang="en-US" sz="2000" dirty="0">
                <a:solidFill>
                  <a:srgbClr val="000000"/>
                </a:solidFill>
                <a:latin typeface="Arial" pitchFamily="34" charset="0"/>
                <a:ea typeface="Arial" pitchFamily="34" charset="-122"/>
                <a:cs typeface="Arial" pitchFamily="34" charset="-120"/>
              </a:rPr>
              <a:t>A youth led movement. It campaigns for healthier communities, influences government policy and runs Bite Back in Schools (Bite Back 2030, 2026).</a:t>
            </a:r>
            <a:endParaRPr lang="en-US" sz="2000" dirty="0"/>
          </a:p>
          <a:p>
            <a:pPr algn="just" indent="0" marL="0">
              <a:lnSpc>
                <a:spcPct val="150000"/>
              </a:lnSpc>
              <a:spcAft>
                <a:spcPts val="600"/>
              </a:spcAft>
              <a:buNone/>
            </a:pPr>
            <a:r>
              <a:rPr lang="en-US" sz="2000" b="1" dirty="0">
                <a:solidFill>
                  <a:srgbClr val="000000"/>
                </a:solidFill>
                <a:latin typeface="Arial" pitchFamily="34" charset="0"/>
                <a:ea typeface="Arial" pitchFamily="34" charset="-122"/>
                <a:cs typeface="Arial" pitchFamily="34" charset="-120"/>
              </a:rPr>
              <a:t>The Food Foundation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[Insert logo]</a:t>
            </a:r>
            <a:endParaRPr lang="en-US" sz="2000" dirty="0"/>
          </a:p>
          <a:p>
            <a:pPr algn="just" indent="0" marL="0">
              <a:lnSpc>
                <a:spcPct val="150000"/>
              </a:lnSpc>
              <a:spcAft>
                <a:spcPts val="600"/>
              </a:spcAft>
              <a:buNone/>
            </a:pPr>
            <a:r>
              <a:rPr lang="en-US" sz="2000" dirty="0">
                <a:solidFill>
                  <a:srgbClr val="000000"/>
                </a:solidFill>
                <a:latin typeface="Arial" pitchFamily="34" charset="0"/>
                <a:ea typeface="Arial" pitchFamily="34" charset="-122"/>
                <a:cs typeface="Arial" pitchFamily="34" charset="-120"/>
              </a:rPr>
              <a:t>Campaigns for healthy diets to be available and affordable for everyone (Food Foundation, 2026).</a:t>
            </a:r>
            <a:endParaRPr lang="en-US" sz="2000" dirty="0"/>
          </a:p>
          <a:p>
            <a:pPr algn="just" indent="0" marL="0">
              <a:lnSpc>
                <a:spcPct val="150000"/>
              </a:lnSpc>
              <a:spcAft>
                <a:spcPts val="600"/>
              </a:spcAft>
              <a:buNone/>
            </a:pPr>
            <a:r>
              <a:rPr lang="en-US" sz="20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both mainly push for policy change. Our campaign adds practical skills, so together we cover individual and structural change.</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Resources we can reuse</a:t>
            </a:r>
            <a:endParaRPr lang="en-US" sz="3200" dirty="0"/>
          </a:p>
        </p:txBody>
      </p:sp>
      <p:sp>
        <p:nvSpPr>
          <p:cNvPr id="3" name="Text 1"/>
          <p:cNvSpPr txBox="1"/>
          <p:nvPr/>
        </p:nvSpPr>
        <p:spPr>
          <a:xfrm>
            <a:off x="640080" y="1280160"/>
            <a:ext cx="10908792" cy="4983480"/>
          </a:xfrm>
          <a:prstGeom prst="rect">
            <a:avLst/>
          </a:prstGeom>
          <a:noFill/>
          <a:ln/>
        </p:spPr>
        <p:txBody>
          <a:bodyPr wrap="square" lIns="0" tIns="0" rIns="0" bIns="0" rtlCol="0" anchor="t"/>
          <a:lstStyle/>
          <a:p>
            <a:pPr algn="just" indent="0" marL="0">
              <a:lnSpc>
                <a:spcPct val="150000"/>
              </a:lnSpc>
              <a:spcAft>
                <a:spcPts val="800"/>
              </a:spcAft>
              <a:buNone/>
            </a:pPr>
            <a:r>
              <a:rPr lang="en-US" sz="2000" b="1" dirty="0">
                <a:solidFill>
                  <a:srgbClr val="000000"/>
                </a:solidFill>
                <a:latin typeface="Arial" pitchFamily="34" charset="0"/>
                <a:ea typeface="Arial" pitchFamily="34" charset="-122"/>
                <a:cs typeface="Arial" pitchFamily="34" charset="-120"/>
              </a:rPr>
              <a:t>Bite Back in Schools: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ideas for student led action, used by our peer food champions (Bite Back 2030, 2026).</a:t>
            </a:r>
            <a:endParaRPr lang="en-US" sz="2000" dirty="0"/>
          </a:p>
          <a:p>
            <a:pPr algn="just" indent="0" marL="0">
              <a:lnSpc>
                <a:spcPct val="150000"/>
              </a:lnSpc>
              <a:spcAft>
                <a:spcPts val="800"/>
              </a:spcAft>
              <a:buNone/>
            </a:pPr>
            <a:r>
              <a:rPr lang="en-US" sz="2000" b="1" dirty="0">
                <a:solidFill>
                  <a:srgbClr val="000000"/>
                </a:solidFill>
                <a:latin typeface="Arial" pitchFamily="34" charset="0"/>
                <a:ea typeface="Arial" pitchFamily="34" charset="-122"/>
                <a:cs typeface="Arial" pitchFamily="34" charset="-120"/>
              </a:rPr>
              <a:t>Bite Back research: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76% of secondary school menus they checked broke school food standards. We use this in week 6 to start debate (Bite Back 2030, 2026).</a:t>
            </a:r>
            <a:endParaRPr lang="en-US" sz="2000" dirty="0"/>
          </a:p>
          <a:p>
            <a:pPr algn="just" indent="0" marL="0">
              <a:lnSpc>
                <a:spcPct val="150000"/>
              </a:lnSpc>
              <a:spcAft>
                <a:spcPts val="800"/>
              </a:spcAft>
              <a:buNone/>
            </a:pPr>
            <a:r>
              <a:rPr lang="en-US" sz="2000" b="1" dirty="0">
                <a:solidFill>
                  <a:srgbClr val="000000"/>
                </a:solidFill>
                <a:latin typeface="Arial" pitchFamily="34" charset="0"/>
                <a:ea typeface="Arial" pitchFamily="34" charset="-122"/>
                <a:cs typeface="Arial" pitchFamily="34" charset="-120"/>
              </a:rPr>
              <a:t>Southwark food map: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shows free and low cost food across the borough. We share it with families in week 4 (Sustainable Food Places, 2026).</a:t>
            </a:r>
            <a:endParaRPr lang="en-US" sz="2000" dirty="0"/>
          </a:p>
          <a:p>
            <a:pPr algn="just" indent="0" marL="0">
              <a:lnSpc>
                <a:spcPct val="150000"/>
              </a:lnSpc>
              <a:spcAft>
                <a:spcPts val="800"/>
              </a:spcAft>
              <a:buNone/>
            </a:pPr>
            <a:r>
              <a:rPr lang="en-US" sz="2000" b="1" dirty="0">
                <a:solidFill>
                  <a:srgbClr val="000000"/>
                </a:solidFill>
                <a:latin typeface="Arial" pitchFamily="34" charset="0"/>
                <a:ea typeface="Arial" pitchFamily="34" charset="-122"/>
                <a:cs typeface="Arial" pitchFamily="34" charset="-120"/>
              </a:rPr>
              <a:t>New advert rules: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since 5 January 2026, paid online adverts for less healthy food are banned (DHSC, 2025b). Week 7 builds on this.</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txBox="1"/>
          <p:nvPr/>
        </p:nvSpPr>
        <p:spPr>
          <a:xfrm>
            <a:off x="640080" y="2331720"/>
            <a:ext cx="10908792" cy="914400"/>
          </a:xfrm>
          <a:prstGeom prst="rect">
            <a:avLst/>
          </a:prstGeom>
          <a:noFill/>
          <a:ln/>
        </p:spPr>
        <p:txBody>
          <a:bodyPr wrap="square" lIns="0" tIns="0" rIns="0" bIns="0" rtlCol="0" anchor="ctr"/>
          <a:lstStyle/>
          <a:p>
            <a:pPr indent="0" marL="0">
              <a:buNone/>
            </a:pPr>
            <a:r>
              <a:rPr lang="en-US" sz="4800" b="1" dirty="0">
                <a:solidFill>
                  <a:srgbClr val="000000"/>
                </a:solidFill>
                <a:latin typeface="Arial" pitchFamily="34" charset="0"/>
                <a:ea typeface="Arial" pitchFamily="34" charset="-122"/>
                <a:cs typeface="Arial" pitchFamily="34" charset="-120"/>
              </a:rPr>
              <a:t>Task 4</a:t>
            </a:r>
            <a:endParaRPr lang="en-US" sz="4800" dirty="0"/>
          </a:p>
        </p:txBody>
      </p:sp>
      <p:sp>
        <p:nvSpPr>
          <p:cNvPr id="3" name="Text 1"/>
          <p:cNvSpPr txBox="1"/>
          <p:nvPr/>
        </p:nvSpPr>
        <p:spPr>
          <a:xfrm>
            <a:off x="640080" y="3246120"/>
            <a:ext cx="10908792" cy="731520"/>
          </a:xfrm>
          <a:prstGeom prst="rect">
            <a:avLst/>
          </a:prstGeom>
          <a:noFill/>
          <a:ln/>
        </p:spPr>
        <p:txBody>
          <a:bodyPr wrap="square" lIns="0" tIns="0" rIns="0" bIns="0" rtlCol="0" anchor="ctr"/>
          <a:lstStyle/>
          <a:p>
            <a:pPr indent="0" marL="0">
              <a:buNone/>
            </a:pPr>
            <a:r>
              <a:rPr lang="en-US" sz="3200" dirty="0">
                <a:solidFill>
                  <a:srgbClr val="000000"/>
                </a:solidFill>
                <a:latin typeface="Arial" pitchFamily="34" charset="0"/>
                <a:ea typeface="Arial" pitchFamily="34" charset="-122"/>
                <a:cs typeface="Arial" pitchFamily="34" charset="-120"/>
              </a:rPr>
              <a:t>Benefits and challenges</a:t>
            </a:r>
            <a:endParaRPr lang="en-US" sz="3200" dirty="0"/>
          </a:p>
        </p:txBody>
      </p:sp>
      <p:sp>
        <p:nvSpPr>
          <p:cNvPr id="4" name="Text 2"/>
          <p:cNvSpPr txBox="1"/>
          <p:nvPr/>
        </p:nvSpPr>
        <p:spPr>
          <a:xfrm>
            <a:off x="640080" y="4160520"/>
            <a:ext cx="10908792" cy="548640"/>
          </a:xfrm>
          <a:prstGeom prst="rect">
            <a:avLst/>
          </a:prstGeom>
          <a:noFill/>
          <a:ln/>
        </p:spPr>
        <p:txBody>
          <a:bodyPr wrap="square" lIns="0" tIns="0" rIns="0" bIns="0" rtlCol="0" anchor="ctr"/>
          <a:lstStyle/>
          <a:p>
            <a:pPr indent="0" marL="0">
              <a:buNone/>
            </a:pPr>
            <a:r>
              <a:rPr lang="en-US" sz="2400" dirty="0">
                <a:solidFill>
                  <a:srgbClr val="555555"/>
                </a:solidFill>
                <a:latin typeface="Arial" pitchFamily="34" charset="0"/>
                <a:ea typeface="Arial" pitchFamily="34" charset="-122"/>
                <a:cs typeface="Arial" pitchFamily="34" charset="-120"/>
              </a:rPr>
              <a:t>Presented by Zeel Joshi (2605357)</a:t>
            </a:r>
            <a:endParaRPr lang="en-US" sz="24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Physical benefits</a:t>
            </a:r>
            <a:endParaRPr lang="en-US" sz="3200" dirty="0"/>
          </a:p>
        </p:txBody>
      </p:sp>
      <p:sp>
        <p:nvSpPr>
          <p:cNvPr id="3" name="Text 1"/>
          <p:cNvSpPr txBox="1"/>
          <p:nvPr/>
        </p:nvSpPr>
        <p:spPr>
          <a:xfrm>
            <a:off x="640080" y="1234440"/>
            <a:ext cx="10908792" cy="457200"/>
          </a:xfrm>
          <a:prstGeom prst="rect">
            <a:avLst/>
          </a:prstGeom>
          <a:noFill/>
          <a:ln/>
        </p:spPr>
        <p:txBody>
          <a:bodyPr wrap="square" lIns="0" tIns="0" rIns="0" bIns="0" rtlCol="0" anchor="t"/>
          <a:lstStyle/>
          <a:p>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We use the biopsychosocial model: physical, psychological and social benefits.</a:t>
            </a:r>
            <a:endParaRPr lang="en-US" sz="1800" dirty="0"/>
          </a:p>
        </p:txBody>
      </p:sp>
      <p:sp>
        <p:nvSpPr>
          <p:cNvPr id="4" name="Text 2"/>
          <p:cNvSpPr txBox="1"/>
          <p:nvPr/>
        </p:nvSpPr>
        <p:spPr>
          <a:xfrm>
            <a:off x="640080" y="1874520"/>
            <a:ext cx="5669280" cy="4389120"/>
          </a:xfrm>
          <a:prstGeom prst="rect">
            <a:avLst/>
          </a:prstGeom>
          <a:noFill/>
          <a:ln/>
        </p:spPr>
        <p:txBody>
          <a:bodyPr wrap="square" lIns="0" tIns="0" rIns="0" bIns="0" rtlCol="0" anchor="t"/>
          <a:lstStyle/>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Better vitamin D and iodine levels support bones, muscles and growth (OHID, 2025).</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Fewer sugary drinks cut free sugar, which teenagers eat at about twice the limit (OHID, 2025).</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Lower risk of heart disease later in life (Sun et al., 2021).</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Type 2 diabetes is rising fast in young people, so prevention matters (RCPCH, 2025).</a:t>
            </a:r>
            <a:endParaRPr lang="en-US" sz="1800" dirty="0"/>
          </a:p>
        </p:txBody>
      </p:sp>
      <p:pic>
        <p:nvPicPr>
          <p:cNvPr id="5" name="Image 0" descr="img/physical.jpg">    </p:cNvPr>
          <p:cNvPicPr>
            <a:picLocks noChangeAspect="1"/>
          </p:cNvPicPr>
          <p:nvPr/>
        </p:nvPicPr>
        <p:blipFill>
          <a:blip r:embed="rId1"/>
          <a:stretch>
            <a:fillRect/>
          </a:stretch>
        </p:blipFill>
        <p:spPr>
          <a:xfrm>
            <a:off x="6766560" y="1874520"/>
            <a:ext cx="4782312" cy="3584448"/>
          </a:xfrm>
          <a:prstGeom prst="rect">
            <a:avLst/>
          </a:prstGeom>
        </p:spPr>
      </p:pic>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Psychological benefits</a:t>
            </a:r>
            <a:endParaRPr lang="en-US" sz="3200" dirty="0"/>
          </a:p>
        </p:txBody>
      </p:sp>
      <p:sp>
        <p:nvSpPr>
          <p:cNvPr id="3" name="Text 1"/>
          <p:cNvSpPr txBox="1"/>
          <p:nvPr/>
        </p:nvSpPr>
        <p:spPr>
          <a:xfrm>
            <a:off x="640080" y="1280160"/>
            <a:ext cx="5669280" cy="4983480"/>
          </a:xfrm>
          <a:prstGeom prst="rect">
            <a:avLst/>
          </a:prstGeom>
          <a:noFill/>
          <a:ln/>
        </p:spPr>
        <p:txBody>
          <a:bodyPr wrap="square" lIns="0" tIns="0" rIns="0" bIns="0" rtlCol="0" anchor="t"/>
          <a:lstStyle/>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Healthier diets are linked to fewer signs of depression in teenagers (Brennan, Benton and Young, 2025).</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We expect cooking skills to build confidence. We measure this in our evaluation.</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most studies show a link, not cause and effect. Stronger trials are still needed (Brennan, Benton and Young, 2025).</a:t>
            </a:r>
            <a:endParaRPr lang="en-US" sz="1800" dirty="0"/>
          </a:p>
        </p:txBody>
      </p:sp>
      <p:pic>
        <p:nvPicPr>
          <p:cNvPr id="4" name="Image 0" descr="img/psych.jpg">    </p:cNvPr>
          <p:cNvPicPr>
            <a:picLocks noChangeAspect="1"/>
          </p:cNvPicPr>
          <p:nvPr/>
        </p:nvPicPr>
        <p:blipFill>
          <a:blip r:embed="rId1"/>
          <a:stretch>
            <a:fillRect/>
          </a:stretch>
        </p:blipFill>
        <p:spPr>
          <a:xfrm>
            <a:off x="6766560" y="1280160"/>
            <a:ext cx="4782312" cy="3584448"/>
          </a:xfrm>
          <a:prstGeom prst="rect">
            <a:avLst/>
          </a:prstGeom>
        </p:spPr>
      </p:pic>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Social benefits</a:t>
            </a:r>
            <a:endParaRPr lang="en-US" sz="3200" dirty="0"/>
          </a:p>
        </p:txBody>
      </p:sp>
      <p:sp>
        <p:nvSpPr>
          <p:cNvPr id="3" name="Text 1"/>
          <p:cNvSpPr txBox="1"/>
          <p:nvPr/>
        </p:nvSpPr>
        <p:spPr>
          <a:xfrm>
            <a:off x="640080" y="1280160"/>
            <a:ext cx="5669280" cy="4983480"/>
          </a:xfrm>
          <a:prstGeom prst="rect">
            <a:avLst/>
          </a:prstGeom>
          <a:noFill/>
          <a:ln/>
        </p:spPr>
        <p:txBody>
          <a:bodyPr wrap="square" lIns="0" tIns="0" rIns="0" bIns="0" rtlCol="0" anchor="t"/>
          <a:lstStyle/>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Young people who eat family meals more often tend to have better diets, better mental health and do better at school (Snuggs and Harvey, 2023).</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families with more time eat together more, so meals may not be the only cause (Snuggs and Harvey, 2023).</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That is why week 8 invites families to cook and eat with us.</a:t>
            </a:r>
            <a:endParaRPr lang="en-US" sz="1800" dirty="0"/>
          </a:p>
        </p:txBody>
      </p:sp>
      <p:pic>
        <p:nvPicPr>
          <p:cNvPr id="4" name="Image 0" descr="img/social.jpg">    </p:cNvPr>
          <p:cNvPicPr>
            <a:picLocks noChangeAspect="1"/>
          </p:cNvPicPr>
          <p:nvPr/>
        </p:nvPicPr>
        <p:blipFill>
          <a:blip r:embed="rId1"/>
          <a:stretch>
            <a:fillRect/>
          </a:stretch>
        </p:blipFill>
        <p:spPr>
          <a:xfrm>
            <a:off x="6766560" y="1280160"/>
            <a:ext cx="4782312" cy="3584448"/>
          </a:xfrm>
          <a:prstGeom prst="rect">
            <a:avLst/>
          </a:prstGeom>
        </p:spPr>
      </p:pic>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What stops young people eating well</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Cost: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healthy food is nearly twice as expensive per calorie (Food Foundation, 2026).</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Fast food: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1 in 4 places to buy food in England is fast food (Food Foundation, 2026).</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Local area: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almost 600 takeaways in Southwark (Southwark Council, 2025).</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Low skills: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not knowing how to cook or read labels.</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Friends and habits: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copying what friends eat and drink.</a:t>
            </a:r>
            <a:endParaRPr lang="en-US" sz="1800" dirty="0"/>
          </a:p>
          <a:p>
            <a:pPr algn="just" indent="0" marL="0">
              <a:lnSpc>
                <a:spcPct val="150000"/>
              </a:lnSpc>
              <a:spcAft>
                <a:spcPts val="400"/>
              </a:spcAft>
              <a:buNone/>
            </a:pPr>
            <a:r>
              <a:rPr lang="en-US" sz="1800" b="1" dirty="0">
                <a:solidFill>
                  <a:srgbClr val="000000"/>
                </a:solidFill>
                <a:latin typeface="Arial" pitchFamily="34" charset="0"/>
                <a:ea typeface="Arial" pitchFamily="34" charset="-122"/>
                <a:cs typeface="Arial" pitchFamily="34" charset="-120"/>
              </a:rPr>
              <a:t>Adverts: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unhealthy food gets far more advertising than fruit and vegetables (Food Foundation, 2026).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The COM-B model</a:t>
            </a:r>
            <a:endParaRPr lang="en-US" sz="3200" dirty="0"/>
          </a:p>
        </p:txBody>
      </p:sp>
      <p:sp>
        <p:nvSpPr>
          <p:cNvPr id="3" name="Text 1"/>
          <p:cNvSpPr txBox="1"/>
          <p:nvPr/>
        </p:nvSpPr>
        <p:spPr>
          <a:xfrm>
            <a:off x="640080" y="1371600"/>
            <a:ext cx="3108960" cy="1005840"/>
          </a:xfrm>
          <a:prstGeom prst="rect">
            <a:avLst/>
          </a:prstGeom>
          <a:noFill/>
          <a:ln/>
        </p:spPr>
        <p:txBody>
          <a:bodyPr wrap="square" lIns="0" tIns="0" rIns="0" bIns="0" rtlCol="0" anchor="t"/>
          <a:lstStyle/>
          <a:p>
            <a:pPr indent="0" marL="0">
              <a:buNone/>
            </a:pPr>
            <a:r>
              <a:rPr lang="en-US" sz="2200" b="1" dirty="0">
                <a:solidFill>
                  <a:srgbClr val="000000"/>
                </a:solidFill>
                <a:latin typeface="Arial" pitchFamily="34" charset="0"/>
                <a:ea typeface="Arial" pitchFamily="34" charset="-122"/>
                <a:cs typeface="Arial" pitchFamily="34" charset="-120"/>
              </a:rPr>
              <a:t>Capability</a:t>
            </a:r>
            <a:endParaRPr lang="en-US" sz="2200" dirty="0"/>
          </a:p>
          <a:p>
            <a:pPr indent="0" marL="0">
              <a:buNone/>
            </a:pPr>
            <a:r>
              <a:rPr lang="en-US" sz="1800" dirty="0">
                <a:solidFill>
                  <a:srgbClr val="000000"/>
                </a:solidFill>
                <a:latin typeface="Arial" pitchFamily="34" charset="0"/>
                <a:ea typeface="Arial" pitchFamily="34" charset="-122"/>
                <a:cs typeface="Arial" pitchFamily="34" charset="-120"/>
              </a:rPr>
              <a:t>cooking and label skills</a:t>
            </a:r>
            <a:endParaRPr lang="en-US" sz="2200" dirty="0"/>
          </a:p>
        </p:txBody>
      </p:sp>
      <p:sp>
        <p:nvSpPr>
          <p:cNvPr id="4" name="Text 2"/>
          <p:cNvSpPr txBox="1"/>
          <p:nvPr/>
        </p:nvSpPr>
        <p:spPr>
          <a:xfrm>
            <a:off x="640080" y="2880360"/>
            <a:ext cx="3108960" cy="1005840"/>
          </a:xfrm>
          <a:prstGeom prst="rect">
            <a:avLst/>
          </a:prstGeom>
          <a:noFill/>
          <a:ln/>
        </p:spPr>
        <p:txBody>
          <a:bodyPr wrap="square" lIns="0" tIns="0" rIns="0" bIns="0" rtlCol="0" anchor="t"/>
          <a:lstStyle/>
          <a:p>
            <a:pPr indent="0" marL="0">
              <a:buNone/>
            </a:pPr>
            <a:r>
              <a:rPr lang="en-US" sz="2200" b="1" dirty="0">
                <a:solidFill>
                  <a:srgbClr val="000000"/>
                </a:solidFill>
                <a:latin typeface="Arial" pitchFamily="34" charset="0"/>
                <a:ea typeface="Arial" pitchFamily="34" charset="-122"/>
                <a:cs typeface="Arial" pitchFamily="34" charset="-120"/>
              </a:rPr>
              <a:t>Opportunity</a:t>
            </a:r>
            <a:endParaRPr lang="en-US" sz="2200" dirty="0"/>
          </a:p>
          <a:p>
            <a:pPr indent="0" marL="0">
              <a:buNone/>
            </a:pPr>
            <a:r>
              <a:rPr lang="en-US" sz="1800" dirty="0">
                <a:solidFill>
                  <a:srgbClr val="000000"/>
                </a:solidFill>
                <a:latin typeface="Arial" pitchFamily="34" charset="0"/>
                <a:ea typeface="Arial" pitchFamily="34" charset="-122"/>
                <a:cs typeface="Arial" pitchFamily="34" charset="-120"/>
              </a:rPr>
              <a:t>healthy food at home and near school</a:t>
            </a:r>
            <a:endParaRPr lang="en-US" sz="2200" dirty="0"/>
          </a:p>
        </p:txBody>
      </p:sp>
      <p:sp>
        <p:nvSpPr>
          <p:cNvPr id="5" name="Text 3"/>
          <p:cNvSpPr txBox="1"/>
          <p:nvPr/>
        </p:nvSpPr>
        <p:spPr>
          <a:xfrm>
            <a:off x="640080" y="4297680"/>
            <a:ext cx="3108960" cy="1005840"/>
          </a:xfrm>
          <a:prstGeom prst="rect">
            <a:avLst/>
          </a:prstGeom>
          <a:noFill/>
          <a:ln/>
        </p:spPr>
        <p:txBody>
          <a:bodyPr wrap="square" lIns="0" tIns="0" rIns="0" bIns="0" rtlCol="0" anchor="t"/>
          <a:lstStyle/>
          <a:p>
            <a:pPr indent="0" marL="0">
              <a:buNone/>
            </a:pPr>
            <a:r>
              <a:rPr lang="en-US" sz="2200" b="1" dirty="0">
                <a:solidFill>
                  <a:srgbClr val="000000"/>
                </a:solidFill>
                <a:latin typeface="Arial" pitchFamily="34" charset="0"/>
                <a:ea typeface="Arial" pitchFamily="34" charset="-122"/>
                <a:cs typeface="Arial" pitchFamily="34" charset="-120"/>
              </a:rPr>
              <a:t>Motivation</a:t>
            </a:r>
            <a:endParaRPr lang="en-US" sz="2200" dirty="0"/>
          </a:p>
          <a:p>
            <a:pPr indent="0" marL="0">
              <a:buNone/>
            </a:pPr>
            <a:r>
              <a:rPr lang="en-US" sz="1800" dirty="0">
                <a:solidFill>
                  <a:srgbClr val="000000"/>
                </a:solidFill>
                <a:latin typeface="Arial" pitchFamily="34" charset="0"/>
                <a:ea typeface="Arial" pitchFamily="34" charset="-122"/>
                <a:cs typeface="Arial" pitchFamily="34" charset="-120"/>
              </a:rPr>
              <a:t>habits and taste</a:t>
            </a:r>
            <a:endParaRPr lang="en-US" sz="2200" dirty="0"/>
          </a:p>
        </p:txBody>
      </p:sp>
      <p:sp>
        <p:nvSpPr>
          <p:cNvPr id="6" name="Text 4"/>
          <p:cNvSpPr txBox="1"/>
          <p:nvPr/>
        </p:nvSpPr>
        <p:spPr>
          <a:xfrm>
            <a:off x="4754880" y="2880360"/>
            <a:ext cx="1645920" cy="548640"/>
          </a:xfrm>
          <a:prstGeom prst="rect">
            <a:avLst/>
          </a:prstGeom>
          <a:noFill/>
          <a:ln/>
        </p:spPr>
        <p:txBody>
          <a:bodyPr wrap="square" lIns="0" tIns="0" rIns="0" bIns="0" rtlCol="0" anchor="ctr"/>
          <a:lstStyle/>
          <a:p>
            <a:pPr indent="0" marL="0">
              <a:buNone/>
            </a:pPr>
            <a:r>
              <a:rPr lang="en-US" sz="2200" b="1" dirty="0">
                <a:solidFill>
                  <a:srgbClr val="000000"/>
                </a:solidFill>
                <a:latin typeface="Arial" pitchFamily="34" charset="0"/>
                <a:ea typeface="Arial" pitchFamily="34" charset="-122"/>
                <a:cs typeface="Arial" pitchFamily="34" charset="-120"/>
              </a:rPr>
              <a:t>Behaviour</a:t>
            </a:r>
            <a:endParaRPr lang="en-US" sz="2200" dirty="0"/>
          </a:p>
        </p:txBody>
      </p:sp>
      <p:sp>
        <p:nvSpPr>
          <p:cNvPr id="7" name="Shape 5"/>
          <p:cNvSpPr/>
          <p:nvPr/>
        </p:nvSpPr>
        <p:spPr>
          <a:xfrm>
            <a:off x="3840480" y="1600200"/>
            <a:ext cx="777240" cy="1417320"/>
          </a:xfrm>
          <a:prstGeom prst="line">
            <a:avLst/>
          </a:prstGeom>
          <a:noFill/>
          <a:ln w="19050">
            <a:solidFill>
              <a:srgbClr val="000000"/>
            </a:solidFill>
            <a:prstDash val="solid"/>
            <a:tailEnd type="triangle"/>
          </a:ln>
        </p:spPr>
      </p:sp>
      <p:sp>
        <p:nvSpPr>
          <p:cNvPr id="8" name="Shape 6"/>
          <p:cNvSpPr/>
          <p:nvPr/>
        </p:nvSpPr>
        <p:spPr>
          <a:xfrm>
            <a:off x="3840480" y="3154680"/>
            <a:ext cx="777240" cy="0"/>
          </a:xfrm>
          <a:prstGeom prst="line">
            <a:avLst/>
          </a:prstGeom>
          <a:noFill/>
          <a:ln w="19050">
            <a:solidFill>
              <a:srgbClr val="000000"/>
            </a:solidFill>
            <a:prstDash val="solid"/>
            <a:tailEnd type="triangle"/>
          </a:ln>
        </p:spPr>
      </p:sp>
      <p:sp>
        <p:nvSpPr>
          <p:cNvPr id="9" name="Shape 7"/>
          <p:cNvSpPr/>
          <p:nvPr/>
        </p:nvSpPr>
        <p:spPr>
          <a:xfrm flipV="1">
            <a:off x="3840480" y="3291840"/>
            <a:ext cx="777240" cy="1234440"/>
          </a:xfrm>
          <a:prstGeom prst="line">
            <a:avLst/>
          </a:prstGeom>
          <a:noFill/>
          <a:ln w="19050">
            <a:solidFill>
              <a:srgbClr val="000000"/>
            </a:solidFill>
            <a:prstDash val="solid"/>
            <a:tailEnd type="triangle"/>
          </a:ln>
        </p:spPr>
      </p:sp>
      <p:sp>
        <p:nvSpPr>
          <p:cNvPr id="10" name="Text 8"/>
          <p:cNvSpPr txBox="1"/>
          <p:nvPr/>
        </p:nvSpPr>
        <p:spPr>
          <a:xfrm>
            <a:off x="640080" y="5760720"/>
            <a:ext cx="5760720" cy="365760"/>
          </a:xfrm>
          <a:prstGeom prst="rect">
            <a:avLst/>
          </a:prstGeom>
          <a:noFill/>
          <a:ln/>
        </p:spPr>
        <p:txBody>
          <a:bodyPr wrap="square" lIns="0" tIns="0" rIns="0" bIns="0" rtlCol="0" anchor="ctr"/>
          <a:lstStyle/>
          <a:p>
            <a:pPr indent="0" marL="0">
              <a:buNone/>
            </a:pPr>
            <a:r>
              <a:rPr lang="en-US" sz="1800" i="1" dirty="0">
                <a:solidFill>
                  <a:srgbClr val="555555"/>
                </a:solidFill>
                <a:latin typeface="Arial" pitchFamily="34" charset="0"/>
                <a:ea typeface="Arial" pitchFamily="34" charset="-122"/>
                <a:cs typeface="Arial" pitchFamily="34" charset="-120"/>
              </a:rPr>
              <a:t>Diagram adapted from Livingstone et al. (2023)</a:t>
            </a:r>
            <a:endParaRPr lang="en-US" sz="1800" dirty="0"/>
          </a:p>
        </p:txBody>
      </p:sp>
      <p:sp>
        <p:nvSpPr>
          <p:cNvPr id="11" name="Text 9"/>
          <p:cNvSpPr txBox="1"/>
          <p:nvPr/>
        </p:nvSpPr>
        <p:spPr>
          <a:xfrm>
            <a:off x="6583680" y="1280160"/>
            <a:ext cx="4965192" cy="4983480"/>
          </a:xfrm>
          <a:prstGeom prst="rect">
            <a:avLst/>
          </a:prstGeom>
          <a:noFill/>
          <a:ln/>
        </p:spPr>
        <p:txBody>
          <a:bodyPr wrap="square" lIns="0" tIns="0" rIns="0" bIns="0" rtlCol="0" anchor="t"/>
          <a:lstStyle/>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Fruit and vegetables at home explained much of the link between growing up in a poorer area and a poorer diet later (Livingstone et al., 2023).</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So Opportunity matters most in deprived areas.</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this was an Australian study, so it may not fully apply to Southwark. COM-B also cannot fix family income.</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Social Cognitive Theory</a:t>
            </a:r>
            <a:endParaRPr lang="en-US" sz="3200" dirty="0"/>
          </a:p>
        </p:txBody>
      </p:sp>
      <p:sp>
        <p:nvSpPr>
          <p:cNvPr id="3" name="Text 1"/>
          <p:cNvSpPr txBox="1"/>
          <p:nvPr/>
        </p:nvSpPr>
        <p:spPr>
          <a:xfrm>
            <a:off x="2011680" y="1463040"/>
            <a:ext cx="1828800" cy="457200"/>
          </a:xfrm>
          <a:prstGeom prst="rect">
            <a:avLst/>
          </a:prstGeom>
          <a:noFill/>
          <a:ln/>
        </p:spPr>
        <p:txBody>
          <a:bodyPr wrap="square" lIns="0" tIns="0" rIns="0" bIns="0" rtlCol="0" anchor="ctr"/>
          <a:lstStyle/>
          <a:p>
            <a:pPr algn="ctr" indent="0" marL="0">
              <a:buNone/>
            </a:pPr>
            <a:r>
              <a:rPr lang="en-US" sz="2200" b="1" dirty="0">
                <a:solidFill>
                  <a:srgbClr val="000000"/>
                </a:solidFill>
                <a:latin typeface="Arial" pitchFamily="34" charset="0"/>
                <a:ea typeface="Arial" pitchFamily="34" charset="-122"/>
                <a:cs typeface="Arial" pitchFamily="34" charset="-120"/>
              </a:rPr>
              <a:t>Person</a:t>
            </a:r>
            <a:endParaRPr lang="en-US" sz="2200" dirty="0"/>
          </a:p>
        </p:txBody>
      </p:sp>
      <p:sp>
        <p:nvSpPr>
          <p:cNvPr id="4" name="Text 2"/>
          <p:cNvSpPr txBox="1"/>
          <p:nvPr/>
        </p:nvSpPr>
        <p:spPr>
          <a:xfrm>
            <a:off x="640080" y="3931920"/>
            <a:ext cx="1828800" cy="457200"/>
          </a:xfrm>
          <a:prstGeom prst="rect">
            <a:avLst/>
          </a:prstGeom>
          <a:noFill/>
          <a:ln/>
        </p:spPr>
        <p:txBody>
          <a:bodyPr wrap="square" lIns="0" tIns="0" rIns="0" bIns="0" rtlCol="0" anchor="ctr"/>
          <a:lstStyle/>
          <a:p>
            <a:pPr algn="ctr" indent="0" marL="0">
              <a:buNone/>
            </a:pPr>
            <a:r>
              <a:rPr lang="en-US" sz="2200" b="1" dirty="0">
                <a:solidFill>
                  <a:srgbClr val="000000"/>
                </a:solidFill>
                <a:latin typeface="Arial" pitchFamily="34" charset="0"/>
                <a:ea typeface="Arial" pitchFamily="34" charset="-122"/>
                <a:cs typeface="Arial" pitchFamily="34" charset="-120"/>
              </a:rPr>
              <a:t>Behaviour</a:t>
            </a:r>
            <a:endParaRPr lang="en-US" sz="2200" dirty="0"/>
          </a:p>
        </p:txBody>
      </p:sp>
      <p:sp>
        <p:nvSpPr>
          <p:cNvPr id="5" name="Text 3"/>
          <p:cNvSpPr txBox="1"/>
          <p:nvPr/>
        </p:nvSpPr>
        <p:spPr>
          <a:xfrm>
            <a:off x="3291840" y="3931920"/>
            <a:ext cx="2194560" cy="457200"/>
          </a:xfrm>
          <a:prstGeom prst="rect">
            <a:avLst/>
          </a:prstGeom>
          <a:noFill/>
          <a:ln/>
        </p:spPr>
        <p:txBody>
          <a:bodyPr wrap="square" lIns="0" tIns="0" rIns="0" bIns="0" rtlCol="0" anchor="ctr"/>
          <a:lstStyle/>
          <a:p>
            <a:pPr algn="ctr" indent="0" marL="0">
              <a:buNone/>
            </a:pPr>
            <a:r>
              <a:rPr lang="en-US" sz="2200" b="1" dirty="0">
                <a:solidFill>
                  <a:srgbClr val="000000"/>
                </a:solidFill>
                <a:latin typeface="Arial" pitchFamily="34" charset="0"/>
                <a:ea typeface="Arial" pitchFamily="34" charset="-122"/>
                <a:cs typeface="Arial" pitchFamily="34" charset="-120"/>
              </a:rPr>
              <a:t>Environment</a:t>
            </a:r>
            <a:endParaRPr lang="en-US" sz="2200" dirty="0"/>
          </a:p>
        </p:txBody>
      </p:sp>
      <p:sp>
        <p:nvSpPr>
          <p:cNvPr id="6" name="Shape 4"/>
          <p:cNvSpPr/>
          <p:nvPr/>
        </p:nvSpPr>
        <p:spPr>
          <a:xfrm flipH="1">
            <a:off x="1737360" y="2011680"/>
            <a:ext cx="914400" cy="1783080"/>
          </a:xfrm>
          <a:prstGeom prst="line">
            <a:avLst/>
          </a:prstGeom>
          <a:noFill/>
          <a:ln w="19050">
            <a:solidFill>
              <a:srgbClr val="000000"/>
            </a:solidFill>
            <a:prstDash val="solid"/>
            <a:headEnd type="triangle"/>
            <a:tailEnd type="triangle"/>
          </a:ln>
        </p:spPr>
      </p:sp>
      <p:sp>
        <p:nvSpPr>
          <p:cNvPr id="7" name="Shape 5"/>
          <p:cNvSpPr/>
          <p:nvPr/>
        </p:nvSpPr>
        <p:spPr>
          <a:xfrm>
            <a:off x="3200400" y="2011680"/>
            <a:ext cx="914400" cy="1783080"/>
          </a:xfrm>
          <a:prstGeom prst="line">
            <a:avLst/>
          </a:prstGeom>
          <a:noFill/>
          <a:ln w="19050">
            <a:solidFill>
              <a:srgbClr val="000000"/>
            </a:solidFill>
            <a:prstDash val="solid"/>
            <a:headEnd type="triangle"/>
            <a:tailEnd type="triangle"/>
          </a:ln>
        </p:spPr>
      </p:sp>
      <p:sp>
        <p:nvSpPr>
          <p:cNvPr id="8" name="Shape 6"/>
          <p:cNvSpPr/>
          <p:nvPr/>
        </p:nvSpPr>
        <p:spPr>
          <a:xfrm>
            <a:off x="2331720" y="4160520"/>
            <a:ext cx="1188720" cy="0"/>
          </a:xfrm>
          <a:prstGeom prst="line">
            <a:avLst/>
          </a:prstGeom>
          <a:noFill/>
          <a:ln w="19050">
            <a:solidFill>
              <a:srgbClr val="000000"/>
            </a:solidFill>
            <a:prstDash val="solid"/>
            <a:headEnd type="triangle"/>
            <a:tailEnd type="triangle"/>
          </a:ln>
        </p:spPr>
      </p:sp>
      <p:sp>
        <p:nvSpPr>
          <p:cNvPr id="9" name="Text 7"/>
          <p:cNvSpPr txBox="1"/>
          <p:nvPr/>
        </p:nvSpPr>
        <p:spPr>
          <a:xfrm>
            <a:off x="640080" y="4572000"/>
            <a:ext cx="5120640" cy="1005840"/>
          </a:xfrm>
          <a:prstGeom prst="rect">
            <a:avLst/>
          </a:prstGeom>
          <a:noFill/>
          <a:ln/>
        </p:spPr>
        <p:txBody>
          <a:bodyPr wrap="square" lIns="0" tIns="0" rIns="0" bIns="0" rtlCol="0" anchor="t"/>
          <a:lstStyle/>
          <a:p>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Key ideas: self efficacy (believing you can do it) and learning by watching others</a:t>
            </a:r>
            <a:endParaRPr lang="en-US" sz="1800" dirty="0"/>
          </a:p>
        </p:txBody>
      </p:sp>
      <p:sp>
        <p:nvSpPr>
          <p:cNvPr id="10" name="Text 8"/>
          <p:cNvSpPr txBox="1"/>
          <p:nvPr/>
        </p:nvSpPr>
        <p:spPr>
          <a:xfrm>
            <a:off x="640080" y="5760720"/>
            <a:ext cx="5760720" cy="365760"/>
          </a:xfrm>
          <a:prstGeom prst="rect">
            <a:avLst/>
          </a:prstGeom>
          <a:noFill/>
          <a:ln/>
        </p:spPr>
        <p:txBody>
          <a:bodyPr wrap="square" lIns="0" tIns="0" rIns="0" bIns="0" rtlCol="0" anchor="ctr"/>
          <a:lstStyle/>
          <a:p>
            <a:pPr indent="0" marL="0">
              <a:buNone/>
            </a:pPr>
            <a:r>
              <a:rPr lang="en-US" sz="1800" i="1" dirty="0">
                <a:solidFill>
                  <a:srgbClr val="555555"/>
                </a:solidFill>
                <a:latin typeface="Arial" pitchFamily="34" charset="0"/>
                <a:ea typeface="Arial" pitchFamily="34" charset="-122"/>
                <a:cs typeface="Arial" pitchFamily="34" charset="-120"/>
              </a:rPr>
              <a:t>Diagram adapted from Flores-Vázquez et al. (2023)</a:t>
            </a:r>
            <a:endParaRPr lang="en-US" sz="1800" dirty="0"/>
          </a:p>
        </p:txBody>
      </p:sp>
      <p:sp>
        <p:nvSpPr>
          <p:cNvPr id="11" name="Text 9"/>
          <p:cNvSpPr txBox="1"/>
          <p:nvPr/>
        </p:nvSpPr>
        <p:spPr>
          <a:xfrm>
            <a:off x="6583680" y="1280160"/>
            <a:ext cx="4965192" cy="4983480"/>
          </a:xfrm>
          <a:prstGeom prst="rect">
            <a:avLst/>
          </a:prstGeom>
          <a:noFill/>
          <a:ln/>
        </p:spPr>
        <p:txBody>
          <a:bodyPr wrap="square" lIns="0" tIns="0" rIns="0" bIns="0" rtlCol="0" anchor="t"/>
          <a:lstStyle/>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In a review of 12 school studies using behaviour theories, 11 improved what teenagers ate. This theory was used most often (Flores-Vázquez et al., 2023).</a:t>
            </a:r>
            <a:endParaRPr lang="en-US" sz="1800" dirty="0"/>
          </a:p>
          <a:p>
            <a:pPr algn="just" indent="0" marL="0">
              <a:lnSpc>
                <a:spcPct val="150000"/>
              </a:lnSpc>
              <a:spcAft>
                <a:spcPts val="600"/>
              </a:spcAft>
              <a:buNone/>
            </a:pPr>
            <a:r>
              <a:rPr lang="en-US" sz="1800" dirty="0">
                <a:solidFill>
                  <a:srgbClr val="000000"/>
                </a:solidFill>
                <a:latin typeface="Arial" pitchFamily="34" charset="0"/>
                <a:ea typeface="Arial" pitchFamily="34" charset="-122"/>
                <a:cs typeface="Arial" pitchFamily="34" charset="-120"/>
              </a:rPr>
              <a:t>We use it through peer champions, cooking practice and tasting.</a:t>
            </a:r>
            <a:endParaRPr lang="en-US" sz="1800" dirty="0"/>
          </a:p>
          <a:p>
            <a:pPr algn="just" indent="0" marL="0">
              <a:lnSpc>
                <a:spcPct val="150000"/>
              </a:lnSpc>
              <a:spcAft>
                <a:spcPts val="600"/>
              </a:spcAft>
              <a:buNone/>
            </a:pPr>
            <a:r>
              <a:rPr lang="en-US" sz="1800" b="1" dirty="0">
                <a:solidFill>
                  <a:srgbClr val="000000"/>
                </a:solidFill>
                <a:latin typeface="Arial" pitchFamily="34" charset="0"/>
                <a:ea typeface="Arial" pitchFamily="34" charset="-122"/>
                <a:cs typeface="Arial" pitchFamily="34" charset="-120"/>
              </a:rPr>
              <a:t>Critical point: </a:t>
            </a:r>
            <a:pPr algn="just" indent="0" marL="0">
              <a:lnSpc>
                <a:spcPct val="150000"/>
              </a:lnSpc>
              <a:buNone/>
            </a:pPr>
            <a:r>
              <a:rPr lang="en-US" sz="1800" dirty="0">
                <a:solidFill>
                  <a:srgbClr val="000000"/>
                </a:solidFill>
                <a:latin typeface="Arial" pitchFamily="34" charset="0"/>
                <a:ea typeface="Arial" pitchFamily="34" charset="-122"/>
                <a:cs typeface="Arial" pitchFamily="34" charset="-120"/>
              </a:rPr>
              <a:t>it focuses on the person and close setting. It says little about food prices, and none of the studies were in Southwark.</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How our sessions tackle each barrier</a:t>
            </a:r>
            <a:endParaRPr lang="en-US" sz="3200" dirty="0"/>
          </a:p>
        </p:txBody>
      </p:sp>
      <p:graphicFrame>
        <p:nvGraphicFramePr>
          <p:cNvPr id="31" name="Table 0"/>
          <p:cNvGraphicFramePr>
            <a:graphicFrameLocks noGrp="1"/>
          </p:cNvGraphicFramePr>
          <p:nvPr>
            <p:extLst>
              <p:ext uri="{D42A27DB-BD31-4B8C-83A1-F6EECF244321}">
                <p14:modId xmlns:p14="http://schemas.microsoft.com/office/powerpoint/2010/main" val="1579011935"/>
              </p:ext>
            </p:extLst>
          </p:nvPr>
        </p:nvGraphicFramePr>
        <p:xfrm>
          <a:off x="640080" y="1188720"/>
          <a:ext cx="10908792" cy="914400"/>
        </p:xfrm>
        <a:graphic>
          <a:graphicData uri="http://schemas.openxmlformats.org/drawingml/2006/table">
            <a:tbl>
              <a:tblPr/>
              <a:tblGrid>
                <a:gridCol w="3108960"/>
                <a:gridCol w="4599432"/>
                <a:gridCol w="3200400"/>
              </a:tblGrid>
              <a:tr h="548640">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Barrier</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What the theory says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b="1" dirty="0">
                          <a:solidFill>
                            <a:srgbClr val="000000"/>
                          </a:solidFill>
                          <a:latin typeface="Arial" pitchFamily="34" charset="0"/>
                          <a:ea typeface="Arial" pitchFamily="34" charset="-122"/>
                          <a:cs typeface="Arial" pitchFamily="34" charset="-120"/>
                        </a:rPr>
                        <a:t>Our solution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Cost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Opportunity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4: £5 challenge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Low cooking skills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Capability (COM-B) and self efficacy (SCT)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5: cook it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Low health literacy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Capability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3: label lab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Friends and habits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Learning by watching others (SCT)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Peer food champions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Sugary drink habit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Motivation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2: drink swap plan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Adverts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Motivation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7: ad busters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r h="548640">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Fast food near school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Opportunity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c>
                  <a:txBody>
                    <a:bodyPr/>
                    <a:lstStyle/>
                    <a:p>
                      <a:pPr indent="0" marL="0">
                        <a:lnSpc>
                          <a:spcPct val="150000"/>
                        </a:lnSpc>
                        <a:buNone/>
                      </a:pPr>
                      <a:r>
                        <a:rPr lang="en-US" sz="1800" dirty="0">
                          <a:solidFill>
                            <a:srgbClr val="000000"/>
                          </a:solidFill>
                          <a:latin typeface="Arial" pitchFamily="34" charset="0"/>
                          <a:ea typeface="Arial" pitchFamily="34" charset="-122"/>
                          <a:cs typeface="Arial" pitchFamily="34" charset="-120"/>
                        </a:rPr>
                        <a:t>Week 6: street food swaps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99999"/>
                      </a:solidFill>
                      <a:prstDash val="solid"/>
                      <a:round/>
                      <a:headEnd type="none" w="med" len="med"/>
                      <a:tailEnd type="none" w="med" len="med"/>
                    </a:lnB>
                  </a:tcPr>
                </a:tc>
              </a:tr>
            </a:tbl>
          </a:graphicData>
        </a:graphic>
      </p:graphicFrame>
      <p:sp>
        <p:nvSpPr>
          <p:cNvPr id="4" name="Text 1"/>
          <p:cNvSpPr txBox="1"/>
          <p:nvPr/>
        </p:nvSpPr>
        <p:spPr>
          <a:xfrm>
            <a:off x="640080" y="5852160"/>
            <a:ext cx="10908792" cy="365760"/>
          </a:xfrm>
          <a:prstGeom prst="rect">
            <a:avLst/>
          </a:prstGeom>
          <a:noFill/>
          <a:ln/>
        </p:spPr>
        <p:txBody>
          <a:bodyPr wrap="square" lIns="0" tIns="0" rIns="0" bIns="0" rtlCol="0" anchor="ctr"/>
          <a:lstStyle/>
          <a:p>
            <a:pPr indent="0" marL="0">
              <a:buNone/>
            </a:pPr>
            <a:r>
              <a:rPr lang="en-US" sz="1800" i="1" dirty="0">
                <a:solidFill>
                  <a:srgbClr val="555555"/>
                </a:solidFill>
                <a:latin typeface="Arial" pitchFamily="34" charset="0"/>
                <a:ea typeface="Arial" pitchFamily="34" charset="-122"/>
                <a:cs typeface="Arial" pitchFamily="34" charset="-120"/>
              </a:rPr>
              <a:t>Sources: Livingstone et al. (2023); Flores-Vázquez et al. (2023)</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Critical reflection and recommendations</a:t>
            </a:r>
            <a:endParaRPr lang="en-US" sz="3200" dirty="0"/>
          </a:p>
        </p:txBody>
      </p:sp>
      <p:sp>
        <p:nvSpPr>
          <p:cNvPr id="3" name="Text 1"/>
          <p:cNvSpPr txBox="1"/>
          <p:nvPr/>
        </p:nvSpPr>
        <p:spPr>
          <a:xfrm>
            <a:off x="640080" y="1280160"/>
            <a:ext cx="10908792" cy="4983480"/>
          </a:xfrm>
          <a:prstGeom prst="rect">
            <a:avLst/>
          </a:prstGeom>
          <a:noFill/>
          <a:ln/>
        </p:spPr>
        <p:txBody>
          <a:bodyPr wrap="square" lIns="0" tIns="0" rIns="0" bIns="0" rtlCol="0" anchor="t"/>
          <a:lstStyle/>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Our campaign works with individuals. On its own it cannot fix food prices or the number of takeaways (Food Foundation, 2026).</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WHO says healthy food must be made cheaper and easier to get through policy, not only education (WHO, 2026). The new advert limits are one example (DHSC, 2025b).</a:t>
            </a:r>
            <a:endParaRPr lang="en-US" sz="2000" dirty="0"/>
          </a:p>
          <a:p>
            <a:pPr algn="just" indent="0" marL="0">
              <a:lnSpc>
                <a:spcPct val="150000"/>
              </a:lnSpc>
              <a:spcAft>
                <a:spcPts val="1000"/>
              </a:spcAft>
              <a:buNone/>
            </a:pPr>
            <a:r>
              <a:rPr lang="en-US" sz="2000" b="1" dirty="0">
                <a:solidFill>
                  <a:srgbClr val="000000"/>
                </a:solidFill>
                <a:latin typeface="Arial" pitchFamily="34" charset="0"/>
                <a:ea typeface="Arial" pitchFamily="34" charset="-122"/>
                <a:cs typeface="Arial" pitchFamily="34" charset="-120"/>
              </a:rPr>
              <a:t>Recommendations: </a:t>
            </a:r>
            <a:pPr algn="just" indent="0" marL="0">
              <a:lnSpc>
                <a:spcPct val="150000"/>
              </a:lnSpc>
              <a:buNone/>
            </a:pPr>
            <a:r>
              <a:rPr lang="en-US" sz="2000" dirty="0">
                <a:solidFill>
                  <a:srgbClr val="000000"/>
                </a:solidFill>
                <a:latin typeface="Arial" pitchFamily="34" charset="0"/>
                <a:ea typeface="Arial" pitchFamily="34" charset="-122"/>
                <a:cs typeface="Arial" pitchFamily="34" charset="-120"/>
              </a:rPr>
              <a:t>run a trial with a comparison school. Collect local diet data for 11 to 16 year olds. Add a cost evaluation. Let young people help design the next version (Bite Back 2030, 2026).</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Conclusion</a:t>
            </a:r>
            <a:endParaRPr lang="en-US" sz="3200" dirty="0"/>
          </a:p>
        </p:txBody>
      </p:sp>
      <p:sp>
        <p:nvSpPr>
          <p:cNvPr id="3" name="Text 1"/>
          <p:cNvSpPr txBox="1"/>
          <p:nvPr/>
        </p:nvSpPr>
        <p:spPr>
          <a:xfrm>
            <a:off x="640080" y="1280160"/>
            <a:ext cx="10908792" cy="3840480"/>
          </a:xfrm>
          <a:prstGeom prst="rect">
            <a:avLst/>
          </a:prstGeom>
          <a:noFill/>
          <a:ln/>
        </p:spPr>
        <p:txBody>
          <a:bodyPr wrap="square" lIns="0" tIns="0" rIns="0" bIns="0" rtlCol="0" anchor="t"/>
          <a:lstStyle/>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Most young people do not eat enough fruit, vegetables or fibre, and young people in poorer areas are worst affected.</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Southwark Food Lab gives them skills, confidence and cheaper healthy choices over 8 weeks.</a:t>
            </a:r>
            <a:endParaRPr lang="en-US" sz="2000" dirty="0"/>
          </a:p>
          <a:p>
            <a:pPr algn="just"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It works best alongside fairer food policy.</a:t>
            </a:r>
            <a:endParaRPr lang="en-US" sz="2000" dirty="0"/>
          </a:p>
        </p:txBody>
      </p:sp>
      <p:sp>
        <p:nvSpPr>
          <p:cNvPr id="4" name="Text 2"/>
          <p:cNvSpPr txBox="1"/>
          <p:nvPr/>
        </p:nvSpPr>
        <p:spPr>
          <a:xfrm>
            <a:off x="640080" y="5394960"/>
            <a:ext cx="10908792" cy="640080"/>
          </a:xfrm>
          <a:prstGeom prst="rect">
            <a:avLst/>
          </a:prstGeom>
          <a:noFill/>
          <a:ln/>
        </p:spPr>
        <p:txBody>
          <a:bodyPr wrap="square" lIns="0" tIns="0" rIns="0" bIns="0" rtlCol="0" anchor="ctr"/>
          <a:lstStyle/>
          <a:p>
            <a:pPr indent="0" marL="0">
              <a:buNone/>
            </a:pPr>
            <a:r>
              <a:rPr lang="en-US" sz="2800" b="1" dirty="0">
                <a:solidFill>
                  <a:srgbClr val="000000"/>
                </a:solidFill>
                <a:latin typeface="Arial" pitchFamily="34" charset="0"/>
                <a:ea typeface="Arial" pitchFamily="34" charset="-122"/>
                <a:cs typeface="Arial" pitchFamily="34" charset="-120"/>
              </a:rPr>
              <a:t>Thank you. Any questions?</a:t>
            </a:r>
            <a:endParaRPr lang="en-US" sz="2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References</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Bite Back 2030 (2026)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Bite Back 2030</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https://www.biteback2030.com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Brennan, A., Benton, D. and Young, H. (2025) 'A recipe for resilience: a systematic review of diet and adolescent mental health',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Nutrients</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17(23), 3677.</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Department of Health and Social Care (DHSC) (2025a)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National Child Measurement Programme (NCMP) annual report, academic year 2024 to 2025, England</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https://www.gov.uk/government/statistics/national-child-measurement-programme-ncmp-annual-report-academic-year-2024-to-2025-england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Department of Health and Social Care (DHSC) (2025b)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Restricting advertising of less healthy food or drink on TV and online: products in scope</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https://www.gov.uk/government/publications/restricting-advertising-of-less-healthy-food-or-drink-on-tv-and-online-products-in-scope (Accessed: 14 October 2026).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References (continued)</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Flores-Vázquez, A.S., Rodríguez-Rocha, N.P., Herrera-Echauri, D.D. and Macedo-Ojeda, G. (2023) 'A systematic review of educational nutrition interventions based on behavioral theories in school adolescents',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Appetite</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192, 107087.</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Food Foundation (2026)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The Broken Plate 2026</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London: The Food Foundation. Available at: https://foodfoundation.org.uk/publication/broken-plate-2026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Livingstone, K.M. et al. (2023) 'Do food-related capabilities, opportunities and motivations of adolescents mediate the association between socioeconomic position in adolescence and diet quality in early adulthood?',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International Journal of Behavioral Nutrition and Physical Activity</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20, 70. doi:10.1186/s12966-023-01477-3.</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National Institute for Health and Care Excellence (NICE) (2025)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Overweight and obesity management</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(NICE guideline NG246). Available at: https://www.nice.org.uk/guidance/ng246 (Accessed: 14 October 2026).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References (continued)</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Office for Health Improvement and Disparities (OHID) (2025)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National Diet and Nutrition Survey 2019 to 2023: report</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https://www.gov.uk/government/statistics/national-diet-and-nutrition-survey-2019-to-2023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Royal College of Paediatrics and Child Health (RCPCH) (2025)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National Paediatric Diabetes Audit: Type 2 diabetes spotlight audit 2023/24</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London: HQIP. Available at: https://www.hqip.org.uk/resource/type-2-npda-2023-24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Samad, N., Bearne, L., Noor, F.M., Akter, F. and Parmar, D. (2024) 'School-based healthy eating interventions for adolescents aged 10–19 years: an umbrella review',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International Journal of Behavioral Nutrition and Physical Activity</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21(1), 117. doi:10.1186/s12966-024-01668-6.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Skivington, K. et al. (2021) 'A new framework for developing and evaluating complex interventions: update of Medical Research Council guidance',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BMJ</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374, n2061.</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References (continued)</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Snuggs, S. and Harvey, K. (2023) 'Family mealtimes: a systematic umbrella review of characteristics, correlates, outcomes and interventions',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Nutrients</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15(13), 2841. doi:10.3390/nu15132841.</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Southwark Council (2022)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Healthy weight strategy 2022-2027</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London: Southwark Council. Available at: https://www.southwark.gov.uk/sites/default/files/2024-10/Healthy%20weight%20strategy%202022-2027.pdf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Southwark Council (2025)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Adult obesity: JSNA factsheet</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London: Southwark Council. Available at: https://www.southwark.gov.uk/sites/default/files/2025-08/Adult-Obesity-JSNA-Factsheet.pdf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Sun, J. et al. (2021) 'Weight change from childhood to adulthood and cardiovascular risk factors and outcomes in adulthood: a systematic review of the literature',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Obesity Reviews</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22(3), e13138. doi:10.1111/obr.13138.</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References (continued)</a:t>
            </a:r>
            <a:endParaRPr lang="en-US" sz="3200" dirty="0"/>
          </a:p>
        </p:txBody>
      </p:sp>
      <p:sp>
        <p:nvSpPr>
          <p:cNvPr id="3" name="Text 1"/>
          <p:cNvSpPr txBox="1"/>
          <p:nvPr/>
        </p:nvSpPr>
        <p:spPr>
          <a:xfrm>
            <a:off x="640080" y="1234440"/>
            <a:ext cx="10908792" cy="5029200"/>
          </a:xfrm>
          <a:prstGeom prst="rect">
            <a:avLst/>
          </a:prstGeom>
          <a:noFill/>
          <a:ln/>
        </p:spPr>
        <p:txBody>
          <a:bodyPr wrap="square" lIns="0" tIns="0" rIns="0" bIns="0" rtlCol="0" anchor="t"/>
          <a:lstStyle/>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Sustainable Food Places (2026)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Southwark Food Action Alliance</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https://www.sustainablefoodplaces.org/members/southwark/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Trust for London (2026)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Childhood obesity by London borough</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https://trustforlondon.org.uk/data/child-obesity/ (Accessed: 14 October 2026).</a:t>
            </a:r>
            <a:endParaRPr lang="en-US" sz="1800" dirty="0"/>
          </a:p>
          <a:p>
            <a:pPr algn="l" indent="0" marL="0">
              <a:lnSpc>
                <a:spcPct val="150000"/>
              </a:lnSpc>
              <a:spcAft>
                <a:spcPts val="1000"/>
              </a:spcAft>
              <a:buNone/>
            </a:pPr>
            <a:r>
              <a:rPr lang="en-US" sz="1800" dirty="0">
                <a:solidFill>
                  <a:srgbClr val="000000"/>
                </a:solidFill>
                <a:latin typeface="Arial" pitchFamily="34" charset="0"/>
                <a:ea typeface="Arial" pitchFamily="34" charset="-122"/>
                <a:cs typeface="Arial" pitchFamily="34" charset="-120"/>
              </a:rPr>
              <a:t>World Health Organization (WHO) (2026) </a:t>
            </a:r>
            <a:pPr algn="l" indent="0" marL="0">
              <a:lnSpc>
                <a:spcPct val="150000"/>
              </a:lnSpc>
              <a:buNone/>
            </a:pPr>
            <a:r>
              <a:rPr lang="en-US" sz="1800" i="1" dirty="0">
                <a:solidFill>
                  <a:srgbClr val="000000"/>
                </a:solidFill>
                <a:latin typeface="Arial" pitchFamily="34" charset="0"/>
                <a:ea typeface="Arial" pitchFamily="34" charset="-122"/>
                <a:cs typeface="Arial" pitchFamily="34" charset="-120"/>
              </a:rPr>
              <a:t>Obesity and overweight</a:t>
            </a:r>
            <a:pPr algn="l" indent="0" marL="0">
              <a:lnSpc>
                <a:spcPct val="150000"/>
              </a:lnSpc>
              <a:buNone/>
            </a:pPr>
            <a:r>
              <a:rPr lang="en-US" sz="1800" dirty="0">
                <a:solidFill>
                  <a:srgbClr val="000000"/>
                </a:solidFill>
                <a:latin typeface="Arial" pitchFamily="34" charset="0"/>
                <a:ea typeface="Arial" pitchFamily="34" charset="-122"/>
                <a:cs typeface="Arial" pitchFamily="34" charset="-120"/>
              </a:rPr>
              <a:t>. Available at: https://www.who.int/news-room/fact-sheets/detail/obesity-and-overweight (Accessed: 14 October 2026).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txBox="1"/>
          <p:nvPr/>
        </p:nvSpPr>
        <p:spPr>
          <a:xfrm>
            <a:off x="640080" y="411480"/>
            <a:ext cx="10908792" cy="731520"/>
          </a:xfrm>
          <a:prstGeom prst="rect">
            <a:avLst/>
          </a:prstGeom>
          <a:noFill/>
          <a:ln/>
        </p:spPr>
        <p:txBody>
          <a:bodyPr wrap="square" lIns="0" tIns="0" rIns="0" bIns="0" rtlCol="0" anchor="t"/>
          <a:lstStyle/>
          <a:p>
            <a:pPr indent="0" marL="0">
              <a:buNone/>
            </a:pPr>
            <a:r>
              <a:rPr lang="en-US" sz="3200" b="1" dirty="0">
                <a:solidFill>
                  <a:srgbClr val="000000"/>
                </a:solidFill>
                <a:latin typeface="Arial" pitchFamily="34" charset="0"/>
                <a:ea typeface="Arial" pitchFamily="34" charset="-122"/>
                <a:cs typeface="Arial" pitchFamily="34" charset="-120"/>
              </a:rPr>
              <a:t>Acknowledgement of AI use</a:t>
            </a:r>
            <a:endParaRPr lang="en-US" sz="3200" dirty="0"/>
          </a:p>
        </p:txBody>
      </p:sp>
      <p:sp>
        <p:nvSpPr>
          <p:cNvPr id="3" name="Text 1"/>
          <p:cNvSpPr txBox="1"/>
          <p:nvPr/>
        </p:nvSpPr>
        <p:spPr>
          <a:xfrm>
            <a:off x="640080" y="1280160"/>
            <a:ext cx="10908792" cy="3657600"/>
          </a:xfrm>
          <a:prstGeom prst="rect">
            <a:avLst/>
          </a:prstGeom>
          <a:noFill/>
          <a:ln/>
        </p:spPr>
        <p:txBody>
          <a:bodyPr wrap="square" lIns="0" tIns="0" rIns="0" bIns="0" rtlCol="0" anchor="t"/>
          <a:lstStyle/>
          <a:p>
            <a:pPr algn="l"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Images on slides 1, 2, 19, 24, 25 and 26 were generated using [AI tool name] (2026).</a:t>
            </a:r>
            <a:endParaRPr lang="en-US" sz="2000" dirty="0"/>
          </a:p>
          <a:p>
            <a:pPr algn="l" indent="0" marL="0">
              <a:lnSpc>
                <a:spcPct val="150000"/>
              </a:lnSpc>
              <a:spcAft>
                <a:spcPts val="1000"/>
              </a:spcAft>
              <a:buNone/>
            </a:pPr>
            <a:r>
              <a:rPr lang="en-US" sz="2000" dirty="0">
                <a:solidFill>
                  <a:srgbClr val="000000"/>
                </a:solidFill>
                <a:latin typeface="Arial" pitchFamily="34" charset="0"/>
                <a:ea typeface="Arial" pitchFamily="34" charset="-122"/>
                <a:cs typeface="Arial" pitchFamily="34" charset="-120"/>
              </a:rPr>
              <a:t>[Add any other AI use here, as required by UWTSD guidance for this assessment.]</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val="0"/>
            </a:ext>
          </a:extLst>
        </p:spPr>
        <p:txBody>
          <a:bodyPr/>
          <a:lstStyle>
            <a:lvl1pPr>
              <a:defRPr sz="1800">
                <a:solidFill>
                  <a:srgbClr val="555555"/>
                </a:solidFill>
                <a:latin typeface="Arial"/>
                <a:ea typeface="Arial"/>
                <a:cs typeface="Arial"/>
              </a:defRPr>
            </a:lvl1pPr>
          </a:lstStyle>
          <a:p>
            <a:pPr algn="r"/>
            <a:fld id="{F7021451-1387-4CA6-816F-3879F97B5CBC}" type="slidenum">
              <a:rPr b="0" lang="en-US"/>
              <a:t>38</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38</Slides>
  <Notes>38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Southwark Food Lab</dc:title>
  <dc:subject>LCHS7000 Component 1 Group Presentation</dc:subject>
  <dc:creator>PptxGenJS</dc:creator>
  <cp:lastModifiedBy>PptxGenJS</cp:lastModifiedBy>
  <cp:revision>1</cp:revision>
  <dcterms:created xsi:type="dcterms:W3CDTF">2026-10-21T06:07:33Z</dcterms:created>
  <dcterms:modified xsi:type="dcterms:W3CDTF">2026-10-21T06:07:33Z</dcterms:modified>
</cp:coreProperties>
</file>