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75" d="100"/>
          <a:sy n="75" d="100"/>
        </p:scale>
        <p:origin x="1944" y="-8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D30178-BB31-443D-A1E2-2DF2C7907C4E}"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1463574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D30178-BB31-443D-A1E2-2DF2C7907C4E}"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2408957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D30178-BB31-443D-A1E2-2DF2C7907C4E}"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2598085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D30178-BB31-443D-A1E2-2DF2C7907C4E}" type="datetimeFigureOut">
              <a:rPr lang="en-GB" smtClean="0"/>
              <a:t>15/05/2019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2512163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D30178-BB31-443D-A1E2-2DF2C7907C4E}" type="datetimeFigureOut">
              <a:rPr lang="en-GB" smtClean="0"/>
              <a:t>15/05/2019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2247810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D30178-BB31-443D-A1E2-2DF2C7907C4E}" type="datetimeFigureOut">
              <a:rPr lang="en-GB" smtClean="0"/>
              <a:t>15/05/2019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2792162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D30178-BB31-443D-A1E2-2DF2C7907C4E}" type="datetimeFigureOut">
              <a:rPr lang="en-GB" smtClean="0"/>
              <a:t>15/05/2019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3810827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BD30178-BB31-443D-A1E2-2DF2C7907C4E}" type="datetimeFigureOut">
              <a:rPr lang="en-GB" smtClean="0"/>
              <a:t>15/05/2019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1277267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BD30178-BB31-443D-A1E2-2DF2C7907C4E}" type="datetimeFigureOut">
              <a:rPr lang="en-GB" smtClean="0"/>
              <a:t>15/05/2019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109811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D30178-BB31-443D-A1E2-2DF2C7907C4E}"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3581341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D30178-BB31-443D-A1E2-2DF2C7907C4E}"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4664D-D626-4B99-BF01-0F08AFC367C3}" type="slidenum">
              <a:rPr lang="en-GB" smtClean="0"/>
              <a:t>‹#›</a:t>
            </a:fld>
            <a:endParaRPr lang="en-GB"/>
          </a:p>
        </p:txBody>
      </p:sp>
    </p:spTree>
    <p:extLst>
      <p:ext uri="{BB962C8B-B14F-4D97-AF65-F5344CB8AC3E}">
        <p14:creationId xmlns:p14="http://schemas.microsoft.com/office/powerpoint/2010/main" val="2329471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ABD30178-BB31-443D-A1E2-2DF2C7907C4E}" type="datetimeFigureOut">
              <a:rPr lang="en-GB" smtClean="0"/>
              <a:t>15/05/2019</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D044664D-D626-4B99-BF01-0F08AFC367C3}" type="slidenum">
              <a:rPr lang="en-GB" smtClean="0"/>
              <a:t>‹#›</a:t>
            </a:fld>
            <a:endParaRPr lang="en-GB"/>
          </a:p>
        </p:txBody>
      </p:sp>
    </p:spTree>
    <p:extLst>
      <p:ext uri="{BB962C8B-B14F-4D97-AF65-F5344CB8AC3E}">
        <p14:creationId xmlns:p14="http://schemas.microsoft.com/office/powerpoint/2010/main" val="6727443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5" name="TextBox 4"/>
          <p:cNvSpPr txBox="1"/>
          <p:nvPr/>
        </p:nvSpPr>
        <p:spPr>
          <a:xfrm rot="21260092">
            <a:off x="117987" y="294968"/>
            <a:ext cx="6459794" cy="1446550"/>
          </a:xfrm>
          <a:prstGeom prst="rect">
            <a:avLst/>
          </a:prstGeom>
          <a:noFill/>
        </p:spPr>
        <p:txBody>
          <a:bodyPr wrap="square" rtlCol="0">
            <a:spAutoFit/>
          </a:bodyPr>
          <a:lstStyle/>
          <a:p>
            <a:r>
              <a:rPr lang="en-GB" sz="4400" dirty="0">
                <a:solidFill>
                  <a:schemeClr val="bg1"/>
                </a:solidFill>
                <a:latin typeface="Britannic Bold" panose="020B0903060703020204" pitchFamily="34" charset="0"/>
                <a:ea typeface="Adobe Gothic Std B" panose="020B0800000000000000" pitchFamily="34" charset="-128"/>
              </a:rPr>
              <a:t>Equality and Disability</a:t>
            </a:r>
          </a:p>
          <a:p>
            <a:r>
              <a:rPr lang="en-GB" sz="4400" dirty="0">
                <a:solidFill>
                  <a:schemeClr val="bg1"/>
                </a:solidFill>
                <a:latin typeface="Britannic Bold" panose="020B0903060703020204" pitchFamily="34" charset="0"/>
                <a:ea typeface="Adobe Gothic Std B" panose="020B0800000000000000" pitchFamily="34" charset="-128"/>
              </a:rPr>
              <a:t> in</a:t>
            </a:r>
          </a:p>
        </p:txBody>
      </p:sp>
      <p:sp>
        <p:nvSpPr>
          <p:cNvPr id="6" name="Rectangle 5"/>
          <p:cNvSpPr/>
          <p:nvPr/>
        </p:nvSpPr>
        <p:spPr>
          <a:xfrm rot="21232619">
            <a:off x="-155716" y="1979749"/>
            <a:ext cx="3301554" cy="12806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rot="21231051">
            <a:off x="-92082" y="2636012"/>
            <a:ext cx="7077233" cy="1310509"/>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rot="21231051">
            <a:off x="-92081" y="4568139"/>
            <a:ext cx="7077233" cy="1310509"/>
          </a:xfrm>
          <a:prstGeom prst="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rot="21231051">
            <a:off x="-92081" y="8141281"/>
            <a:ext cx="7077233" cy="1310509"/>
          </a:xfrm>
          <a:prstGeom prst="rect">
            <a:avLst/>
          </a:prstGeom>
          <a:solidFill>
            <a:srgbClr val="7030A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rot="21215947">
            <a:off x="629592" y="9887861"/>
            <a:ext cx="5633884" cy="1754326"/>
          </a:xfrm>
          <a:prstGeom prst="rect">
            <a:avLst/>
          </a:prstGeom>
          <a:noFill/>
        </p:spPr>
        <p:txBody>
          <a:bodyPr wrap="square" rtlCol="0">
            <a:spAutoFit/>
          </a:bodyPr>
          <a:lstStyle/>
          <a:p>
            <a:r>
              <a:rPr lang="en-GB" sz="3600" dirty="0">
                <a:solidFill>
                  <a:schemeClr val="bg1"/>
                </a:solidFill>
                <a:latin typeface="Broadway" panose="04040905080B02020502" pitchFamily="82" charset="0"/>
              </a:rPr>
              <a:t>Dan Fine</a:t>
            </a:r>
          </a:p>
          <a:p>
            <a:r>
              <a:rPr lang="en-GB" sz="3600" dirty="0">
                <a:solidFill>
                  <a:schemeClr val="bg1"/>
                </a:solidFill>
                <a:latin typeface="Broadway" panose="04040905080B02020502" pitchFamily="82" charset="0"/>
              </a:rPr>
              <a:t>Student No:1705421 UWTSD</a:t>
            </a:r>
          </a:p>
        </p:txBody>
      </p:sp>
      <p:sp>
        <p:nvSpPr>
          <p:cNvPr id="11" name="TextBox 10"/>
          <p:cNvSpPr txBox="1"/>
          <p:nvPr/>
        </p:nvSpPr>
        <p:spPr>
          <a:xfrm rot="21213991">
            <a:off x="5521585" y="11602729"/>
            <a:ext cx="2223636" cy="369332"/>
          </a:xfrm>
          <a:prstGeom prst="rect">
            <a:avLst/>
          </a:prstGeom>
          <a:noFill/>
        </p:spPr>
        <p:txBody>
          <a:bodyPr wrap="square" rtlCol="0">
            <a:spAutoFit/>
          </a:bodyPr>
          <a:lstStyle/>
          <a:p>
            <a:r>
              <a:rPr lang="en-GB" dirty="0">
                <a:solidFill>
                  <a:schemeClr val="bg1"/>
                </a:solidFill>
                <a:latin typeface="Adobe Gothic Std B" panose="020B0800000000000000" pitchFamily="34" charset="-128"/>
                <a:ea typeface="Adobe Gothic Std B" panose="020B0800000000000000" pitchFamily="34" charset="-128"/>
              </a:rPr>
              <a:t>SJSI5017</a:t>
            </a:r>
          </a:p>
        </p:txBody>
      </p:sp>
      <p:pic>
        <p:nvPicPr>
          <p:cNvPr id="1026" name="Picture 2" descr="Image result for social model of disabilit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1396138">
            <a:off x="129184" y="2540617"/>
            <a:ext cx="2368687" cy="199964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trai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446420">
            <a:off x="4285039" y="4157288"/>
            <a:ext cx="2445710" cy="1630473"/>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rot="21231051">
            <a:off x="-92080" y="6349319"/>
            <a:ext cx="7077233" cy="1310509"/>
          </a:xfrm>
          <a:prstGeom prst="rect">
            <a:avLst/>
          </a:prstGeom>
          <a:solidFill>
            <a:schemeClr val="accent4">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https://encrypted-tbn0.gstatic.com/images?q=tbn:ANd9GcRwCYx9mkWiuvKir5flLziY9NbOQM3iIeY4e0f3oSos7kg829N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416083">
            <a:off x="184815" y="6306122"/>
            <a:ext cx="2086438" cy="186635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inclusive education"/>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368070">
            <a:off x="4412028" y="7681402"/>
            <a:ext cx="2286375" cy="171478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rot="21232619">
            <a:off x="6349830" y="1390439"/>
            <a:ext cx="502046" cy="14169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rot="21223993">
            <a:off x="3250165" y="1016698"/>
            <a:ext cx="4610100" cy="830997"/>
          </a:xfrm>
          <a:prstGeom prst="rect">
            <a:avLst/>
          </a:prstGeom>
          <a:noFill/>
        </p:spPr>
        <p:txBody>
          <a:bodyPr wrap="square" rtlCol="0">
            <a:spAutoFit/>
          </a:bodyPr>
          <a:lstStyle/>
          <a:p>
            <a:r>
              <a:rPr lang="en-GB" sz="4800" dirty="0">
                <a:solidFill>
                  <a:schemeClr val="bg1"/>
                </a:solidFill>
                <a:latin typeface="Britannic Bold" panose="020B0903060703020204" pitchFamily="34" charset="0"/>
              </a:rPr>
              <a:t>Education</a:t>
            </a:r>
          </a:p>
        </p:txBody>
      </p:sp>
      <p:sp>
        <p:nvSpPr>
          <p:cNvPr id="15" name="TextBox 14"/>
          <p:cNvSpPr txBox="1"/>
          <p:nvPr/>
        </p:nvSpPr>
        <p:spPr>
          <a:xfrm rot="21246771">
            <a:off x="2663965" y="2526095"/>
            <a:ext cx="4152900" cy="1200329"/>
          </a:xfrm>
          <a:prstGeom prst="rect">
            <a:avLst/>
          </a:prstGeom>
          <a:noFill/>
        </p:spPr>
        <p:txBody>
          <a:bodyPr wrap="square" rtlCol="0">
            <a:spAutoFit/>
          </a:bodyPr>
          <a:lstStyle/>
          <a:p>
            <a:r>
              <a:rPr lang="en-GB" sz="2400" b="1" dirty="0">
                <a:solidFill>
                  <a:schemeClr val="bg1"/>
                </a:solidFill>
              </a:rPr>
              <a:t>Social model of disability</a:t>
            </a:r>
          </a:p>
          <a:p>
            <a:r>
              <a:rPr lang="en-GB" sz="1200" dirty="0">
                <a:solidFill>
                  <a:schemeClr val="bg1"/>
                </a:solidFill>
              </a:rPr>
              <a:t>The social model of disability is when people who are disabled are not seen as the problem, but social environments and attitudes need to be changed to accommodate the different needs of people by removing barriers to avoid discrimination</a:t>
            </a:r>
          </a:p>
        </p:txBody>
      </p:sp>
      <p:sp>
        <p:nvSpPr>
          <p:cNvPr id="16" name="TextBox 15"/>
          <p:cNvSpPr txBox="1"/>
          <p:nvPr/>
        </p:nvSpPr>
        <p:spPr>
          <a:xfrm rot="21269355">
            <a:off x="743702" y="4619685"/>
            <a:ext cx="3891730" cy="369332"/>
          </a:xfrm>
          <a:prstGeom prst="rect">
            <a:avLst/>
          </a:prstGeom>
          <a:noFill/>
        </p:spPr>
        <p:txBody>
          <a:bodyPr wrap="square" rtlCol="0">
            <a:spAutoFit/>
          </a:bodyPr>
          <a:lstStyle/>
          <a:p>
            <a:r>
              <a:rPr lang="en-GB" b="1" dirty="0">
                <a:solidFill>
                  <a:schemeClr val="bg1"/>
                </a:solidFill>
              </a:rPr>
              <a:t>Inclusive Practice……</a:t>
            </a:r>
          </a:p>
        </p:txBody>
      </p:sp>
      <p:sp>
        <p:nvSpPr>
          <p:cNvPr id="18" name="TextBox 17"/>
          <p:cNvSpPr txBox="1"/>
          <p:nvPr/>
        </p:nvSpPr>
        <p:spPr>
          <a:xfrm rot="21202748">
            <a:off x="2654695" y="6149778"/>
            <a:ext cx="4483510" cy="400110"/>
          </a:xfrm>
          <a:prstGeom prst="rect">
            <a:avLst/>
          </a:prstGeom>
          <a:noFill/>
        </p:spPr>
        <p:txBody>
          <a:bodyPr wrap="square" rtlCol="0">
            <a:spAutoFit/>
          </a:bodyPr>
          <a:lstStyle/>
          <a:p>
            <a:r>
              <a:rPr lang="en-GB" sz="2000" b="1" dirty="0">
                <a:solidFill>
                  <a:schemeClr val="bg1"/>
                </a:solidFill>
              </a:rPr>
              <a:t>Barriers, challenges, difficulties…..</a:t>
            </a:r>
          </a:p>
        </p:txBody>
      </p:sp>
      <p:sp>
        <p:nvSpPr>
          <p:cNvPr id="19" name="TextBox 18"/>
          <p:cNvSpPr txBox="1"/>
          <p:nvPr/>
        </p:nvSpPr>
        <p:spPr>
          <a:xfrm rot="21234382">
            <a:off x="1188460" y="8178654"/>
            <a:ext cx="3374493" cy="369332"/>
          </a:xfrm>
          <a:prstGeom prst="rect">
            <a:avLst/>
          </a:prstGeom>
          <a:noFill/>
        </p:spPr>
        <p:txBody>
          <a:bodyPr wrap="square" rtlCol="0">
            <a:spAutoFit/>
          </a:bodyPr>
          <a:lstStyle/>
          <a:p>
            <a:r>
              <a:rPr lang="en-GB" b="1" dirty="0">
                <a:solidFill>
                  <a:schemeClr val="bg1"/>
                </a:solidFill>
              </a:rPr>
              <a:t>Positive outcomes…….</a:t>
            </a:r>
          </a:p>
        </p:txBody>
      </p:sp>
      <p:sp>
        <p:nvSpPr>
          <p:cNvPr id="21" name="TextBox 20"/>
          <p:cNvSpPr txBox="1"/>
          <p:nvPr/>
        </p:nvSpPr>
        <p:spPr>
          <a:xfrm rot="21280614">
            <a:off x="-59084" y="4890305"/>
            <a:ext cx="4426778" cy="1277273"/>
          </a:xfrm>
          <a:prstGeom prst="rect">
            <a:avLst/>
          </a:prstGeom>
          <a:noFill/>
        </p:spPr>
        <p:txBody>
          <a:bodyPr wrap="square" rtlCol="0">
            <a:spAutoFit/>
          </a:bodyPr>
          <a:lstStyle/>
          <a:p>
            <a:r>
              <a:rPr lang="en-GB" sz="1100" dirty="0">
                <a:solidFill>
                  <a:schemeClr val="bg1"/>
                </a:solidFill>
              </a:rPr>
              <a:t>attitudes and methods that ensure all learners can access mainstream education. Everyone works to make sure all learners feel welcome and valued, and that they get the right support to help them develop their talents and achieve their goals.      This means…</a:t>
            </a:r>
          </a:p>
          <a:p>
            <a:r>
              <a:rPr lang="en-GB" sz="1100" dirty="0">
                <a:solidFill>
                  <a:schemeClr val="bg1"/>
                </a:solidFill>
              </a:rPr>
              <a:t>education for everyone, with non-disabled and Disabled people, including “SEN”, learning together throughout all levels of education.</a:t>
            </a:r>
          </a:p>
          <a:p>
            <a:endParaRPr lang="en-GB" sz="1100" dirty="0">
              <a:solidFill>
                <a:schemeClr val="bg1"/>
              </a:solidFill>
            </a:endParaRPr>
          </a:p>
        </p:txBody>
      </p:sp>
      <p:sp>
        <p:nvSpPr>
          <p:cNvPr id="22" name="TextBox 21"/>
          <p:cNvSpPr txBox="1"/>
          <p:nvPr/>
        </p:nvSpPr>
        <p:spPr>
          <a:xfrm rot="21230847">
            <a:off x="2407285" y="6494500"/>
            <a:ext cx="4763729" cy="938719"/>
          </a:xfrm>
          <a:prstGeom prst="rect">
            <a:avLst/>
          </a:prstGeom>
          <a:noFill/>
        </p:spPr>
        <p:txBody>
          <a:bodyPr wrap="square" rtlCol="0">
            <a:spAutoFit/>
          </a:bodyPr>
          <a:lstStyle/>
          <a:p>
            <a:r>
              <a:rPr lang="en-GB" sz="1100" dirty="0">
                <a:solidFill>
                  <a:schemeClr val="bg1"/>
                </a:solidFill>
              </a:rPr>
              <a:t>Disability including ALN …       Improving access, extra help if required</a:t>
            </a:r>
          </a:p>
          <a:p>
            <a:r>
              <a:rPr lang="en-GB" sz="1100" dirty="0">
                <a:solidFill>
                  <a:schemeClr val="bg1"/>
                </a:solidFill>
              </a:rPr>
              <a:t>Physical Barriers….        Travel, lack of school in your area.</a:t>
            </a:r>
          </a:p>
          <a:p>
            <a:r>
              <a:rPr lang="en-GB" sz="1100" dirty="0">
                <a:solidFill>
                  <a:schemeClr val="bg1"/>
                </a:solidFill>
              </a:rPr>
              <a:t>Emotional Barriers…..       Conditions that may effect learning</a:t>
            </a:r>
          </a:p>
          <a:p>
            <a:r>
              <a:rPr lang="en-GB" sz="1100" dirty="0">
                <a:solidFill>
                  <a:schemeClr val="bg1"/>
                </a:solidFill>
              </a:rPr>
              <a:t>Cultural Barriers/Language Barriers…      Refugee, or second language school</a:t>
            </a:r>
          </a:p>
          <a:p>
            <a:r>
              <a:rPr lang="en-GB" sz="1100" dirty="0">
                <a:solidFill>
                  <a:schemeClr val="bg1"/>
                </a:solidFill>
              </a:rPr>
              <a:t>Perceptual Barriers…..     </a:t>
            </a:r>
          </a:p>
        </p:txBody>
      </p:sp>
      <p:sp>
        <p:nvSpPr>
          <p:cNvPr id="2" name="TextBox 1"/>
          <p:cNvSpPr txBox="1"/>
          <p:nvPr/>
        </p:nvSpPr>
        <p:spPr>
          <a:xfrm>
            <a:off x="136407" y="8726050"/>
            <a:ext cx="3894417" cy="923330"/>
          </a:xfrm>
          <a:prstGeom prst="rect">
            <a:avLst/>
          </a:prstGeom>
          <a:noFill/>
        </p:spPr>
        <p:txBody>
          <a:bodyPr wrap="square" rtlCol="0">
            <a:spAutoFit/>
          </a:bodyPr>
          <a:lstStyle/>
          <a:p>
            <a:r>
              <a:rPr lang="en-GB" dirty="0" smtClean="0"/>
              <a:t>Willing to learn…Want to learn…Enjoy going to school…Improvements in learning…</a:t>
            </a:r>
            <a:endParaRPr lang="en-GB" dirty="0"/>
          </a:p>
        </p:txBody>
      </p:sp>
    </p:spTree>
    <p:extLst>
      <p:ext uri="{BB962C8B-B14F-4D97-AF65-F5344CB8AC3E}">
        <p14:creationId xmlns:p14="http://schemas.microsoft.com/office/powerpoint/2010/main" val="9202674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88</TotalTime>
  <Words>173</Words>
  <Application>Microsoft Office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Adobe Gothic Std B</vt:lpstr>
      <vt:lpstr>Arial</vt:lpstr>
      <vt:lpstr>Britannic Bold</vt:lpstr>
      <vt:lpstr>Broadway</vt:lpstr>
      <vt:lpstr>Calibri</vt:lpstr>
      <vt:lpstr>Calibri Light</vt:lpstr>
      <vt:lpstr>Office Theme</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Colyn Pugh</dc:creator>
  <cp:lastModifiedBy>Sarah Hill</cp:lastModifiedBy>
  <cp:revision>11</cp:revision>
  <dcterms:created xsi:type="dcterms:W3CDTF">2019-04-26T09:14:51Z</dcterms:created>
  <dcterms:modified xsi:type="dcterms:W3CDTF">2019-05-15T13:58:34Z</dcterms:modified>
</cp:coreProperties>
</file>