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9" r:id="rId3"/>
    <p:sldId id="271" r:id="rId4"/>
    <p:sldId id="272" r:id="rId5"/>
    <p:sldId id="297" r:id="rId6"/>
    <p:sldId id="273" r:id="rId7"/>
    <p:sldId id="274" r:id="rId8"/>
    <p:sldId id="275" r:id="rId9"/>
    <p:sldId id="276" r:id="rId10"/>
    <p:sldId id="280" r:id="rId11"/>
    <p:sldId id="277" r:id="rId12"/>
    <p:sldId id="286" r:id="rId13"/>
    <p:sldId id="279" r:id="rId14"/>
    <p:sldId id="278" r:id="rId15"/>
    <p:sldId id="299" r:id="rId16"/>
    <p:sldId id="298" r:id="rId17"/>
    <p:sldId id="284" r:id="rId18"/>
    <p:sldId id="285" r:id="rId19"/>
    <p:sldId id="281" r:id="rId20"/>
    <p:sldId id="282" r:id="rId21"/>
    <p:sldId id="283" r:id="rId22"/>
    <p:sldId id="292" r:id="rId23"/>
    <p:sldId id="301" r:id="rId24"/>
    <p:sldId id="302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DAE7-3689-4AC4-91D8-5C5D7C48FE04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6CF9-6E5C-4EF7-9498-E2E9D496673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705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DAE7-3689-4AC4-91D8-5C5D7C48FE04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6CF9-6E5C-4EF7-9498-E2E9D496673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189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DAE7-3689-4AC4-91D8-5C5D7C48FE04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6CF9-6E5C-4EF7-9498-E2E9D496673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671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DAE7-3689-4AC4-91D8-5C5D7C48FE04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6CF9-6E5C-4EF7-9498-E2E9D496673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6791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DAE7-3689-4AC4-91D8-5C5D7C48FE04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6CF9-6E5C-4EF7-9498-E2E9D496673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971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DAE7-3689-4AC4-91D8-5C5D7C48FE04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6CF9-6E5C-4EF7-9498-E2E9D496673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348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DAE7-3689-4AC4-91D8-5C5D7C48FE04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6CF9-6E5C-4EF7-9498-E2E9D496673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5137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DAE7-3689-4AC4-91D8-5C5D7C48FE04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6CF9-6E5C-4EF7-9498-E2E9D496673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163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DAE7-3689-4AC4-91D8-5C5D7C48FE04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6CF9-6E5C-4EF7-9498-E2E9D496673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984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DAE7-3689-4AC4-91D8-5C5D7C48FE04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6CF9-6E5C-4EF7-9498-E2E9D496673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581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DAE7-3689-4AC4-91D8-5C5D7C48FE04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6CF9-6E5C-4EF7-9498-E2E9D496673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166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02DAE7-3689-4AC4-91D8-5C5D7C48FE04}" type="datetimeFigureOut">
              <a:rPr lang="en-GB" smtClean="0"/>
              <a:pPr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AF6CF9-6E5C-4EF7-9498-E2E9D496673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865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av/uk-politics-11311430/one-off-tax-on-the-rich-to-save-cuts-says-greg-philo" TargetMode="External"/><Relationship Id="rId2" Type="http://schemas.openxmlformats.org/officeDocument/2006/relationships/hyperlink" Target="http://www.bbc.co.uk/news/av/uk-politics-12416867/history-of-uk-taxation-back-to-william-pitt-kings-and-war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bc.co.uk/news/av/uk-scotland-38025498/unequal-scotland-the-answers-are-about-the-taxing-the-rich" TargetMode="External"/><Relationship Id="rId4" Type="http://schemas.openxmlformats.org/officeDocument/2006/relationships/hyperlink" Target="http://www.bbc.co.uk/news/av/business-20182105/delving-into-uk-tax-affairs-of-big-companies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Taxation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 </a:t>
            </a:r>
            <a:r>
              <a:rPr lang="en-GB" dirty="0" smtClean="0"/>
              <a:t>Taxation: </a:t>
            </a:r>
          </a:p>
          <a:p>
            <a:pPr marL="914400" lvl="1" indent="-514350"/>
            <a:r>
              <a:rPr lang="en-GB" dirty="0" smtClean="0"/>
              <a:t>Principles: horizontal or vertical equity? </a:t>
            </a:r>
            <a:endParaRPr lang="en-GB" dirty="0"/>
          </a:p>
          <a:p>
            <a:pPr marL="914400" lvl="1" indent="-514350"/>
            <a:r>
              <a:rPr lang="en-GB" dirty="0" smtClean="0"/>
              <a:t>Tax systems: progressive or regressive?</a:t>
            </a:r>
          </a:p>
          <a:p>
            <a:pPr marL="914400" lvl="1" indent="-514350"/>
            <a:r>
              <a:rPr lang="en-GB" dirty="0" smtClean="0"/>
              <a:t>How does tax affect business?</a:t>
            </a:r>
          </a:p>
          <a:p>
            <a:pPr marL="914400" lvl="1" indent="-514350"/>
            <a:r>
              <a:rPr lang="en-GB" dirty="0" smtClean="0"/>
              <a:t>How does tax affect the wider economy?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5721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Taxation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Tax is: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 smtClean="0"/>
              <a:t>A compulsory charge </a:t>
            </a:r>
            <a:r>
              <a:rPr lang="en-GB" dirty="0" smtClean="0"/>
              <a:t>laid down by government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The </a:t>
            </a:r>
            <a:r>
              <a:rPr lang="en-GB" b="1" dirty="0" smtClean="0"/>
              <a:t>main source of government revenue </a:t>
            </a:r>
            <a:r>
              <a:rPr lang="en-GB" dirty="0" smtClean="0"/>
              <a:t>(other than borrowing)</a:t>
            </a:r>
            <a:endParaRPr lang="en-GB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All citizens must pay – even those who do not </a:t>
            </a:r>
            <a:r>
              <a:rPr lang="en-GB" dirty="0" smtClean="0"/>
              <a:t>work…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There are many types of tax – personal or corporate income</a:t>
            </a:r>
            <a:r>
              <a:rPr lang="en-GB" dirty="0"/>
              <a:t>;</a:t>
            </a:r>
            <a:r>
              <a:rPr lang="en-GB" dirty="0" smtClean="0"/>
              <a:t> expenditure, or tax on assets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5742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does it pay for?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The enforcement of law &amp; public order</a:t>
            </a:r>
          </a:p>
          <a:p>
            <a:endParaRPr lang="en-GB" dirty="0" smtClean="0"/>
          </a:p>
          <a:p>
            <a:r>
              <a:rPr lang="en-GB" dirty="0" smtClean="0"/>
              <a:t>Protection of private (and public) property</a:t>
            </a:r>
          </a:p>
          <a:p>
            <a:endParaRPr lang="en-GB" dirty="0" smtClean="0"/>
          </a:p>
          <a:p>
            <a:r>
              <a:rPr lang="en-GB" dirty="0" smtClean="0"/>
              <a:t>Economic infrastructure</a:t>
            </a:r>
          </a:p>
          <a:p>
            <a:pPr lvl="1"/>
            <a:r>
              <a:rPr lang="en-GB" dirty="0" smtClean="0"/>
              <a:t>Roads, currency, the enforcement of contracts</a:t>
            </a:r>
          </a:p>
          <a:p>
            <a:pPr marL="457200" lvl="1" indent="0">
              <a:buNone/>
            </a:pPr>
            <a:endParaRPr lang="en-GB" dirty="0" smtClean="0"/>
          </a:p>
          <a:p>
            <a:r>
              <a:rPr lang="en-GB" dirty="0" smtClean="0"/>
              <a:t>Public services and welfare systems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2841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Who collects it?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usually done by a government agency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In the UK, this is Her Majesty’s Revenue and Customs (HMRC)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In the US, this is the Internal Revenue Service (IRS)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992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124744"/>
            <a:ext cx="7772400" cy="2808312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factors should governments think about when deciding </a:t>
            </a:r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who 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pays, and </a:t>
            </a:r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how?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Adam Smith’s ‘canons’ (principles) of Taxation 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Tax should be </a:t>
            </a:r>
            <a:r>
              <a:rPr lang="en-GB" b="1" i="1" dirty="0" smtClean="0"/>
              <a:t>equitable</a:t>
            </a:r>
            <a:r>
              <a:rPr lang="en-GB" dirty="0" smtClean="0"/>
              <a:t> (fair) </a:t>
            </a:r>
            <a:endParaRPr lang="en-GB" b="1" i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</a:t>
            </a:r>
            <a:r>
              <a:rPr lang="en-GB" dirty="0" smtClean="0"/>
              <a:t>Those who can afford to pay more should do so</a:t>
            </a:r>
          </a:p>
          <a:p>
            <a:pPr marL="0" indent="0">
              <a:buNone/>
            </a:pPr>
            <a:endParaRPr lang="en-GB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en-GB" dirty="0" smtClean="0"/>
              <a:t>Tax should be </a:t>
            </a:r>
            <a:r>
              <a:rPr lang="en-GB" b="1" i="1" dirty="0" smtClean="0"/>
              <a:t>economic</a:t>
            </a:r>
            <a:endParaRPr lang="en-GB" dirty="0" smtClean="0"/>
          </a:p>
          <a:p>
            <a:pPr marL="514350" indent="-514350">
              <a:buFont typeface="Wingdings" pitchFamily="2" charset="2"/>
              <a:buChar char="Ø"/>
            </a:pPr>
            <a:r>
              <a:rPr lang="en-GB" dirty="0" smtClean="0"/>
              <a:t>More must be collected than is required to cover the costs of administration</a:t>
            </a:r>
          </a:p>
        </p:txBody>
      </p:sp>
    </p:spTree>
    <p:extLst>
      <p:ext uri="{BB962C8B-B14F-4D97-AF65-F5344CB8AC3E}">
        <p14:creationId xmlns:p14="http://schemas.microsoft.com/office/powerpoint/2010/main" val="962248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GB" dirty="0" smtClean="0"/>
              <a:t>Tax should be </a:t>
            </a:r>
            <a:r>
              <a:rPr lang="en-GB" b="1" i="1" dirty="0" smtClean="0"/>
              <a:t>transparent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 It should be clear to an individual/firm how much they are paying</a:t>
            </a:r>
          </a:p>
          <a:p>
            <a:pPr marL="0" indent="0">
              <a:buNone/>
            </a:pPr>
            <a:endParaRPr lang="en-GB" dirty="0" smtClean="0"/>
          </a:p>
          <a:p>
            <a:pPr marL="514350" indent="-514350">
              <a:buFont typeface="+mj-lt"/>
              <a:buAutoNum type="arabicPeriod" startAt="4"/>
            </a:pPr>
            <a:r>
              <a:rPr lang="en-GB" dirty="0" smtClean="0"/>
              <a:t>Tax should be </a:t>
            </a:r>
            <a:r>
              <a:rPr lang="en-GB" b="1" i="1" dirty="0" smtClean="0"/>
              <a:t>convenient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i="1" dirty="0"/>
              <a:t> </a:t>
            </a:r>
            <a:r>
              <a:rPr lang="en-GB" dirty="0" smtClean="0"/>
              <a:t>The taxpayer shouldn’t find it difficult to pay!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Smith conceived these principles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  - they are still widely considered important in setting tax policy today.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Adam Smith’s ‘canons’ (principles) of Taxation </a:t>
            </a:r>
          </a:p>
        </p:txBody>
      </p:sp>
    </p:spTree>
    <p:extLst>
      <p:ext uri="{BB962C8B-B14F-4D97-AF65-F5344CB8AC3E}">
        <p14:creationId xmlns:p14="http://schemas.microsoft.com/office/powerpoint/2010/main" val="3143718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Types of Tax: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Direct taxes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 </a:t>
            </a:r>
            <a:r>
              <a:rPr lang="en-GB" dirty="0" smtClean="0"/>
              <a:t>Tend to be calculated as a %, and are paid directly to the government’s treasury by the taxpayer, either by</a:t>
            </a:r>
          </a:p>
          <a:p>
            <a:pPr marL="514350" indent="-514350">
              <a:buFont typeface="+mj-lt"/>
              <a:buAutoNum type="alphaLcParenR"/>
            </a:pPr>
            <a:r>
              <a:rPr lang="en-GB" b="1" dirty="0" smtClean="0"/>
              <a:t>Individuals</a:t>
            </a:r>
          </a:p>
          <a:p>
            <a:pPr lvl="1"/>
            <a:r>
              <a:rPr lang="en-GB" dirty="0" smtClean="0"/>
              <a:t>Income tax, employee’s National Insurance, Capital Gains Tax, inheritance tax</a:t>
            </a:r>
            <a:endParaRPr lang="en-GB" dirty="0"/>
          </a:p>
          <a:p>
            <a:pPr marL="514350" indent="-514350">
              <a:buFont typeface="+mj-lt"/>
              <a:buAutoNum type="alphaLcParenR"/>
            </a:pPr>
            <a:r>
              <a:rPr lang="en-GB" b="1" dirty="0" smtClean="0"/>
              <a:t>Companies</a:t>
            </a:r>
          </a:p>
          <a:p>
            <a:pPr lvl="1"/>
            <a:r>
              <a:rPr lang="en-GB" dirty="0" smtClean="0"/>
              <a:t>Corporation tax, employers National Insurance</a:t>
            </a:r>
          </a:p>
        </p:txBody>
      </p:sp>
    </p:spTree>
    <p:extLst>
      <p:ext uri="{BB962C8B-B14F-4D97-AF65-F5344CB8AC3E}">
        <p14:creationId xmlns:p14="http://schemas.microsoft.com/office/powerpoint/2010/main" val="1673051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en-GB" b="1" dirty="0" smtClean="0"/>
              <a:t>Indirect Taxes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 </a:t>
            </a:r>
            <a:r>
              <a:rPr lang="en-GB" dirty="0" smtClean="0"/>
              <a:t>paid indirectly – often via retailers</a:t>
            </a:r>
          </a:p>
          <a:p>
            <a:pPr marL="0" indent="0">
              <a:buNone/>
            </a:pPr>
            <a:r>
              <a:rPr lang="en-GB" dirty="0" smtClean="0"/>
              <a:t>Calculated as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A </a:t>
            </a:r>
            <a:r>
              <a:rPr lang="en-GB" u="sng" dirty="0" smtClean="0"/>
              <a:t>percentage:</a:t>
            </a:r>
          </a:p>
          <a:p>
            <a:r>
              <a:rPr lang="en-GB" dirty="0" smtClean="0"/>
              <a:t>Value Added Tax (VAT)</a:t>
            </a:r>
          </a:p>
          <a:p>
            <a:pPr marL="514350" indent="-514350">
              <a:buFont typeface="+mj-lt"/>
              <a:buAutoNum type="alphaLcParenR" startAt="2"/>
            </a:pPr>
            <a:r>
              <a:rPr lang="en-GB" dirty="0" smtClean="0"/>
              <a:t>A lump sum – </a:t>
            </a:r>
            <a:r>
              <a:rPr lang="en-GB" u="sng" dirty="0" smtClean="0"/>
              <a:t>a specific number of pence per unit</a:t>
            </a:r>
          </a:p>
          <a:p>
            <a:r>
              <a:rPr lang="en-GB" dirty="0" smtClean="0"/>
              <a:t>Fuel</a:t>
            </a:r>
          </a:p>
          <a:p>
            <a:r>
              <a:rPr lang="en-GB" dirty="0" smtClean="0"/>
              <a:t>Tobacco</a:t>
            </a:r>
          </a:p>
          <a:p>
            <a:r>
              <a:rPr lang="en-GB" dirty="0" smtClean="0"/>
              <a:t>Alcohol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b="1" dirty="0" smtClean="0"/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Types of Tax: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21037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Philosophies of Taxation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Benefits Received: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 </a:t>
            </a:r>
            <a:r>
              <a:rPr lang="en-GB" dirty="0" smtClean="0"/>
              <a:t>Essentially a market principle: those who benefit from a good or a service should pay the tax necessary to supply it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Petrol taxes should pay for road construction &amp; maintenance etc</a:t>
            </a:r>
          </a:p>
          <a:p>
            <a:pPr lvl="1" algn="ctr">
              <a:buNone/>
            </a:pPr>
            <a:r>
              <a:rPr lang="en-GB" b="1" i="1" u="sng" dirty="0" smtClean="0"/>
              <a:t>...or...</a:t>
            </a:r>
          </a:p>
          <a:p>
            <a:pPr marL="0" indent="0">
              <a:buNone/>
            </a:pPr>
            <a:r>
              <a:rPr lang="en-GB" b="1" dirty="0" smtClean="0"/>
              <a:t>Ability to Pay?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A social justice principle: no connection between use and payment</a:t>
            </a:r>
          </a:p>
          <a:p>
            <a:pPr marL="0" indent="0">
              <a:buNone/>
            </a:pPr>
            <a:endParaRPr lang="en-GB" b="1" dirty="0" smtClean="0"/>
          </a:p>
        </p:txBody>
      </p:sp>
    </p:spTree>
    <p:extLst>
      <p:ext uri="{BB962C8B-B14F-4D97-AF65-F5344CB8AC3E}">
        <p14:creationId xmlns:p14="http://schemas.microsoft.com/office/powerpoint/2010/main" val="4271207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Progressive or ‘Marginal’ Tax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Tax is described as progressive or ‘marginal’ when </a:t>
            </a:r>
            <a:r>
              <a:rPr lang="en-GB" b="1" u="sng" dirty="0" smtClean="0"/>
              <a:t>the proportion of income paid in tax rises as income rises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Low-paid workers may benefit from a tax-free allowance – the lowest paid may not pay income tax at all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Tax is calculated in ‘rate bands’, and different percentage rates are paid on incomes over a specified level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u="sng" dirty="0" smtClean="0"/>
              <a:t>This is also known as a </a:t>
            </a:r>
            <a:r>
              <a:rPr lang="en-GB" b="1" i="1" u="sng" dirty="0" smtClean="0"/>
              <a:t>marginal rate of tax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561952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Progressive/Marginal Tax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9036496" cy="492514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 smtClean="0"/>
              <a:t>This </a:t>
            </a:r>
            <a:r>
              <a:rPr lang="en-GB" dirty="0"/>
              <a:t>concept is easier to understand with an example.</a:t>
            </a:r>
          </a:p>
          <a:p>
            <a:r>
              <a:rPr lang="en-GB" dirty="0"/>
              <a:t>For the tax year </a:t>
            </a:r>
            <a:r>
              <a:rPr lang="en-GB" dirty="0" smtClean="0"/>
              <a:t>2014 in the US, </a:t>
            </a:r>
            <a:r>
              <a:rPr lang="en-GB" dirty="0"/>
              <a:t>single taxpayers </a:t>
            </a:r>
            <a:r>
              <a:rPr lang="en-GB" dirty="0" smtClean="0"/>
              <a:t>were subject </a:t>
            </a:r>
            <a:r>
              <a:rPr lang="en-GB" dirty="0"/>
              <a:t>to the following federal income tax schedule:</a:t>
            </a:r>
          </a:p>
          <a:p>
            <a:pPr marL="0" indent="0">
              <a:buNone/>
            </a:pPr>
            <a:r>
              <a:rPr lang="en-GB" b="1" dirty="0" smtClean="0"/>
              <a:t>Rate	 	Income</a:t>
            </a: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10%</a:t>
            </a:r>
            <a:r>
              <a:rPr lang="en-GB" dirty="0"/>
              <a:t> </a:t>
            </a:r>
            <a:r>
              <a:rPr lang="en-GB" dirty="0" smtClean="0"/>
              <a:t>		$</a:t>
            </a:r>
            <a:r>
              <a:rPr lang="en-GB" dirty="0"/>
              <a:t>0 to $9,075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15% </a:t>
            </a:r>
            <a:r>
              <a:rPr lang="en-GB" dirty="0" smtClean="0"/>
              <a:t>		$</a:t>
            </a:r>
            <a:r>
              <a:rPr lang="en-GB" dirty="0"/>
              <a:t>9,076 to $36,900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25% </a:t>
            </a:r>
            <a:r>
              <a:rPr lang="en-GB" dirty="0" smtClean="0"/>
              <a:t>		$</a:t>
            </a:r>
            <a:r>
              <a:rPr lang="en-GB" dirty="0"/>
              <a:t>36,901 to $89,350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28% </a:t>
            </a:r>
            <a:r>
              <a:rPr lang="en-GB" dirty="0" smtClean="0"/>
              <a:t>		$</a:t>
            </a:r>
            <a:r>
              <a:rPr lang="en-GB" dirty="0"/>
              <a:t>89,351 to $186,350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33% </a:t>
            </a:r>
            <a:r>
              <a:rPr lang="en-GB" dirty="0" smtClean="0"/>
              <a:t>		$</a:t>
            </a:r>
            <a:r>
              <a:rPr lang="en-GB" dirty="0"/>
              <a:t>186,351 to $405,100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35% </a:t>
            </a:r>
            <a:r>
              <a:rPr lang="en-GB" dirty="0" smtClean="0"/>
              <a:t>		$405,101 </a:t>
            </a:r>
            <a:r>
              <a:rPr lang="en-GB" dirty="0"/>
              <a:t>to 406,750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39.6</a:t>
            </a:r>
            <a:r>
              <a:rPr lang="en-GB" dirty="0" smtClean="0">
                <a:solidFill>
                  <a:srgbClr val="FF0000"/>
                </a:solidFill>
              </a:rPr>
              <a:t>%	</a:t>
            </a:r>
            <a:r>
              <a:rPr lang="en-GB" dirty="0" smtClean="0"/>
              <a:t>	$</a:t>
            </a:r>
            <a:r>
              <a:rPr lang="en-GB" dirty="0"/>
              <a:t>406,751+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457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Objectives in Progressive or ‘Marginal’ Taxation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Horizontal Equity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</a:t>
            </a:r>
            <a:r>
              <a:rPr lang="en-GB" dirty="0" smtClean="0"/>
              <a:t>There should be equal treatment of equals, in terms of income</a:t>
            </a:r>
          </a:p>
          <a:p>
            <a:pPr marL="0" indent="0">
              <a:buNone/>
            </a:pPr>
            <a:r>
              <a:rPr lang="en-GB" dirty="0" smtClean="0"/>
              <a:t>2. </a:t>
            </a:r>
            <a:r>
              <a:rPr lang="en-GB" b="1" dirty="0" smtClean="0"/>
              <a:t>Vertical Equity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</a:t>
            </a:r>
            <a:r>
              <a:rPr lang="en-GB" dirty="0" smtClean="0"/>
              <a:t>Those with higher income or access to more resources (ownership of assets) should pay more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22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Regressive Tax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On the other hand, tax is described as regressive when the </a:t>
            </a:r>
            <a:r>
              <a:rPr lang="en-GB" b="1" u="sng" dirty="0" smtClean="0"/>
              <a:t>proportion of total income paid in tax falls as income rises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Tax may be calculated at a </a:t>
            </a:r>
            <a:r>
              <a:rPr lang="en-GB" b="1" dirty="0" smtClean="0"/>
              <a:t>‘flat rate’ </a:t>
            </a:r>
            <a:r>
              <a:rPr lang="en-GB" dirty="0" smtClean="0"/>
              <a:t>as a %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dirty="0" smtClean="0"/>
              <a:t>VAT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This means those on higher incomes pay less – </a:t>
            </a:r>
            <a:r>
              <a:rPr lang="en-GB" b="1" dirty="0" smtClean="0"/>
              <a:t>rich and poor must pay the same rate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Can you think of any reasons why a government might choose to use this system? What kind of goods do you think they might apply them to?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13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title"/>
          </p:nvPr>
        </p:nvSpPr>
        <p:spPr>
          <a:xfrm>
            <a:off x="467544" y="1772816"/>
            <a:ext cx="8229600" cy="2506290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en-GB" sz="4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does it get spent on?</a:t>
            </a:r>
            <a:endParaRPr lang="en-US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Public Spending: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Defence</a:t>
            </a:r>
          </a:p>
          <a:p>
            <a:r>
              <a:rPr lang="en-GB" dirty="0" smtClean="0"/>
              <a:t>Education</a:t>
            </a:r>
          </a:p>
          <a:p>
            <a:r>
              <a:rPr lang="en-GB" dirty="0" smtClean="0"/>
              <a:t>Healthcare</a:t>
            </a:r>
          </a:p>
          <a:p>
            <a:r>
              <a:rPr lang="en-GB" dirty="0" smtClean="0"/>
              <a:t>Infrastructure</a:t>
            </a:r>
          </a:p>
          <a:p>
            <a:r>
              <a:rPr lang="en-GB" dirty="0" smtClean="0"/>
              <a:t>Unemployment &amp; associated ‘benefits’</a:t>
            </a:r>
          </a:p>
          <a:p>
            <a:r>
              <a:rPr lang="en-GB" dirty="0" smtClean="0"/>
              <a:t>Pensions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A wide range of market-supporting interventions!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Impact on the firm?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9036496" cy="506916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One determinant of a product’s </a:t>
            </a:r>
            <a:r>
              <a:rPr lang="en-GB" sz="3600" b="1" dirty="0" smtClean="0"/>
              <a:t>price</a:t>
            </a:r>
            <a:r>
              <a:rPr lang="en-GB" sz="3600" dirty="0" smtClean="0"/>
              <a:t> is the rate of tax charged on it or otherwise to the business.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b="1" dirty="0" smtClean="0"/>
              <a:t>Who bears the tax burden? (Tax incidence)</a:t>
            </a:r>
          </a:p>
          <a:p>
            <a:pPr lvl="1"/>
            <a:r>
              <a:rPr lang="en-GB" sz="3200" dirty="0" smtClean="0"/>
              <a:t>If </a:t>
            </a:r>
            <a:r>
              <a:rPr lang="en-GB" sz="3200" b="1" dirty="0" smtClean="0"/>
              <a:t>demand</a:t>
            </a:r>
            <a:r>
              <a:rPr lang="en-GB" sz="3200" dirty="0" smtClean="0"/>
              <a:t> for a product is </a:t>
            </a:r>
            <a:r>
              <a:rPr lang="en-GB" sz="3200" b="1" dirty="0" smtClean="0"/>
              <a:t>relatively inelastic</a:t>
            </a:r>
            <a:r>
              <a:rPr lang="en-GB" sz="3200" dirty="0" smtClean="0"/>
              <a:t>, the producer can pass on the cost of the tax to the </a:t>
            </a:r>
            <a:r>
              <a:rPr lang="en-GB" sz="3200" b="1" dirty="0" smtClean="0"/>
              <a:t>consumer</a:t>
            </a:r>
          </a:p>
          <a:p>
            <a:pPr lvl="1"/>
            <a:r>
              <a:rPr lang="en-GB" sz="3200" dirty="0" smtClean="0"/>
              <a:t>If </a:t>
            </a:r>
            <a:r>
              <a:rPr lang="en-GB" sz="3200" b="1" dirty="0" smtClean="0"/>
              <a:t>demand</a:t>
            </a:r>
            <a:r>
              <a:rPr lang="en-GB" sz="3200" dirty="0" smtClean="0"/>
              <a:t> for a product is </a:t>
            </a:r>
            <a:r>
              <a:rPr lang="en-GB" sz="3200" b="1" dirty="0" smtClean="0"/>
              <a:t>relatively elastic</a:t>
            </a:r>
            <a:r>
              <a:rPr lang="en-GB" sz="3200" dirty="0" smtClean="0"/>
              <a:t>, the </a:t>
            </a:r>
            <a:r>
              <a:rPr lang="en-GB" sz="3200" b="1" dirty="0" smtClean="0"/>
              <a:t>producer</a:t>
            </a:r>
            <a:r>
              <a:rPr lang="en-GB" sz="3200" dirty="0" smtClean="0"/>
              <a:t> </a:t>
            </a:r>
            <a:r>
              <a:rPr lang="en-GB" sz="3200" b="1" dirty="0" smtClean="0"/>
              <a:t>must absorb the cost themselves</a:t>
            </a:r>
          </a:p>
        </p:txBody>
      </p:sp>
    </p:spTree>
    <p:extLst>
      <p:ext uri="{BB962C8B-B14F-4D97-AF65-F5344CB8AC3E}">
        <p14:creationId xmlns:p14="http://schemas.microsoft.com/office/powerpoint/2010/main" val="3315621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Impact on the firm?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b="1" dirty="0"/>
              <a:t>more inelastic the demand </a:t>
            </a:r>
            <a:r>
              <a:rPr lang="en-GB" dirty="0"/>
              <a:t>for the product, the </a:t>
            </a:r>
            <a:r>
              <a:rPr lang="en-GB" b="1" dirty="0"/>
              <a:t>smaller the impact of tax on quantity purchased </a:t>
            </a:r>
            <a:r>
              <a:rPr lang="en-GB" dirty="0"/>
              <a:t>– the </a:t>
            </a:r>
            <a:r>
              <a:rPr lang="en-GB" b="1" dirty="0"/>
              <a:t>greater the government tax </a:t>
            </a:r>
            <a:r>
              <a:rPr lang="en-GB" b="1" dirty="0" smtClean="0"/>
              <a:t>take</a:t>
            </a:r>
          </a:p>
          <a:p>
            <a:r>
              <a:rPr lang="en-GB" dirty="0" smtClean="0"/>
              <a:t>Governments therefore tend to impose </a:t>
            </a:r>
            <a:r>
              <a:rPr lang="en-GB" b="1" dirty="0" smtClean="0"/>
              <a:t>higher taxes on goods and services with relatively inelastic demand </a:t>
            </a:r>
            <a:r>
              <a:rPr lang="en-GB" dirty="0" smtClean="0"/>
              <a:t>– cigarettes, alcohol, gambling (a regressive form of tax - so-called ‘sin taxes’)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30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Impact on the wider economy?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8"/>
            <a:ext cx="8784976" cy="53285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/>
              <a:t>Economic Incentives</a:t>
            </a:r>
          </a:p>
          <a:p>
            <a:r>
              <a:rPr lang="en-GB" dirty="0" smtClean="0"/>
              <a:t>Do direct taxes on income affect incentives to work?</a:t>
            </a:r>
          </a:p>
          <a:p>
            <a:pPr marL="0" indent="0">
              <a:buNone/>
            </a:pPr>
            <a:r>
              <a:rPr lang="en-GB" b="1" dirty="0" smtClean="0"/>
              <a:t>The ‘Laffer Curve’</a:t>
            </a:r>
          </a:p>
          <a:p>
            <a:r>
              <a:rPr lang="en-GB" dirty="0" smtClean="0"/>
              <a:t>Measurements of historic US output suggest that composite tax rates (the total rate of both direct and indirect taxes as a % of GDP) above 60% discourage economic activity strongly – leading tax revenue to fall!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This implies that lower tax rates = more economic activity = more tax revenue.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190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Impact on the wider economy?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Critics of public spending from tax revenue fear that:</a:t>
            </a:r>
          </a:p>
          <a:p>
            <a:pPr lvl="1"/>
            <a:r>
              <a:rPr lang="en-GB" dirty="0" smtClean="0"/>
              <a:t> it impedes the market mechanism &amp; restricts consumer choice</a:t>
            </a:r>
          </a:p>
          <a:p>
            <a:r>
              <a:rPr lang="en-GB" dirty="0" smtClean="0"/>
              <a:t>As public goods are free or subsidised, the amount paid by consumers will understate the true cost</a:t>
            </a:r>
          </a:p>
          <a:p>
            <a:pPr lvl="1"/>
            <a:r>
              <a:rPr lang="en-GB" dirty="0" smtClean="0"/>
              <a:t>encouraging excessive consumption of that item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385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Impact on the wider economy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141168"/>
          </a:xfrm>
        </p:spPr>
        <p:txBody>
          <a:bodyPr/>
          <a:lstStyle/>
          <a:p>
            <a:r>
              <a:rPr lang="en-GB" b="1" dirty="0" smtClean="0"/>
              <a:t>Crowding out the private sector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Private sector = source of wealth creation – high taxation and public spending may lead to economic decline?</a:t>
            </a:r>
          </a:p>
          <a:p>
            <a:r>
              <a:rPr lang="en-GB" b="1" dirty="0" smtClean="0"/>
              <a:t>Controlling the money supply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Public expenditure has been seen as a driver of price and wage inflation; potential source of budget deficit</a:t>
            </a:r>
          </a:p>
          <a:p>
            <a:pPr lvl="1"/>
            <a:r>
              <a:rPr lang="en-GB" dirty="0" smtClean="0"/>
              <a:t>This might require higher interest rates in order to sell the bonds and bills required to fund the budget deficit – which might damage investment in the wider economy.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 smtClean="0"/>
              <a:t>All of this is intensely debated by economists!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18004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/>
              <a:t>Impact on the wider economy?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GB" b="1" dirty="0" smtClean="0"/>
              <a:t>On the other hand</a:t>
            </a:r>
            <a:r>
              <a:rPr lang="en-GB" dirty="0" smtClean="0"/>
              <a:t>, taxation may be seen to help to: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Redistribute exceptional concentrations of wealth – earned through rent seeking activities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Make sure everyone has the same chance to live a dignified and happy life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Help to overcome gender inequalities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Provide for unemployment insurance, disability support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Make sure that business has access to the skills and support it needs</a:t>
            </a:r>
          </a:p>
          <a:p>
            <a:pPr>
              <a:buFont typeface="Wingdings" pitchFamily="2" charset="2"/>
              <a:buChar char="Ø"/>
            </a:pPr>
            <a:r>
              <a:rPr lang="en-GB" b="1" dirty="0" smtClean="0"/>
              <a:t>These are very significant social benefits!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www.bbc.co.uk/news/av/uk-politics-12416867/history-of-uk-taxation-back-to-william-pitt-kings-and-wars</a:t>
            </a:r>
            <a:endParaRPr lang="en-GB" dirty="0" smtClean="0"/>
          </a:p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www.bbc.co.uk/news/av/uk-politics-11311430/one-off-tax-on-the-rich-to-save-cuts-says-greg-philo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www.bbc.co.uk/news/av/business-20182105/delving-into-uk-tax-affairs-of-big-companies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>
                <a:hlinkClick r:id="rId5"/>
              </a:rPr>
              <a:t>http://</a:t>
            </a:r>
            <a:r>
              <a:rPr lang="en-GB" dirty="0" smtClean="0">
                <a:hlinkClick r:id="rId5"/>
              </a:rPr>
              <a:t>www.bbc.co.uk/news/av/uk-scotland-38025498/unequal-scotland-the-answers-are-about-the-taxing-the-rich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4261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308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1445</TotalTime>
  <Words>1141</Words>
  <Application>Microsoft Office PowerPoint</Application>
  <PresentationFormat>On-screen Show (4:3)</PresentationFormat>
  <Paragraphs>144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Wingdings</vt:lpstr>
      <vt:lpstr>Office Theme</vt:lpstr>
      <vt:lpstr>Taxation</vt:lpstr>
      <vt:lpstr>Taxation</vt:lpstr>
      <vt:lpstr>What does it pay for?</vt:lpstr>
      <vt:lpstr>Who collects it?</vt:lpstr>
      <vt:lpstr>What factors should governments think about when deciding who pays, and how??</vt:lpstr>
      <vt:lpstr>Adam Smith’s ‘canons’ (principles) of Taxation </vt:lpstr>
      <vt:lpstr>Adam Smith’s ‘canons’ (principles) of Taxation </vt:lpstr>
      <vt:lpstr>Types of Tax:</vt:lpstr>
      <vt:lpstr>Types of Tax:</vt:lpstr>
      <vt:lpstr>Philosophies of Taxation</vt:lpstr>
      <vt:lpstr>Progressive or ‘Marginal’ Tax</vt:lpstr>
      <vt:lpstr>Progressive/Marginal Tax</vt:lpstr>
      <vt:lpstr>Objectives in Progressive or ‘Marginal’ Taxation</vt:lpstr>
      <vt:lpstr>Regressive Tax</vt:lpstr>
      <vt:lpstr>What does it get spent on?</vt:lpstr>
      <vt:lpstr>Public Spending:</vt:lpstr>
      <vt:lpstr>Impact on the firm?</vt:lpstr>
      <vt:lpstr>Impact on the firm?</vt:lpstr>
      <vt:lpstr>Impact on the wider economy?</vt:lpstr>
      <vt:lpstr>Impact on the wider economy?</vt:lpstr>
      <vt:lpstr>Impact on the wider economy?</vt:lpstr>
      <vt:lpstr>Impact on the wider economy?</vt:lpstr>
      <vt:lpstr>PowerPoint Presentation</vt:lpstr>
      <vt:lpstr>Questions?</vt:lpstr>
    </vt:vector>
  </TitlesOfParts>
  <Company>Kaplan International Colleges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&amp; the Business Environment</dc:title>
  <dc:creator>Sam Appleton</dc:creator>
  <cp:lastModifiedBy>John-Paul Okeke</cp:lastModifiedBy>
  <cp:revision>51</cp:revision>
  <dcterms:created xsi:type="dcterms:W3CDTF">2016-02-03T15:38:40Z</dcterms:created>
  <dcterms:modified xsi:type="dcterms:W3CDTF">2017-11-10T13:26:36Z</dcterms:modified>
</cp:coreProperties>
</file>