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4"/>
  </p:notesMasterIdLst>
  <p:handoutMasterIdLst>
    <p:handoutMasterId r:id="rId15"/>
  </p:handoutMasterIdLst>
  <p:sldIdLst>
    <p:sldId id="266" r:id="rId2"/>
    <p:sldId id="268" r:id="rId3"/>
    <p:sldId id="269" r:id="rId4"/>
    <p:sldId id="272" r:id="rId5"/>
    <p:sldId id="271" r:id="rId6"/>
    <p:sldId id="283" r:id="rId7"/>
    <p:sldId id="278" r:id="rId8"/>
    <p:sldId id="284" r:id="rId9"/>
    <p:sldId id="279" r:id="rId10"/>
    <p:sldId id="280" r:id="rId11"/>
    <p:sldId id="281" r:id="rId12"/>
    <p:sldId id="274"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EAF934-FA50-3BFF-8FA9-0325FC531D00}" v="2330" dt="2022-11-13T13:48:13.681"/>
    <p1510:client id="{3378E260-6658-FDF9-C0DC-F30E1774015F}" v="198" dt="2022-10-09T15:07:52.363"/>
    <p1510:client id="{370FAA92-EC1D-4A6D-93B5-47BD834D74F5}" v="291" dt="2022-10-09T14:59:29.304"/>
    <p1510:client id="{4725FFE8-396B-C3DF-763D-247E86CCAA37}" v="142" dt="2022-11-08T22:24:56.463"/>
    <p1510:client id="{4FD3486B-891C-F5BF-CC71-3A1F6877BA30}" v="544" dt="2022-11-13T18:10:40.172"/>
    <p1510:client id="{67B92B4E-C67A-4706-3E73-F29C56FDF887}" v="6" dt="2022-10-31T14:04:22.643"/>
    <p1510:client id="{79147AC9-2FF9-B14B-F889-806E277820A1}" v="71" dt="2022-10-16T15:06:08.682"/>
    <p1510:client id="{8523179D-5D7D-2DAE-4980-D6D10BC4FBB9}" v="59" dt="2022-10-09T15:19:58.895"/>
    <p1510:client id="{86BA1D9E-C013-BB46-5792-5880F6B3F4F1}" v="24" dt="2022-11-13T21:25:30.905"/>
    <p1510:client id="{89DD1313-DB30-71AD-78E0-DEC6407049EB}" v="2501" dt="2022-11-06T14:48:23.559"/>
    <p1510:client id="{BA5D6A89-833F-0D6C-403D-E4AC5004D928}" v="814" dt="2022-11-13T00:13:46.1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2C7EC9C-7EE8-4A56-855D-18AC07DBDCAD}" type="datetimeFigureOut">
              <a:rPr lang="en-US" smtClean="0"/>
              <a:t>11/13/2022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7EA21AD-3BA7-4B49-9DF1-2171993A8011}" type="slidenum">
              <a:rPr lang="en-US" smtClean="0"/>
              <a:t>‹#›</a:t>
            </a:fld>
            <a:endParaRPr lang="en-US"/>
          </a:p>
        </p:txBody>
      </p:sp>
    </p:spTree>
    <p:extLst>
      <p:ext uri="{BB962C8B-B14F-4D97-AF65-F5344CB8AC3E}">
        <p14:creationId xmlns:p14="http://schemas.microsoft.com/office/powerpoint/2010/main" val="39243499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C3EC70-F4BB-48E7-ABB8-9B7E359277E1}" type="datetimeFigureOut">
              <a:rPr lang="en-US" smtClean="0"/>
              <a:t>11/13/2022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669046-D62F-49D8-96B7-3C014DC234D7}" type="slidenum">
              <a:rPr lang="en-US" smtClean="0"/>
              <a:t>‹#›</a:t>
            </a:fld>
            <a:endParaRPr lang="en-US"/>
          </a:p>
        </p:txBody>
      </p:sp>
    </p:spTree>
    <p:extLst>
      <p:ext uri="{BB962C8B-B14F-4D97-AF65-F5344CB8AC3E}">
        <p14:creationId xmlns:p14="http://schemas.microsoft.com/office/powerpoint/2010/main" val="22937144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11/13/2022</a:t>
            </a:fld>
            <a:endParaRPr lang="en-US"/>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a:p>
        </p:txBody>
      </p:sp>
    </p:spTree>
    <p:extLst>
      <p:ext uri="{BB962C8B-B14F-4D97-AF65-F5344CB8AC3E}">
        <p14:creationId xmlns:p14="http://schemas.microsoft.com/office/powerpoint/2010/main" val="107702437"/>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2FF5DD9-2C52-442D-92E2-8072C0C3D7CD}" type="datetimeFigureOut">
              <a:rPr lang="en-US" dirty="0"/>
              <a:t>11/13/2022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3664430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11/13/2022</a:t>
            </a:fld>
            <a:endParaRPr lang="en-US"/>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83629610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BD3D6FB-79CC-4683-A046-BBE785BA1BED}" type="datetimeFigureOut">
              <a:rPr lang="en-US" dirty="0"/>
              <a:t>11/13/2022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266211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512B3E8-48F1-4B23-8498-D8A04A81EC9C}" type="datetimeFigureOut">
              <a:rPr lang="en-US" dirty="0"/>
              <a:t>11/13/2022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40751174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0B90D90-AA62-404D-A741-635B4370F9CB}" type="datetimeFigureOut">
              <a:rPr lang="en-US" dirty="0"/>
              <a:t>11/13/2022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524156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11/13/2022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78289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1CF131DD-A141-4471-BCF9-C6073EDD7E20}" type="datetimeFigureOut">
              <a:rPr lang="en-US" dirty="0"/>
              <a:t>11/13/2022</a:t>
            </a:fld>
            <a:endParaRPr lang="en-US"/>
          </a:p>
        </p:txBody>
      </p:sp>
      <p:sp>
        <p:nvSpPr>
          <p:cNvPr id="9" name="Footer Placeholder 8"/>
          <p:cNvSpPr>
            <a:spLocks noGrp="1"/>
          </p:cNvSpPr>
          <p:nvPr>
            <p:ph type="ftr" sz="quarter" idx="11"/>
          </p:nvPr>
        </p:nvSpPr>
        <p:spPr/>
        <p:txBody>
          <a:bodyPr/>
          <a:lstStyle>
            <a:lvl1pPr algn="r">
              <a:defRPr/>
            </a:lvl1pPr>
          </a:lstStyle>
          <a:p>
            <a:endParaRPr lang="en-US"/>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6158101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11/13/2022</a:t>
            </a:fld>
            <a:endParaRPr lang="en-U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627266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11A6AA8-A04B-4104-9AE2-BD48D340E27F}" type="datetimeFigureOut">
              <a:rPr lang="en-US" dirty="0"/>
              <a:t>11/13/2022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4745735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4E0BF79-FAC6-4A96-8DE1-F7B82E2E1652}" type="datetimeFigureOut">
              <a:rPr lang="en-US" dirty="0"/>
              <a:t>11/13/2022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9041657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11/13/2022</a:t>
            </a:fld>
            <a:endParaRPr lang="en-US"/>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a:p>
        </p:txBody>
      </p:sp>
    </p:spTree>
    <p:extLst>
      <p:ext uri="{BB962C8B-B14F-4D97-AF65-F5344CB8AC3E}">
        <p14:creationId xmlns:p14="http://schemas.microsoft.com/office/powerpoint/2010/main" val="17703037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chantalsweddingplanners.wordpress.com/2015/08/17/wedding-planning-up-lighting-and-table-decor/" TargetMode="External"/><Relationship Id="rId2" Type="http://schemas.openxmlformats.org/officeDocument/2006/relationships/image" Target="../media/image5.jpeg"/><Relationship Id="rId1" Type="http://schemas.openxmlformats.org/officeDocument/2006/relationships/slideLayout" Target="../slideLayouts/slideLayout4.xml"/><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6.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amazingspaceweddings.co.uk/search/kingdom" TargetMode="External"/><Relationship Id="rId2" Type="http://schemas.openxmlformats.org/officeDocument/2006/relationships/hyperlink" Target="https://www.amazingspaceweddings.co.uk/search/the-city-room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20">
            <a:extLst>
              <a:ext uri="{FF2B5EF4-FFF2-40B4-BE49-F238E27FC236}">
                <a16:creationId xmlns:a16="http://schemas.microsoft.com/office/drawing/2014/main" id="{6F40FBDA-CEB1-40F0-9AB9-BD9C402D70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metal, chandelier, indoor, rack&#10;&#10;Description automatically generated">
            <a:extLst>
              <a:ext uri="{FF2B5EF4-FFF2-40B4-BE49-F238E27FC236}">
                <a16:creationId xmlns:a16="http://schemas.microsoft.com/office/drawing/2014/main" id="{680CF550-49A3-EBE1-FCE1-01867CE67D2B}"/>
              </a:ext>
            </a:extLst>
          </p:cNvPr>
          <p:cNvPicPr>
            <a:picLocks noChangeAspect="1"/>
          </p:cNvPicPr>
          <p:nvPr/>
        </p:nvPicPr>
        <p:blipFill rotWithShape="1">
          <a:blip r:embed="rId2">
            <a:alphaModFix amt="45000"/>
          </a:blip>
          <a:srcRect t="8696" b="7035"/>
          <a:stretch/>
        </p:blipFill>
        <p:spPr>
          <a:xfrm>
            <a:off x="20" y="10"/>
            <a:ext cx="12191980" cy="6857990"/>
          </a:xfrm>
          <a:prstGeom prst="rect">
            <a:avLst/>
          </a:prstGeom>
        </p:spPr>
      </p:pic>
      <p:sp>
        <p:nvSpPr>
          <p:cNvPr id="34" name="Rectangle 22">
            <a:extLst>
              <a:ext uri="{FF2B5EF4-FFF2-40B4-BE49-F238E27FC236}">
                <a16:creationId xmlns:a16="http://schemas.microsoft.com/office/drawing/2014/main" id="{0344D4FE-ABEF-4230-9E4E-AD5782FC7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noFill/>
          <a:ln w="6350" cap="sq" cmpd="sng" algn="ctr">
            <a:solidFill>
              <a:schemeClr val="tx1">
                <a:lumMod val="75000"/>
                <a:lumOff val="25000"/>
              </a:schemeClr>
            </a:solidFill>
            <a:prstDash val="solid"/>
            <a:miter lim="800000"/>
          </a:ln>
          <a:effectLst>
            <a:outerShdw blurRad="50800" algn="ctr" rotWithShape="0">
              <a:prstClr val="black">
                <a:alpha val="66000"/>
              </a:prstClr>
            </a:outerShdw>
            <a:softEdge rad="0"/>
          </a:effectLst>
        </p:spPr>
      </p:sp>
      <p:sp>
        <p:nvSpPr>
          <p:cNvPr id="2" name="Title 1"/>
          <p:cNvSpPr>
            <a:spLocks noGrp="1"/>
          </p:cNvSpPr>
          <p:nvPr>
            <p:ph type="ctrTitle"/>
          </p:nvPr>
        </p:nvSpPr>
        <p:spPr>
          <a:xfrm>
            <a:off x="1561708" y="2091263"/>
            <a:ext cx="9068586" cy="2461504"/>
          </a:xfrm>
        </p:spPr>
        <p:txBody>
          <a:bodyPr>
            <a:normAutofit/>
          </a:bodyPr>
          <a:lstStyle/>
          <a:p>
            <a:r>
              <a:rPr lang="en-US"/>
              <a:t>Leicester Events</a:t>
            </a:r>
          </a:p>
        </p:txBody>
      </p:sp>
      <p:sp>
        <p:nvSpPr>
          <p:cNvPr id="3" name="Subtitle 2"/>
          <p:cNvSpPr>
            <a:spLocks noGrp="1"/>
          </p:cNvSpPr>
          <p:nvPr>
            <p:ph type="subTitle" idx="1"/>
          </p:nvPr>
        </p:nvSpPr>
        <p:spPr>
          <a:xfrm>
            <a:off x="1561708" y="4099252"/>
            <a:ext cx="9070848" cy="1400176"/>
          </a:xfrm>
        </p:spPr>
        <p:txBody>
          <a:bodyPr vert="horz" lIns="91440" tIns="45720" rIns="91440" bIns="45720" rtlCol="0" anchor="t">
            <a:noAutofit/>
          </a:bodyPr>
          <a:lstStyle/>
          <a:p>
            <a:pPr>
              <a:lnSpc>
                <a:spcPct val="90000"/>
              </a:lnSpc>
              <a:spcAft>
                <a:spcPts val="600"/>
              </a:spcAft>
            </a:pPr>
            <a:r>
              <a:rPr lang="en-US" sz="1400"/>
              <a:t>Name of the Students: Mihaela Catana – 2123169</a:t>
            </a:r>
          </a:p>
          <a:p>
            <a:pPr>
              <a:lnSpc>
                <a:spcPct val="90000"/>
              </a:lnSpc>
              <a:spcAft>
                <a:spcPts val="600"/>
              </a:spcAft>
            </a:pPr>
            <a:r>
              <a:rPr lang="en-US" sz="1400"/>
              <a:t>Tatiana Mocanu - 2122525</a:t>
            </a:r>
          </a:p>
          <a:p>
            <a:pPr>
              <a:lnSpc>
                <a:spcPct val="90000"/>
              </a:lnSpc>
              <a:spcAft>
                <a:spcPts val="600"/>
              </a:spcAft>
            </a:pPr>
            <a:r>
              <a:rPr lang="en-US" sz="1400"/>
              <a:t>Natalia Cojocaru - 2119063</a:t>
            </a:r>
          </a:p>
          <a:p>
            <a:pPr>
              <a:lnSpc>
                <a:spcPct val="90000"/>
              </a:lnSpc>
              <a:spcAft>
                <a:spcPts val="600"/>
              </a:spcAft>
            </a:pPr>
            <a:r>
              <a:rPr lang="en-US" sz="1400"/>
              <a:t>Group: 1</a:t>
            </a:r>
          </a:p>
          <a:p>
            <a:pPr>
              <a:lnSpc>
                <a:spcPct val="90000"/>
              </a:lnSpc>
              <a:spcAft>
                <a:spcPts val="600"/>
              </a:spcAft>
            </a:pPr>
            <a:r>
              <a:rPr lang="en-US" sz="1400"/>
              <a:t>Lecturer Name: Rajesh Kumar</a:t>
            </a:r>
          </a:p>
          <a:p>
            <a:pPr>
              <a:lnSpc>
                <a:spcPct val="90000"/>
              </a:lnSpc>
              <a:spcAft>
                <a:spcPts val="600"/>
              </a:spcAft>
            </a:pPr>
            <a:endParaRPr lang="en-US" sz="400"/>
          </a:p>
          <a:p>
            <a:pPr>
              <a:lnSpc>
                <a:spcPct val="90000"/>
              </a:lnSpc>
              <a:spcAft>
                <a:spcPts val="600"/>
              </a:spcAft>
            </a:pPr>
            <a:endParaRPr lang="en-US" sz="400"/>
          </a:p>
        </p:txBody>
      </p:sp>
      <p:sp>
        <p:nvSpPr>
          <p:cNvPr id="35" name="Rectangle 24">
            <a:extLst>
              <a:ext uri="{FF2B5EF4-FFF2-40B4-BE49-F238E27FC236}">
                <a16:creationId xmlns:a16="http://schemas.microsoft.com/office/drawing/2014/main" id="{9325F979-D3F9-4926-81B7-7ACCB31A50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alpha val="80000"/>
              </a:schemeClr>
            </a:solidFill>
            <a:prstDash val="solid"/>
            <a:miter lim="800000"/>
          </a:ln>
          <a:effectLst/>
        </p:spPr>
      </p:sp>
    </p:spTree>
    <p:extLst>
      <p:ext uri="{BB962C8B-B14F-4D97-AF65-F5344CB8AC3E}">
        <p14:creationId xmlns:p14="http://schemas.microsoft.com/office/powerpoint/2010/main" val="326675948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3">
            <a:extLst>
              <a:ext uri="{FF2B5EF4-FFF2-40B4-BE49-F238E27FC236}">
                <a16:creationId xmlns:a16="http://schemas.microsoft.com/office/drawing/2014/main" id="{565B2778-6678-45B6-9A79-C0910CFCA0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4393" y="237744"/>
            <a:ext cx="7652977"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68680" y="642593"/>
            <a:ext cx="6281928" cy="1744183"/>
          </a:xfrm>
        </p:spPr>
        <p:txBody>
          <a:bodyPr>
            <a:normAutofit/>
          </a:bodyPr>
          <a:lstStyle/>
          <a:p>
            <a:r>
              <a:rPr lang="en-US"/>
              <a:t>Business Overview</a:t>
            </a:r>
          </a:p>
        </p:txBody>
      </p:sp>
      <p:sp>
        <p:nvSpPr>
          <p:cNvPr id="4" name="Content Placeholder 3">
            <a:extLst>
              <a:ext uri="{FF2B5EF4-FFF2-40B4-BE49-F238E27FC236}">
                <a16:creationId xmlns:a16="http://schemas.microsoft.com/office/drawing/2014/main" id="{55C23859-C052-4E1B-1B67-AD5998FB2664}"/>
              </a:ext>
            </a:extLst>
          </p:cNvPr>
          <p:cNvSpPr>
            <a:spLocks noGrp="1"/>
          </p:cNvSpPr>
          <p:nvPr>
            <p:ph idx="1"/>
          </p:nvPr>
        </p:nvSpPr>
        <p:spPr>
          <a:xfrm>
            <a:off x="868680" y="2386584"/>
            <a:ext cx="6281928" cy="3648456"/>
          </a:xfrm>
        </p:spPr>
        <p:txBody>
          <a:bodyPr vert="horz" lIns="91440" tIns="45720" rIns="91440" bIns="45720" rtlCol="0" anchor="t">
            <a:normAutofit/>
          </a:bodyPr>
          <a:lstStyle/>
          <a:p>
            <a:pPr marL="0" indent="0">
              <a:buNone/>
            </a:pPr>
            <a:r>
              <a:rPr lang="en-US">
                <a:ea typeface="+mn-lt"/>
                <a:cs typeface="+mn-lt"/>
              </a:rPr>
              <a:t> We are the Midlands’ most unique venue, and the perfect setting for the perfect event. </a:t>
            </a:r>
            <a:endParaRPr lang="en-US"/>
          </a:p>
          <a:p>
            <a:pPr marL="45720" indent="0">
              <a:buNone/>
            </a:pPr>
            <a:r>
              <a:rPr lang="en-US">
                <a:ea typeface="+mn-lt"/>
                <a:cs typeface="+mn-lt"/>
              </a:rPr>
              <a:t>   </a:t>
            </a:r>
          </a:p>
          <a:p>
            <a:pPr marL="45720" indent="0">
              <a:buNone/>
            </a:pPr>
            <a:r>
              <a:rPr lang="en-US">
                <a:ea typeface="+mn-lt"/>
                <a:cs typeface="+mn-lt"/>
              </a:rPr>
              <a:t> Launched in April 2021, Leicester Events combines inspiring art deco architecture and state of the art technology to create a one-of-a kind atmosphere for your event. </a:t>
            </a:r>
            <a:endParaRPr lang="en-US"/>
          </a:p>
          <a:p>
            <a:pPr marL="45720" indent="0">
              <a:buNone/>
            </a:pPr>
            <a:r>
              <a:rPr lang="en-US">
                <a:ea typeface="+mn-lt"/>
                <a:cs typeface="+mn-lt"/>
              </a:rPr>
              <a:t>  </a:t>
            </a:r>
          </a:p>
          <a:p>
            <a:pPr marL="45720" indent="0">
              <a:buNone/>
            </a:pPr>
            <a:r>
              <a:rPr lang="en-US">
                <a:ea typeface="+mn-lt"/>
                <a:cs typeface="+mn-lt"/>
              </a:rPr>
              <a:t>The solution for busy, engaged career women is to outsource their wedding planning.</a:t>
            </a:r>
          </a:p>
          <a:p>
            <a:pPr marL="45720" indent="0">
              <a:buNone/>
            </a:pPr>
            <a:endParaRPr lang="en-US"/>
          </a:p>
        </p:txBody>
      </p:sp>
      <p:sp useBgFill="1">
        <p:nvSpPr>
          <p:cNvPr id="16" name="Rectangle 15">
            <a:extLst>
              <a:ext uri="{FF2B5EF4-FFF2-40B4-BE49-F238E27FC236}">
                <a16:creationId xmlns:a16="http://schemas.microsoft.com/office/drawing/2014/main" id="{82C57F61-3F6E-4BE5-B964-003AA9B355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37370" y="0"/>
            <a:ext cx="435463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9">
            <a:extLst>
              <a:ext uri="{FF2B5EF4-FFF2-40B4-BE49-F238E27FC236}">
                <a16:creationId xmlns:a16="http://schemas.microsoft.com/office/drawing/2014/main" id="{2AC797CB-FDAC-AAF6-8194-C1D461C47C44}"/>
              </a:ext>
            </a:extLst>
          </p:cNvPr>
          <p:cNvPicPr>
            <a:picLocks noChangeAspect="1"/>
          </p:cNvPicPr>
          <p:nvPr/>
        </p:nvPicPr>
        <p:blipFill rotWithShape="1">
          <a:blip r:embed="rId2"/>
          <a:srcRect l="12740" r="31984" b="3"/>
          <a:stretch/>
        </p:blipFill>
        <p:spPr>
          <a:xfrm>
            <a:off x="8319528" y="1433286"/>
            <a:ext cx="3318836" cy="3992617"/>
          </a:xfrm>
          <a:prstGeom prst="rect">
            <a:avLst/>
          </a:prstGeom>
        </p:spPr>
      </p:pic>
    </p:spTree>
    <p:extLst>
      <p:ext uri="{BB962C8B-B14F-4D97-AF65-F5344CB8AC3E}">
        <p14:creationId xmlns:p14="http://schemas.microsoft.com/office/powerpoint/2010/main" val="168541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id="{1074AAFE-C046-4DB0-B213-4A751B4AC9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1"/>
          <p:cNvSpPr>
            <a:spLocks noGrp="1"/>
          </p:cNvSpPr>
          <p:nvPr>
            <p:ph type="title"/>
          </p:nvPr>
        </p:nvSpPr>
        <p:spPr>
          <a:xfrm>
            <a:off x="6569956" y="642594"/>
            <a:ext cx="4555243" cy="1371600"/>
          </a:xfrm>
        </p:spPr>
        <p:txBody>
          <a:bodyPr vert="horz" lIns="91440" tIns="45720" rIns="91440" bIns="45720" rtlCol="0" anchor="ctr">
            <a:normAutofit/>
          </a:bodyPr>
          <a:lstStyle/>
          <a:p>
            <a:r>
              <a:rPr lang="en-US" sz="3800"/>
              <a:t>Services </a:t>
            </a:r>
          </a:p>
        </p:txBody>
      </p:sp>
      <p:sp>
        <p:nvSpPr>
          <p:cNvPr id="47" name="Round Single Corner Rectangle 8">
            <a:extLst>
              <a:ext uri="{FF2B5EF4-FFF2-40B4-BE49-F238E27FC236}">
                <a16:creationId xmlns:a16="http://schemas.microsoft.com/office/drawing/2014/main" id="{91715096-2E2D-4C9E-B6C6-35C0B22E08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4973" y="808058"/>
            <a:ext cx="5280353" cy="2536764"/>
          </a:xfrm>
          <a:prstGeom prst="round1Rect">
            <a:avLst>
              <a:gd name="adj" fmla="val 0"/>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rtlCol="0" anchor="ctr"/>
          <a:lstStyle/>
          <a:p>
            <a:pPr algn="ctr"/>
            <a:endParaRPr lang="en-US">
              <a:solidFill>
                <a:schemeClr val="tx1"/>
              </a:solidFill>
            </a:endParaRPr>
          </a:p>
        </p:txBody>
      </p:sp>
      <p:pic>
        <p:nvPicPr>
          <p:cNvPr id="8" name="Picture 8" descr="A picture containing table, dining, chair, plate&#10;&#10;Description automatically generated">
            <a:extLst>
              <a:ext uri="{FF2B5EF4-FFF2-40B4-BE49-F238E27FC236}">
                <a16:creationId xmlns:a16="http://schemas.microsoft.com/office/drawing/2014/main" id="{51AAC72C-1486-FD74-9C38-53D940F58FD9}"/>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4476" r="11897" b="1"/>
          <a:stretch/>
        </p:blipFill>
        <p:spPr>
          <a:xfrm>
            <a:off x="2163744" y="1118771"/>
            <a:ext cx="2562810" cy="1915339"/>
          </a:xfrm>
          <a:prstGeom prst="rect">
            <a:avLst/>
          </a:prstGeom>
        </p:spPr>
      </p:pic>
      <p:sp>
        <p:nvSpPr>
          <p:cNvPr id="49" name="Round Diagonal Corner Rectangle 7">
            <a:extLst>
              <a:ext uri="{FF2B5EF4-FFF2-40B4-BE49-F238E27FC236}">
                <a16:creationId xmlns:a16="http://schemas.microsoft.com/office/drawing/2014/main" id="{10739850-3B0C-45BE-ADA6-B68ED61DF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8953" y="3505687"/>
            <a:ext cx="2565764" cy="2536763"/>
          </a:xfrm>
          <a:prstGeom prst="round2DiagRect">
            <a:avLst>
              <a:gd name="adj1" fmla="val 0"/>
              <a:gd name="adj2" fmla="val 0"/>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rtlCol="0" anchor="ctr"/>
          <a:lstStyle/>
          <a:p>
            <a:pPr algn="ctr"/>
            <a:endParaRPr lang="en-US">
              <a:solidFill>
                <a:schemeClr val="tx1"/>
              </a:solidFill>
            </a:endParaRPr>
          </a:p>
        </p:txBody>
      </p:sp>
      <p:pic>
        <p:nvPicPr>
          <p:cNvPr id="13" name="Picture 14" descr="A picture containing table, set, several&#10;&#10;Description automatically generated">
            <a:extLst>
              <a:ext uri="{FF2B5EF4-FFF2-40B4-BE49-F238E27FC236}">
                <a16:creationId xmlns:a16="http://schemas.microsoft.com/office/drawing/2014/main" id="{D25B952E-9560-A605-CA9A-015D701882F3}"/>
              </a:ext>
            </a:extLst>
          </p:cNvPr>
          <p:cNvPicPr>
            <a:picLocks noChangeAspect="1"/>
          </p:cNvPicPr>
          <p:nvPr/>
        </p:nvPicPr>
        <p:blipFill rotWithShape="1">
          <a:blip r:embed="rId4"/>
          <a:srcRect l="43699" r="14414" b="3"/>
          <a:stretch/>
        </p:blipFill>
        <p:spPr>
          <a:xfrm>
            <a:off x="1487930" y="3827664"/>
            <a:ext cx="1187811" cy="1892808"/>
          </a:xfrm>
          <a:prstGeom prst="rect">
            <a:avLst/>
          </a:prstGeom>
        </p:spPr>
      </p:pic>
      <p:sp>
        <p:nvSpPr>
          <p:cNvPr id="51" name="Round Single Corner Rectangle 9">
            <a:extLst>
              <a:ext uri="{FF2B5EF4-FFF2-40B4-BE49-F238E27FC236}">
                <a16:creationId xmlns:a16="http://schemas.microsoft.com/office/drawing/2014/main" id="{8AB70FE3-441B-4FC2-AA9A-072F88970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3525582" y="3505686"/>
            <a:ext cx="2559743" cy="2536763"/>
          </a:xfrm>
          <a:prstGeom prst="round1Rect">
            <a:avLst>
              <a:gd name="adj" fmla="val 0"/>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rtlCol="0" anchor="ctr"/>
          <a:lstStyle/>
          <a:p>
            <a:pPr algn="ctr"/>
            <a:endParaRPr lang="en-US">
              <a:solidFill>
                <a:schemeClr val="tx1"/>
              </a:solidFill>
            </a:endParaRPr>
          </a:p>
        </p:txBody>
      </p:sp>
      <p:pic>
        <p:nvPicPr>
          <p:cNvPr id="7" name="Picture 7">
            <a:extLst>
              <a:ext uri="{FF2B5EF4-FFF2-40B4-BE49-F238E27FC236}">
                <a16:creationId xmlns:a16="http://schemas.microsoft.com/office/drawing/2014/main" id="{B53368B6-2E49-2754-C73E-77EADFE70811}"/>
              </a:ext>
            </a:extLst>
          </p:cNvPr>
          <p:cNvPicPr>
            <a:picLocks noGrp="1" noChangeAspect="1"/>
          </p:cNvPicPr>
          <p:nvPr>
            <p:ph sz="half" idx="2"/>
          </p:nvPr>
        </p:nvPicPr>
        <p:blipFill rotWithShape="1">
          <a:blip r:embed="rId5"/>
          <a:srcRect l="31254" r="26745" b="3"/>
          <a:stretch/>
        </p:blipFill>
        <p:spPr>
          <a:xfrm>
            <a:off x="4209931" y="3827663"/>
            <a:ext cx="1191044" cy="1892808"/>
          </a:xfrm>
          <a:prstGeom prst="rect">
            <a:avLst/>
          </a:prstGeom>
        </p:spPr>
      </p:pic>
      <p:sp>
        <p:nvSpPr>
          <p:cNvPr id="3" name="Content Placeholder 2"/>
          <p:cNvSpPr>
            <a:spLocks noGrp="1"/>
          </p:cNvSpPr>
          <p:nvPr>
            <p:ph sz="half" idx="1"/>
          </p:nvPr>
        </p:nvSpPr>
        <p:spPr>
          <a:xfrm>
            <a:off x="6569956" y="2103120"/>
            <a:ext cx="4555244" cy="3931920"/>
          </a:xfrm>
        </p:spPr>
        <p:txBody>
          <a:bodyPr vert="horz" lIns="91440" tIns="45720" rIns="91440" bIns="45720" rtlCol="0">
            <a:normAutofit/>
          </a:bodyPr>
          <a:lstStyle/>
          <a:p>
            <a:r>
              <a:rPr lang="en-US" sz="1700"/>
              <a:t>Decor</a:t>
            </a:r>
          </a:p>
          <a:p>
            <a:r>
              <a:rPr lang="en-US" sz="1700"/>
              <a:t>Entertaiment</a:t>
            </a:r>
          </a:p>
          <a:p>
            <a:r>
              <a:rPr lang="en-US" sz="1700"/>
              <a:t>Lighting</a:t>
            </a:r>
          </a:p>
          <a:p>
            <a:r>
              <a:rPr lang="en-US" sz="1700"/>
              <a:t>Media</a:t>
            </a:r>
          </a:p>
          <a:p>
            <a:r>
              <a:rPr lang="en-US" sz="1700"/>
              <a:t>Wedding Planning</a:t>
            </a:r>
          </a:p>
          <a:p>
            <a:r>
              <a:rPr lang="en-US" sz="1700"/>
              <a:t>Wedding Cakes &amp; Bakes</a:t>
            </a:r>
          </a:p>
          <a:p>
            <a:endParaRPr lang="en-US" sz="1700"/>
          </a:p>
          <a:p>
            <a:endParaRPr lang="en-US" sz="1700"/>
          </a:p>
        </p:txBody>
      </p:sp>
    </p:spTree>
    <p:extLst>
      <p:ext uri="{BB962C8B-B14F-4D97-AF65-F5344CB8AC3E}">
        <p14:creationId xmlns:p14="http://schemas.microsoft.com/office/powerpoint/2010/main" val="3456508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Competitors:</a:t>
            </a:r>
          </a:p>
        </p:txBody>
      </p:sp>
      <p:sp>
        <p:nvSpPr>
          <p:cNvPr id="3" name="TextBox 2">
            <a:extLst>
              <a:ext uri="{FF2B5EF4-FFF2-40B4-BE49-F238E27FC236}">
                <a16:creationId xmlns:a16="http://schemas.microsoft.com/office/drawing/2014/main" id="{4B49A151-F9C7-1046-AB06-82B2D80B3E21}"/>
              </a:ext>
            </a:extLst>
          </p:cNvPr>
          <p:cNvSpPr txBox="1"/>
          <p:nvPr/>
        </p:nvSpPr>
        <p:spPr>
          <a:xfrm>
            <a:off x="822020" y="1944144"/>
            <a:ext cx="10519252"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Our direct competitors are other event venues from Leicester: Entire Venue and The Paddock Pavilion.</a:t>
            </a:r>
            <a:endParaRPr lang="en-US" dirty="0"/>
          </a:p>
          <a:p>
            <a:endParaRPr lang="en-GB" dirty="0"/>
          </a:p>
          <a:p>
            <a:endParaRPr lang="en-GB" dirty="0"/>
          </a:p>
          <a:p>
            <a:r>
              <a:rPr lang="en-GB" b="1" dirty="0"/>
              <a:t>Key things about the competitors</a:t>
            </a:r>
          </a:p>
          <a:p>
            <a:pPr marL="285750" indent="-285750">
              <a:buFont typeface="Courier New"/>
              <a:buChar char="o"/>
            </a:pPr>
            <a:endParaRPr lang="en-GB" b="1" dirty="0"/>
          </a:p>
          <a:p>
            <a:pPr marL="285750" indent="-285750">
              <a:buFont typeface="Courier New"/>
              <a:buChar char="o"/>
            </a:pPr>
            <a:r>
              <a:rPr lang="en-GB" b="1" dirty="0"/>
              <a:t>What type of events do they do?</a:t>
            </a:r>
            <a:r>
              <a:rPr lang="en-GB" dirty="0"/>
              <a:t> Weddings, birthday parties, reunions, corporate retreats, fundraisers.</a:t>
            </a:r>
          </a:p>
          <a:p>
            <a:pPr marL="285750" indent="-285750">
              <a:buFont typeface="Courier New"/>
              <a:buChar char="o"/>
            </a:pPr>
            <a:r>
              <a:rPr lang="en-GB" b="1" dirty="0"/>
              <a:t>What types of food and beverage do they offer?</a:t>
            </a:r>
            <a:r>
              <a:rPr lang="en-GB" dirty="0"/>
              <a:t> It adapts according the guests and the requirements.</a:t>
            </a:r>
          </a:p>
          <a:p>
            <a:pPr marL="285750" indent="-285750">
              <a:buFont typeface="Courier New"/>
              <a:buChar char="o"/>
            </a:pPr>
            <a:r>
              <a:rPr lang="en-GB" b="1" dirty="0"/>
              <a:t>What is their pricing?</a:t>
            </a:r>
            <a:r>
              <a:rPr lang="en-GB" dirty="0"/>
              <a:t> Premium.</a:t>
            </a:r>
          </a:p>
          <a:p>
            <a:pPr marL="285750" indent="-285750">
              <a:buFont typeface="Courier New"/>
              <a:buChar char="o"/>
            </a:pPr>
            <a:r>
              <a:rPr lang="en-GB" b="1" dirty="0"/>
              <a:t>What are they good at?</a:t>
            </a:r>
            <a:r>
              <a:rPr lang="en-GB" dirty="0"/>
              <a:t> </a:t>
            </a:r>
            <a:r>
              <a:rPr lang="en-GB" dirty="0">
                <a:ea typeface="+mn-lt"/>
                <a:cs typeface="+mn-lt"/>
              </a:rPr>
              <a:t>Talented chefs, who will create a bespoke menu that is guaranteed to impress the most demanding guests.</a:t>
            </a:r>
            <a:endParaRPr lang="en-GB" dirty="0"/>
          </a:p>
          <a:p>
            <a:pPr marL="285750" indent="-285750">
              <a:buFont typeface="Courier New"/>
              <a:buChar char="o"/>
            </a:pPr>
            <a:r>
              <a:rPr lang="en-GB" b="1" dirty="0"/>
              <a:t>What are their weaknesses?</a:t>
            </a:r>
            <a:r>
              <a:rPr lang="en-GB" dirty="0"/>
              <a:t> Not enough room for guests (less than 200)</a:t>
            </a:r>
          </a:p>
          <a:p>
            <a:pPr marL="285750" indent="-285750">
              <a:buFont typeface="Courier New"/>
              <a:buChar char="o"/>
            </a:pPr>
            <a:endParaRPr lang="en-GB" dirty="0"/>
          </a:p>
        </p:txBody>
      </p:sp>
    </p:spTree>
    <p:extLst>
      <p:ext uri="{BB962C8B-B14F-4D97-AF65-F5344CB8AC3E}">
        <p14:creationId xmlns:p14="http://schemas.microsoft.com/office/powerpoint/2010/main" val="508878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Market audit – PESTLE AUDIT</a:t>
            </a:r>
          </a:p>
        </p:txBody>
      </p:sp>
      <p:sp>
        <p:nvSpPr>
          <p:cNvPr id="4" name="Content Placeholder 3"/>
          <p:cNvSpPr>
            <a:spLocks noGrp="1"/>
          </p:cNvSpPr>
          <p:nvPr>
            <p:ph idx="1"/>
          </p:nvPr>
        </p:nvSpPr>
        <p:spPr/>
        <p:txBody>
          <a:bodyPr vert="horz" lIns="91440" tIns="45720" rIns="91440" bIns="45720" rtlCol="0" anchor="t">
            <a:normAutofit/>
          </a:bodyPr>
          <a:lstStyle/>
          <a:p>
            <a:r>
              <a:rPr lang="en-US" b="1" dirty="0"/>
              <a:t>Political factors –  </a:t>
            </a:r>
            <a:r>
              <a:rPr lang="en-US" dirty="0"/>
              <a:t>Relationship between UK and EU (restrictions and extra money for delivered items and food)</a:t>
            </a:r>
          </a:p>
          <a:p>
            <a:pPr>
              <a:buClr>
                <a:srgbClr val="262626"/>
              </a:buClr>
            </a:pPr>
            <a:r>
              <a:rPr lang="en-US" b="1" dirty="0"/>
              <a:t>Economic factors – </a:t>
            </a:r>
            <a:r>
              <a:rPr lang="en-US" dirty="0"/>
              <a:t>The import tax and energy price contribute an important role in determining the price of the ingredients required for making the cakes.</a:t>
            </a:r>
          </a:p>
          <a:p>
            <a:pPr>
              <a:buClr>
                <a:srgbClr val="262626"/>
              </a:buClr>
            </a:pPr>
            <a:r>
              <a:rPr lang="en-US" b="1" dirty="0"/>
              <a:t>Social factors – </a:t>
            </a:r>
            <a:r>
              <a:rPr lang="en-US" dirty="0"/>
              <a:t>Social trends change people's mindsets; people are not getting married in their early 20's</a:t>
            </a:r>
          </a:p>
          <a:p>
            <a:pPr>
              <a:buClr>
                <a:srgbClr val="262626"/>
              </a:buClr>
            </a:pPr>
            <a:r>
              <a:rPr lang="en-US" b="1" dirty="0"/>
              <a:t>Technological factors - </a:t>
            </a:r>
            <a:r>
              <a:rPr lang="en-US" dirty="0"/>
              <a:t>Technology made the communication with the client easier and accessible.</a:t>
            </a:r>
          </a:p>
          <a:p>
            <a:pPr>
              <a:buClr>
                <a:srgbClr val="262626"/>
              </a:buClr>
            </a:pPr>
            <a:r>
              <a:rPr lang="en-US" b="1" dirty="0"/>
              <a:t>Legal factors – </a:t>
            </a:r>
            <a:r>
              <a:rPr lang="en-US" dirty="0"/>
              <a:t>Licenses and permits required to operate.</a:t>
            </a:r>
          </a:p>
          <a:p>
            <a:pPr>
              <a:buClr>
                <a:srgbClr val="262626"/>
              </a:buClr>
            </a:pPr>
            <a:r>
              <a:rPr lang="en-US" b="1" dirty="0"/>
              <a:t>Environmental factors - </a:t>
            </a:r>
            <a:r>
              <a:rPr lang="en-US" dirty="0">
                <a:ea typeface="+mn-lt"/>
                <a:cs typeface="+mn-lt"/>
              </a:rPr>
              <a:t>Future pandemics, transportation, sustainable resources, environmental restrictions imposed by in-country governments.</a:t>
            </a:r>
          </a:p>
        </p:txBody>
      </p:sp>
    </p:spTree>
    <p:extLst>
      <p:ext uri="{BB962C8B-B14F-4D97-AF65-F5344CB8AC3E}">
        <p14:creationId xmlns:p14="http://schemas.microsoft.com/office/powerpoint/2010/main" val="30294296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5AFF0-4B4A-0A6E-9D9B-CA21D3C821D2}"/>
              </a:ext>
            </a:extLst>
          </p:cNvPr>
          <p:cNvSpPr>
            <a:spLocks noGrp="1"/>
          </p:cNvSpPr>
          <p:nvPr>
            <p:ph type="title"/>
          </p:nvPr>
        </p:nvSpPr>
        <p:spPr>
          <a:xfrm>
            <a:off x="1524000" y="565653"/>
            <a:ext cx="9144000" cy="552450"/>
          </a:xfrm>
        </p:spPr>
        <p:txBody>
          <a:bodyPr>
            <a:normAutofit fontScale="90000"/>
          </a:bodyPr>
          <a:lstStyle/>
          <a:p>
            <a:pPr algn="ctr"/>
            <a:r>
              <a:rPr lang="en-US"/>
              <a:t>SWOT Analysis</a:t>
            </a:r>
          </a:p>
        </p:txBody>
      </p:sp>
      <p:sp>
        <p:nvSpPr>
          <p:cNvPr id="3" name="Content Placeholder 2">
            <a:extLst>
              <a:ext uri="{FF2B5EF4-FFF2-40B4-BE49-F238E27FC236}">
                <a16:creationId xmlns:a16="http://schemas.microsoft.com/office/drawing/2014/main" id="{6A7A17C6-381C-3667-A158-BA5B12890D80}"/>
              </a:ext>
            </a:extLst>
          </p:cNvPr>
          <p:cNvSpPr>
            <a:spLocks noGrp="1"/>
          </p:cNvSpPr>
          <p:nvPr>
            <p:ph sz="half" idx="2"/>
          </p:nvPr>
        </p:nvSpPr>
        <p:spPr>
          <a:xfrm>
            <a:off x="1066800" y="1311756"/>
            <a:ext cx="4684395" cy="4708044"/>
          </a:xfrm>
        </p:spPr>
        <p:txBody>
          <a:bodyPr vert="horz" lIns="91440" tIns="45720" rIns="91440" bIns="45720" rtlCol="0" anchor="t">
            <a:normAutofit fontScale="77500" lnSpcReduction="20000"/>
          </a:bodyPr>
          <a:lstStyle/>
          <a:p>
            <a:pPr marL="45720" indent="0">
              <a:buNone/>
            </a:pPr>
            <a:r>
              <a:rPr lang="en-US" sz="2800" dirty="0">
                <a:latin typeface="Arial"/>
                <a:cs typeface="Arial"/>
              </a:rPr>
              <a:t>S</a:t>
            </a:r>
            <a:r>
              <a:rPr lang="en-US" sz="1600" dirty="0">
                <a:latin typeface="Arial"/>
                <a:cs typeface="Arial"/>
              </a:rPr>
              <a:t>trengths: </a:t>
            </a:r>
            <a:endParaRPr lang="en-US" dirty="0"/>
          </a:p>
          <a:p>
            <a:pPr>
              <a:buFont typeface="Wingdings" panose="020B0604020202020204" pitchFamily="34" charset="0"/>
              <a:buChar char="Ø"/>
            </a:pPr>
            <a:r>
              <a:rPr lang="en-US" dirty="0">
                <a:latin typeface="Century Gothic"/>
                <a:cs typeface="Arial"/>
              </a:rPr>
              <a:t>Flexibility for customer's </a:t>
            </a:r>
            <a:r>
              <a:rPr lang="en-US" dirty="0">
                <a:latin typeface="Century Gothic"/>
                <a:ea typeface="+mn-lt"/>
                <a:cs typeface="+mn-lt"/>
              </a:rPr>
              <a:t>requirements </a:t>
            </a:r>
            <a:r>
              <a:rPr lang="en-US" dirty="0">
                <a:latin typeface="Century Gothic"/>
                <a:cs typeface="Arial"/>
              </a:rPr>
              <a:t>to implement changes to their need</a:t>
            </a:r>
          </a:p>
          <a:p>
            <a:pPr>
              <a:buFont typeface="Wingdings" panose="020B0604020202020204" pitchFamily="34" charset="0"/>
              <a:buChar char="Ø"/>
            </a:pPr>
            <a:r>
              <a:rPr lang="en-US" dirty="0">
                <a:latin typeface="Century Gothic"/>
                <a:ea typeface="+mn-lt"/>
                <a:cs typeface="Arial"/>
              </a:rPr>
              <a:t>Wide variety of events available for customers to choose from</a:t>
            </a:r>
          </a:p>
          <a:p>
            <a:pPr>
              <a:buFont typeface="Wingdings" panose="020B0604020202020204" pitchFamily="34" charset="0"/>
              <a:buChar char="Ø"/>
            </a:pPr>
            <a:r>
              <a:rPr lang="en-US" dirty="0">
                <a:latin typeface="Century Gothic"/>
                <a:ea typeface="+mn-lt"/>
                <a:cs typeface="Arial"/>
              </a:rPr>
              <a:t>Personalization of quality service, food and atmosphere to provide ultimate customer satisfaction</a:t>
            </a:r>
          </a:p>
          <a:p>
            <a:pPr>
              <a:buClr>
                <a:srgbClr val="262626"/>
              </a:buClr>
              <a:buFont typeface="Wingdings" panose="020B0604020202020204" pitchFamily="34" charset="0"/>
              <a:buChar char="Ø"/>
            </a:pPr>
            <a:r>
              <a:rPr lang="en-US" dirty="0">
                <a:latin typeface="Century Gothic"/>
                <a:ea typeface="+mn-lt"/>
                <a:cs typeface="Arial"/>
              </a:rPr>
              <a:t>Room for up to 350 guests</a:t>
            </a:r>
          </a:p>
          <a:p>
            <a:pPr>
              <a:buClr>
                <a:srgbClr val="262626"/>
              </a:buClr>
              <a:buFont typeface="Wingdings" panose="020B0604020202020204" pitchFamily="34" charset="0"/>
              <a:buChar char="Ø"/>
            </a:pPr>
            <a:r>
              <a:rPr lang="en-US" dirty="0">
                <a:latin typeface="Century Gothic"/>
                <a:cs typeface="Calibri"/>
              </a:rPr>
              <a:t>Proactive rather than reactive</a:t>
            </a:r>
          </a:p>
          <a:p>
            <a:pPr marL="45720" indent="0">
              <a:buNone/>
            </a:pPr>
            <a:r>
              <a:rPr lang="en-US" sz="2800" dirty="0">
                <a:latin typeface="Arial"/>
                <a:ea typeface="+mn-lt"/>
                <a:cs typeface="+mn-lt"/>
              </a:rPr>
              <a:t>O</a:t>
            </a:r>
            <a:r>
              <a:rPr lang="en-US" sz="1800" dirty="0">
                <a:latin typeface="Arial"/>
                <a:ea typeface="+mn-lt"/>
                <a:cs typeface="+mn-lt"/>
              </a:rPr>
              <a:t>pportunities:</a:t>
            </a:r>
          </a:p>
          <a:p>
            <a:pPr marL="285750" indent="-285750">
              <a:buFont typeface="Wingdings" pitchFamily="18" charset="0"/>
              <a:buChar char="Ø"/>
            </a:pPr>
            <a:r>
              <a:rPr lang="en-US" dirty="0">
                <a:ea typeface="+mn-lt"/>
                <a:cs typeface="+mn-lt"/>
              </a:rPr>
              <a:t>Technology development</a:t>
            </a:r>
            <a:endParaRPr lang="en-US">
              <a:latin typeface="Century Gothic"/>
              <a:cs typeface="Arial"/>
            </a:endParaRPr>
          </a:p>
          <a:p>
            <a:pPr marL="285750" indent="-285750">
              <a:buFont typeface="Wingdings" pitchFamily="18" charset="0"/>
              <a:buChar char="Ø"/>
            </a:pPr>
            <a:r>
              <a:rPr lang="en-US" dirty="0">
                <a:ea typeface="+mn-lt"/>
                <a:cs typeface="+mn-lt"/>
              </a:rPr>
              <a:t>Target markets</a:t>
            </a:r>
            <a:endParaRPr lang="en-US"/>
          </a:p>
          <a:p>
            <a:pPr marL="285750" indent="-285750">
              <a:buFont typeface="Wingdings" pitchFamily="18" charset="0"/>
              <a:buChar char="Ø"/>
            </a:pPr>
            <a:r>
              <a:rPr lang="en-US" dirty="0">
                <a:ea typeface="+mn-lt"/>
                <a:cs typeface="+mn-lt"/>
              </a:rPr>
              <a:t>New product developments</a:t>
            </a:r>
            <a:endParaRPr lang="en-US"/>
          </a:p>
          <a:p>
            <a:pPr marL="285750" indent="-285750">
              <a:buFont typeface="Wingdings" pitchFamily="18" charset="0"/>
              <a:buChar char="Ø"/>
            </a:pPr>
            <a:r>
              <a:rPr lang="en-US" dirty="0">
                <a:ea typeface="+mn-lt"/>
                <a:cs typeface="+mn-lt"/>
              </a:rPr>
              <a:t>Expansion and growth</a:t>
            </a:r>
            <a:endParaRPr lang="en-US"/>
          </a:p>
          <a:p>
            <a:pPr marL="285750" indent="-285750">
              <a:buFont typeface="Wingdings" pitchFamily="18" charset="0"/>
              <a:buChar char="Ø"/>
            </a:pPr>
            <a:r>
              <a:rPr lang="en-US" dirty="0">
                <a:ea typeface="+mn-lt"/>
                <a:cs typeface="+mn-lt"/>
              </a:rPr>
              <a:t>Partnerships</a:t>
            </a:r>
            <a:endParaRPr lang="en-US" dirty="0"/>
          </a:p>
          <a:p>
            <a:pPr marL="285750" indent="-285750">
              <a:buClr>
                <a:srgbClr val="262626"/>
              </a:buClr>
              <a:buFont typeface="Wingdings" pitchFamily="18" charset="0"/>
              <a:buChar char="Ø"/>
            </a:pPr>
            <a:r>
              <a:rPr lang="en-US" dirty="0">
                <a:cs typeface="Arial"/>
              </a:rPr>
              <a:t>Organizational design</a:t>
            </a:r>
          </a:p>
          <a:p>
            <a:pPr marL="285750" indent="-285750">
              <a:buClr>
                <a:srgbClr val="262626"/>
              </a:buClr>
              <a:buFont typeface="Wingdings" pitchFamily="18" charset="0"/>
              <a:buChar char="Ø"/>
            </a:pPr>
            <a:endParaRPr lang="en-US" dirty="0">
              <a:latin typeface="Century Gothic" panose="020B0502020202020204"/>
              <a:cs typeface="Arial"/>
            </a:endParaRPr>
          </a:p>
          <a:p>
            <a:pPr marL="285750" indent="-285750">
              <a:buClr>
                <a:srgbClr val="262626"/>
              </a:buClr>
              <a:buFont typeface="Wingdings" pitchFamily="18" charset="0"/>
              <a:buChar char="Ø"/>
            </a:pPr>
            <a:endParaRPr lang="en-US" dirty="0">
              <a:latin typeface="Century Gothic" panose="020B0502020202020204"/>
              <a:cs typeface="Arial"/>
            </a:endParaRPr>
          </a:p>
          <a:p>
            <a:pPr marL="331470" indent="-285750">
              <a:buClr>
                <a:srgbClr val="262626"/>
              </a:buClr>
              <a:buFont typeface="Wingdings" pitchFamily="18" charset="0"/>
              <a:buChar char="Ø"/>
            </a:pPr>
            <a:endParaRPr lang="en-US" dirty="0">
              <a:latin typeface="Arial"/>
              <a:cs typeface="Arial"/>
            </a:endParaRPr>
          </a:p>
          <a:p>
            <a:pPr marL="45720" indent="0">
              <a:buNone/>
            </a:pPr>
            <a:endParaRPr lang="en-US" dirty="0">
              <a:latin typeface="Arial"/>
              <a:cs typeface="Arial"/>
            </a:endParaRPr>
          </a:p>
          <a:p>
            <a:pPr marL="331470" indent="-285750">
              <a:buFont typeface="Wingdings" pitchFamily="18" charset="0"/>
              <a:buChar char="Ø"/>
            </a:pPr>
            <a:endParaRPr lang="en-US" dirty="0">
              <a:latin typeface="Arial"/>
              <a:cs typeface="Arial"/>
            </a:endParaRPr>
          </a:p>
          <a:p>
            <a:pPr marL="45720" indent="0">
              <a:buNone/>
            </a:pPr>
            <a:endParaRPr lang="en-US" dirty="0">
              <a:latin typeface="Arial"/>
              <a:cs typeface="Arial"/>
            </a:endParaRPr>
          </a:p>
        </p:txBody>
      </p:sp>
      <p:sp>
        <p:nvSpPr>
          <p:cNvPr id="6" name="Content Placeholder 5">
            <a:extLst>
              <a:ext uri="{FF2B5EF4-FFF2-40B4-BE49-F238E27FC236}">
                <a16:creationId xmlns:a16="http://schemas.microsoft.com/office/drawing/2014/main" id="{ED91258F-9C2F-5CFA-D7A5-DCFD347D19E4}"/>
              </a:ext>
            </a:extLst>
          </p:cNvPr>
          <p:cNvSpPr>
            <a:spLocks noGrp="1"/>
          </p:cNvSpPr>
          <p:nvPr>
            <p:ph sz="quarter" idx="4"/>
          </p:nvPr>
        </p:nvSpPr>
        <p:spPr>
          <a:xfrm>
            <a:off x="5755005" y="1311756"/>
            <a:ext cx="4912995" cy="4708044"/>
          </a:xfrm>
        </p:spPr>
        <p:txBody>
          <a:bodyPr vert="horz" lIns="91440" tIns="45720" rIns="91440" bIns="45720" rtlCol="0" anchor="t">
            <a:normAutofit fontScale="77500" lnSpcReduction="20000"/>
          </a:bodyPr>
          <a:lstStyle/>
          <a:p>
            <a:pPr marL="45720" indent="0">
              <a:buNone/>
            </a:pPr>
            <a:r>
              <a:rPr lang="en-US" sz="1800" dirty="0">
                <a:latin typeface="Arial"/>
                <a:ea typeface="+mn-lt"/>
                <a:cs typeface="+mn-lt"/>
              </a:rPr>
              <a:t> </a:t>
            </a:r>
            <a:r>
              <a:rPr lang="en-US" sz="2800" dirty="0">
                <a:latin typeface="Arial"/>
                <a:ea typeface="+mn-lt"/>
                <a:cs typeface="+mn-lt"/>
              </a:rPr>
              <a:t>W</a:t>
            </a:r>
            <a:r>
              <a:rPr lang="en-US" sz="1800" dirty="0">
                <a:latin typeface="Arial"/>
                <a:ea typeface="+mn-lt"/>
                <a:cs typeface="+mn-lt"/>
              </a:rPr>
              <a:t>eaknesses:</a:t>
            </a:r>
            <a:endParaRPr lang="en-US" sz="1800" dirty="0">
              <a:latin typeface="Arial"/>
              <a:cs typeface="Arial"/>
            </a:endParaRPr>
          </a:p>
          <a:p>
            <a:pPr marL="331470" indent="-285750">
              <a:buClr>
                <a:srgbClr val="262626"/>
              </a:buClr>
              <a:buFont typeface="Wingdings" pitchFamily="18" charset="0"/>
              <a:buChar char="Ø"/>
            </a:pPr>
            <a:r>
              <a:rPr lang="en-US" dirty="0">
                <a:latin typeface="Century Gothic"/>
                <a:cs typeface="Arial"/>
              </a:rPr>
              <a:t>Budget constrains</a:t>
            </a:r>
            <a:endParaRPr lang="en-US" sz="1800" dirty="0">
              <a:latin typeface="Century Gothic"/>
              <a:cs typeface="Arial"/>
            </a:endParaRPr>
          </a:p>
          <a:p>
            <a:pPr marL="331470" indent="-285750">
              <a:buClr>
                <a:srgbClr val="262626"/>
              </a:buClr>
              <a:buFont typeface="Wingdings" pitchFamily="18" charset="0"/>
              <a:buChar char="Ø"/>
            </a:pPr>
            <a:r>
              <a:rPr lang="en-US" dirty="0">
                <a:latin typeface="Century Gothic"/>
                <a:cs typeface="Arial"/>
              </a:rPr>
              <a:t>Reputation and brand perception</a:t>
            </a:r>
            <a:endParaRPr lang="en-US" sz="1800" dirty="0">
              <a:latin typeface="Century Gothic"/>
              <a:cs typeface="Arial"/>
            </a:endParaRPr>
          </a:p>
          <a:p>
            <a:pPr marL="331470" indent="-285750">
              <a:buClr>
                <a:srgbClr val="262626"/>
              </a:buClr>
              <a:buFont typeface="Wingdings" pitchFamily="18" charset="0"/>
              <a:buChar char="Ø"/>
            </a:pPr>
            <a:r>
              <a:rPr lang="en-US" dirty="0">
                <a:latin typeface="Century Gothic"/>
                <a:ea typeface="+mn-lt"/>
                <a:cs typeface="Arial"/>
              </a:rPr>
              <a:t>Bureaucracy</a:t>
            </a:r>
          </a:p>
          <a:p>
            <a:pPr marL="331470" indent="-285750">
              <a:buClr>
                <a:srgbClr val="262626"/>
              </a:buClr>
              <a:buFont typeface="Wingdings" pitchFamily="18" charset="0"/>
              <a:buChar char="Ø"/>
            </a:pPr>
            <a:endParaRPr lang="en-US" dirty="0">
              <a:latin typeface="Century Gothic"/>
              <a:ea typeface="+mn-lt"/>
              <a:cs typeface="Arial"/>
            </a:endParaRPr>
          </a:p>
          <a:p>
            <a:pPr marL="331470" indent="-285750">
              <a:buClr>
                <a:srgbClr val="262626"/>
              </a:buClr>
              <a:buFont typeface="Wingdings" pitchFamily="18" charset="0"/>
              <a:buChar char="Ø"/>
            </a:pPr>
            <a:endParaRPr lang="en-US" dirty="0">
              <a:latin typeface="Arial"/>
              <a:ea typeface="+mn-lt"/>
              <a:cs typeface="Arial"/>
            </a:endParaRPr>
          </a:p>
          <a:p>
            <a:pPr marL="331470" indent="-285750">
              <a:buClr>
                <a:srgbClr val="262626"/>
              </a:buClr>
              <a:buFont typeface="Wingdings" pitchFamily="18" charset="0"/>
              <a:buChar char="Ø"/>
            </a:pPr>
            <a:endParaRPr lang="en-US" dirty="0">
              <a:latin typeface="Arial"/>
              <a:ea typeface="+mn-lt"/>
              <a:cs typeface="Arial"/>
            </a:endParaRPr>
          </a:p>
          <a:p>
            <a:pPr marL="45720" indent="0">
              <a:buNone/>
            </a:pPr>
            <a:endParaRPr lang="en-US" dirty="0">
              <a:latin typeface="Arial"/>
              <a:ea typeface="+mn-lt"/>
              <a:cs typeface="Arial"/>
            </a:endParaRPr>
          </a:p>
          <a:p>
            <a:pPr marL="45720" indent="0">
              <a:buNone/>
            </a:pPr>
            <a:r>
              <a:rPr lang="en-US" sz="1800" dirty="0">
                <a:latin typeface="Arial"/>
                <a:ea typeface="+mn-lt"/>
                <a:cs typeface="+mn-lt"/>
              </a:rPr>
              <a:t> </a:t>
            </a:r>
            <a:r>
              <a:rPr lang="en-US" sz="2800" dirty="0">
                <a:latin typeface="Arial"/>
                <a:ea typeface="+mn-lt"/>
                <a:cs typeface="+mn-lt"/>
              </a:rPr>
              <a:t>T</a:t>
            </a:r>
            <a:r>
              <a:rPr lang="en-US" sz="1800" dirty="0">
                <a:latin typeface="Arial"/>
                <a:ea typeface="+mn-lt"/>
                <a:cs typeface="+mn-lt"/>
              </a:rPr>
              <a:t>hreats: </a:t>
            </a:r>
          </a:p>
          <a:p>
            <a:pPr marL="331470" indent="-285750">
              <a:buFont typeface="Wingdings" pitchFamily="18" charset="0"/>
              <a:buChar char="Ø"/>
            </a:pPr>
            <a:r>
              <a:rPr lang="en-US" dirty="0">
                <a:latin typeface="Century Gothic"/>
              </a:rPr>
              <a:t>Losing staff to competitors</a:t>
            </a:r>
            <a:endParaRPr lang="en-US">
              <a:latin typeface="Century Gothic"/>
              <a:cs typeface="Arial"/>
            </a:endParaRPr>
          </a:p>
          <a:p>
            <a:pPr marL="331470" indent="-285750">
              <a:buFont typeface="Wingdings" pitchFamily="18" charset="0"/>
              <a:buChar char="Ø"/>
            </a:pPr>
            <a:r>
              <a:rPr lang="en-US" dirty="0">
                <a:latin typeface="Century Gothic"/>
                <a:cs typeface="Arial"/>
              </a:rPr>
              <a:t>Increasing regulation</a:t>
            </a:r>
          </a:p>
          <a:p>
            <a:pPr marL="331470" indent="-285750">
              <a:buFont typeface="Wingdings" pitchFamily="18" charset="0"/>
              <a:buChar char="Ø"/>
            </a:pPr>
            <a:r>
              <a:rPr lang="en-US" dirty="0">
                <a:latin typeface="Century Gothic"/>
                <a:cs typeface="Arial"/>
              </a:rPr>
              <a:t>New competitors</a:t>
            </a:r>
          </a:p>
          <a:p>
            <a:pPr marL="285750" indent="-285750">
              <a:buFont typeface="Wingdings"/>
              <a:buChar char="Ø"/>
            </a:pPr>
            <a:r>
              <a:rPr lang="en-US" dirty="0">
                <a:ea typeface="+mn-lt"/>
                <a:cs typeface="+mn-lt"/>
              </a:rPr>
              <a:t>Changes to market demand</a:t>
            </a:r>
            <a:endParaRPr lang="en-US" dirty="0"/>
          </a:p>
          <a:p>
            <a:pPr marL="45720" indent="0">
              <a:buNone/>
            </a:pPr>
            <a:endParaRPr lang="en-US" dirty="0">
              <a:latin typeface="Arial"/>
              <a:cs typeface="Arial"/>
            </a:endParaRPr>
          </a:p>
        </p:txBody>
      </p:sp>
    </p:spTree>
    <p:extLst>
      <p:ext uri="{BB962C8B-B14F-4D97-AF65-F5344CB8AC3E}">
        <p14:creationId xmlns:p14="http://schemas.microsoft.com/office/powerpoint/2010/main" val="2992985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999FE9C-D8F9-4F9B-B95B-608C3EF6B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1">
            <a:extLst>
              <a:ext uri="{FF2B5EF4-FFF2-40B4-BE49-F238E27FC236}">
                <a16:creationId xmlns:a16="http://schemas.microsoft.com/office/drawing/2014/main" id="{F79D7931-415B-7BC1-6E11-1366E31C5906}"/>
              </a:ext>
            </a:extLst>
          </p:cNvPr>
          <p:cNvSpPr>
            <a:spLocks noGrp="1"/>
          </p:cNvSpPr>
          <p:nvPr>
            <p:ph type="title"/>
          </p:nvPr>
        </p:nvSpPr>
        <p:spPr>
          <a:xfrm>
            <a:off x="6579450" y="727627"/>
            <a:ext cx="4957553" cy="1645920"/>
          </a:xfrm>
        </p:spPr>
        <p:txBody>
          <a:bodyPr vert="horz" lIns="91440" tIns="45720" rIns="91440" bIns="45720" rtlCol="0" anchor="ctr">
            <a:normAutofit/>
          </a:bodyPr>
          <a:lstStyle/>
          <a:p>
            <a:r>
              <a:rPr lang="en-US"/>
              <a:t>Target Market</a:t>
            </a:r>
          </a:p>
        </p:txBody>
      </p:sp>
      <p:sp>
        <p:nvSpPr>
          <p:cNvPr id="11" name="Rectangle 10">
            <a:extLst>
              <a:ext uri="{FF2B5EF4-FFF2-40B4-BE49-F238E27FC236}">
                <a16:creationId xmlns:a16="http://schemas.microsoft.com/office/drawing/2014/main" id="{CD000060-D06D-4A48-BD8E-978966CC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654" y="727628"/>
            <a:ext cx="5367164" cy="5415552"/>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3" name="Rectangle 12">
            <a:extLst>
              <a:ext uri="{FF2B5EF4-FFF2-40B4-BE49-F238E27FC236}">
                <a16:creationId xmlns:a16="http://schemas.microsoft.com/office/drawing/2014/main" id="{DE4E5113-B3D0-40F8-9F39-B2C2BF92AE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3978" y="886862"/>
            <a:ext cx="5054517" cy="5097085"/>
          </a:xfrm>
          <a:prstGeom prst="rect">
            <a:avLst/>
          </a:prstGeom>
          <a:noFill/>
          <a:ln w="6350" cap="sq" cmpd="sng" algn="ctr">
            <a:solidFill>
              <a:schemeClr val="tx1">
                <a:lumMod val="75000"/>
                <a:lumOff val="25000"/>
              </a:schemeClr>
            </a:solidFill>
            <a:prstDash val="solid"/>
            <a:miter lim="800000"/>
          </a:ln>
          <a:effectLst/>
        </p:spPr>
      </p:sp>
      <p:pic>
        <p:nvPicPr>
          <p:cNvPr id="4" name="Picture 4">
            <a:extLst>
              <a:ext uri="{FF2B5EF4-FFF2-40B4-BE49-F238E27FC236}">
                <a16:creationId xmlns:a16="http://schemas.microsoft.com/office/drawing/2014/main" id="{28DF2FE5-6DB6-1423-2DB7-57AE7F583492}"/>
              </a:ext>
            </a:extLst>
          </p:cNvPr>
          <p:cNvPicPr>
            <a:picLocks noChangeAspect="1"/>
          </p:cNvPicPr>
          <p:nvPr/>
        </p:nvPicPr>
        <p:blipFill>
          <a:blip r:embed="rId2"/>
          <a:stretch>
            <a:fillRect/>
          </a:stretch>
        </p:blipFill>
        <p:spPr>
          <a:xfrm>
            <a:off x="1678576" y="1206902"/>
            <a:ext cx="3465319" cy="4457005"/>
          </a:xfrm>
          <a:prstGeom prst="rect">
            <a:avLst/>
          </a:prstGeom>
        </p:spPr>
      </p:pic>
      <p:sp>
        <p:nvSpPr>
          <p:cNvPr id="3" name="TextBox 2">
            <a:extLst>
              <a:ext uri="{FF2B5EF4-FFF2-40B4-BE49-F238E27FC236}">
                <a16:creationId xmlns:a16="http://schemas.microsoft.com/office/drawing/2014/main" id="{9E932C40-D2F6-170F-9E08-B29DDD1C0A56}"/>
              </a:ext>
            </a:extLst>
          </p:cNvPr>
          <p:cNvSpPr txBox="1"/>
          <p:nvPr/>
        </p:nvSpPr>
        <p:spPr>
          <a:xfrm>
            <a:off x="6579450" y="2538919"/>
            <a:ext cx="4957554" cy="3496120"/>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spcAft>
                <a:spcPts val="600"/>
              </a:spcAft>
              <a:buClr>
                <a:schemeClr val="tx1">
                  <a:lumMod val="85000"/>
                  <a:lumOff val="15000"/>
                </a:schemeClr>
              </a:buClr>
            </a:pPr>
            <a:r>
              <a:rPr lang="en-US" dirty="0"/>
              <a:t>   Engaged couples (aged between 20 and 40) are our potential clients as they are most likely to dream about their perfect wedding. That is the group of consumers that we need to focus on when advertising our business.</a:t>
            </a:r>
          </a:p>
        </p:txBody>
      </p:sp>
    </p:spTree>
    <p:extLst>
      <p:ext uri="{BB962C8B-B14F-4D97-AF65-F5344CB8AC3E}">
        <p14:creationId xmlns:p14="http://schemas.microsoft.com/office/powerpoint/2010/main" val="82027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26B22-7032-70BF-33A1-9862193D8CED}"/>
              </a:ext>
            </a:extLst>
          </p:cNvPr>
          <p:cNvSpPr>
            <a:spLocks noGrp="1"/>
          </p:cNvSpPr>
          <p:nvPr>
            <p:ph type="title"/>
          </p:nvPr>
        </p:nvSpPr>
        <p:spPr/>
        <p:txBody>
          <a:bodyPr/>
          <a:lstStyle/>
          <a:p>
            <a:r>
              <a:rPr lang="en-GB"/>
              <a:t>Marketing plan</a:t>
            </a:r>
          </a:p>
        </p:txBody>
      </p:sp>
      <p:sp>
        <p:nvSpPr>
          <p:cNvPr id="3" name="TextBox 2">
            <a:extLst>
              <a:ext uri="{FF2B5EF4-FFF2-40B4-BE49-F238E27FC236}">
                <a16:creationId xmlns:a16="http://schemas.microsoft.com/office/drawing/2014/main" id="{6B807054-FBCE-A455-293A-1B4D1FCB81B7}"/>
              </a:ext>
            </a:extLst>
          </p:cNvPr>
          <p:cNvSpPr txBox="1"/>
          <p:nvPr/>
        </p:nvSpPr>
        <p:spPr>
          <a:xfrm>
            <a:off x="641536" y="2252382"/>
            <a:ext cx="10692091"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We are focusing on growth using different marketing strategies (social media, business cards, business website)</a:t>
            </a:r>
          </a:p>
          <a:p>
            <a:endParaRPr lang="en-GB" dirty="0"/>
          </a:p>
          <a:p>
            <a:r>
              <a:rPr lang="en-GB" dirty="0"/>
              <a:t>Hire the right people</a:t>
            </a:r>
          </a:p>
          <a:p>
            <a:endParaRPr lang="en-GB" dirty="0"/>
          </a:p>
          <a:p>
            <a:r>
              <a:rPr lang="en-GB" dirty="0"/>
              <a:t>Invest in our business</a:t>
            </a:r>
          </a:p>
          <a:p>
            <a:endParaRPr lang="en-GB" dirty="0"/>
          </a:p>
        </p:txBody>
      </p:sp>
    </p:spTree>
    <p:extLst>
      <p:ext uri="{BB962C8B-B14F-4D97-AF65-F5344CB8AC3E}">
        <p14:creationId xmlns:p14="http://schemas.microsoft.com/office/powerpoint/2010/main" val="20962110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C9BBB-BD1B-441E-0D21-BF101BAF0BF6}"/>
              </a:ext>
            </a:extLst>
          </p:cNvPr>
          <p:cNvSpPr>
            <a:spLocks noGrp="1"/>
          </p:cNvSpPr>
          <p:nvPr>
            <p:ph type="title"/>
          </p:nvPr>
        </p:nvSpPr>
        <p:spPr/>
        <p:txBody>
          <a:bodyPr/>
          <a:lstStyle/>
          <a:p>
            <a:pPr algn="ctr"/>
            <a:r>
              <a:rPr lang="en-US"/>
              <a:t>Management Team</a:t>
            </a:r>
          </a:p>
        </p:txBody>
      </p:sp>
      <p:pic>
        <p:nvPicPr>
          <p:cNvPr id="4" name="Picture 4" descr="A person taking a selfie&#10;&#10;Description automatically generated">
            <a:extLst>
              <a:ext uri="{FF2B5EF4-FFF2-40B4-BE49-F238E27FC236}">
                <a16:creationId xmlns:a16="http://schemas.microsoft.com/office/drawing/2014/main" id="{0A583C4F-DEDF-B94B-8476-EC46BEE1FE08}"/>
              </a:ext>
            </a:extLst>
          </p:cNvPr>
          <p:cNvPicPr>
            <a:picLocks noChangeAspect="1"/>
          </p:cNvPicPr>
          <p:nvPr/>
        </p:nvPicPr>
        <p:blipFill>
          <a:blip r:embed="rId2"/>
          <a:stretch>
            <a:fillRect/>
          </a:stretch>
        </p:blipFill>
        <p:spPr>
          <a:xfrm>
            <a:off x="1062038" y="1924050"/>
            <a:ext cx="1657350" cy="2590800"/>
          </a:xfrm>
          <a:prstGeom prst="rect">
            <a:avLst/>
          </a:prstGeom>
        </p:spPr>
      </p:pic>
      <p:pic>
        <p:nvPicPr>
          <p:cNvPr id="5" name="Picture 5">
            <a:extLst>
              <a:ext uri="{FF2B5EF4-FFF2-40B4-BE49-F238E27FC236}">
                <a16:creationId xmlns:a16="http://schemas.microsoft.com/office/drawing/2014/main" id="{40E0DEE8-ABA2-304B-E4FD-128F9351B3CB}"/>
              </a:ext>
            </a:extLst>
          </p:cNvPr>
          <p:cNvPicPr>
            <a:picLocks noChangeAspect="1"/>
          </p:cNvPicPr>
          <p:nvPr/>
        </p:nvPicPr>
        <p:blipFill>
          <a:blip r:embed="rId3"/>
          <a:stretch>
            <a:fillRect/>
          </a:stretch>
        </p:blipFill>
        <p:spPr>
          <a:xfrm>
            <a:off x="9096375" y="1927615"/>
            <a:ext cx="1943100" cy="2583670"/>
          </a:xfrm>
          <a:prstGeom prst="rect">
            <a:avLst/>
          </a:prstGeom>
        </p:spPr>
      </p:pic>
      <p:pic>
        <p:nvPicPr>
          <p:cNvPr id="6" name="Picture 6" descr="A person taking a selfie&#10;&#10;Description automatically generated">
            <a:extLst>
              <a:ext uri="{FF2B5EF4-FFF2-40B4-BE49-F238E27FC236}">
                <a16:creationId xmlns:a16="http://schemas.microsoft.com/office/drawing/2014/main" id="{47922E07-B55C-A397-EFC5-11207A989D03}"/>
              </a:ext>
            </a:extLst>
          </p:cNvPr>
          <p:cNvPicPr>
            <a:picLocks noChangeAspect="1"/>
          </p:cNvPicPr>
          <p:nvPr/>
        </p:nvPicPr>
        <p:blipFill>
          <a:blip r:embed="rId4"/>
          <a:stretch>
            <a:fillRect/>
          </a:stretch>
        </p:blipFill>
        <p:spPr>
          <a:xfrm>
            <a:off x="4705350" y="1924050"/>
            <a:ext cx="1943100" cy="2590800"/>
          </a:xfrm>
          <a:prstGeom prst="rect">
            <a:avLst/>
          </a:prstGeom>
        </p:spPr>
      </p:pic>
      <p:sp>
        <p:nvSpPr>
          <p:cNvPr id="7" name="TextBox 6">
            <a:extLst>
              <a:ext uri="{FF2B5EF4-FFF2-40B4-BE49-F238E27FC236}">
                <a16:creationId xmlns:a16="http://schemas.microsoft.com/office/drawing/2014/main" id="{FA11A508-3081-6019-63EE-93DB24879ABE}"/>
              </a:ext>
            </a:extLst>
          </p:cNvPr>
          <p:cNvSpPr txBox="1"/>
          <p:nvPr/>
        </p:nvSpPr>
        <p:spPr>
          <a:xfrm>
            <a:off x="676097" y="4844852"/>
            <a:ext cx="2555599"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b="1" dirty="0"/>
              <a:t>Mihaela Catana</a:t>
            </a:r>
            <a:r>
              <a:rPr lang="en-US" sz="1200" dirty="0"/>
              <a:t> – Chief Executive Officer</a:t>
            </a:r>
          </a:p>
          <a:p>
            <a:pPr algn="ctr"/>
            <a:endParaRPr lang="en-US" sz="1200" dirty="0"/>
          </a:p>
          <a:p>
            <a:pPr marL="171450" indent="-171450" algn="ctr">
              <a:buFont typeface="Courier New"/>
              <a:buChar char="o"/>
            </a:pPr>
            <a:r>
              <a:rPr lang="en-US" sz="1200" dirty="0"/>
              <a:t>Experienced manager over 5 years</a:t>
            </a:r>
          </a:p>
          <a:p>
            <a:pPr marL="171450" indent="-171450" algn="ctr">
              <a:buFont typeface="Courier New"/>
              <a:buChar char="o"/>
            </a:pPr>
            <a:r>
              <a:rPr lang="en-US" sz="1200" dirty="0"/>
              <a:t>Level 6 Business and Management</a:t>
            </a:r>
          </a:p>
        </p:txBody>
      </p:sp>
      <p:sp>
        <p:nvSpPr>
          <p:cNvPr id="8" name="TextBox 7">
            <a:extLst>
              <a:ext uri="{FF2B5EF4-FFF2-40B4-BE49-F238E27FC236}">
                <a16:creationId xmlns:a16="http://schemas.microsoft.com/office/drawing/2014/main" id="{72F69015-1404-4BD8-8B76-BA824F91D72D}"/>
              </a:ext>
            </a:extLst>
          </p:cNvPr>
          <p:cNvSpPr txBox="1"/>
          <p:nvPr/>
        </p:nvSpPr>
        <p:spPr>
          <a:xfrm>
            <a:off x="4379575" y="4513732"/>
            <a:ext cx="2662293" cy="17235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ea typeface="+mn-lt"/>
              <a:cs typeface="+mn-lt"/>
            </a:endParaRPr>
          </a:p>
          <a:p>
            <a:pPr algn="ctr"/>
            <a:r>
              <a:rPr lang="en-US" b="1" dirty="0">
                <a:ea typeface="+mn-lt"/>
                <a:cs typeface="+mn-lt"/>
              </a:rPr>
              <a:t>T</a:t>
            </a:r>
            <a:r>
              <a:rPr lang="en-US" sz="1400" b="1" dirty="0">
                <a:ea typeface="+mn-lt"/>
                <a:cs typeface="+mn-lt"/>
              </a:rPr>
              <a:t>atiana Mocanu</a:t>
            </a:r>
            <a:r>
              <a:rPr lang="en-US" sz="1400" dirty="0">
                <a:ea typeface="+mn-lt"/>
                <a:cs typeface="+mn-lt"/>
              </a:rPr>
              <a:t> – Executive Assistant </a:t>
            </a:r>
          </a:p>
          <a:p>
            <a:pPr algn="ctr"/>
            <a:endParaRPr lang="en-US" sz="1400" dirty="0"/>
          </a:p>
          <a:p>
            <a:pPr marL="285750" indent="-285750" algn="ctr">
              <a:buFont typeface="Courier New"/>
              <a:buChar char="o"/>
            </a:pPr>
            <a:r>
              <a:rPr lang="en-US" sz="1400" dirty="0"/>
              <a:t>Experienced in customer service and recruitment</a:t>
            </a:r>
          </a:p>
          <a:p>
            <a:pPr marL="285750" indent="-285750" algn="ctr">
              <a:buFont typeface="Courier New"/>
              <a:buChar char="o"/>
            </a:pPr>
            <a:endParaRPr lang="en-US" sz="1400" dirty="0"/>
          </a:p>
        </p:txBody>
      </p:sp>
      <p:sp>
        <p:nvSpPr>
          <p:cNvPr id="9" name="TextBox 8">
            <a:extLst>
              <a:ext uri="{FF2B5EF4-FFF2-40B4-BE49-F238E27FC236}">
                <a16:creationId xmlns:a16="http://schemas.microsoft.com/office/drawing/2014/main" id="{22DE18AD-98E7-8185-1B69-A40460FC9009}"/>
              </a:ext>
            </a:extLst>
          </p:cNvPr>
          <p:cNvSpPr txBox="1"/>
          <p:nvPr/>
        </p:nvSpPr>
        <p:spPr>
          <a:xfrm>
            <a:off x="8478170" y="4809343"/>
            <a:ext cx="3265251" cy="11695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b="1" dirty="0">
                <a:ea typeface="+mn-lt"/>
                <a:cs typeface="+mn-lt"/>
              </a:rPr>
              <a:t>Natalia Cojocaru</a:t>
            </a:r>
            <a:r>
              <a:rPr lang="en-US" sz="1400" dirty="0">
                <a:ea typeface="+mn-lt"/>
                <a:cs typeface="+mn-lt"/>
              </a:rPr>
              <a:t> – Business Development Director</a:t>
            </a:r>
            <a:endParaRPr lang="en-US" sz="1400" dirty="0"/>
          </a:p>
          <a:p>
            <a:pPr algn="ctr"/>
            <a:endParaRPr lang="en-US" sz="1400" dirty="0"/>
          </a:p>
          <a:p>
            <a:pPr marL="285750" indent="-285750">
              <a:buFont typeface="Courier New"/>
              <a:buChar char="o"/>
            </a:pPr>
            <a:r>
              <a:rPr lang="en-US" sz="1400" dirty="0"/>
              <a:t>Experienced in TV production, digital marketing and journalism</a:t>
            </a:r>
          </a:p>
        </p:txBody>
      </p:sp>
    </p:spTree>
    <p:extLst>
      <p:ext uri="{BB962C8B-B14F-4D97-AF65-F5344CB8AC3E}">
        <p14:creationId xmlns:p14="http://schemas.microsoft.com/office/powerpoint/2010/main" val="3252899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04BD4-5497-02E7-7BE2-A3004C4C0403}"/>
              </a:ext>
            </a:extLst>
          </p:cNvPr>
          <p:cNvSpPr>
            <a:spLocks noGrp="1"/>
          </p:cNvSpPr>
          <p:nvPr>
            <p:ph type="title"/>
          </p:nvPr>
        </p:nvSpPr>
        <p:spPr>
          <a:xfrm>
            <a:off x="1009650" y="299694"/>
            <a:ext cx="10887075" cy="676275"/>
          </a:xfrm>
        </p:spPr>
        <p:txBody>
          <a:bodyPr>
            <a:normAutofit fontScale="90000"/>
          </a:bodyPr>
          <a:lstStyle/>
          <a:p>
            <a:pPr algn="ctr"/>
            <a:r>
              <a:rPr lang="en-US"/>
              <a:t>Financial Plan: Cashflow Forecast</a:t>
            </a:r>
          </a:p>
        </p:txBody>
      </p:sp>
      <p:sp>
        <p:nvSpPr>
          <p:cNvPr id="12" name="TextBox 11">
            <a:extLst>
              <a:ext uri="{FF2B5EF4-FFF2-40B4-BE49-F238E27FC236}">
                <a16:creationId xmlns:a16="http://schemas.microsoft.com/office/drawing/2014/main" id="{ACCAD9D1-B967-B0FD-08FA-8F2503C8F50E}"/>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
        <p:nvSpPr>
          <p:cNvPr id="17" name="TextBox 16">
            <a:extLst>
              <a:ext uri="{FF2B5EF4-FFF2-40B4-BE49-F238E27FC236}">
                <a16:creationId xmlns:a16="http://schemas.microsoft.com/office/drawing/2014/main" id="{80B7A90E-A14A-A77C-904E-65EB61C2E40A}"/>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graphicFrame>
        <p:nvGraphicFramePr>
          <p:cNvPr id="21" name="Content Placeholder 20">
            <a:extLst>
              <a:ext uri="{FF2B5EF4-FFF2-40B4-BE49-F238E27FC236}">
                <a16:creationId xmlns:a16="http://schemas.microsoft.com/office/drawing/2014/main" id="{AE276BCE-531C-A8BF-1475-EADE879448BA}"/>
              </a:ext>
            </a:extLst>
          </p:cNvPr>
          <p:cNvGraphicFramePr>
            <a:graphicFrameLocks noGrp="1"/>
          </p:cNvGraphicFramePr>
          <p:nvPr>
            <p:ph idx="1"/>
            <p:extLst>
              <p:ext uri="{D42A27DB-BD31-4B8C-83A1-F6EECF244321}">
                <p14:modId xmlns:p14="http://schemas.microsoft.com/office/powerpoint/2010/main" val="856343308"/>
              </p:ext>
            </p:extLst>
          </p:nvPr>
        </p:nvGraphicFramePr>
        <p:xfrm>
          <a:off x="1200410" y="1026701"/>
          <a:ext cx="9485194" cy="5329922"/>
        </p:xfrm>
        <a:graphic>
          <a:graphicData uri="http://schemas.openxmlformats.org/drawingml/2006/table">
            <a:tbl>
              <a:tblPr firstRow="1" firstCol="1" bandRow="1">
                <a:tableStyleId>{9D7B26C5-4107-4FEC-AEDC-1716B250A1EF}</a:tableStyleId>
              </a:tblPr>
              <a:tblGrid>
                <a:gridCol w="3095595">
                  <a:extLst>
                    <a:ext uri="{9D8B030D-6E8A-4147-A177-3AD203B41FA5}">
                      <a16:colId xmlns:a16="http://schemas.microsoft.com/office/drawing/2014/main" val="997079246"/>
                    </a:ext>
                  </a:extLst>
                </a:gridCol>
                <a:gridCol w="1635508">
                  <a:extLst>
                    <a:ext uri="{9D8B030D-6E8A-4147-A177-3AD203B41FA5}">
                      <a16:colId xmlns:a16="http://schemas.microsoft.com/office/drawing/2014/main" val="41683887"/>
                    </a:ext>
                  </a:extLst>
                </a:gridCol>
                <a:gridCol w="1834613">
                  <a:extLst>
                    <a:ext uri="{9D8B030D-6E8A-4147-A177-3AD203B41FA5}">
                      <a16:colId xmlns:a16="http://schemas.microsoft.com/office/drawing/2014/main" val="2732904097"/>
                    </a:ext>
                  </a:extLst>
                </a:gridCol>
                <a:gridCol w="1550179">
                  <a:extLst>
                    <a:ext uri="{9D8B030D-6E8A-4147-A177-3AD203B41FA5}">
                      <a16:colId xmlns:a16="http://schemas.microsoft.com/office/drawing/2014/main" val="3064942173"/>
                    </a:ext>
                  </a:extLst>
                </a:gridCol>
                <a:gridCol w="1369299">
                  <a:extLst>
                    <a:ext uri="{9D8B030D-6E8A-4147-A177-3AD203B41FA5}">
                      <a16:colId xmlns:a16="http://schemas.microsoft.com/office/drawing/2014/main" val="3385511308"/>
                    </a:ext>
                  </a:extLst>
                </a:gridCol>
              </a:tblGrid>
              <a:tr h="262742">
                <a:tc>
                  <a:txBody>
                    <a:bodyPr/>
                    <a:lstStyle/>
                    <a:p>
                      <a:pPr algn="ctr"/>
                      <a:endParaRPr lang="en-US" sz="1000">
                        <a:effectLst/>
                      </a:endParaRPr>
                    </a:p>
                  </a:txBody>
                  <a:tcPr marL="68580" marR="68580" marT="0" marB="0" anchor="ctr"/>
                </a:tc>
                <a:tc>
                  <a:txBody>
                    <a:bodyPr/>
                    <a:lstStyle/>
                    <a:p>
                      <a:pPr lvl="0" algn="ctr">
                        <a:buNone/>
                      </a:pPr>
                      <a:r>
                        <a:rPr lang="en-US" sz="1000" dirty="0">
                          <a:effectLst/>
                        </a:rPr>
                        <a:t>Mar-22</a:t>
                      </a:r>
                    </a:p>
                  </a:txBody>
                  <a:tcPr marL="68580" marR="68580" marT="0" marB="0" anchor="ctr"/>
                </a:tc>
                <a:tc>
                  <a:txBody>
                    <a:bodyPr/>
                    <a:lstStyle/>
                    <a:p>
                      <a:pPr algn="ctr"/>
                      <a:r>
                        <a:rPr lang="en-US" sz="1000" dirty="0">
                          <a:effectLst/>
                        </a:rPr>
                        <a:t>Jun-22</a:t>
                      </a:r>
                    </a:p>
                  </a:txBody>
                  <a:tcPr marL="68580" marR="68580" marT="0" marB="0" anchor="ctr"/>
                </a:tc>
                <a:tc>
                  <a:txBody>
                    <a:bodyPr/>
                    <a:lstStyle/>
                    <a:p>
                      <a:pPr algn="ctr"/>
                      <a:r>
                        <a:rPr lang="en-US" sz="1000" dirty="0">
                          <a:effectLst/>
                        </a:rPr>
                        <a:t>Sep-22</a:t>
                      </a:r>
                    </a:p>
                  </a:txBody>
                  <a:tcPr marL="68580" marR="68580" marT="0" marB="0" anchor="ctr"/>
                </a:tc>
                <a:tc>
                  <a:txBody>
                    <a:bodyPr/>
                    <a:lstStyle/>
                    <a:p>
                      <a:pPr algn="ctr"/>
                      <a:r>
                        <a:rPr lang="en-US" sz="1000" dirty="0">
                          <a:effectLst/>
                        </a:rPr>
                        <a:t>Dec-22</a:t>
                      </a:r>
                    </a:p>
                  </a:txBody>
                  <a:tcPr marL="68580" marR="68580" marT="0" marB="0" anchor="ctr"/>
                </a:tc>
                <a:extLst>
                  <a:ext uri="{0D108BD9-81ED-4DB2-BD59-A6C34878D82A}">
                    <a16:rowId xmlns:a16="http://schemas.microsoft.com/office/drawing/2014/main" val="258713362"/>
                  </a:ext>
                </a:extLst>
              </a:tr>
              <a:tr h="168906">
                <a:tc>
                  <a:txBody>
                    <a:bodyPr/>
                    <a:lstStyle/>
                    <a:p>
                      <a:r>
                        <a:rPr lang="en-US" sz="1000" dirty="0">
                          <a:effectLst/>
                        </a:rPr>
                        <a:t>Sales Income </a:t>
                      </a:r>
                    </a:p>
                  </a:txBody>
                  <a:tcPr marL="68580" marR="68580" marT="0" marB="0" anchor="b"/>
                </a:tc>
                <a:tc>
                  <a:txBody>
                    <a:bodyPr/>
                    <a:lstStyle/>
                    <a:p>
                      <a:pPr lvl="0" algn="ctr">
                        <a:buNone/>
                      </a:pPr>
                      <a:r>
                        <a:rPr lang="en-US" sz="1000" dirty="0">
                          <a:effectLst/>
                        </a:rPr>
                        <a:t>£0    </a:t>
                      </a:r>
                    </a:p>
                  </a:txBody>
                  <a:tcPr marL="68580" marR="68580" marT="0" marB="0" anchor="b"/>
                </a:tc>
                <a:tc>
                  <a:txBody>
                    <a:bodyPr/>
                    <a:lstStyle/>
                    <a:p>
                      <a:pPr algn="ctr"/>
                      <a:r>
                        <a:rPr lang="en-US" sz="1000" dirty="0">
                          <a:effectLst/>
                        </a:rPr>
                        <a:t>£10,000</a:t>
                      </a:r>
                    </a:p>
                  </a:txBody>
                  <a:tcPr marL="68580" marR="68580" marT="0" marB="0" anchor="ctr"/>
                </a:tc>
                <a:tc>
                  <a:txBody>
                    <a:bodyPr/>
                    <a:lstStyle/>
                    <a:p>
                      <a:pPr algn="ctr"/>
                      <a:r>
                        <a:rPr lang="en-US" sz="1000" dirty="0">
                          <a:effectLst/>
                        </a:rPr>
                        <a:t>£15,500</a:t>
                      </a:r>
                    </a:p>
                  </a:txBody>
                  <a:tcPr marL="68580" marR="68580" marT="0" marB="0" anchor="ctr"/>
                </a:tc>
                <a:tc>
                  <a:txBody>
                    <a:bodyPr/>
                    <a:lstStyle/>
                    <a:p>
                      <a:pPr algn="ctr"/>
                      <a:r>
                        <a:rPr lang="en-US" sz="1000" dirty="0">
                          <a:effectLst/>
                        </a:rPr>
                        <a:t>£15,000</a:t>
                      </a:r>
                    </a:p>
                  </a:txBody>
                  <a:tcPr marL="68580" marR="68580" marT="0" marB="0" anchor="ctr"/>
                </a:tc>
                <a:extLst>
                  <a:ext uri="{0D108BD9-81ED-4DB2-BD59-A6C34878D82A}">
                    <a16:rowId xmlns:a16="http://schemas.microsoft.com/office/drawing/2014/main" val="3801193088"/>
                  </a:ext>
                </a:extLst>
              </a:tr>
              <a:tr h="168906">
                <a:tc>
                  <a:txBody>
                    <a:bodyPr/>
                    <a:lstStyle/>
                    <a:p>
                      <a:r>
                        <a:rPr lang="en-US" sz="1000" dirty="0">
                          <a:effectLst/>
                        </a:rPr>
                        <a:t>Grants</a:t>
                      </a:r>
                    </a:p>
                  </a:txBody>
                  <a:tcPr marL="68580" marR="68580" marT="0" marB="0" anchor="b"/>
                </a:tc>
                <a:tc>
                  <a:txBody>
                    <a:bodyPr/>
                    <a:lstStyle/>
                    <a:p>
                      <a:pPr lvl="1" algn="l">
                        <a:buNone/>
                      </a:pPr>
                      <a:r>
                        <a:rPr lang="en-US" sz="1000" dirty="0">
                          <a:effectLst/>
                        </a:rPr>
                        <a:t>    £0</a:t>
                      </a:r>
                    </a:p>
                  </a:txBody>
                  <a:tcPr marL="68580" marR="68580" marT="0" marB="0" anchor="b"/>
                </a:tc>
                <a:tc>
                  <a:txBody>
                    <a:bodyPr/>
                    <a:lstStyle/>
                    <a:p>
                      <a:pPr algn="ctr"/>
                      <a:r>
                        <a:rPr lang="en-US" sz="1000" dirty="0">
                          <a:effectLst/>
                        </a:rPr>
                        <a:t>£0</a:t>
                      </a:r>
                    </a:p>
                  </a:txBody>
                  <a:tcPr marL="68580" marR="68580" marT="0" marB="0" anchor="ctr"/>
                </a:tc>
                <a:tc>
                  <a:txBody>
                    <a:bodyPr/>
                    <a:lstStyle/>
                    <a:p>
                      <a:pPr algn="ctr"/>
                      <a:r>
                        <a:rPr lang="en-US" sz="1000" dirty="0">
                          <a:effectLst/>
                        </a:rPr>
                        <a:t>£0</a:t>
                      </a:r>
                    </a:p>
                  </a:txBody>
                  <a:tcPr marL="68580" marR="68580" marT="0" marB="0" anchor="ctr"/>
                </a:tc>
                <a:tc>
                  <a:txBody>
                    <a:bodyPr/>
                    <a:lstStyle/>
                    <a:p>
                      <a:pPr algn="ctr"/>
                      <a:r>
                        <a:rPr lang="en-US" sz="1000" dirty="0">
                          <a:effectLst/>
                        </a:rPr>
                        <a:t>£0</a:t>
                      </a:r>
                    </a:p>
                  </a:txBody>
                  <a:tcPr marL="68580" marR="68580" marT="0" marB="0" anchor="ctr"/>
                </a:tc>
                <a:extLst>
                  <a:ext uri="{0D108BD9-81ED-4DB2-BD59-A6C34878D82A}">
                    <a16:rowId xmlns:a16="http://schemas.microsoft.com/office/drawing/2014/main" val="2039281686"/>
                  </a:ext>
                </a:extLst>
              </a:tr>
              <a:tr h="168906">
                <a:tc>
                  <a:txBody>
                    <a:bodyPr/>
                    <a:lstStyle/>
                    <a:p>
                      <a:r>
                        <a:rPr lang="en-US" sz="1000" dirty="0">
                          <a:effectLst/>
                        </a:rPr>
                        <a:t>Bank Loan</a:t>
                      </a:r>
                    </a:p>
                  </a:txBody>
                  <a:tcPr marL="68580" marR="68580" marT="0" marB="0" anchor="b"/>
                </a:tc>
                <a:tc>
                  <a:txBody>
                    <a:bodyPr/>
                    <a:lstStyle/>
                    <a:p>
                      <a:pPr lvl="0">
                        <a:buNone/>
                      </a:pPr>
                      <a:r>
                        <a:rPr lang="en-US" sz="1000" dirty="0">
                          <a:effectLst/>
                        </a:rPr>
                        <a:t>            £10,000</a:t>
                      </a:r>
                    </a:p>
                  </a:txBody>
                  <a:tcPr marL="68580" marR="68580" marT="0" marB="0" anchor="b"/>
                </a:tc>
                <a:tc>
                  <a:txBody>
                    <a:bodyPr/>
                    <a:lstStyle/>
                    <a:p>
                      <a:pPr algn="ctr"/>
                      <a:r>
                        <a:rPr lang="en-US" sz="1000" dirty="0">
                          <a:effectLst/>
                        </a:rPr>
                        <a:t>£0</a:t>
                      </a:r>
                    </a:p>
                  </a:txBody>
                  <a:tcPr marL="68580" marR="68580" marT="0" marB="0" anchor="ctr"/>
                </a:tc>
                <a:tc>
                  <a:txBody>
                    <a:bodyPr/>
                    <a:lstStyle/>
                    <a:p>
                      <a:pPr algn="ctr"/>
                      <a:r>
                        <a:rPr lang="en-US" sz="1000" dirty="0">
                          <a:effectLst/>
                        </a:rPr>
                        <a:t>£0</a:t>
                      </a:r>
                    </a:p>
                  </a:txBody>
                  <a:tcPr marL="68580" marR="68580" marT="0" marB="0" anchor="ctr"/>
                </a:tc>
                <a:tc>
                  <a:txBody>
                    <a:bodyPr/>
                    <a:lstStyle/>
                    <a:p>
                      <a:pPr algn="ctr"/>
                      <a:r>
                        <a:rPr lang="en-US" sz="1000" dirty="0">
                          <a:effectLst/>
                        </a:rPr>
                        <a:t>£0</a:t>
                      </a:r>
                    </a:p>
                  </a:txBody>
                  <a:tcPr marL="68580" marR="68580" marT="0" marB="0" anchor="ctr"/>
                </a:tc>
                <a:extLst>
                  <a:ext uri="{0D108BD9-81ED-4DB2-BD59-A6C34878D82A}">
                    <a16:rowId xmlns:a16="http://schemas.microsoft.com/office/drawing/2014/main" val="1454304866"/>
                  </a:ext>
                </a:extLst>
              </a:tr>
              <a:tr h="168906">
                <a:tc>
                  <a:txBody>
                    <a:bodyPr/>
                    <a:lstStyle/>
                    <a:p>
                      <a:r>
                        <a:rPr lang="en-US" sz="1000" dirty="0">
                          <a:effectLst/>
                        </a:rPr>
                        <a:t>Investment by Owner</a:t>
                      </a:r>
                    </a:p>
                  </a:txBody>
                  <a:tcPr marL="68580" marR="68580" marT="0" marB="0" anchor="b"/>
                </a:tc>
                <a:tc>
                  <a:txBody>
                    <a:bodyPr/>
                    <a:lstStyle/>
                    <a:p>
                      <a:pPr lvl="0">
                        <a:buNone/>
                      </a:pPr>
                      <a:r>
                        <a:rPr lang="en-US" sz="1000" dirty="0">
                          <a:effectLst/>
                        </a:rPr>
                        <a:t>                £0</a:t>
                      </a:r>
                    </a:p>
                  </a:txBody>
                  <a:tcPr marL="68580" marR="68580" marT="0" marB="0" anchor="b"/>
                </a:tc>
                <a:tc>
                  <a:txBody>
                    <a:bodyPr/>
                    <a:lstStyle/>
                    <a:p>
                      <a:pPr algn="ctr"/>
                      <a:r>
                        <a:rPr lang="en-US" sz="1000" dirty="0">
                          <a:effectLst/>
                        </a:rPr>
                        <a:t>£0</a:t>
                      </a:r>
                    </a:p>
                  </a:txBody>
                  <a:tcPr marL="68580" marR="68580" marT="0" marB="0" anchor="ctr"/>
                </a:tc>
                <a:tc>
                  <a:txBody>
                    <a:bodyPr/>
                    <a:lstStyle/>
                    <a:p>
                      <a:pPr algn="ctr"/>
                      <a:r>
                        <a:rPr lang="en-US" sz="1000" dirty="0">
                          <a:effectLst/>
                        </a:rPr>
                        <a:t>£0</a:t>
                      </a:r>
                    </a:p>
                  </a:txBody>
                  <a:tcPr marL="68580" marR="68580" marT="0" marB="0" anchor="ctr"/>
                </a:tc>
                <a:tc>
                  <a:txBody>
                    <a:bodyPr/>
                    <a:lstStyle/>
                    <a:p>
                      <a:pPr algn="ctr"/>
                      <a:r>
                        <a:rPr lang="en-US" sz="1000" dirty="0">
                          <a:effectLst/>
                        </a:rPr>
                        <a:t>£0</a:t>
                      </a:r>
                    </a:p>
                  </a:txBody>
                  <a:tcPr marL="68580" marR="68580" marT="0" marB="0" anchor="ctr"/>
                </a:tc>
                <a:extLst>
                  <a:ext uri="{0D108BD9-81ED-4DB2-BD59-A6C34878D82A}">
                    <a16:rowId xmlns:a16="http://schemas.microsoft.com/office/drawing/2014/main" val="3716087550"/>
                  </a:ext>
                </a:extLst>
              </a:tr>
              <a:tr h="168906">
                <a:tc>
                  <a:txBody>
                    <a:bodyPr/>
                    <a:lstStyle/>
                    <a:p>
                      <a:r>
                        <a:rPr lang="en-US" sz="1000" dirty="0">
                          <a:effectLst/>
                        </a:rPr>
                        <a:t>Any Other Income</a:t>
                      </a:r>
                    </a:p>
                  </a:txBody>
                  <a:tcPr marL="68580" marR="68580" marT="0" marB="0" anchor="b"/>
                </a:tc>
                <a:tc>
                  <a:txBody>
                    <a:bodyPr/>
                    <a:lstStyle/>
                    <a:p>
                      <a:pPr lvl="0">
                        <a:buNone/>
                      </a:pPr>
                      <a:r>
                        <a:rPr lang="en-US" sz="1000" dirty="0">
                          <a:effectLst/>
                        </a:rPr>
                        <a:t>                £0</a:t>
                      </a:r>
                    </a:p>
                  </a:txBody>
                  <a:tcPr marL="68580" marR="68580" marT="0" marB="0" anchor="b"/>
                </a:tc>
                <a:tc>
                  <a:txBody>
                    <a:bodyPr/>
                    <a:lstStyle/>
                    <a:p>
                      <a:pPr algn="ctr"/>
                      <a:r>
                        <a:rPr lang="en-US" sz="1000" dirty="0">
                          <a:effectLst/>
                        </a:rPr>
                        <a:t>£0</a:t>
                      </a:r>
                    </a:p>
                  </a:txBody>
                  <a:tcPr marL="68580" marR="68580" marT="0" marB="0" anchor="ctr"/>
                </a:tc>
                <a:tc>
                  <a:txBody>
                    <a:bodyPr/>
                    <a:lstStyle/>
                    <a:p>
                      <a:pPr algn="ctr"/>
                      <a:r>
                        <a:rPr lang="en-US" sz="1000" dirty="0">
                          <a:effectLst/>
                        </a:rPr>
                        <a:t>£0</a:t>
                      </a:r>
                    </a:p>
                  </a:txBody>
                  <a:tcPr marL="68580" marR="68580" marT="0" marB="0" anchor="ctr"/>
                </a:tc>
                <a:tc>
                  <a:txBody>
                    <a:bodyPr/>
                    <a:lstStyle/>
                    <a:p>
                      <a:pPr algn="ctr"/>
                      <a:r>
                        <a:rPr lang="en-US" sz="1000" dirty="0">
                          <a:effectLst/>
                        </a:rPr>
                        <a:t>£0</a:t>
                      </a:r>
                    </a:p>
                  </a:txBody>
                  <a:tcPr marL="68580" marR="68580" marT="0" marB="0" anchor="ctr"/>
                </a:tc>
                <a:extLst>
                  <a:ext uri="{0D108BD9-81ED-4DB2-BD59-A6C34878D82A}">
                    <a16:rowId xmlns:a16="http://schemas.microsoft.com/office/drawing/2014/main" val="3445184778"/>
                  </a:ext>
                </a:extLst>
              </a:tr>
              <a:tr h="168906">
                <a:tc>
                  <a:txBody>
                    <a:bodyPr/>
                    <a:lstStyle/>
                    <a:p>
                      <a:endParaRPr lang="en-US" sz="1000">
                        <a:effectLst/>
                      </a:endParaRPr>
                    </a:p>
                  </a:txBody>
                  <a:tcPr marL="68580" marR="68580" marT="0" marB="0" anchor="b"/>
                </a:tc>
                <a:tc>
                  <a:txBody>
                    <a:bodyPr/>
                    <a:lstStyle/>
                    <a:p>
                      <a:pPr lvl="0">
                        <a:buNone/>
                      </a:pPr>
                      <a:endParaRPr lang="en-US" sz="1000" dirty="0">
                        <a:effectLst/>
                      </a:endParaRPr>
                    </a:p>
                  </a:txBody>
                  <a:tcPr marL="68580" marR="68580" marT="0" marB="0" anchor="b"/>
                </a:tc>
                <a:tc>
                  <a:txBody>
                    <a:bodyPr/>
                    <a:lstStyle/>
                    <a:p>
                      <a:pPr algn="ctr"/>
                      <a:endParaRPr lang="en-US" sz="1000">
                        <a:effectLst/>
                      </a:endParaRPr>
                    </a:p>
                  </a:txBody>
                  <a:tcPr marL="68580" marR="68580" marT="0" marB="0" anchor="ctr"/>
                </a:tc>
                <a:tc>
                  <a:txBody>
                    <a:bodyPr/>
                    <a:lstStyle/>
                    <a:p>
                      <a:pPr algn="ctr"/>
                      <a:endParaRPr lang="en-US" sz="1000">
                        <a:effectLst/>
                      </a:endParaRPr>
                    </a:p>
                  </a:txBody>
                  <a:tcPr marL="68580" marR="68580" marT="0" marB="0" anchor="ctr"/>
                </a:tc>
                <a:tc>
                  <a:txBody>
                    <a:bodyPr/>
                    <a:lstStyle/>
                    <a:p>
                      <a:pPr algn="ctr"/>
                      <a:endParaRPr lang="en-US" sz="1000">
                        <a:effectLst/>
                      </a:endParaRPr>
                    </a:p>
                  </a:txBody>
                  <a:tcPr marL="68580" marR="68580" marT="0" marB="0" anchor="ctr"/>
                </a:tc>
                <a:extLst>
                  <a:ext uri="{0D108BD9-81ED-4DB2-BD59-A6C34878D82A}">
                    <a16:rowId xmlns:a16="http://schemas.microsoft.com/office/drawing/2014/main" val="2017234259"/>
                  </a:ext>
                </a:extLst>
              </a:tr>
              <a:tr h="168906">
                <a:tc>
                  <a:txBody>
                    <a:bodyPr/>
                    <a:lstStyle/>
                    <a:p>
                      <a:r>
                        <a:rPr lang="en-US" sz="1000" dirty="0">
                          <a:effectLst/>
                        </a:rPr>
                        <a:t>Total Incoming</a:t>
                      </a:r>
                    </a:p>
                  </a:txBody>
                  <a:tcPr marL="68580" marR="68580" marT="0" marB="0" anchor="b"/>
                </a:tc>
                <a:tc>
                  <a:txBody>
                    <a:bodyPr/>
                    <a:lstStyle/>
                    <a:p>
                      <a:pPr lvl="0">
                        <a:buNone/>
                      </a:pPr>
                      <a:r>
                        <a:rPr lang="en-US" sz="1000" dirty="0">
                          <a:effectLst/>
                        </a:rPr>
                        <a:t>             £10,000</a:t>
                      </a:r>
                    </a:p>
                  </a:txBody>
                  <a:tcPr marL="68580" marR="68580" marT="0" marB="0" anchor="b"/>
                </a:tc>
                <a:tc>
                  <a:txBody>
                    <a:bodyPr/>
                    <a:lstStyle/>
                    <a:p>
                      <a:pPr algn="ctr"/>
                      <a:r>
                        <a:rPr lang="en-US" sz="1000" dirty="0">
                          <a:effectLst/>
                        </a:rPr>
                        <a:t>£10,000</a:t>
                      </a:r>
                    </a:p>
                  </a:txBody>
                  <a:tcPr marL="68580" marR="68580" marT="0" marB="0" anchor="ctr"/>
                </a:tc>
                <a:tc>
                  <a:txBody>
                    <a:bodyPr/>
                    <a:lstStyle/>
                    <a:p>
                      <a:pPr algn="ctr"/>
                      <a:r>
                        <a:rPr lang="en-US" sz="1000" dirty="0">
                          <a:effectLst/>
                        </a:rPr>
                        <a:t>£15,500</a:t>
                      </a:r>
                    </a:p>
                  </a:txBody>
                  <a:tcPr marL="68580" marR="68580" marT="0" marB="0" anchor="ctr"/>
                </a:tc>
                <a:tc>
                  <a:txBody>
                    <a:bodyPr/>
                    <a:lstStyle/>
                    <a:p>
                      <a:pPr algn="ctr"/>
                      <a:r>
                        <a:rPr lang="en-US" sz="1000" dirty="0">
                          <a:effectLst/>
                        </a:rPr>
                        <a:t>£15,000</a:t>
                      </a:r>
                    </a:p>
                  </a:txBody>
                  <a:tcPr marL="68580" marR="68580" marT="0" marB="0" anchor="ctr"/>
                </a:tc>
                <a:extLst>
                  <a:ext uri="{0D108BD9-81ED-4DB2-BD59-A6C34878D82A}">
                    <a16:rowId xmlns:a16="http://schemas.microsoft.com/office/drawing/2014/main" val="3214258157"/>
                  </a:ext>
                </a:extLst>
              </a:tr>
              <a:tr h="168906">
                <a:tc>
                  <a:txBody>
                    <a:bodyPr/>
                    <a:lstStyle/>
                    <a:p>
                      <a:endParaRPr lang="en-US" sz="1000">
                        <a:effectLst/>
                      </a:endParaRPr>
                    </a:p>
                  </a:txBody>
                  <a:tcPr marL="68580" marR="68580" marT="0" marB="0" anchor="b"/>
                </a:tc>
                <a:tc>
                  <a:txBody>
                    <a:bodyPr/>
                    <a:lstStyle/>
                    <a:p>
                      <a:pPr lvl="0">
                        <a:buNone/>
                      </a:pPr>
                      <a:endParaRPr lang="en-US" sz="1000" dirty="0">
                        <a:effectLst/>
                      </a:endParaRPr>
                    </a:p>
                  </a:txBody>
                  <a:tcPr marL="68580" marR="68580" marT="0" marB="0" anchor="b"/>
                </a:tc>
                <a:tc>
                  <a:txBody>
                    <a:bodyPr/>
                    <a:lstStyle/>
                    <a:p>
                      <a:pPr algn="ctr"/>
                      <a:endParaRPr lang="en-US" sz="1000">
                        <a:effectLst/>
                      </a:endParaRPr>
                    </a:p>
                  </a:txBody>
                  <a:tcPr marL="68580" marR="68580" marT="0" marB="0" anchor="ctr"/>
                </a:tc>
                <a:tc>
                  <a:txBody>
                    <a:bodyPr/>
                    <a:lstStyle/>
                    <a:p>
                      <a:pPr algn="ctr"/>
                      <a:endParaRPr lang="en-US" sz="1000">
                        <a:effectLst/>
                      </a:endParaRPr>
                    </a:p>
                  </a:txBody>
                  <a:tcPr marL="68580" marR="68580" marT="0" marB="0" anchor="ctr"/>
                </a:tc>
                <a:tc>
                  <a:txBody>
                    <a:bodyPr/>
                    <a:lstStyle/>
                    <a:p>
                      <a:pPr algn="ctr"/>
                      <a:endParaRPr lang="en-US" sz="1000">
                        <a:effectLst/>
                      </a:endParaRPr>
                    </a:p>
                  </a:txBody>
                  <a:tcPr marL="68580" marR="68580" marT="0" marB="0" anchor="ctr"/>
                </a:tc>
                <a:extLst>
                  <a:ext uri="{0D108BD9-81ED-4DB2-BD59-A6C34878D82A}">
                    <a16:rowId xmlns:a16="http://schemas.microsoft.com/office/drawing/2014/main" val="3888677079"/>
                  </a:ext>
                </a:extLst>
              </a:tr>
              <a:tr h="168906">
                <a:tc>
                  <a:txBody>
                    <a:bodyPr/>
                    <a:lstStyle/>
                    <a:p>
                      <a:r>
                        <a:rPr lang="en-US" sz="1000" dirty="0">
                          <a:effectLst/>
                        </a:rPr>
                        <a:t>Stock/ Materials</a:t>
                      </a:r>
                    </a:p>
                  </a:txBody>
                  <a:tcPr marL="68580" marR="68580" marT="0" marB="0" anchor="b"/>
                </a:tc>
                <a:tc>
                  <a:txBody>
                    <a:bodyPr/>
                    <a:lstStyle/>
                    <a:p>
                      <a:pPr lvl="0">
                        <a:buNone/>
                      </a:pPr>
                      <a:r>
                        <a:rPr lang="en-US" sz="1000" dirty="0">
                          <a:effectLst/>
                        </a:rPr>
                        <a:t>              £1,000</a:t>
                      </a:r>
                    </a:p>
                  </a:txBody>
                  <a:tcPr marL="68580" marR="68580" marT="0" marB="0" anchor="b"/>
                </a:tc>
                <a:tc>
                  <a:txBody>
                    <a:bodyPr/>
                    <a:lstStyle/>
                    <a:p>
                      <a:pPr algn="ctr"/>
                      <a:r>
                        <a:rPr lang="en-US" sz="1000" dirty="0">
                          <a:effectLst/>
                        </a:rPr>
                        <a:t>£1,000</a:t>
                      </a:r>
                    </a:p>
                  </a:txBody>
                  <a:tcPr marL="68580" marR="68580" marT="0" marB="0" anchor="ctr"/>
                </a:tc>
                <a:tc>
                  <a:txBody>
                    <a:bodyPr/>
                    <a:lstStyle/>
                    <a:p>
                      <a:pPr algn="ctr"/>
                      <a:r>
                        <a:rPr lang="en-US" sz="1000" dirty="0">
                          <a:effectLst/>
                        </a:rPr>
                        <a:t>£1,000</a:t>
                      </a:r>
                    </a:p>
                  </a:txBody>
                  <a:tcPr marL="68580" marR="68580" marT="0" marB="0" anchor="ctr"/>
                </a:tc>
                <a:tc>
                  <a:txBody>
                    <a:bodyPr/>
                    <a:lstStyle/>
                    <a:p>
                      <a:pPr algn="ctr"/>
                      <a:r>
                        <a:rPr lang="en-US" sz="1000" dirty="0">
                          <a:effectLst/>
                        </a:rPr>
                        <a:t>£1,000</a:t>
                      </a:r>
                    </a:p>
                  </a:txBody>
                  <a:tcPr marL="68580" marR="68580" marT="0" marB="0" anchor="ctr"/>
                </a:tc>
                <a:extLst>
                  <a:ext uri="{0D108BD9-81ED-4DB2-BD59-A6C34878D82A}">
                    <a16:rowId xmlns:a16="http://schemas.microsoft.com/office/drawing/2014/main" val="2237849179"/>
                  </a:ext>
                </a:extLst>
              </a:tr>
              <a:tr h="168906">
                <a:tc>
                  <a:txBody>
                    <a:bodyPr/>
                    <a:lstStyle/>
                    <a:p>
                      <a:r>
                        <a:rPr lang="en-US" sz="1000" dirty="0">
                          <a:effectLst/>
                        </a:rPr>
                        <a:t>Rent &amp; Rates</a:t>
                      </a:r>
                    </a:p>
                  </a:txBody>
                  <a:tcPr marL="68580" marR="68580" marT="0" marB="0" anchor="b"/>
                </a:tc>
                <a:tc>
                  <a:txBody>
                    <a:bodyPr/>
                    <a:lstStyle/>
                    <a:p>
                      <a:pPr lvl="0">
                        <a:buNone/>
                      </a:pPr>
                      <a:r>
                        <a:rPr lang="en-US" sz="1000" dirty="0">
                          <a:effectLst/>
                        </a:rPr>
                        <a:t>              £1,200</a:t>
                      </a:r>
                    </a:p>
                  </a:txBody>
                  <a:tcPr marL="68580" marR="68580" marT="0" marB="0" anchor="b"/>
                </a:tc>
                <a:tc>
                  <a:txBody>
                    <a:bodyPr/>
                    <a:lstStyle/>
                    <a:p>
                      <a:pPr algn="ctr"/>
                      <a:r>
                        <a:rPr lang="en-US" sz="1000" dirty="0">
                          <a:effectLst/>
                        </a:rPr>
                        <a:t>£1,200</a:t>
                      </a:r>
                    </a:p>
                  </a:txBody>
                  <a:tcPr marL="68580" marR="68580" marT="0" marB="0" anchor="ctr"/>
                </a:tc>
                <a:tc>
                  <a:txBody>
                    <a:bodyPr/>
                    <a:lstStyle/>
                    <a:p>
                      <a:pPr algn="ctr"/>
                      <a:r>
                        <a:rPr lang="en-US" sz="1000" dirty="0">
                          <a:effectLst/>
                        </a:rPr>
                        <a:t>£1,200</a:t>
                      </a:r>
                    </a:p>
                  </a:txBody>
                  <a:tcPr marL="68580" marR="68580" marT="0" marB="0" anchor="ctr"/>
                </a:tc>
                <a:tc>
                  <a:txBody>
                    <a:bodyPr/>
                    <a:lstStyle/>
                    <a:p>
                      <a:pPr algn="ctr"/>
                      <a:r>
                        <a:rPr lang="en-US" sz="1000" dirty="0">
                          <a:effectLst/>
                        </a:rPr>
                        <a:t>£1,200</a:t>
                      </a:r>
                    </a:p>
                  </a:txBody>
                  <a:tcPr marL="68580" marR="68580" marT="0" marB="0" anchor="ctr"/>
                </a:tc>
                <a:extLst>
                  <a:ext uri="{0D108BD9-81ED-4DB2-BD59-A6C34878D82A}">
                    <a16:rowId xmlns:a16="http://schemas.microsoft.com/office/drawing/2014/main" val="4216352971"/>
                  </a:ext>
                </a:extLst>
              </a:tr>
              <a:tr h="168906">
                <a:tc>
                  <a:txBody>
                    <a:bodyPr/>
                    <a:lstStyle/>
                    <a:p>
                      <a:r>
                        <a:rPr lang="en-US" sz="1000" dirty="0">
                          <a:effectLst/>
                        </a:rPr>
                        <a:t>Wages</a:t>
                      </a:r>
                    </a:p>
                  </a:txBody>
                  <a:tcPr marL="68580" marR="68580" marT="0" marB="0" anchor="b"/>
                </a:tc>
                <a:tc>
                  <a:txBody>
                    <a:bodyPr/>
                    <a:lstStyle/>
                    <a:p>
                      <a:pPr lvl="0">
                        <a:buNone/>
                      </a:pPr>
                      <a:r>
                        <a:rPr lang="en-US" sz="1000" dirty="0">
                          <a:effectLst/>
                        </a:rPr>
                        <a:t>                £0</a:t>
                      </a:r>
                    </a:p>
                  </a:txBody>
                  <a:tcPr marL="68580" marR="68580" marT="0" marB="0" anchor="b"/>
                </a:tc>
                <a:tc>
                  <a:txBody>
                    <a:bodyPr/>
                    <a:lstStyle/>
                    <a:p>
                      <a:pPr algn="ctr"/>
                      <a:r>
                        <a:rPr lang="en-US" sz="1000" dirty="0">
                          <a:effectLst/>
                        </a:rPr>
                        <a:t>£4,500</a:t>
                      </a:r>
                    </a:p>
                  </a:txBody>
                  <a:tcPr marL="68580" marR="68580" marT="0" marB="0" anchor="ctr"/>
                </a:tc>
                <a:tc>
                  <a:txBody>
                    <a:bodyPr/>
                    <a:lstStyle/>
                    <a:p>
                      <a:pPr algn="ctr"/>
                      <a:r>
                        <a:rPr lang="en-US" sz="1000" dirty="0">
                          <a:effectLst/>
                        </a:rPr>
                        <a:t>£4,500</a:t>
                      </a:r>
                    </a:p>
                  </a:txBody>
                  <a:tcPr marL="68580" marR="68580" marT="0" marB="0" anchor="ctr"/>
                </a:tc>
                <a:tc>
                  <a:txBody>
                    <a:bodyPr/>
                    <a:lstStyle/>
                    <a:p>
                      <a:pPr algn="ctr"/>
                      <a:r>
                        <a:rPr lang="en-US" sz="1000" dirty="0">
                          <a:effectLst/>
                        </a:rPr>
                        <a:t>£4,500</a:t>
                      </a:r>
                    </a:p>
                  </a:txBody>
                  <a:tcPr marL="68580" marR="68580" marT="0" marB="0" anchor="ctr"/>
                </a:tc>
                <a:extLst>
                  <a:ext uri="{0D108BD9-81ED-4DB2-BD59-A6C34878D82A}">
                    <a16:rowId xmlns:a16="http://schemas.microsoft.com/office/drawing/2014/main" val="2960913387"/>
                  </a:ext>
                </a:extLst>
              </a:tr>
              <a:tr h="168906">
                <a:tc>
                  <a:txBody>
                    <a:bodyPr/>
                    <a:lstStyle/>
                    <a:p>
                      <a:r>
                        <a:rPr lang="en-US" sz="1000" dirty="0">
                          <a:effectLst/>
                        </a:rPr>
                        <a:t>Drawings and N.I.C</a:t>
                      </a:r>
                    </a:p>
                  </a:txBody>
                  <a:tcPr marL="68580" marR="68580" marT="0" marB="0" anchor="b"/>
                </a:tc>
                <a:tc>
                  <a:txBody>
                    <a:bodyPr/>
                    <a:lstStyle/>
                    <a:p>
                      <a:pPr lvl="0">
                        <a:buNone/>
                      </a:pPr>
                      <a:endParaRPr lang="en-US" sz="1000" dirty="0">
                        <a:effectLst/>
                      </a:endParaRPr>
                    </a:p>
                  </a:txBody>
                  <a:tcPr marL="68580" marR="68580" marT="0" marB="0" anchor="b"/>
                </a:tc>
                <a:tc>
                  <a:txBody>
                    <a:bodyPr/>
                    <a:lstStyle/>
                    <a:p>
                      <a:pPr algn="ctr"/>
                      <a:r>
                        <a:rPr lang="en-US" sz="1000" dirty="0">
                          <a:effectLst/>
                        </a:rPr>
                        <a:t>£0</a:t>
                      </a:r>
                    </a:p>
                  </a:txBody>
                  <a:tcPr marL="68580" marR="68580" marT="0" marB="0" anchor="ctr"/>
                </a:tc>
                <a:tc>
                  <a:txBody>
                    <a:bodyPr/>
                    <a:lstStyle/>
                    <a:p>
                      <a:pPr algn="ctr"/>
                      <a:r>
                        <a:rPr lang="en-US" sz="1000" dirty="0">
                          <a:effectLst/>
                        </a:rPr>
                        <a:t>£0</a:t>
                      </a:r>
                    </a:p>
                  </a:txBody>
                  <a:tcPr marL="68580" marR="68580" marT="0" marB="0" anchor="ctr"/>
                </a:tc>
                <a:tc>
                  <a:txBody>
                    <a:bodyPr/>
                    <a:lstStyle/>
                    <a:p>
                      <a:pPr algn="ctr"/>
                      <a:r>
                        <a:rPr lang="en-US" sz="1000" dirty="0">
                          <a:effectLst/>
                        </a:rPr>
                        <a:t>£0.00</a:t>
                      </a:r>
                    </a:p>
                  </a:txBody>
                  <a:tcPr marL="68580" marR="68580" marT="0" marB="0" anchor="ctr"/>
                </a:tc>
                <a:extLst>
                  <a:ext uri="{0D108BD9-81ED-4DB2-BD59-A6C34878D82A}">
                    <a16:rowId xmlns:a16="http://schemas.microsoft.com/office/drawing/2014/main" val="1030291074"/>
                  </a:ext>
                </a:extLst>
              </a:tr>
              <a:tr h="168906">
                <a:tc>
                  <a:txBody>
                    <a:bodyPr/>
                    <a:lstStyle/>
                    <a:p>
                      <a:r>
                        <a:rPr lang="en-US" sz="1000" dirty="0">
                          <a:effectLst/>
                        </a:rPr>
                        <a:t>Utilities</a:t>
                      </a:r>
                    </a:p>
                  </a:txBody>
                  <a:tcPr marL="68580" marR="68580" marT="0" marB="0" anchor="b"/>
                </a:tc>
                <a:tc>
                  <a:txBody>
                    <a:bodyPr/>
                    <a:lstStyle/>
                    <a:p>
                      <a:pPr lvl="0">
                        <a:buNone/>
                      </a:pPr>
                      <a:r>
                        <a:rPr lang="en-US" sz="1000" dirty="0">
                          <a:effectLst/>
                        </a:rPr>
                        <a:t>              £250</a:t>
                      </a:r>
                    </a:p>
                  </a:txBody>
                  <a:tcPr marL="68580" marR="68580" marT="0" marB="0" anchor="b"/>
                </a:tc>
                <a:tc>
                  <a:txBody>
                    <a:bodyPr/>
                    <a:lstStyle/>
                    <a:p>
                      <a:pPr algn="ctr"/>
                      <a:r>
                        <a:rPr lang="en-US" sz="1000" dirty="0">
                          <a:effectLst/>
                        </a:rPr>
                        <a:t>£300</a:t>
                      </a:r>
                    </a:p>
                  </a:txBody>
                  <a:tcPr marL="68580" marR="68580" marT="0" marB="0" anchor="ctr"/>
                </a:tc>
                <a:tc>
                  <a:txBody>
                    <a:bodyPr/>
                    <a:lstStyle/>
                    <a:p>
                      <a:pPr algn="ctr"/>
                      <a:r>
                        <a:rPr lang="en-US" sz="1000" dirty="0">
                          <a:effectLst/>
                        </a:rPr>
                        <a:t>£300</a:t>
                      </a:r>
                    </a:p>
                  </a:txBody>
                  <a:tcPr marL="68580" marR="68580" marT="0" marB="0" anchor="ctr"/>
                </a:tc>
                <a:tc>
                  <a:txBody>
                    <a:bodyPr/>
                    <a:lstStyle/>
                    <a:p>
                      <a:pPr algn="ctr"/>
                      <a:r>
                        <a:rPr lang="en-US" sz="1000" dirty="0">
                          <a:effectLst/>
                        </a:rPr>
                        <a:t>£300</a:t>
                      </a:r>
                    </a:p>
                  </a:txBody>
                  <a:tcPr marL="68580" marR="68580" marT="0" marB="0" anchor="ctr"/>
                </a:tc>
                <a:extLst>
                  <a:ext uri="{0D108BD9-81ED-4DB2-BD59-A6C34878D82A}">
                    <a16:rowId xmlns:a16="http://schemas.microsoft.com/office/drawing/2014/main" val="1655384979"/>
                  </a:ext>
                </a:extLst>
              </a:tr>
              <a:tr h="168906">
                <a:tc>
                  <a:txBody>
                    <a:bodyPr/>
                    <a:lstStyle/>
                    <a:p>
                      <a:r>
                        <a:rPr lang="en-US" sz="1000" dirty="0">
                          <a:effectLst/>
                        </a:rPr>
                        <a:t>Insurances</a:t>
                      </a:r>
                    </a:p>
                  </a:txBody>
                  <a:tcPr marL="68580" marR="68580" marT="0" marB="0" anchor="b"/>
                </a:tc>
                <a:tc>
                  <a:txBody>
                    <a:bodyPr/>
                    <a:lstStyle/>
                    <a:p>
                      <a:pPr lvl="0">
                        <a:buNone/>
                      </a:pPr>
                      <a:r>
                        <a:rPr lang="en-US" sz="1000" dirty="0">
                          <a:effectLst/>
                        </a:rPr>
                        <a:t>              £100</a:t>
                      </a:r>
                    </a:p>
                  </a:txBody>
                  <a:tcPr marL="68580" marR="68580" marT="0" marB="0" anchor="b"/>
                </a:tc>
                <a:tc>
                  <a:txBody>
                    <a:bodyPr/>
                    <a:lstStyle/>
                    <a:p>
                      <a:pPr algn="ctr"/>
                      <a:r>
                        <a:rPr lang="en-US" sz="1000" dirty="0">
                          <a:effectLst/>
                        </a:rPr>
                        <a:t>£100</a:t>
                      </a:r>
                    </a:p>
                  </a:txBody>
                  <a:tcPr marL="68580" marR="68580" marT="0" marB="0" anchor="ctr"/>
                </a:tc>
                <a:tc>
                  <a:txBody>
                    <a:bodyPr/>
                    <a:lstStyle/>
                    <a:p>
                      <a:pPr algn="ctr"/>
                      <a:r>
                        <a:rPr lang="en-US" sz="1000" dirty="0">
                          <a:effectLst/>
                        </a:rPr>
                        <a:t>£100</a:t>
                      </a:r>
                    </a:p>
                  </a:txBody>
                  <a:tcPr marL="68580" marR="68580" marT="0" marB="0" anchor="ctr"/>
                </a:tc>
                <a:tc>
                  <a:txBody>
                    <a:bodyPr/>
                    <a:lstStyle/>
                    <a:p>
                      <a:pPr algn="ctr"/>
                      <a:r>
                        <a:rPr lang="en-US" sz="1000" dirty="0">
                          <a:effectLst/>
                        </a:rPr>
                        <a:t>£100</a:t>
                      </a:r>
                    </a:p>
                  </a:txBody>
                  <a:tcPr marL="68580" marR="68580" marT="0" marB="0" anchor="ctr"/>
                </a:tc>
                <a:extLst>
                  <a:ext uri="{0D108BD9-81ED-4DB2-BD59-A6C34878D82A}">
                    <a16:rowId xmlns:a16="http://schemas.microsoft.com/office/drawing/2014/main" val="2179529395"/>
                  </a:ext>
                </a:extLst>
              </a:tr>
              <a:tr h="168906">
                <a:tc>
                  <a:txBody>
                    <a:bodyPr/>
                    <a:lstStyle/>
                    <a:p>
                      <a:r>
                        <a:rPr lang="en-US" sz="1000" dirty="0">
                          <a:effectLst/>
                        </a:rPr>
                        <a:t>Repairs and Renewals</a:t>
                      </a:r>
                    </a:p>
                  </a:txBody>
                  <a:tcPr marL="68580" marR="68580" marT="0" marB="0" anchor="b"/>
                </a:tc>
                <a:tc>
                  <a:txBody>
                    <a:bodyPr/>
                    <a:lstStyle/>
                    <a:p>
                      <a:pPr lvl="0">
                        <a:buNone/>
                      </a:pPr>
                      <a:r>
                        <a:rPr lang="en-US" sz="1000" dirty="0">
                          <a:effectLst/>
                        </a:rPr>
                        <a:t>            £1000</a:t>
                      </a:r>
                    </a:p>
                  </a:txBody>
                  <a:tcPr marL="68580" marR="68580" marT="0" marB="0" anchor="b"/>
                </a:tc>
                <a:tc>
                  <a:txBody>
                    <a:bodyPr/>
                    <a:lstStyle/>
                    <a:p>
                      <a:pPr algn="ctr"/>
                      <a:r>
                        <a:rPr lang="en-US" sz="1000" dirty="0">
                          <a:effectLst/>
                        </a:rPr>
                        <a:t>£0</a:t>
                      </a:r>
                    </a:p>
                  </a:txBody>
                  <a:tcPr marL="68580" marR="68580" marT="0" marB="0" anchor="ctr"/>
                </a:tc>
                <a:tc>
                  <a:txBody>
                    <a:bodyPr/>
                    <a:lstStyle/>
                    <a:p>
                      <a:pPr algn="ctr"/>
                      <a:r>
                        <a:rPr lang="en-US" sz="1000" dirty="0">
                          <a:effectLst/>
                        </a:rPr>
                        <a:t>£0</a:t>
                      </a:r>
                    </a:p>
                  </a:txBody>
                  <a:tcPr marL="68580" marR="68580" marT="0" marB="0" anchor="ctr"/>
                </a:tc>
                <a:tc>
                  <a:txBody>
                    <a:bodyPr/>
                    <a:lstStyle/>
                    <a:p>
                      <a:pPr algn="ctr"/>
                      <a:r>
                        <a:rPr lang="en-US" sz="1000" dirty="0">
                          <a:effectLst/>
                        </a:rPr>
                        <a:t>£0</a:t>
                      </a:r>
                    </a:p>
                  </a:txBody>
                  <a:tcPr marL="68580" marR="68580" marT="0" marB="0" anchor="ctr"/>
                </a:tc>
                <a:extLst>
                  <a:ext uri="{0D108BD9-81ED-4DB2-BD59-A6C34878D82A}">
                    <a16:rowId xmlns:a16="http://schemas.microsoft.com/office/drawing/2014/main" val="2475566781"/>
                  </a:ext>
                </a:extLst>
              </a:tr>
              <a:tr h="168906">
                <a:tc>
                  <a:txBody>
                    <a:bodyPr/>
                    <a:lstStyle/>
                    <a:p>
                      <a:r>
                        <a:rPr lang="en-US" sz="1000" dirty="0">
                          <a:effectLst/>
                        </a:rPr>
                        <a:t>Motor Expenses</a:t>
                      </a:r>
                    </a:p>
                  </a:txBody>
                  <a:tcPr marL="68580" marR="68580" marT="0" marB="0" anchor="b"/>
                </a:tc>
                <a:tc>
                  <a:txBody>
                    <a:bodyPr/>
                    <a:lstStyle/>
                    <a:p>
                      <a:pPr lvl="0">
                        <a:buNone/>
                      </a:pPr>
                      <a:endParaRPr lang="en-US" sz="1000" dirty="0">
                        <a:effectLst/>
                      </a:endParaRPr>
                    </a:p>
                  </a:txBody>
                  <a:tcPr marL="68580" marR="68580" marT="0" marB="0" anchor="b"/>
                </a:tc>
                <a:tc>
                  <a:txBody>
                    <a:bodyPr/>
                    <a:lstStyle/>
                    <a:p>
                      <a:pPr algn="ctr"/>
                      <a:r>
                        <a:rPr lang="en-US" sz="1000" dirty="0">
                          <a:effectLst/>
                        </a:rPr>
                        <a:t>£0</a:t>
                      </a:r>
                    </a:p>
                  </a:txBody>
                  <a:tcPr marL="68580" marR="68580" marT="0" marB="0" anchor="ctr"/>
                </a:tc>
                <a:tc>
                  <a:txBody>
                    <a:bodyPr/>
                    <a:lstStyle/>
                    <a:p>
                      <a:pPr algn="ctr"/>
                      <a:r>
                        <a:rPr lang="en-US" sz="1000" dirty="0">
                          <a:effectLst/>
                        </a:rPr>
                        <a:t>£0</a:t>
                      </a:r>
                    </a:p>
                  </a:txBody>
                  <a:tcPr marL="68580" marR="68580" marT="0" marB="0" anchor="ctr"/>
                </a:tc>
                <a:tc>
                  <a:txBody>
                    <a:bodyPr/>
                    <a:lstStyle/>
                    <a:p>
                      <a:pPr algn="ctr"/>
                      <a:r>
                        <a:rPr lang="en-US" sz="1000" dirty="0">
                          <a:effectLst/>
                        </a:rPr>
                        <a:t>£0</a:t>
                      </a:r>
                    </a:p>
                  </a:txBody>
                  <a:tcPr marL="68580" marR="68580" marT="0" marB="0" anchor="ctr"/>
                </a:tc>
                <a:extLst>
                  <a:ext uri="{0D108BD9-81ED-4DB2-BD59-A6C34878D82A}">
                    <a16:rowId xmlns:a16="http://schemas.microsoft.com/office/drawing/2014/main" val="1199381603"/>
                  </a:ext>
                </a:extLst>
              </a:tr>
              <a:tr h="168906">
                <a:tc>
                  <a:txBody>
                    <a:bodyPr/>
                    <a:lstStyle/>
                    <a:p>
                      <a:r>
                        <a:rPr lang="en-US" sz="1000" dirty="0">
                          <a:effectLst/>
                        </a:rPr>
                        <a:t>Phone/Internet</a:t>
                      </a:r>
                    </a:p>
                  </a:txBody>
                  <a:tcPr marL="68580" marR="68580" marT="0" marB="0" anchor="b"/>
                </a:tc>
                <a:tc>
                  <a:txBody>
                    <a:bodyPr/>
                    <a:lstStyle/>
                    <a:p>
                      <a:pPr lvl="0">
                        <a:buNone/>
                      </a:pPr>
                      <a:r>
                        <a:rPr lang="en-US" sz="1000" dirty="0">
                          <a:effectLst/>
                        </a:rPr>
                        <a:t>              £30</a:t>
                      </a:r>
                    </a:p>
                  </a:txBody>
                  <a:tcPr marL="68580" marR="68580" marT="0" marB="0" anchor="b"/>
                </a:tc>
                <a:tc>
                  <a:txBody>
                    <a:bodyPr/>
                    <a:lstStyle/>
                    <a:p>
                      <a:pPr algn="ctr"/>
                      <a:r>
                        <a:rPr lang="en-US" sz="1000" dirty="0">
                          <a:effectLst/>
                        </a:rPr>
                        <a:t>£30</a:t>
                      </a:r>
                    </a:p>
                  </a:txBody>
                  <a:tcPr marL="68580" marR="68580" marT="0" marB="0" anchor="ctr"/>
                </a:tc>
                <a:tc>
                  <a:txBody>
                    <a:bodyPr/>
                    <a:lstStyle/>
                    <a:p>
                      <a:pPr algn="ctr"/>
                      <a:r>
                        <a:rPr lang="en-US" sz="1000" dirty="0">
                          <a:effectLst/>
                        </a:rPr>
                        <a:t>£30</a:t>
                      </a:r>
                    </a:p>
                  </a:txBody>
                  <a:tcPr marL="68580" marR="68580" marT="0" marB="0" anchor="ctr"/>
                </a:tc>
                <a:tc>
                  <a:txBody>
                    <a:bodyPr/>
                    <a:lstStyle/>
                    <a:p>
                      <a:pPr algn="ctr"/>
                      <a:r>
                        <a:rPr lang="en-US" sz="1000" dirty="0">
                          <a:effectLst/>
                        </a:rPr>
                        <a:t>£30</a:t>
                      </a:r>
                    </a:p>
                  </a:txBody>
                  <a:tcPr marL="68580" marR="68580" marT="0" marB="0" anchor="ctr"/>
                </a:tc>
                <a:extLst>
                  <a:ext uri="{0D108BD9-81ED-4DB2-BD59-A6C34878D82A}">
                    <a16:rowId xmlns:a16="http://schemas.microsoft.com/office/drawing/2014/main" val="537929663"/>
                  </a:ext>
                </a:extLst>
              </a:tr>
              <a:tr h="168906">
                <a:tc>
                  <a:txBody>
                    <a:bodyPr/>
                    <a:lstStyle/>
                    <a:p>
                      <a:r>
                        <a:rPr lang="en-US" sz="1000" dirty="0">
                          <a:effectLst/>
                        </a:rPr>
                        <a:t>Advertising</a:t>
                      </a:r>
                    </a:p>
                  </a:txBody>
                  <a:tcPr marL="68580" marR="68580" marT="0" marB="0" anchor="b"/>
                </a:tc>
                <a:tc>
                  <a:txBody>
                    <a:bodyPr/>
                    <a:lstStyle/>
                    <a:p>
                      <a:pPr lvl="0">
                        <a:buNone/>
                      </a:pPr>
                      <a:r>
                        <a:rPr lang="en-US" sz="1000" dirty="0">
                          <a:effectLst/>
                        </a:rPr>
                        <a:t>             £100</a:t>
                      </a:r>
                    </a:p>
                  </a:txBody>
                  <a:tcPr marL="68580" marR="68580" marT="0" marB="0" anchor="b"/>
                </a:tc>
                <a:tc>
                  <a:txBody>
                    <a:bodyPr/>
                    <a:lstStyle/>
                    <a:p>
                      <a:pPr algn="ctr"/>
                      <a:r>
                        <a:rPr lang="en-US" sz="1000" dirty="0">
                          <a:effectLst/>
                        </a:rPr>
                        <a:t>£100</a:t>
                      </a:r>
                    </a:p>
                  </a:txBody>
                  <a:tcPr marL="68580" marR="68580" marT="0" marB="0" anchor="ctr"/>
                </a:tc>
                <a:tc>
                  <a:txBody>
                    <a:bodyPr/>
                    <a:lstStyle/>
                    <a:p>
                      <a:pPr algn="ctr"/>
                      <a:r>
                        <a:rPr lang="en-US" sz="1000" dirty="0">
                          <a:effectLst/>
                        </a:rPr>
                        <a:t>£100</a:t>
                      </a:r>
                    </a:p>
                  </a:txBody>
                  <a:tcPr marL="68580" marR="68580" marT="0" marB="0" anchor="ctr"/>
                </a:tc>
                <a:tc>
                  <a:txBody>
                    <a:bodyPr/>
                    <a:lstStyle/>
                    <a:p>
                      <a:pPr algn="ctr"/>
                      <a:r>
                        <a:rPr lang="en-US" sz="1000" dirty="0">
                          <a:effectLst/>
                        </a:rPr>
                        <a:t>£100</a:t>
                      </a:r>
                    </a:p>
                  </a:txBody>
                  <a:tcPr marL="68580" marR="68580" marT="0" marB="0" anchor="ctr"/>
                </a:tc>
                <a:extLst>
                  <a:ext uri="{0D108BD9-81ED-4DB2-BD59-A6C34878D82A}">
                    <a16:rowId xmlns:a16="http://schemas.microsoft.com/office/drawing/2014/main" val="573363441"/>
                  </a:ext>
                </a:extLst>
              </a:tr>
              <a:tr h="168906">
                <a:tc>
                  <a:txBody>
                    <a:bodyPr/>
                    <a:lstStyle/>
                    <a:p>
                      <a:r>
                        <a:rPr lang="en-US" sz="1000" dirty="0">
                          <a:effectLst/>
                        </a:rPr>
                        <a:t>Print/Stationery</a:t>
                      </a:r>
                    </a:p>
                  </a:txBody>
                  <a:tcPr marL="68580" marR="68580" marT="0" marB="0" anchor="b"/>
                </a:tc>
                <a:tc>
                  <a:txBody>
                    <a:bodyPr/>
                    <a:lstStyle/>
                    <a:p>
                      <a:pPr lvl="0">
                        <a:buNone/>
                      </a:pPr>
                      <a:r>
                        <a:rPr lang="en-US" sz="1000" dirty="0">
                          <a:effectLst/>
                        </a:rPr>
                        <a:t>             £200</a:t>
                      </a:r>
                    </a:p>
                  </a:txBody>
                  <a:tcPr marL="68580" marR="68580" marT="0" marB="0" anchor="b"/>
                </a:tc>
                <a:tc>
                  <a:txBody>
                    <a:bodyPr/>
                    <a:lstStyle/>
                    <a:p>
                      <a:pPr algn="ctr"/>
                      <a:r>
                        <a:rPr lang="en-US" sz="1000" dirty="0">
                          <a:effectLst/>
                        </a:rPr>
                        <a:t>£100</a:t>
                      </a:r>
                    </a:p>
                  </a:txBody>
                  <a:tcPr marL="68580" marR="68580" marT="0" marB="0" anchor="ctr"/>
                </a:tc>
                <a:tc>
                  <a:txBody>
                    <a:bodyPr/>
                    <a:lstStyle/>
                    <a:p>
                      <a:pPr algn="ctr"/>
                      <a:r>
                        <a:rPr lang="en-US" sz="1000" dirty="0">
                          <a:effectLst/>
                        </a:rPr>
                        <a:t>£100</a:t>
                      </a:r>
                    </a:p>
                  </a:txBody>
                  <a:tcPr marL="68580" marR="68580" marT="0" marB="0" anchor="ctr"/>
                </a:tc>
                <a:tc>
                  <a:txBody>
                    <a:bodyPr/>
                    <a:lstStyle/>
                    <a:p>
                      <a:pPr algn="ctr"/>
                      <a:r>
                        <a:rPr lang="en-US" sz="1000" dirty="0">
                          <a:effectLst/>
                        </a:rPr>
                        <a:t>£100</a:t>
                      </a:r>
                    </a:p>
                  </a:txBody>
                  <a:tcPr marL="68580" marR="68580" marT="0" marB="0" anchor="ctr"/>
                </a:tc>
                <a:extLst>
                  <a:ext uri="{0D108BD9-81ED-4DB2-BD59-A6C34878D82A}">
                    <a16:rowId xmlns:a16="http://schemas.microsoft.com/office/drawing/2014/main" val="1457232252"/>
                  </a:ext>
                </a:extLst>
              </a:tr>
              <a:tr h="168906">
                <a:tc>
                  <a:txBody>
                    <a:bodyPr/>
                    <a:lstStyle/>
                    <a:p>
                      <a:r>
                        <a:rPr lang="en-US" sz="1000" dirty="0">
                          <a:effectLst/>
                        </a:rPr>
                        <a:t>Miscellaneous</a:t>
                      </a:r>
                    </a:p>
                  </a:txBody>
                  <a:tcPr marL="68580" marR="68580" marT="0" marB="0" anchor="b"/>
                </a:tc>
                <a:tc>
                  <a:txBody>
                    <a:bodyPr/>
                    <a:lstStyle/>
                    <a:p>
                      <a:pPr lvl="0">
                        <a:buNone/>
                      </a:pPr>
                      <a:r>
                        <a:rPr lang="en-US" sz="1000" dirty="0">
                          <a:effectLst/>
                        </a:rPr>
                        <a:t>              £50</a:t>
                      </a:r>
                    </a:p>
                  </a:txBody>
                  <a:tcPr marL="68580" marR="68580" marT="0" marB="0" anchor="b"/>
                </a:tc>
                <a:tc>
                  <a:txBody>
                    <a:bodyPr/>
                    <a:lstStyle/>
                    <a:p>
                      <a:pPr algn="ctr"/>
                      <a:r>
                        <a:rPr lang="en-US" sz="1000" dirty="0">
                          <a:effectLst/>
                        </a:rPr>
                        <a:t>£30</a:t>
                      </a:r>
                    </a:p>
                  </a:txBody>
                  <a:tcPr marL="68580" marR="68580" marT="0" marB="0" anchor="ctr"/>
                </a:tc>
                <a:tc>
                  <a:txBody>
                    <a:bodyPr/>
                    <a:lstStyle/>
                    <a:p>
                      <a:pPr algn="ctr"/>
                      <a:r>
                        <a:rPr lang="en-US" sz="1000" dirty="0">
                          <a:effectLst/>
                        </a:rPr>
                        <a:t>£30</a:t>
                      </a:r>
                    </a:p>
                  </a:txBody>
                  <a:tcPr marL="68580" marR="68580" marT="0" marB="0" anchor="ctr"/>
                </a:tc>
                <a:tc>
                  <a:txBody>
                    <a:bodyPr/>
                    <a:lstStyle/>
                    <a:p>
                      <a:pPr algn="ctr"/>
                      <a:r>
                        <a:rPr lang="en-US" sz="1000" dirty="0">
                          <a:effectLst/>
                        </a:rPr>
                        <a:t>£30</a:t>
                      </a:r>
                    </a:p>
                  </a:txBody>
                  <a:tcPr marL="68580" marR="68580" marT="0" marB="0" anchor="ctr"/>
                </a:tc>
                <a:extLst>
                  <a:ext uri="{0D108BD9-81ED-4DB2-BD59-A6C34878D82A}">
                    <a16:rowId xmlns:a16="http://schemas.microsoft.com/office/drawing/2014/main" val="2767068404"/>
                  </a:ext>
                </a:extLst>
              </a:tr>
              <a:tr h="168906">
                <a:tc>
                  <a:txBody>
                    <a:bodyPr/>
                    <a:lstStyle/>
                    <a:p>
                      <a:r>
                        <a:rPr lang="en-US" sz="1000" dirty="0">
                          <a:effectLst/>
                        </a:rPr>
                        <a:t>Loan Repayments</a:t>
                      </a:r>
                    </a:p>
                  </a:txBody>
                  <a:tcPr marL="68580" marR="68580" marT="0" marB="0" anchor="b"/>
                </a:tc>
                <a:tc>
                  <a:txBody>
                    <a:bodyPr/>
                    <a:lstStyle/>
                    <a:p>
                      <a:pPr lvl="0">
                        <a:buNone/>
                      </a:pPr>
                      <a:r>
                        <a:rPr lang="en-US" sz="1000" dirty="0">
                          <a:effectLst/>
                        </a:rPr>
                        <a:t>             £100</a:t>
                      </a:r>
                    </a:p>
                  </a:txBody>
                  <a:tcPr marL="68580" marR="68580" marT="0" marB="0" anchor="b"/>
                </a:tc>
                <a:tc>
                  <a:txBody>
                    <a:bodyPr/>
                    <a:lstStyle/>
                    <a:p>
                      <a:pPr algn="ctr"/>
                      <a:r>
                        <a:rPr lang="en-US" sz="1000" dirty="0">
                          <a:effectLst/>
                        </a:rPr>
                        <a:t>£100</a:t>
                      </a:r>
                    </a:p>
                  </a:txBody>
                  <a:tcPr marL="68580" marR="68580" marT="0" marB="0" anchor="ctr"/>
                </a:tc>
                <a:tc>
                  <a:txBody>
                    <a:bodyPr/>
                    <a:lstStyle/>
                    <a:p>
                      <a:pPr algn="ctr"/>
                      <a:r>
                        <a:rPr lang="en-US" sz="1000" dirty="0">
                          <a:effectLst/>
                        </a:rPr>
                        <a:t>£100</a:t>
                      </a:r>
                    </a:p>
                  </a:txBody>
                  <a:tcPr marL="68580" marR="68580" marT="0" marB="0" anchor="ctr"/>
                </a:tc>
                <a:tc>
                  <a:txBody>
                    <a:bodyPr/>
                    <a:lstStyle/>
                    <a:p>
                      <a:pPr algn="ctr"/>
                      <a:r>
                        <a:rPr lang="en-US" sz="1000" dirty="0">
                          <a:effectLst/>
                        </a:rPr>
                        <a:t>£100</a:t>
                      </a:r>
                    </a:p>
                  </a:txBody>
                  <a:tcPr marL="68580" marR="68580" marT="0" marB="0" anchor="ctr"/>
                </a:tc>
                <a:extLst>
                  <a:ext uri="{0D108BD9-81ED-4DB2-BD59-A6C34878D82A}">
                    <a16:rowId xmlns:a16="http://schemas.microsoft.com/office/drawing/2014/main" val="1253494320"/>
                  </a:ext>
                </a:extLst>
              </a:tr>
              <a:tr h="168906">
                <a:tc>
                  <a:txBody>
                    <a:bodyPr/>
                    <a:lstStyle/>
                    <a:p>
                      <a:r>
                        <a:rPr lang="en-US" sz="1000" dirty="0">
                          <a:effectLst/>
                        </a:rPr>
                        <a:t>Bank Charges</a:t>
                      </a:r>
                    </a:p>
                  </a:txBody>
                  <a:tcPr marL="68580" marR="68580" marT="0" marB="0" anchor="b"/>
                </a:tc>
                <a:tc>
                  <a:txBody>
                    <a:bodyPr/>
                    <a:lstStyle/>
                    <a:p>
                      <a:pPr lvl="0">
                        <a:buNone/>
                      </a:pPr>
                      <a:r>
                        <a:rPr lang="en-US" sz="1000" dirty="0">
                          <a:effectLst/>
                        </a:rPr>
                        <a:t>              £0</a:t>
                      </a:r>
                    </a:p>
                  </a:txBody>
                  <a:tcPr marL="68580" marR="68580" marT="0" marB="0" anchor="b"/>
                </a:tc>
                <a:tc>
                  <a:txBody>
                    <a:bodyPr/>
                    <a:lstStyle/>
                    <a:p>
                      <a:pPr algn="ctr"/>
                      <a:r>
                        <a:rPr lang="en-US" sz="1000" dirty="0">
                          <a:effectLst/>
                        </a:rPr>
                        <a:t>£0</a:t>
                      </a:r>
                    </a:p>
                  </a:txBody>
                  <a:tcPr marL="68580" marR="68580" marT="0" marB="0" anchor="ctr"/>
                </a:tc>
                <a:tc>
                  <a:txBody>
                    <a:bodyPr/>
                    <a:lstStyle/>
                    <a:p>
                      <a:pPr algn="ctr"/>
                      <a:r>
                        <a:rPr lang="en-US" sz="1000" dirty="0">
                          <a:effectLst/>
                        </a:rPr>
                        <a:t>£0</a:t>
                      </a:r>
                    </a:p>
                  </a:txBody>
                  <a:tcPr marL="68580" marR="68580" marT="0" marB="0" anchor="ctr"/>
                </a:tc>
                <a:tc>
                  <a:txBody>
                    <a:bodyPr/>
                    <a:lstStyle/>
                    <a:p>
                      <a:pPr algn="ctr"/>
                      <a:r>
                        <a:rPr lang="en-US" sz="1000" dirty="0">
                          <a:effectLst/>
                        </a:rPr>
                        <a:t>£0</a:t>
                      </a:r>
                    </a:p>
                  </a:txBody>
                  <a:tcPr marL="68580" marR="68580" marT="0" marB="0" anchor="ctr"/>
                </a:tc>
                <a:extLst>
                  <a:ext uri="{0D108BD9-81ED-4DB2-BD59-A6C34878D82A}">
                    <a16:rowId xmlns:a16="http://schemas.microsoft.com/office/drawing/2014/main" val="1871323556"/>
                  </a:ext>
                </a:extLst>
              </a:tr>
              <a:tr h="168906">
                <a:tc>
                  <a:txBody>
                    <a:bodyPr/>
                    <a:lstStyle/>
                    <a:p>
                      <a:r>
                        <a:rPr lang="en-US" sz="1000" dirty="0">
                          <a:effectLst/>
                        </a:rPr>
                        <a:t>Accountancy Fees</a:t>
                      </a:r>
                    </a:p>
                  </a:txBody>
                  <a:tcPr marL="68580" marR="68580" marT="0" marB="0" anchor="b"/>
                </a:tc>
                <a:tc>
                  <a:txBody>
                    <a:bodyPr/>
                    <a:lstStyle/>
                    <a:p>
                      <a:pPr lvl="0">
                        <a:buNone/>
                      </a:pPr>
                      <a:r>
                        <a:rPr lang="en-US" sz="1000" dirty="0">
                          <a:effectLst/>
                        </a:rPr>
                        <a:t>             £100</a:t>
                      </a:r>
                    </a:p>
                  </a:txBody>
                  <a:tcPr marL="68580" marR="68580" marT="0" marB="0" anchor="b"/>
                </a:tc>
                <a:tc>
                  <a:txBody>
                    <a:bodyPr/>
                    <a:lstStyle/>
                    <a:p>
                      <a:pPr algn="ctr"/>
                      <a:r>
                        <a:rPr lang="en-US" sz="1000" dirty="0">
                          <a:effectLst/>
                        </a:rPr>
                        <a:t>£100</a:t>
                      </a:r>
                    </a:p>
                  </a:txBody>
                  <a:tcPr marL="68580" marR="68580" marT="0" marB="0" anchor="ctr"/>
                </a:tc>
                <a:tc>
                  <a:txBody>
                    <a:bodyPr/>
                    <a:lstStyle/>
                    <a:p>
                      <a:pPr algn="ctr"/>
                      <a:r>
                        <a:rPr lang="en-US" sz="1000" dirty="0">
                          <a:effectLst/>
                        </a:rPr>
                        <a:t>£100</a:t>
                      </a:r>
                    </a:p>
                  </a:txBody>
                  <a:tcPr marL="68580" marR="68580" marT="0" marB="0" anchor="ctr"/>
                </a:tc>
                <a:tc>
                  <a:txBody>
                    <a:bodyPr/>
                    <a:lstStyle/>
                    <a:p>
                      <a:pPr algn="ctr"/>
                      <a:r>
                        <a:rPr lang="en-US" sz="1000" dirty="0">
                          <a:effectLst/>
                        </a:rPr>
                        <a:t>£100</a:t>
                      </a:r>
                    </a:p>
                  </a:txBody>
                  <a:tcPr marL="68580" marR="68580" marT="0" marB="0" anchor="ctr"/>
                </a:tc>
                <a:extLst>
                  <a:ext uri="{0D108BD9-81ED-4DB2-BD59-A6C34878D82A}">
                    <a16:rowId xmlns:a16="http://schemas.microsoft.com/office/drawing/2014/main" val="1257659949"/>
                  </a:ext>
                </a:extLst>
              </a:tr>
              <a:tr h="168906">
                <a:tc>
                  <a:txBody>
                    <a:bodyPr/>
                    <a:lstStyle/>
                    <a:p>
                      <a:endParaRPr lang="en-US" sz="1000">
                        <a:effectLst/>
                      </a:endParaRPr>
                    </a:p>
                  </a:txBody>
                  <a:tcPr marL="68580" marR="68580" marT="0" marB="0" anchor="b"/>
                </a:tc>
                <a:tc>
                  <a:txBody>
                    <a:bodyPr/>
                    <a:lstStyle/>
                    <a:p>
                      <a:pPr lvl="0">
                        <a:buNone/>
                      </a:pPr>
                      <a:endParaRPr lang="en-US" sz="1000" dirty="0">
                        <a:effectLst/>
                      </a:endParaRPr>
                    </a:p>
                  </a:txBody>
                  <a:tcPr marL="68580" marR="68580" marT="0" marB="0" anchor="b"/>
                </a:tc>
                <a:tc>
                  <a:txBody>
                    <a:bodyPr/>
                    <a:lstStyle/>
                    <a:p>
                      <a:pPr algn="ctr"/>
                      <a:endParaRPr lang="en-US" sz="1000">
                        <a:effectLst/>
                      </a:endParaRPr>
                    </a:p>
                  </a:txBody>
                  <a:tcPr marL="68580" marR="68580" marT="0" marB="0" anchor="ctr"/>
                </a:tc>
                <a:tc>
                  <a:txBody>
                    <a:bodyPr/>
                    <a:lstStyle/>
                    <a:p>
                      <a:pPr algn="ctr"/>
                      <a:endParaRPr lang="en-US" sz="1000">
                        <a:effectLst/>
                      </a:endParaRPr>
                    </a:p>
                  </a:txBody>
                  <a:tcPr marL="68580" marR="68580" marT="0" marB="0" anchor="ctr"/>
                </a:tc>
                <a:tc>
                  <a:txBody>
                    <a:bodyPr/>
                    <a:lstStyle/>
                    <a:p>
                      <a:pPr algn="ctr"/>
                      <a:endParaRPr lang="en-US" sz="1000">
                        <a:effectLst/>
                      </a:endParaRPr>
                    </a:p>
                  </a:txBody>
                  <a:tcPr marL="68580" marR="68580" marT="0" marB="0" anchor="ctr"/>
                </a:tc>
                <a:extLst>
                  <a:ext uri="{0D108BD9-81ED-4DB2-BD59-A6C34878D82A}">
                    <a16:rowId xmlns:a16="http://schemas.microsoft.com/office/drawing/2014/main" val="729803356"/>
                  </a:ext>
                </a:extLst>
              </a:tr>
              <a:tr h="168906">
                <a:tc>
                  <a:txBody>
                    <a:bodyPr/>
                    <a:lstStyle/>
                    <a:p>
                      <a:endParaRPr lang="en-US" sz="1000">
                        <a:effectLst/>
                      </a:endParaRPr>
                    </a:p>
                  </a:txBody>
                  <a:tcPr marL="68580" marR="68580" marT="0" marB="0" anchor="b"/>
                </a:tc>
                <a:tc>
                  <a:txBody>
                    <a:bodyPr/>
                    <a:lstStyle/>
                    <a:p>
                      <a:pPr lvl="0">
                        <a:buNone/>
                      </a:pPr>
                      <a:endParaRPr lang="en-US" sz="1000" dirty="0">
                        <a:effectLst/>
                      </a:endParaRPr>
                    </a:p>
                  </a:txBody>
                  <a:tcPr marL="68580" marR="68580" marT="0" marB="0" anchor="b"/>
                </a:tc>
                <a:tc>
                  <a:txBody>
                    <a:bodyPr/>
                    <a:lstStyle/>
                    <a:p>
                      <a:pPr algn="ctr"/>
                      <a:endParaRPr lang="en-US" sz="1000">
                        <a:effectLst/>
                      </a:endParaRPr>
                    </a:p>
                  </a:txBody>
                  <a:tcPr marL="68580" marR="68580" marT="0" marB="0" anchor="ctr"/>
                </a:tc>
                <a:tc>
                  <a:txBody>
                    <a:bodyPr/>
                    <a:lstStyle/>
                    <a:p>
                      <a:pPr algn="ctr"/>
                      <a:endParaRPr lang="en-US" sz="1000">
                        <a:effectLst/>
                      </a:endParaRPr>
                    </a:p>
                  </a:txBody>
                  <a:tcPr marL="68580" marR="68580" marT="0" marB="0" anchor="ctr"/>
                </a:tc>
                <a:tc>
                  <a:txBody>
                    <a:bodyPr/>
                    <a:lstStyle/>
                    <a:p>
                      <a:pPr algn="ctr"/>
                      <a:endParaRPr lang="en-US" sz="1000">
                        <a:effectLst/>
                      </a:endParaRPr>
                    </a:p>
                  </a:txBody>
                  <a:tcPr marL="68580" marR="68580" marT="0" marB="0" anchor="ctr"/>
                </a:tc>
                <a:extLst>
                  <a:ext uri="{0D108BD9-81ED-4DB2-BD59-A6C34878D82A}">
                    <a16:rowId xmlns:a16="http://schemas.microsoft.com/office/drawing/2014/main" val="2815689127"/>
                  </a:ext>
                </a:extLst>
              </a:tr>
              <a:tr h="168906">
                <a:tc>
                  <a:txBody>
                    <a:bodyPr/>
                    <a:lstStyle/>
                    <a:p>
                      <a:r>
                        <a:rPr lang="en-US" sz="1000" dirty="0">
                          <a:effectLst/>
                        </a:rPr>
                        <a:t>Total Outgoing</a:t>
                      </a:r>
                    </a:p>
                  </a:txBody>
                  <a:tcPr marL="68580" marR="68580" marT="0" marB="0" anchor="b"/>
                </a:tc>
                <a:tc>
                  <a:txBody>
                    <a:bodyPr/>
                    <a:lstStyle/>
                    <a:p>
                      <a:pPr lvl="0">
                        <a:buNone/>
                      </a:pPr>
                      <a:r>
                        <a:rPr lang="en-US" sz="1000" dirty="0">
                          <a:effectLst/>
                        </a:rPr>
                        <a:t>            £4,130</a:t>
                      </a:r>
                    </a:p>
                  </a:txBody>
                  <a:tcPr marL="68580" marR="68580" marT="0" marB="0" anchor="b"/>
                </a:tc>
                <a:tc>
                  <a:txBody>
                    <a:bodyPr/>
                    <a:lstStyle/>
                    <a:p>
                      <a:pPr algn="ctr"/>
                      <a:r>
                        <a:rPr lang="en-US" sz="1000" dirty="0">
                          <a:effectLst/>
                        </a:rPr>
                        <a:t>£7,560</a:t>
                      </a:r>
                    </a:p>
                  </a:txBody>
                  <a:tcPr marL="68580" marR="68580" marT="0" marB="0" anchor="ctr"/>
                </a:tc>
                <a:tc>
                  <a:txBody>
                    <a:bodyPr/>
                    <a:lstStyle/>
                    <a:p>
                      <a:pPr algn="ctr"/>
                      <a:r>
                        <a:rPr lang="en-US" sz="1000" dirty="0">
                          <a:effectLst/>
                        </a:rPr>
                        <a:t>£7,560</a:t>
                      </a:r>
                    </a:p>
                  </a:txBody>
                  <a:tcPr marL="68580" marR="68580" marT="0" marB="0" anchor="ctr"/>
                </a:tc>
                <a:tc>
                  <a:txBody>
                    <a:bodyPr/>
                    <a:lstStyle/>
                    <a:p>
                      <a:pPr algn="ctr"/>
                      <a:r>
                        <a:rPr lang="en-US" sz="1000" dirty="0">
                          <a:effectLst/>
                        </a:rPr>
                        <a:t>£7,560</a:t>
                      </a:r>
                    </a:p>
                  </a:txBody>
                  <a:tcPr marL="68580" marR="68580" marT="0" marB="0" anchor="ctr"/>
                </a:tc>
                <a:extLst>
                  <a:ext uri="{0D108BD9-81ED-4DB2-BD59-A6C34878D82A}">
                    <a16:rowId xmlns:a16="http://schemas.microsoft.com/office/drawing/2014/main" val="2047147484"/>
                  </a:ext>
                </a:extLst>
              </a:tr>
              <a:tr h="168906">
                <a:tc>
                  <a:txBody>
                    <a:bodyPr/>
                    <a:lstStyle/>
                    <a:p>
                      <a:endParaRPr lang="en-US" sz="1000">
                        <a:effectLst/>
                      </a:endParaRPr>
                    </a:p>
                  </a:txBody>
                  <a:tcPr marL="68580" marR="68580" marT="0" marB="0" anchor="b"/>
                </a:tc>
                <a:tc>
                  <a:txBody>
                    <a:bodyPr/>
                    <a:lstStyle/>
                    <a:p>
                      <a:pPr lvl="0">
                        <a:buNone/>
                      </a:pPr>
                      <a:endParaRPr lang="en-US" sz="1000" dirty="0">
                        <a:effectLst/>
                      </a:endParaRPr>
                    </a:p>
                  </a:txBody>
                  <a:tcPr marL="68580" marR="68580" marT="0" marB="0" anchor="b"/>
                </a:tc>
                <a:tc>
                  <a:txBody>
                    <a:bodyPr/>
                    <a:lstStyle/>
                    <a:p>
                      <a:pPr algn="ctr"/>
                      <a:endParaRPr lang="en-US" sz="1000">
                        <a:effectLst/>
                      </a:endParaRPr>
                    </a:p>
                  </a:txBody>
                  <a:tcPr marL="68580" marR="68580" marT="0" marB="0" anchor="ctr"/>
                </a:tc>
                <a:tc>
                  <a:txBody>
                    <a:bodyPr/>
                    <a:lstStyle/>
                    <a:p>
                      <a:pPr algn="ctr"/>
                      <a:endParaRPr lang="en-US" sz="1000">
                        <a:effectLst/>
                      </a:endParaRPr>
                    </a:p>
                  </a:txBody>
                  <a:tcPr marL="68580" marR="68580" marT="0" marB="0" anchor="ctr"/>
                </a:tc>
                <a:tc>
                  <a:txBody>
                    <a:bodyPr/>
                    <a:lstStyle/>
                    <a:p>
                      <a:pPr algn="ctr"/>
                      <a:endParaRPr lang="en-US" sz="1000">
                        <a:effectLst/>
                      </a:endParaRPr>
                    </a:p>
                  </a:txBody>
                  <a:tcPr marL="68580" marR="68580" marT="0" marB="0" anchor="ctr"/>
                </a:tc>
                <a:extLst>
                  <a:ext uri="{0D108BD9-81ED-4DB2-BD59-A6C34878D82A}">
                    <a16:rowId xmlns:a16="http://schemas.microsoft.com/office/drawing/2014/main" val="441809812"/>
                  </a:ext>
                </a:extLst>
              </a:tr>
              <a:tr h="168906">
                <a:tc>
                  <a:txBody>
                    <a:bodyPr/>
                    <a:lstStyle/>
                    <a:p>
                      <a:r>
                        <a:rPr lang="en-US" sz="1000" dirty="0">
                          <a:effectLst/>
                        </a:rPr>
                        <a:t>Incoming less outgoing</a:t>
                      </a:r>
                    </a:p>
                  </a:txBody>
                  <a:tcPr marL="68580" marR="68580" marT="0" marB="0" anchor="b"/>
                </a:tc>
                <a:tc>
                  <a:txBody>
                    <a:bodyPr/>
                    <a:lstStyle/>
                    <a:p>
                      <a:pPr lvl="0">
                        <a:buNone/>
                      </a:pPr>
                      <a:r>
                        <a:rPr lang="en-US" sz="1000" dirty="0">
                          <a:effectLst/>
                        </a:rPr>
                        <a:t>            £5,870</a:t>
                      </a:r>
                    </a:p>
                  </a:txBody>
                  <a:tcPr marL="68580" marR="68580" marT="0" marB="0" anchor="b"/>
                </a:tc>
                <a:tc>
                  <a:txBody>
                    <a:bodyPr/>
                    <a:lstStyle/>
                    <a:p>
                      <a:pPr algn="ctr"/>
                      <a:r>
                        <a:rPr lang="en-US" sz="1000" dirty="0">
                          <a:effectLst/>
                        </a:rPr>
                        <a:t>£2,440</a:t>
                      </a:r>
                    </a:p>
                  </a:txBody>
                  <a:tcPr marL="68580" marR="68580" marT="0" marB="0" anchor="ctr"/>
                </a:tc>
                <a:tc>
                  <a:txBody>
                    <a:bodyPr/>
                    <a:lstStyle/>
                    <a:p>
                      <a:pPr algn="ctr"/>
                      <a:r>
                        <a:rPr lang="en-US" sz="1000" dirty="0">
                          <a:effectLst/>
                        </a:rPr>
                        <a:t>£7,840</a:t>
                      </a:r>
                    </a:p>
                  </a:txBody>
                  <a:tcPr marL="68580" marR="68580" marT="0" marB="0" anchor="ctr"/>
                </a:tc>
                <a:tc>
                  <a:txBody>
                    <a:bodyPr/>
                    <a:lstStyle/>
                    <a:p>
                      <a:pPr algn="ctr"/>
                      <a:r>
                        <a:rPr lang="en-US" sz="1000" dirty="0">
                          <a:effectLst/>
                        </a:rPr>
                        <a:t>£7,440</a:t>
                      </a:r>
                    </a:p>
                  </a:txBody>
                  <a:tcPr marL="68580" marR="68580" marT="0" marB="0" anchor="ctr"/>
                </a:tc>
                <a:extLst>
                  <a:ext uri="{0D108BD9-81ED-4DB2-BD59-A6C34878D82A}">
                    <a16:rowId xmlns:a16="http://schemas.microsoft.com/office/drawing/2014/main" val="3505327923"/>
                  </a:ext>
                </a:extLst>
              </a:tr>
              <a:tr h="168906">
                <a:tc>
                  <a:txBody>
                    <a:bodyPr/>
                    <a:lstStyle/>
                    <a:p>
                      <a:r>
                        <a:rPr lang="en-US" sz="1000" dirty="0">
                          <a:effectLst/>
                        </a:rPr>
                        <a:t>Opening Bank Balance</a:t>
                      </a:r>
                    </a:p>
                  </a:txBody>
                  <a:tcPr marL="68580" marR="68580" marT="0" marB="0" anchor="b"/>
                </a:tc>
                <a:tc>
                  <a:txBody>
                    <a:bodyPr/>
                    <a:lstStyle/>
                    <a:p>
                      <a:pPr lvl="0">
                        <a:buNone/>
                      </a:pPr>
                      <a:r>
                        <a:rPr lang="en-US" sz="1000" dirty="0">
                          <a:effectLst/>
                        </a:rPr>
                        <a:t>                £0</a:t>
                      </a:r>
                    </a:p>
                  </a:txBody>
                  <a:tcPr marL="68580" marR="68580" marT="0" marB="0" anchor="b"/>
                </a:tc>
                <a:tc>
                  <a:txBody>
                    <a:bodyPr/>
                    <a:lstStyle/>
                    <a:p>
                      <a:pPr algn="ctr"/>
                      <a:r>
                        <a:rPr lang="en-US" sz="1000" dirty="0">
                          <a:effectLst/>
                        </a:rPr>
                        <a:t>£5,870</a:t>
                      </a:r>
                    </a:p>
                  </a:txBody>
                  <a:tcPr marL="68580" marR="68580" marT="0" marB="0" anchor="ctr"/>
                </a:tc>
                <a:tc>
                  <a:txBody>
                    <a:bodyPr/>
                    <a:lstStyle/>
                    <a:p>
                      <a:pPr algn="ctr"/>
                      <a:r>
                        <a:rPr lang="en-US" sz="1000" dirty="0">
                          <a:effectLst/>
                        </a:rPr>
                        <a:t>£8,310</a:t>
                      </a:r>
                    </a:p>
                  </a:txBody>
                  <a:tcPr marL="68580" marR="68580" marT="0" marB="0" anchor="ctr"/>
                </a:tc>
                <a:tc>
                  <a:txBody>
                    <a:bodyPr/>
                    <a:lstStyle/>
                    <a:p>
                      <a:pPr algn="ctr"/>
                      <a:r>
                        <a:rPr lang="en-US" sz="1000" dirty="0">
                          <a:effectLst/>
                        </a:rPr>
                        <a:t>£16,150</a:t>
                      </a:r>
                    </a:p>
                  </a:txBody>
                  <a:tcPr marL="68580" marR="68580" marT="0" marB="0" anchor="ctr"/>
                </a:tc>
                <a:extLst>
                  <a:ext uri="{0D108BD9-81ED-4DB2-BD59-A6C34878D82A}">
                    <a16:rowId xmlns:a16="http://schemas.microsoft.com/office/drawing/2014/main" val="2182406663"/>
                  </a:ext>
                </a:extLst>
              </a:tr>
              <a:tr h="168906">
                <a:tc>
                  <a:txBody>
                    <a:bodyPr/>
                    <a:lstStyle/>
                    <a:p>
                      <a:r>
                        <a:rPr lang="en-US" sz="1000" dirty="0">
                          <a:effectLst/>
                        </a:rPr>
                        <a:t>Closing Bank Balance</a:t>
                      </a:r>
                    </a:p>
                  </a:txBody>
                  <a:tcPr marL="68580" marR="68580" marT="0" marB="0" anchor="b"/>
                </a:tc>
                <a:tc>
                  <a:txBody>
                    <a:bodyPr/>
                    <a:lstStyle/>
                    <a:p>
                      <a:pPr lvl="0">
                        <a:buNone/>
                      </a:pPr>
                      <a:r>
                        <a:rPr lang="en-US" sz="1000" dirty="0">
                          <a:effectLst/>
                        </a:rPr>
                        <a:t>             £5,870</a:t>
                      </a:r>
                    </a:p>
                  </a:txBody>
                  <a:tcPr marL="68580" marR="68580" marT="0" marB="0" anchor="b"/>
                </a:tc>
                <a:tc>
                  <a:txBody>
                    <a:bodyPr/>
                    <a:lstStyle/>
                    <a:p>
                      <a:pPr algn="ctr"/>
                      <a:r>
                        <a:rPr lang="en-US" sz="1000" dirty="0">
                          <a:effectLst/>
                        </a:rPr>
                        <a:t>£8,310</a:t>
                      </a:r>
                    </a:p>
                  </a:txBody>
                  <a:tcPr marL="68580" marR="68580" marT="0" marB="0" anchor="ctr"/>
                </a:tc>
                <a:tc>
                  <a:txBody>
                    <a:bodyPr/>
                    <a:lstStyle/>
                    <a:p>
                      <a:pPr algn="ctr"/>
                      <a:r>
                        <a:rPr lang="en-US" sz="1000" dirty="0">
                          <a:effectLst/>
                        </a:rPr>
                        <a:t>£16,150</a:t>
                      </a:r>
                    </a:p>
                  </a:txBody>
                  <a:tcPr marL="68580" marR="68580" marT="0" marB="0" anchor="ctr"/>
                </a:tc>
                <a:tc>
                  <a:txBody>
                    <a:bodyPr/>
                    <a:lstStyle/>
                    <a:p>
                      <a:pPr algn="ctr"/>
                      <a:r>
                        <a:rPr lang="en-US" sz="1000" dirty="0">
                          <a:effectLst/>
                        </a:rPr>
                        <a:t>£23,590</a:t>
                      </a:r>
                    </a:p>
                  </a:txBody>
                  <a:tcPr marL="68580" marR="68580" marT="0" marB="0" anchor="ctr"/>
                </a:tc>
                <a:extLst>
                  <a:ext uri="{0D108BD9-81ED-4DB2-BD59-A6C34878D82A}">
                    <a16:rowId xmlns:a16="http://schemas.microsoft.com/office/drawing/2014/main" val="588120578"/>
                  </a:ext>
                </a:extLst>
              </a:tr>
            </a:tbl>
          </a:graphicData>
        </a:graphic>
      </p:graphicFrame>
    </p:spTree>
    <p:extLst>
      <p:ext uri="{BB962C8B-B14F-4D97-AF65-F5344CB8AC3E}">
        <p14:creationId xmlns:p14="http://schemas.microsoft.com/office/powerpoint/2010/main" val="3232399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965C5F-7B38-EFF8-6738-69DAAC3439DB}"/>
              </a:ext>
            </a:extLst>
          </p:cNvPr>
          <p:cNvSpPr>
            <a:spLocks noGrp="1"/>
          </p:cNvSpPr>
          <p:nvPr>
            <p:ph type="title"/>
          </p:nvPr>
        </p:nvSpPr>
        <p:spPr>
          <a:xfrm>
            <a:off x="1238250" y="4419"/>
            <a:ext cx="10058400" cy="1371600"/>
          </a:xfrm>
        </p:spPr>
        <p:txBody>
          <a:bodyPr/>
          <a:lstStyle/>
          <a:p>
            <a:r>
              <a:rPr lang="en-US">
                <a:ea typeface="+mj-lt"/>
                <a:cs typeface="+mj-lt"/>
              </a:rPr>
              <a:t>Forecast profit and loss account </a:t>
            </a:r>
            <a:endParaRPr lang="en-US"/>
          </a:p>
        </p:txBody>
      </p:sp>
      <p:sp>
        <p:nvSpPr>
          <p:cNvPr id="11" name="TextBox 10">
            <a:extLst>
              <a:ext uri="{FF2B5EF4-FFF2-40B4-BE49-F238E27FC236}">
                <a16:creationId xmlns:a16="http://schemas.microsoft.com/office/drawing/2014/main" id="{97249502-2B16-5497-CE4D-A23F9EC53131}"/>
              </a:ext>
            </a:extLst>
          </p:cNvPr>
          <p:cNvSpPr txBox="1"/>
          <p:nvPr/>
        </p:nvSpPr>
        <p:spPr>
          <a:xfrm>
            <a:off x="3895725" y="19050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pic>
        <p:nvPicPr>
          <p:cNvPr id="12" name="Picture 12">
            <a:extLst>
              <a:ext uri="{FF2B5EF4-FFF2-40B4-BE49-F238E27FC236}">
                <a16:creationId xmlns:a16="http://schemas.microsoft.com/office/drawing/2014/main" id="{BA7B3E19-DBC5-63F3-F9BA-0966C62D5769}"/>
              </a:ext>
            </a:extLst>
          </p:cNvPr>
          <p:cNvPicPr>
            <a:picLocks noChangeAspect="1"/>
          </p:cNvPicPr>
          <p:nvPr/>
        </p:nvPicPr>
        <p:blipFill>
          <a:blip r:embed="rId2"/>
          <a:stretch>
            <a:fillRect/>
          </a:stretch>
        </p:blipFill>
        <p:spPr>
          <a:xfrm>
            <a:off x="9144000" y="2390775"/>
            <a:ext cx="2743200" cy="2438400"/>
          </a:xfrm>
          <a:prstGeom prst="rect">
            <a:avLst/>
          </a:prstGeom>
        </p:spPr>
      </p:pic>
      <p:sp>
        <p:nvSpPr>
          <p:cNvPr id="17" name="TextBox 16">
            <a:extLst>
              <a:ext uri="{FF2B5EF4-FFF2-40B4-BE49-F238E27FC236}">
                <a16:creationId xmlns:a16="http://schemas.microsoft.com/office/drawing/2014/main" id="{32E1AF30-32C0-5530-979F-64040789993E}"/>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
        <p:nvSpPr>
          <p:cNvPr id="22" name="TextBox 21">
            <a:extLst>
              <a:ext uri="{FF2B5EF4-FFF2-40B4-BE49-F238E27FC236}">
                <a16:creationId xmlns:a16="http://schemas.microsoft.com/office/drawing/2014/main" id="{1D02BBC1-F089-7AD0-B4CC-5032368C4243}"/>
              </a:ext>
            </a:extLst>
          </p:cNvPr>
          <p:cNvSpPr txBox="1"/>
          <p:nvPr/>
        </p:nvSpPr>
        <p:spPr>
          <a:xfrm>
            <a:off x="4114800" y="239077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graphicFrame>
        <p:nvGraphicFramePr>
          <p:cNvPr id="26" name="Content Placeholder 25">
            <a:extLst>
              <a:ext uri="{FF2B5EF4-FFF2-40B4-BE49-F238E27FC236}">
                <a16:creationId xmlns:a16="http://schemas.microsoft.com/office/drawing/2014/main" id="{CD7065C3-2656-6213-A294-C98441747536}"/>
              </a:ext>
            </a:extLst>
          </p:cNvPr>
          <p:cNvGraphicFramePr>
            <a:graphicFrameLocks noGrp="1"/>
          </p:cNvGraphicFramePr>
          <p:nvPr>
            <p:ph idx="1"/>
            <p:extLst>
              <p:ext uri="{D42A27DB-BD31-4B8C-83A1-F6EECF244321}">
                <p14:modId xmlns:p14="http://schemas.microsoft.com/office/powerpoint/2010/main" val="3358962209"/>
              </p:ext>
            </p:extLst>
          </p:nvPr>
        </p:nvGraphicFramePr>
        <p:xfrm>
          <a:off x="208767" y="1294356"/>
          <a:ext cx="8365674" cy="7540738"/>
        </p:xfrm>
        <a:graphic>
          <a:graphicData uri="http://schemas.openxmlformats.org/drawingml/2006/table">
            <a:tbl>
              <a:tblPr firstRow="1" firstCol="1" lastRow="1" lastCol="1" bandRow="1" bandCol="1">
                <a:tableStyleId>{616DA210-FB5B-4158-B5E0-FEB733F419BA}</a:tableStyleId>
              </a:tblPr>
              <a:tblGrid>
                <a:gridCol w="4357495">
                  <a:extLst>
                    <a:ext uri="{9D8B030D-6E8A-4147-A177-3AD203B41FA5}">
                      <a16:colId xmlns:a16="http://schemas.microsoft.com/office/drawing/2014/main" val="3459277336"/>
                    </a:ext>
                  </a:extLst>
                </a:gridCol>
                <a:gridCol w="1456443">
                  <a:extLst>
                    <a:ext uri="{9D8B030D-6E8A-4147-A177-3AD203B41FA5}">
                      <a16:colId xmlns:a16="http://schemas.microsoft.com/office/drawing/2014/main" val="997901274"/>
                    </a:ext>
                  </a:extLst>
                </a:gridCol>
                <a:gridCol w="1474417">
                  <a:extLst>
                    <a:ext uri="{9D8B030D-6E8A-4147-A177-3AD203B41FA5}">
                      <a16:colId xmlns:a16="http://schemas.microsoft.com/office/drawing/2014/main" val="3291808865"/>
                    </a:ext>
                  </a:extLst>
                </a:gridCol>
                <a:gridCol w="1077319">
                  <a:extLst>
                    <a:ext uri="{9D8B030D-6E8A-4147-A177-3AD203B41FA5}">
                      <a16:colId xmlns:a16="http://schemas.microsoft.com/office/drawing/2014/main" val="3920685952"/>
                    </a:ext>
                  </a:extLst>
                </a:gridCol>
              </a:tblGrid>
              <a:tr h="195389">
                <a:tc>
                  <a:txBody>
                    <a:bodyPr/>
                    <a:lstStyle/>
                    <a:p>
                      <a:pPr marL="31750">
                        <a:lnSpc>
                          <a:spcPts val="1045"/>
                        </a:lnSpc>
                        <a:tabLst>
                          <a:tab pos="664845" algn="l"/>
                        </a:tabLst>
                      </a:pPr>
                      <a:r>
                        <a:rPr lang="en-US" sz="900" dirty="0">
                          <a:effectLst/>
                        </a:rPr>
                        <a:t>Business:	Leicester Events</a:t>
                      </a:r>
                      <a:endParaRPr lang="en-US" dirty="0">
                        <a:effectLst/>
                      </a:endParaRPr>
                    </a:p>
                  </a:txBody>
                  <a:tcPr marL="0" marR="0" marT="0" marB="0"/>
                </a:tc>
                <a:tc gridSpan="3">
                  <a:txBody>
                    <a:bodyPr/>
                    <a:lstStyle/>
                    <a:p>
                      <a:pPr>
                        <a:buNone/>
                      </a:pPr>
                      <a:endParaRPr lang="en-US"/>
                    </a:p>
                  </a:txBody>
                  <a:tcPr marL="0" marR="0" marT="0" marB="0" horzOverflow="overflow"/>
                </a:tc>
                <a:tc hMerge="1">
                  <a:txBody>
                    <a:bodyPr/>
                    <a:lstStyle/>
                    <a:p>
                      <a:endParaRPr lang="en-US"/>
                    </a:p>
                  </a:txBody>
                  <a:tcPr marL="0" marR="0" marT="0" marB="0" horzOverflow="overflow"/>
                </a:tc>
                <a:tc hMerge="1">
                  <a:txBody>
                    <a:bodyPr/>
                    <a:lstStyle/>
                    <a:p>
                      <a:endParaRPr lang="en-US"/>
                    </a:p>
                  </a:txBody>
                  <a:tcPr marL="0" marR="0" marT="0" marB="0" horzOverflow="overflow"/>
                </a:tc>
                <a:extLst>
                  <a:ext uri="{0D108BD9-81ED-4DB2-BD59-A6C34878D82A}">
                    <a16:rowId xmlns:a16="http://schemas.microsoft.com/office/drawing/2014/main" val="2809736999"/>
                  </a:ext>
                </a:extLst>
              </a:tr>
              <a:tr h="350353">
                <a:tc>
                  <a:txBody>
                    <a:bodyPr/>
                    <a:lstStyle/>
                    <a:p>
                      <a:pPr marL="31750">
                        <a:spcBef>
                          <a:spcPts val="590"/>
                        </a:spcBef>
                        <a:spcAft>
                          <a:spcPts val="0"/>
                        </a:spcAft>
                      </a:pPr>
                      <a:r>
                        <a:rPr lang="en-US" sz="900" dirty="0">
                          <a:effectLst/>
                        </a:rPr>
                        <a:t>Period:	</a:t>
                      </a:r>
                      <a:r>
                        <a:rPr lang="en-US" sz="900" spc="-20" dirty="0">
                          <a:effectLst/>
                        </a:rPr>
                        <a:t>Year </a:t>
                      </a:r>
                      <a:r>
                        <a:rPr lang="en-US" sz="900" dirty="0">
                          <a:effectLst/>
                        </a:rPr>
                        <a:t>to December ,</a:t>
                      </a:r>
                      <a:r>
                        <a:rPr lang="en-US" sz="900" spc="75" dirty="0">
                          <a:effectLst/>
                        </a:rPr>
                        <a:t> </a:t>
                      </a:r>
                      <a:r>
                        <a:rPr lang="en-US" sz="900" dirty="0">
                          <a:effectLst/>
                        </a:rPr>
                        <a:t>2022</a:t>
                      </a:r>
                      <a:endParaRPr lang="en-US" dirty="0">
                        <a:effectLst/>
                      </a:endParaRPr>
                    </a:p>
                    <a:p>
                      <a:pPr marL="31750">
                        <a:spcBef>
                          <a:spcPts val="185"/>
                        </a:spcBef>
                        <a:spcAft>
                          <a:spcPts val="0"/>
                        </a:spcAft>
                      </a:pPr>
                      <a:r>
                        <a:rPr lang="en-US" sz="900" dirty="0">
                          <a:effectLst/>
                        </a:rPr>
                        <a:t>Sales:</a:t>
                      </a:r>
                      <a:endParaRPr lang="en-US" dirty="0">
                        <a:effectLst/>
                      </a:endParaRPr>
                    </a:p>
                  </a:txBody>
                  <a:tcPr marL="0" marR="0" marT="0" marB="0"/>
                </a:tc>
                <a:tc>
                  <a:txBody>
                    <a:bodyPr/>
                    <a:lstStyle/>
                    <a:p>
                      <a:endParaRPr lang="en-US">
                        <a:effectLst/>
                      </a:endParaRPr>
                    </a:p>
                  </a:txBody>
                  <a:tcPr marL="0" marR="0" marT="0" marB="0"/>
                </a:tc>
                <a:tc>
                  <a:txBody>
                    <a:bodyPr/>
                    <a:lstStyle/>
                    <a:p>
                      <a:endParaRPr lang="en-US" sz="900" dirty="0">
                        <a:effectLst/>
                      </a:endParaRPr>
                    </a:p>
                    <a:p>
                      <a:pPr lvl="0">
                        <a:buNone/>
                      </a:pPr>
                      <a:r>
                        <a:rPr lang="en-US" sz="900" dirty="0">
                          <a:effectLst/>
                        </a:rPr>
                        <a:t>                  £ 15,000</a:t>
                      </a:r>
                      <a:endParaRPr lang="en-US" dirty="0">
                        <a:effectLst/>
                      </a:endParaRPr>
                    </a:p>
                  </a:txBody>
                  <a:tcPr marL="0" marR="0" marT="0" marB="0"/>
                </a:tc>
                <a:tc>
                  <a:txBody>
                    <a:bodyPr/>
                    <a:lstStyle/>
                    <a:p>
                      <a:endParaRPr lang="en-US">
                        <a:effectLst/>
                      </a:endParaRPr>
                    </a:p>
                    <a:p>
                      <a:pPr marL="60325" marR="16510" algn="ctr">
                        <a:spcBef>
                          <a:spcPts val="680"/>
                        </a:spcBef>
                        <a:spcAft>
                          <a:spcPts val="0"/>
                        </a:spcAft>
                      </a:pPr>
                      <a:r>
                        <a:rPr lang="en-US" sz="900" dirty="0">
                          <a:effectLst/>
                        </a:rPr>
                        <a:t>(A)=15,000</a:t>
                      </a:r>
                      <a:endParaRPr lang="en-US" dirty="0">
                        <a:effectLst/>
                      </a:endParaRPr>
                    </a:p>
                  </a:txBody>
                  <a:tcPr marL="0" marR="0" marT="0" marB="0"/>
                </a:tc>
                <a:extLst>
                  <a:ext uri="{0D108BD9-81ED-4DB2-BD59-A6C34878D82A}">
                    <a16:rowId xmlns:a16="http://schemas.microsoft.com/office/drawing/2014/main" val="4058951361"/>
                  </a:ext>
                </a:extLst>
              </a:tr>
              <a:tr h="195389">
                <a:tc>
                  <a:txBody>
                    <a:bodyPr/>
                    <a:lstStyle/>
                    <a:p>
                      <a:pPr marL="31750">
                        <a:spcBef>
                          <a:spcPts val="35"/>
                        </a:spcBef>
                        <a:spcAft>
                          <a:spcPts val="0"/>
                        </a:spcAft>
                      </a:pPr>
                      <a:r>
                        <a:rPr lang="en-US" sz="900" dirty="0">
                          <a:effectLst/>
                        </a:rPr>
                        <a:t>Less direct (variable) costs:</a:t>
                      </a:r>
                      <a:endParaRPr lang="en-US" dirty="0">
                        <a:effectLst/>
                      </a:endParaRPr>
                    </a:p>
                  </a:txBody>
                  <a:tcPr marL="0" marR="0" marT="0" marB="0"/>
                </a:tc>
                <a:tc>
                  <a:txBody>
                    <a:bodyPr/>
                    <a:lstStyle/>
                    <a:p>
                      <a:endParaRPr lang="en-US">
                        <a:effectLst/>
                      </a:endParaRPr>
                    </a:p>
                  </a:txBody>
                  <a:tcPr marL="0" marR="0" marT="0" marB="0"/>
                </a:tc>
                <a:tc>
                  <a:txBody>
                    <a:bodyPr/>
                    <a:lstStyle/>
                    <a:p>
                      <a:endParaRPr lang="en-US">
                        <a:effectLst/>
                      </a:endParaRPr>
                    </a:p>
                  </a:txBody>
                  <a:tcPr marL="0" marR="0" marT="0" marB="0"/>
                </a:tc>
                <a:tc>
                  <a:txBody>
                    <a:bodyPr/>
                    <a:lstStyle/>
                    <a:p>
                      <a:endParaRPr lang="en-US">
                        <a:effectLst/>
                      </a:endParaRPr>
                    </a:p>
                  </a:txBody>
                  <a:tcPr marL="0" marR="0" marT="0" marB="0"/>
                </a:tc>
                <a:extLst>
                  <a:ext uri="{0D108BD9-81ED-4DB2-BD59-A6C34878D82A}">
                    <a16:rowId xmlns:a16="http://schemas.microsoft.com/office/drawing/2014/main" val="791322934"/>
                  </a:ext>
                </a:extLst>
              </a:tr>
              <a:tr h="456678">
                <a:tc>
                  <a:txBody>
                    <a:bodyPr/>
                    <a:lstStyle/>
                    <a:p>
                      <a:pPr marL="158115">
                        <a:spcBef>
                          <a:spcPts val="30"/>
                        </a:spcBef>
                        <a:spcAft>
                          <a:spcPts val="0"/>
                        </a:spcAft>
                      </a:pPr>
                      <a:r>
                        <a:rPr lang="en-US" sz="900" dirty="0">
                          <a:effectLst/>
                        </a:rPr>
                        <a:t>materials</a:t>
                      </a:r>
                      <a:endParaRPr lang="en-US" dirty="0">
                        <a:effectLst/>
                      </a:endParaRPr>
                    </a:p>
                  </a:txBody>
                  <a:tcPr marL="0" marR="0" marT="0" marB="0"/>
                </a:tc>
                <a:tc>
                  <a:txBody>
                    <a:bodyPr/>
                    <a:lstStyle/>
                    <a:p>
                      <a:r>
                        <a:rPr lang="en-US" sz="900" dirty="0">
                          <a:effectLst/>
                        </a:rPr>
                        <a:t>                 </a:t>
                      </a:r>
                      <a:endParaRPr lang="en-US" dirty="0">
                        <a:effectLst/>
                      </a:endParaRPr>
                    </a:p>
                    <a:p>
                      <a:pPr lvl="0">
                        <a:buNone/>
                      </a:pPr>
                      <a:r>
                        <a:rPr lang="en-US" sz="900" dirty="0">
                          <a:effectLst/>
                        </a:rPr>
                        <a:t>                  £1,000</a:t>
                      </a:r>
                      <a:endParaRPr lang="en-US" dirty="0">
                        <a:effectLst/>
                      </a:endParaRPr>
                    </a:p>
                  </a:txBody>
                  <a:tcPr marL="0" marR="0" marT="0" marB="0"/>
                </a:tc>
                <a:tc>
                  <a:txBody>
                    <a:bodyPr/>
                    <a:lstStyle/>
                    <a:p>
                      <a:endParaRPr lang="en-US">
                        <a:effectLst/>
                      </a:endParaRPr>
                    </a:p>
                  </a:txBody>
                  <a:tcPr marL="0" marR="0" marT="0" marB="0"/>
                </a:tc>
                <a:tc>
                  <a:txBody>
                    <a:bodyPr/>
                    <a:lstStyle/>
                    <a:p>
                      <a:endParaRPr lang="en-US">
                        <a:effectLst/>
                      </a:endParaRPr>
                    </a:p>
                  </a:txBody>
                  <a:tcPr marL="0" marR="0" marT="0" marB="0"/>
                </a:tc>
                <a:extLst>
                  <a:ext uri="{0D108BD9-81ED-4DB2-BD59-A6C34878D82A}">
                    <a16:rowId xmlns:a16="http://schemas.microsoft.com/office/drawing/2014/main" val="1843559980"/>
                  </a:ext>
                </a:extLst>
              </a:tr>
              <a:tr h="195389">
                <a:tc>
                  <a:txBody>
                    <a:bodyPr/>
                    <a:lstStyle/>
                    <a:p>
                      <a:pPr marL="158115">
                        <a:spcBef>
                          <a:spcPts val="30"/>
                        </a:spcBef>
                        <a:spcAft>
                          <a:spcPts val="0"/>
                        </a:spcAft>
                      </a:pPr>
                      <a:r>
                        <a:rPr lang="en-US" sz="900" dirty="0">
                          <a:effectLst/>
                        </a:rPr>
                        <a:t>direct wages</a:t>
                      </a:r>
                      <a:endParaRPr lang="en-US" dirty="0">
                        <a:effectLst/>
                      </a:endParaRPr>
                    </a:p>
                  </a:txBody>
                  <a:tcPr marL="0" marR="0" marT="0" marB="0"/>
                </a:tc>
                <a:tc>
                  <a:txBody>
                    <a:bodyPr/>
                    <a:lstStyle/>
                    <a:p>
                      <a:r>
                        <a:rPr lang="en-US" sz="900" dirty="0">
                          <a:effectLst/>
                        </a:rPr>
                        <a:t>                    £0</a:t>
                      </a:r>
                      <a:endParaRPr lang="en-US" dirty="0">
                        <a:effectLst/>
                      </a:endParaRPr>
                    </a:p>
                  </a:txBody>
                  <a:tcPr marL="0" marR="0" marT="0" marB="0"/>
                </a:tc>
                <a:tc>
                  <a:txBody>
                    <a:bodyPr/>
                    <a:lstStyle/>
                    <a:p>
                      <a:endParaRPr lang="en-US">
                        <a:effectLst/>
                      </a:endParaRPr>
                    </a:p>
                  </a:txBody>
                  <a:tcPr marL="0" marR="0" marT="0" marB="0"/>
                </a:tc>
                <a:tc>
                  <a:txBody>
                    <a:bodyPr/>
                    <a:lstStyle/>
                    <a:p>
                      <a:endParaRPr lang="en-US">
                        <a:effectLst/>
                      </a:endParaRPr>
                    </a:p>
                  </a:txBody>
                  <a:tcPr marL="0" marR="0" marT="0" marB="0"/>
                </a:tc>
                <a:extLst>
                  <a:ext uri="{0D108BD9-81ED-4DB2-BD59-A6C34878D82A}">
                    <a16:rowId xmlns:a16="http://schemas.microsoft.com/office/drawing/2014/main" val="52300431"/>
                  </a:ext>
                </a:extLst>
              </a:tr>
              <a:tr h="195389">
                <a:tc>
                  <a:txBody>
                    <a:bodyPr/>
                    <a:lstStyle/>
                    <a:p>
                      <a:pPr marL="158115">
                        <a:spcBef>
                          <a:spcPts val="30"/>
                        </a:spcBef>
                        <a:spcAft>
                          <a:spcPts val="0"/>
                        </a:spcAft>
                      </a:pPr>
                      <a:r>
                        <a:rPr lang="en-US" sz="900" dirty="0">
                          <a:effectLst/>
                        </a:rPr>
                        <a:t>other</a:t>
                      </a:r>
                      <a:endParaRPr lang="en-US" dirty="0">
                        <a:effectLst/>
                      </a:endParaRPr>
                    </a:p>
                  </a:txBody>
                  <a:tcPr marL="0" marR="0" marT="0" marB="0"/>
                </a:tc>
                <a:tc>
                  <a:txBody>
                    <a:bodyPr/>
                    <a:lstStyle/>
                    <a:p>
                      <a:pPr lvl="0">
                        <a:buNone/>
                      </a:pPr>
                      <a:r>
                        <a:rPr lang="en-US" sz="900" dirty="0">
                          <a:effectLst/>
                        </a:rPr>
                        <a:t>                    £0</a:t>
                      </a:r>
                      <a:endParaRPr lang="en-US" dirty="0"/>
                    </a:p>
                  </a:txBody>
                  <a:tcPr marL="0" marR="0" marT="0" marB="0"/>
                </a:tc>
                <a:tc>
                  <a:txBody>
                    <a:bodyPr/>
                    <a:lstStyle/>
                    <a:p>
                      <a:endParaRPr lang="en-US">
                        <a:effectLst/>
                      </a:endParaRPr>
                    </a:p>
                  </a:txBody>
                  <a:tcPr marL="0" marR="0" marT="0" marB="0"/>
                </a:tc>
                <a:tc>
                  <a:txBody>
                    <a:bodyPr/>
                    <a:lstStyle/>
                    <a:p>
                      <a:endParaRPr lang="en-US">
                        <a:effectLst/>
                      </a:endParaRPr>
                    </a:p>
                  </a:txBody>
                  <a:tcPr marL="0" marR="0" marT="0" marB="0"/>
                </a:tc>
                <a:extLst>
                  <a:ext uri="{0D108BD9-81ED-4DB2-BD59-A6C34878D82A}">
                    <a16:rowId xmlns:a16="http://schemas.microsoft.com/office/drawing/2014/main" val="2326406202"/>
                  </a:ext>
                </a:extLst>
              </a:tr>
              <a:tr h="274006">
                <a:tc>
                  <a:txBody>
                    <a:bodyPr/>
                    <a:lstStyle/>
                    <a:p>
                      <a:pPr marL="31750">
                        <a:spcBef>
                          <a:spcPts val="120"/>
                        </a:spcBef>
                        <a:spcAft>
                          <a:spcPts val="0"/>
                        </a:spcAft>
                      </a:pPr>
                      <a:r>
                        <a:rPr lang="en-US" sz="900" dirty="0">
                          <a:effectLst/>
                        </a:rPr>
                        <a:t>Total direct costs</a:t>
                      </a:r>
                      <a:endParaRPr lang="en-US" dirty="0">
                        <a:effectLst/>
                      </a:endParaRPr>
                    </a:p>
                  </a:txBody>
                  <a:tcPr marL="0" marR="0" marT="0" marB="0"/>
                </a:tc>
                <a:tc>
                  <a:txBody>
                    <a:bodyPr/>
                    <a:lstStyle/>
                    <a:p>
                      <a:endParaRPr lang="en-US">
                        <a:effectLst/>
                      </a:endParaRPr>
                    </a:p>
                  </a:txBody>
                  <a:tcPr marL="0" marR="0" marT="0" marB="0"/>
                </a:tc>
                <a:tc>
                  <a:txBody>
                    <a:bodyPr/>
                    <a:lstStyle/>
                    <a:p>
                      <a:pPr marR="73660" algn="ctr">
                        <a:spcBef>
                          <a:spcPts val="90"/>
                        </a:spcBef>
                        <a:spcAft>
                          <a:spcPts val="0"/>
                        </a:spcAft>
                      </a:pPr>
                      <a:endParaRPr lang="en-US" u="none" spc="75">
                        <a:effectLst/>
                      </a:endParaRPr>
                    </a:p>
                  </a:txBody>
                  <a:tcPr marL="0" marR="0" marT="0" marB="0"/>
                </a:tc>
                <a:tc>
                  <a:txBody>
                    <a:bodyPr/>
                    <a:lstStyle/>
                    <a:p>
                      <a:endParaRPr lang="en-US">
                        <a:effectLst/>
                      </a:endParaRPr>
                    </a:p>
                  </a:txBody>
                  <a:tcPr marL="0" marR="0" marT="0" marB="0"/>
                </a:tc>
                <a:extLst>
                  <a:ext uri="{0D108BD9-81ED-4DB2-BD59-A6C34878D82A}">
                    <a16:rowId xmlns:a16="http://schemas.microsoft.com/office/drawing/2014/main" val="604039359"/>
                  </a:ext>
                </a:extLst>
              </a:tr>
              <a:tr h="195389">
                <a:tc>
                  <a:txBody>
                    <a:bodyPr/>
                    <a:lstStyle/>
                    <a:p>
                      <a:pPr marL="31750">
                        <a:spcBef>
                          <a:spcPts val="90"/>
                        </a:spcBef>
                        <a:spcAft>
                          <a:spcPts val="0"/>
                        </a:spcAft>
                      </a:pPr>
                      <a:r>
                        <a:rPr lang="en-US" sz="900" dirty="0">
                          <a:effectLst/>
                        </a:rPr>
                        <a:t>Gross profit/contribution:</a:t>
                      </a:r>
                      <a:endParaRPr lang="en-US" dirty="0">
                        <a:effectLst/>
                      </a:endParaRPr>
                    </a:p>
                  </a:txBody>
                  <a:tcPr marL="0" marR="0" marT="0" marB="0"/>
                </a:tc>
                <a:tc>
                  <a:txBody>
                    <a:bodyPr/>
                    <a:lstStyle/>
                    <a:p>
                      <a:endParaRPr lang="en-US">
                        <a:effectLst/>
                      </a:endParaRPr>
                    </a:p>
                  </a:txBody>
                  <a:tcPr marL="0" marR="0" marT="0" marB="0"/>
                </a:tc>
                <a:tc>
                  <a:txBody>
                    <a:bodyPr/>
                    <a:lstStyle/>
                    <a:p>
                      <a:pPr marR="74295" algn="ctr">
                        <a:spcBef>
                          <a:spcPts val="60"/>
                        </a:spcBef>
                        <a:spcAft>
                          <a:spcPts val="0"/>
                        </a:spcAft>
                      </a:pPr>
                      <a:r>
                        <a:rPr lang="en-US" sz="900" dirty="0">
                          <a:effectLst/>
                        </a:rPr>
                        <a:t>£ 15,000</a:t>
                      </a:r>
                      <a:endParaRPr lang="en-US" dirty="0">
                        <a:effectLst/>
                      </a:endParaRPr>
                    </a:p>
                  </a:txBody>
                  <a:tcPr marL="0" marR="0" marT="0" marB="0"/>
                </a:tc>
                <a:tc>
                  <a:txBody>
                    <a:bodyPr/>
                    <a:lstStyle/>
                    <a:p>
                      <a:pPr marL="60325" marR="16510" algn="ctr">
                        <a:spcBef>
                          <a:spcPts val="60"/>
                        </a:spcBef>
                        <a:spcAft>
                          <a:spcPts val="0"/>
                        </a:spcAft>
                      </a:pPr>
                      <a:r>
                        <a:rPr lang="en-US" sz="900" dirty="0">
                          <a:effectLst/>
                        </a:rPr>
                        <a:t>(B)= 1,000/15,000</a:t>
                      </a:r>
                      <a:endParaRPr lang="en-US" dirty="0">
                        <a:effectLst/>
                      </a:endParaRPr>
                    </a:p>
                  </a:txBody>
                  <a:tcPr marL="0" marR="0" marT="0" marB="0"/>
                </a:tc>
                <a:extLst>
                  <a:ext uri="{0D108BD9-81ED-4DB2-BD59-A6C34878D82A}">
                    <a16:rowId xmlns:a16="http://schemas.microsoft.com/office/drawing/2014/main" val="1499613794"/>
                  </a:ext>
                </a:extLst>
              </a:tr>
              <a:tr h="195389">
                <a:tc>
                  <a:txBody>
                    <a:bodyPr/>
                    <a:lstStyle/>
                    <a:p>
                      <a:pPr marL="31750">
                        <a:spcBef>
                          <a:spcPts val="35"/>
                        </a:spcBef>
                        <a:spcAft>
                          <a:spcPts val="0"/>
                        </a:spcAft>
                      </a:pPr>
                      <a:r>
                        <a:rPr lang="en-US" sz="900" dirty="0">
                          <a:effectLst/>
                        </a:rPr>
                        <a:t>=Fixed costs (overheads):</a:t>
                      </a:r>
                      <a:endParaRPr lang="en-US" dirty="0">
                        <a:effectLst/>
                      </a:endParaRPr>
                    </a:p>
                  </a:txBody>
                  <a:tcPr marL="0" marR="0" marT="0" marB="0"/>
                </a:tc>
                <a:tc>
                  <a:txBody>
                    <a:bodyPr/>
                    <a:lstStyle/>
                    <a:p>
                      <a:endParaRPr lang="en-US">
                        <a:effectLst/>
                      </a:endParaRPr>
                    </a:p>
                  </a:txBody>
                  <a:tcPr marL="0" marR="0" marT="0" marB="0"/>
                </a:tc>
                <a:tc>
                  <a:txBody>
                    <a:bodyPr/>
                    <a:lstStyle/>
                    <a:p>
                      <a:endParaRPr lang="en-US">
                        <a:effectLst/>
                      </a:endParaRPr>
                    </a:p>
                  </a:txBody>
                  <a:tcPr marL="0" marR="0" marT="0" marB="0"/>
                </a:tc>
                <a:tc>
                  <a:txBody>
                    <a:bodyPr/>
                    <a:lstStyle/>
                    <a:p>
                      <a:endParaRPr lang="en-US">
                        <a:effectLst/>
                      </a:endParaRPr>
                    </a:p>
                  </a:txBody>
                  <a:tcPr marL="0" marR="0" marT="0" marB="0"/>
                </a:tc>
                <a:extLst>
                  <a:ext uri="{0D108BD9-81ED-4DB2-BD59-A6C34878D82A}">
                    <a16:rowId xmlns:a16="http://schemas.microsoft.com/office/drawing/2014/main" val="3603319029"/>
                  </a:ext>
                </a:extLst>
              </a:tr>
              <a:tr h="195389">
                <a:tc>
                  <a:txBody>
                    <a:bodyPr/>
                    <a:lstStyle/>
                    <a:p>
                      <a:pPr marL="158115">
                        <a:spcBef>
                          <a:spcPts val="90"/>
                        </a:spcBef>
                        <a:spcAft>
                          <a:spcPts val="0"/>
                        </a:spcAft>
                      </a:pPr>
                      <a:r>
                        <a:rPr lang="en-US" sz="900" dirty="0">
                          <a:effectLst/>
                        </a:rPr>
                        <a:t>wages/salaries (incl. taxes)</a:t>
                      </a:r>
                      <a:endParaRPr lang="en-US" dirty="0">
                        <a:effectLst/>
                      </a:endParaRPr>
                    </a:p>
                  </a:txBody>
                  <a:tcPr marL="0" marR="0" marT="0" marB="0"/>
                </a:tc>
                <a:tc>
                  <a:txBody>
                    <a:bodyPr/>
                    <a:lstStyle/>
                    <a:p>
                      <a:pPr marR="291465" algn="ctr">
                        <a:spcBef>
                          <a:spcPts val="135"/>
                        </a:spcBef>
                        <a:spcAft>
                          <a:spcPts val="0"/>
                        </a:spcAft>
                      </a:pPr>
                      <a:r>
                        <a:rPr lang="en-US" sz="900" dirty="0">
                          <a:effectLst/>
                        </a:rPr>
                        <a:t>£4,500</a:t>
                      </a:r>
                    </a:p>
                  </a:txBody>
                  <a:tcPr marL="0" marR="0" marT="0" marB="0"/>
                </a:tc>
                <a:tc>
                  <a:txBody>
                    <a:bodyPr/>
                    <a:lstStyle/>
                    <a:p>
                      <a:endParaRPr lang="en-US">
                        <a:effectLst/>
                      </a:endParaRPr>
                    </a:p>
                  </a:txBody>
                  <a:tcPr marL="0" marR="0" marT="0" marB="0"/>
                </a:tc>
                <a:tc>
                  <a:txBody>
                    <a:bodyPr/>
                    <a:lstStyle/>
                    <a:p>
                      <a:endParaRPr lang="en-US">
                        <a:effectLst/>
                      </a:endParaRPr>
                    </a:p>
                  </a:txBody>
                  <a:tcPr marL="0" marR="0" marT="0" marB="0"/>
                </a:tc>
                <a:extLst>
                  <a:ext uri="{0D108BD9-81ED-4DB2-BD59-A6C34878D82A}">
                    <a16:rowId xmlns:a16="http://schemas.microsoft.com/office/drawing/2014/main" val="1249905815"/>
                  </a:ext>
                </a:extLst>
              </a:tr>
              <a:tr h="195389">
                <a:tc>
                  <a:txBody>
                    <a:bodyPr/>
                    <a:lstStyle/>
                    <a:p>
                      <a:pPr marL="158115"/>
                      <a:r>
                        <a:rPr lang="en-US" sz="900" dirty="0">
                          <a:effectLst/>
                        </a:rPr>
                        <a:t>rent</a:t>
                      </a:r>
                      <a:endParaRPr lang="en-US" dirty="0">
                        <a:effectLst/>
                      </a:endParaRPr>
                    </a:p>
                  </a:txBody>
                  <a:tcPr marL="0" marR="0" marT="0" marB="0"/>
                </a:tc>
                <a:tc>
                  <a:txBody>
                    <a:bodyPr/>
                    <a:lstStyle/>
                    <a:p>
                      <a:pPr algn="ctr"/>
                      <a:r>
                        <a:rPr lang="en-US" sz="900" dirty="0">
                          <a:effectLst/>
                        </a:rPr>
                        <a:t>    £1,200</a:t>
                      </a:r>
                      <a:endParaRPr lang="en-US" dirty="0">
                        <a:effectLst/>
                      </a:endParaRPr>
                    </a:p>
                  </a:txBody>
                  <a:tcPr marL="0" marR="0" marT="0" marB="0"/>
                </a:tc>
                <a:tc>
                  <a:txBody>
                    <a:bodyPr/>
                    <a:lstStyle/>
                    <a:p>
                      <a:endParaRPr lang="en-US">
                        <a:effectLst/>
                      </a:endParaRPr>
                    </a:p>
                  </a:txBody>
                  <a:tcPr marL="0" marR="0" marT="0" marB="0"/>
                </a:tc>
                <a:tc>
                  <a:txBody>
                    <a:bodyPr/>
                    <a:lstStyle/>
                    <a:p>
                      <a:endParaRPr lang="en-US">
                        <a:effectLst/>
                      </a:endParaRPr>
                    </a:p>
                  </a:txBody>
                  <a:tcPr marL="0" marR="0" marT="0" marB="0"/>
                </a:tc>
                <a:extLst>
                  <a:ext uri="{0D108BD9-81ED-4DB2-BD59-A6C34878D82A}">
                    <a16:rowId xmlns:a16="http://schemas.microsoft.com/office/drawing/2014/main" val="1362240173"/>
                  </a:ext>
                </a:extLst>
              </a:tr>
              <a:tr h="195389">
                <a:tc>
                  <a:txBody>
                    <a:bodyPr/>
                    <a:lstStyle/>
                    <a:p>
                      <a:pPr marL="158115">
                        <a:spcBef>
                          <a:spcPts val="30"/>
                        </a:spcBef>
                        <a:spcAft>
                          <a:spcPts val="0"/>
                        </a:spcAft>
                      </a:pPr>
                      <a:r>
                        <a:rPr lang="en-US" sz="900" dirty="0">
                          <a:effectLst/>
                        </a:rPr>
                        <a:t>heat/light/power</a:t>
                      </a:r>
                      <a:endParaRPr lang="en-US" dirty="0">
                        <a:effectLst/>
                      </a:endParaRPr>
                    </a:p>
                  </a:txBody>
                  <a:tcPr marL="0" marR="0" marT="0" marB="0"/>
                </a:tc>
                <a:tc>
                  <a:txBody>
                    <a:bodyPr/>
                    <a:lstStyle/>
                    <a:p>
                      <a:r>
                        <a:rPr lang="en-US" sz="900" dirty="0">
                          <a:effectLst/>
                        </a:rPr>
                        <a:t>                 £300</a:t>
                      </a:r>
                      <a:endParaRPr lang="en-US" dirty="0">
                        <a:effectLst/>
                      </a:endParaRPr>
                    </a:p>
                  </a:txBody>
                  <a:tcPr marL="0" marR="0" marT="0" marB="0"/>
                </a:tc>
                <a:tc>
                  <a:txBody>
                    <a:bodyPr/>
                    <a:lstStyle/>
                    <a:p>
                      <a:endParaRPr lang="en-US">
                        <a:effectLst/>
                      </a:endParaRPr>
                    </a:p>
                  </a:txBody>
                  <a:tcPr marL="0" marR="0" marT="0" marB="0"/>
                </a:tc>
                <a:tc>
                  <a:txBody>
                    <a:bodyPr/>
                    <a:lstStyle/>
                    <a:p>
                      <a:endParaRPr lang="en-US">
                        <a:effectLst/>
                      </a:endParaRPr>
                    </a:p>
                  </a:txBody>
                  <a:tcPr marL="0" marR="0" marT="0" marB="0"/>
                </a:tc>
                <a:extLst>
                  <a:ext uri="{0D108BD9-81ED-4DB2-BD59-A6C34878D82A}">
                    <a16:rowId xmlns:a16="http://schemas.microsoft.com/office/drawing/2014/main" val="1029245562"/>
                  </a:ext>
                </a:extLst>
              </a:tr>
              <a:tr h="195389">
                <a:tc>
                  <a:txBody>
                    <a:bodyPr/>
                    <a:lstStyle/>
                    <a:p>
                      <a:pPr marL="158115">
                        <a:spcBef>
                          <a:spcPts val="30"/>
                        </a:spcBef>
                        <a:spcAft>
                          <a:spcPts val="0"/>
                        </a:spcAft>
                      </a:pPr>
                      <a:r>
                        <a:rPr lang="en-US" sz="900" dirty="0">
                          <a:effectLst/>
                        </a:rPr>
                        <a:t>advertising</a:t>
                      </a:r>
                      <a:endParaRPr lang="en-US" dirty="0">
                        <a:effectLst/>
                      </a:endParaRPr>
                    </a:p>
                  </a:txBody>
                  <a:tcPr marL="0" marR="0" marT="0" marB="0"/>
                </a:tc>
                <a:tc>
                  <a:txBody>
                    <a:bodyPr/>
                    <a:lstStyle/>
                    <a:p>
                      <a:r>
                        <a:rPr lang="en-US" sz="900" dirty="0">
                          <a:effectLst/>
                        </a:rPr>
                        <a:t>                  £0</a:t>
                      </a:r>
                      <a:endParaRPr lang="en-US" dirty="0">
                        <a:effectLst/>
                      </a:endParaRPr>
                    </a:p>
                  </a:txBody>
                  <a:tcPr marL="0" marR="0" marT="0" marB="0"/>
                </a:tc>
                <a:tc>
                  <a:txBody>
                    <a:bodyPr/>
                    <a:lstStyle/>
                    <a:p>
                      <a:endParaRPr lang="en-US">
                        <a:effectLst/>
                      </a:endParaRPr>
                    </a:p>
                  </a:txBody>
                  <a:tcPr marL="0" marR="0" marT="0" marB="0"/>
                </a:tc>
                <a:tc>
                  <a:txBody>
                    <a:bodyPr/>
                    <a:lstStyle/>
                    <a:p>
                      <a:endParaRPr lang="en-US">
                        <a:effectLst/>
                      </a:endParaRPr>
                    </a:p>
                  </a:txBody>
                  <a:tcPr marL="0" marR="0" marT="0" marB="0"/>
                </a:tc>
                <a:extLst>
                  <a:ext uri="{0D108BD9-81ED-4DB2-BD59-A6C34878D82A}">
                    <a16:rowId xmlns:a16="http://schemas.microsoft.com/office/drawing/2014/main" val="87255211"/>
                  </a:ext>
                </a:extLst>
              </a:tr>
              <a:tr h="195389">
                <a:tc>
                  <a:txBody>
                    <a:bodyPr/>
                    <a:lstStyle/>
                    <a:p>
                      <a:pPr marL="158115">
                        <a:spcBef>
                          <a:spcPts val="90"/>
                        </a:spcBef>
                        <a:spcAft>
                          <a:spcPts val="0"/>
                        </a:spcAft>
                      </a:pPr>
                      <a:r>
                        <a:rPr lang="en-US" sz="900" dirty="0">
                          <a:effectLst/>
                        </a:rPr>
                        <a:t>insurance</a:t>
                      </a:r>
                      <a:endParaRPr lang="en-US" dirty="0">
                        <a:effectLst/>
                      </a:endParaRPr>
                    </a:p>
                  </a:txBody>
                  <a:tcPr marL="0" marR="0" marT="0" marB="0"/>
                </a:tc>
                <a:tc>
                  <a:txBody>
                    <a:bodyPr/>
                    <a:lstStyle/>
                    <a:p>
                      <a:pPr marR="292100">
                        <a:spcBef>
                          <a:spcPts val="135"/>
                        </a:spcBef>
                        <a:spcAft>
                          <a:spcPts val="0"/>
                        </a:spcAft>
                      </a:pPr>
                      <a:r>
                        <a:rPr lang="en-US" sz="900" dirty="0">
                          <a:effectLst/>
                        </a:rPr>
                        <a:t>                 £100</a:t>
                      </a:r>
                      <a:endParaRPr lang="en-US" dirty="0">
                        <a:effectLst/>
                      </a:endParaRPr>
                    </a:p>
                  </a:txBody>
                  <a:tcPr marL="0" marR="0" marT="0" marB="0"/>
                </a:tc>
                <a:tc>
                  <a:txBody>
                    <a:bodyPr/>
                    <a:lstStyle/>
                    <a:p>
                      <a:endParaRPr lang="en-US">
                        <a:effectLst/>
                      </a:endParaRPr>
                    </a:p>
                  </a:txBody>
                  <a:tcPr marL="0" marR="0" marT="0" marB="0"/>
                </a:tc>
                <a:tc>
                  <a:txBody>
                    <a:bodyPr/>
                    <a:lstStyle/>
                    <a:p>
                      <a:endParaRPr lang="en-US">
                        <a:effectLst/>
                      </a:endParaRPr>
                    </a:p>
                  </a:txBody>
                  <a:tcPr marL="0" marR="0" marT="0" marB="0"/>
                </a:tc>
                <a:extLst>
                  <a:ext uri="{0D108BD9-81ED-4DB2-BD59-A6C34878D82A}">
                    <a16:rowId xmlns:a16="http://schemas.microsoft.com/office/drawing/2014/main" val="875444606"/>
                  </a:ext>
                </a:extLst>
              </a:tr>
              <a:tr h="195389">
                <a:tc>
                  <a:txBody>
                    <a:bodyPr/>
                    <a:lstStyle/>
                    <a:p>
                      <a:pPr marL="158115">
                        <a:spcBef>
                          <a:spcPts val="60"/>
                        </a:spcBef>
                        <a:spcAft>
                          <a:spcPts val="0"/>
                        </a:spcAft>
                      </a:pPr>
                      <a:r>
                        <a:rPr lang="en-US" sz="900" dirty="0">
                          <a:effectLst/>
                        </a:rPr>
                        <a:t>loan</a:t>
                      </a:r>
                    </a:p>
                  </a:txBody>
                  <a:tcPr marL="0" marR="0" marT="0" marB="0"/>
                </a:tc>
                <a:tc>
                  <a:txBody>
                    <a:bodyPr/>
                    <a:lstStyle/>
                    <a:p>
                      <a:pPr marR="292100" algn="ctr">
                        <a:spcBef>
                          <a:spcPts val="105"/>
                        </a:spcBef>
                        <a:spcAft>
                          <a:spcPts val="0"/>
                        </a:spcAft>
                      </a:pPr>
                      <a:r>
                        <a:rPr lang="en-US" sz="900" dirty="0">
                          <a:effectLst/>
                        </a:rPr>
                        <a:t>£100</a:t>
                      </a:r>
                      <a:endParaRPr lang="en-US" dirty="0">
                        <a:effectLst/>
                      </a:endParaRPr>
                    </a:p>
                  </a:txBody>
                  <a:tcPr marL="0" marR="0" marT="0" marB="0"/>
                </a:tc>
                <a:tc>
                  <a:txBody>
                    <a:bodyPr/>
                    <a:lstStyle/>
                    <a:p>
                      <a:endParaRPr lang="en-US">
                        <a:effectLst/>
                      </a:endParaRPr>
                    </a:p>
                  </a:txBody>
                  <a:tcPr marL="0" marR="0" marT="0" marB="0"/>
                </a:tc>
                <a:tc>
                  <a:txBody>
                    <a:bodyPr/>
                    <a:lstStyle/>
                    <a:p>
                      <a:endParaRPr lang="en-US">
                        <a:effectLst/>
                      </a:endParaRPr>
                    </a:p>
                  </a:txBody>
                  <a:tcPr marL="0" marR="0" marT="0" marB="0"/>
                </a:tc>
                <a:extLst>
                  <a:ext uri="{0D108BD9-81ED-4DB2-BD59-A6C34878D82A}">
                    <a16:rowId xmlns:a16="http://schemas.microsoft.com/office/drawing/2014/main" val="1705495805"/>
                  </a:ext>
                </a:extLst>
              </a:tr>
              <a:tr h="195389">
                <a:tc>
                  <a:txBody>
                    <a:bodyPr/>
                    <a:lstStyle/>
                    <a:p>
                      <a:pPr marL="158115">
                        <a:spcBef>
                          <a:spcPts val="60"/>
                        </a:spcBef>
                        <a:spcAft>
                          <a:spcPts val="0"/>
                        </a:spcAft>
                      </a:pPr>
                      <a:r>
                        <a:rPr lang="en-US" sz="900" dirty="0">
                          <a:effectLst/>
                        </a:rPr>
                        <a:t>telephone</a:t>
                      </a:r>
                      <a:endParaRPr lang="en-US" dirty="0">
                        <a:effectLst/>
                      </a:endParaRPr>
                    </a:p>
                  </a:txBody>
                  <a:tcPr marL="0" marR="0" marT="0" marB="0"/>
                </a:tc>
                <a:tc>
                  <a:txBody>
                    <a:bodyPr/>
                    <a:lstStyle/>
                    <a:p>
                      <a:pPr marR="292100" algn="ctr">
                        <a:spcBef>
                          <a:spcPts val="105"/>
                        </a:spcBef>
                        <a:spcAft>
                          <a:spcPts val="0"/>
                        </a:spcAft>
                      </a:pPr>
                      <a:r>
                        <a:rPr lang="en-US" sz="900" dirty="0">
                          <a:effectLst/>
                        </a:rPr>
                        <a:t>£30</a:t>
                      </a:r>
                      <a:endParaRPr lang="en-US" dirty="0">
                        <a:effectLst/>
                      </a:endParaRPr>
                    </a:p>
                  </a:txBody>
                  <a:tcPr marL="0" marR="0" marT="0" marB="0"/>
                </a:tc>
                <a:tc>
                  <a:txBody>
                    <a:bodyPr/>
                    <a:lstStyle/>
                    <a:p>
                      <a:endParaRPr lang="en-US">
                        <a:effectLst/>
                      </a:endParaRPr>
                    </a:p>
                  </a:txBody>
                  <a:tcPr marL="0" marR="0" marT="0" marB="0"/>
                </a:tc>
                <a:tc>
                  <a:txBody>
                    <a:bodyPr/>
                    <a:lstStyle/>
                    <a:p>
                      <a:endParaRPr lang="en-US">
                        <a:effectLst/>
                      </a:endParaRPr>
                    </a:p>
                  </a:txBody>
                  <a:tcPr marL="0" marR="0" marT="0" marB="0"/>
                </a:tc>
                <a:extLst>
                  <a:ext uri="{0D108BD9-81ED-4DB2-BD59-A6C34878D82A}">
                    <a16:rowId xmlns:a16="http://schemas.microsoft.com/office/drawing/2014/main" val="265267006"/>
                  </a:ext>
                </a:extLst>
              </a:tr>
              <a:tr h="195389">
                <a:tc>
                  <a:txBody>
                    <a:bodyPr/>
                    <a:lstStyle/>
                    <a:p>
                      <a:pPr marL="158115">
                        <a:spcBef>
                          <a:spcPts val="60"/>
                        </a:spcBef>
                        <a:spcAft>
                          <a:spcPts val="0"/>
                        </a:spcAft>
                      </a:pPr>
                      <a:r>
                        <a:rPr lang="en-US" sz="900" dirty="0">
                          <a:effectLst/>
                        </a:rPr>
                        <a:t>miscellaneous</a:t>
                      </a:r>
                      <a:endParaRPr lang="en-US" sz="900" dirty="0" err="1">
                        <a:effectLst/>
                      </a:endParaRPr>
                    </a:p>
                  </a:txBody>
                  <a:tcPr marL="0" marR="0" marT="0" marB="0"/>
                </a:tc>
                <a:tc>
                  <a:txBody>
                    <a:bodyPr/>
                    <a:lstStyle/>
                    <a:p>
                      <a:pPr marR="291465" algn="ctr">
                        <a:spcBef>
                          <a:spcPts val="105"/>
                        </a:spcBef>
                        <a:spcAft>
                          <a:spcPts val="0"/>
                        </a:spcAft>
                      </a:pPr>
                      <a:r>
                        <a:rPr lang="en-US" sz="900" dirty="0">
                          <a:effectLst/>
                        </a:rPr>
                        <a:t>£30</a:t>
                      </a:r>
                      <a:endParaRPr lang="en-US" dirty="0">
                        <a:effectLst/>
                      </a:endParaRPr>
                    </a:p>
                  </a:txBody>
                  <a:tcPr marL="0" marR="0" marT="0" marB="0"/>
                </a:tc>
                <a:tc>
                  <a:txBody>
                    <a:bodyPr/>
                    <a:lstStyle/>
                    <a:p>
                      <a:endParaRPr lang="en-US">
                        <a:effectLst/>
                      </a:endParaRPr>
                    </a:p>
                  </a:txBody>
                  <a:tcPr marL="0" marR="0" marT="0" marB="0"/>
                </a:tc>
                <a:tc>
                  <a:txBody>
                    <a:bodyPr/>
                    <a:lstStyle/>
                    <a:p>
                      <a:endParaRPr lang="en-US">
                        <a:effectLst/>
                      </a:endParaRPr>
                    </a:p>
                  </a:txBody>
                  <a:tcPr marL="0" marR="0" marT="0" marB="0"/>
                </a:tc>
                <a:extLst>
                  <a:ext uri="{0D108BD9-81ED-4DB2-BD59-A6C34878D82A}">
                    <a16:rowId xmlns:a16="http://schemas.microsoft.com/office/drawing/2014/main" val="1744462233"/>
                  </a:ext>
                </a:extLst>
              </a:tr>
              <a:tr h="195389">
                <a:tc>
                  <a:txBody>
                    <a:bodyPr/>
                    <a:lstStyle/>
                    <a:p>
                      <a:pPr marL="158115">
                        <a:spcBef>
                          <a:spcPts val="60"/>
                        </a:spcBef>
                        <a:spcAft>
                          <a:spcPts val="0"/>
                        </a:spcAft>
                      </a:pPr>
                      <a:r>
                        <a:rPr lang="en-US" sz="900" dirty="0">
                          <a:effectLst/>
                        </a:rPr>
                        <a:t>repairs/renewals</a:t>
                      </a:r>
                      <a:endParaRPr lang="en-US" dirty="0">
                        <a:effectLst/>
                      </a:endParaRPr>
                    </a:p>
                  </a:txBody>
                  <a:tcPr marL="0" marR="0" marT="0" marB="0"/>
                </a:tc>
                <a:tc>
                  <a:txBody>
                    <a:bodyPr/>
                    <a:lstStyle/>
                    <a:p>
                      <a:pPr marR="292100" algn="ctr">
                        <a:spcBef>
                          <a:spcPts val="105"/>
                        </a:spcBef>
                        <a:spcAft>
                          <a:spcPts val="0"/>
                        </a:spcAft>
                      </a:pPr>
                      <a:r>
                        <a:rPr lang="en-US" sz="900" dirty="0">
                          <a:effectLst/>
                        </a:rPr>
                        <a:t>£100</a:t>
                      </a:r>
                      <a:endParaRPr lang="en-US" dirty="0">
                        <a:effectLst/>
                      </a:endParaRPr>
                    </a:p>
                  </a:txBody>
                  <a:tcPr marL="0" marR="0" marT="0" marB="0"/>
                </a:tc>
                <a:tc>
                  <a:txBody>
                    <a:bodyPr/>
                    <a:lstStyle/>
                    <a:p>
                      <a:endParaRPr lang="en-US">
                        <a:effectLst/>
                      </a:endParaRPr>
                    </a:p>
                  </a:txBody>
                  <a:tcPr marL="0" marR="0" marT="0" marB="0"/>
                </a:tc>
                <a:tc>
                  <a:txBody>
                    <a:bodyPr/>
                    <a:lstStyle/>
                    <a:p>
                      <a:endParaRPr lang="en-US">
                        <a:effectLst/>
                      </a:endParaRPr>
                    </a:p>
                  </a:txBody>
                  <a:tcPr marL="0" marR="0" marT="0" marB="0"/>
                </a:tc>
                <a:extLst>
                  <a:ext uri="{0D108BD9-81ED-4DB2-BD59-A6C34878D82A}">
                    <a16:rowId xmlns:a16="http://schemas.microsoft.com/office/drawing/2014/main" val="585287189"/>
                  </a:ext>
                </a:extLst>
              </a:tr>
              <a:tr h="195389">
                <a:tc>
                  <a:txBody>
                    <a:bodyPr/>
                    <a:lstStyle/>
                    <a:p>
                      <a:pPr marL="158115">
                        <a:spcBef>
                          <a:spcPts val="60"/>
                        </a:spcBef>
                        <a:spcAft>
                          <a:spcPts val="0"/>
                        </a:spcAft>
                      </a:pPr>
                      <a:r>
                        <a:rPr lang="en-US" sz="900" dirty="0">
                          <a:effectLst/>
                        </a:rPr>
                        <a:t>depreciation</a:t>
                      </a:r>
                      <a:endParaRPr lang="en-US" dirty="0">
                        <a:effectLst/>
                      </a:endParaRPr>
                    </a:p>
                  </a:txBody>
                  <a:tcPr marL="0" marR="0" marT="0" marB="0"/>
                </a:tc>
                <a:tc>
                  <a:txBody>
                    <a:bodyPr/>
                    <a:lstStyle/>
                    <a:p>
                      <a:pPr marR="292100" algn="ctr">
                        <a:spcBef>
                          <a:spcPts val="105"/>
                        </a:spcBef>
                        <a:spcAft>
                          <a:spcPts val="0"/>
                        </a:spcAft>
                      </a:pPr>
                      <a:r>
                        <a:rPr lang="en-US" sz="900" dirty="0">
                          <a:effectLst/>
                        </a:rPr>
                        <a:t>£0</a:t>
                      </a:r>
                      <a:endParaRPr lang="en-US" dirty="0">
                        <a:effectLst/>
                      </a:endParaRPr>
                    </a:p>
                  </a:txBody>
                  <a:tcPr marL="0" marR="0" marT="0" marB="0"/>
                </a:tc>
                <a:tc>
                  <a:txBody>
                    <a:bodyPr/>
                    <a:lstStyle/>
                    <a:p>
                      <a:endParaRPr lang="en-US">
                        <a:effectLst/>
                      </a:endParaRPr>
                    </a:p>
                  </a:txBody>
                  <a:tcPr marL="0" marR="0" marT="0" marB="0"/>
                </a:tc>
                <a:tc>
                  <a:txBody>
                    <a:bodyPr/>
                    <a:lstStyle/>
                    <a:p>
                      <a:endParaRPr lang="en-US">
                        <a:effectLst/>
                      </a:endParaRPr>
                    </a:p>
                  </a:txBody>
                  <a:tcPr marL="0" marR="0" marT="0" marB="0"/>
                </a:tc>
                <a:extLst>
                  <a:ext uri="{0D108BD9-81ED-4DB2-BD59-A6C34878D82A}">
                    <a16:rowId xmlns:a16="http://schemas.microsoft.com/office/drawing/2014/main" val="1712261328"/>
                  </a:ext>
                </a:extLst>
              </a:tr>
              <a:tr h="195389">
                <a:tc>
                  <a:txBody>
                    <a:bodyPr/>
                    <a:lstStyle/>
                    <a:p>
                      <a:pPr marL="158115"/>
                      <a:r>
                        <a:rPr lang="en-US" sz="900" dirty="0">
                          <a:effectLst/>
                        </a:rPr>
                        <a:t>local taxes</a:t>
                      </a:r>
                      <a:endParaRPr lang="en-US" dirty="0">
                        <a:effectLst/>
                      </a:endParaRPr>
                    </a:p>
                  </a:txBody>
                  <a:tcPr marL="0" marR="0" marT="0" marB="0"/>
                </a:tc>
                <a:tc>
                  <a:txBody>
                    <a:bodyPr/>
                    <a:lstStyle/>
                    <a:p>
                      <a:r>
                        <a:rPr lang="en-US" sz="900" dirty="0">
                          <a:effectLst/>
                        </a:rPr>
                        <a:t>                  £100</a:t>
                      </a:r>
                      <a:endParaRPr lang="en-US" dirty="0">
                        <a:effectLst/>
                      </a:endParaRPr>
                    </a:p>
                  </a:txBody>
                  <a:tcPr marL="0" marR="0" marT="0" marB="0"/>
                </a:tc>
                <a:tc>
                  <a:txBody>
                    <a:bodyPr/>
                    <a:lstStyle/>
                    <a:p>
                      <a:endParaRPr lang="en-US">
                        <a:effectLst/>
                      </a:endParaRPr>
                    </a:p>
                  </a:txBody>
                  <a:tcPr marL="0" marR="0" marT="0" marB="0"/>
                </a:tc>
                <a:tc>
                  <a:txBody>
                    <a:bodyPr/>
                    <a:lstStyle/>
                    <a:p>
                      <a:endParaRPr lang="en-US">
                        <a:effectLst/>
                      </a:endParaRPr>
                    </a:p>
                  </a:txBody>
                  <a:tcPr marL="0" marR="0" marT="0" marB="0"/>
                </a:tc>
                <a:extLst>
                  <a:ext uri="{0D108BD9-81ED-4DB2-BD59-A6C34878D82A}">
                    <a16:rowId xmlns:a16="http://schemas.microsoft.com/office/drawing/2014/main" val="811411123"/>
                  </a:ext>
                </a:extLst>
              </a:tr>
              <a:tr h="195389">
                <a:tc>
                  <a:txBody>
                    <a:bodyPr/>
                    <a:lstStyle/>
                    <a:p>
                      <a:pPr marL="158115">
                        <a:spcBef>
                          <a:spcPts val="90"/>
                        </a:spcBef>
                        <a:spcAft>
                          <a:spcPts val="0"/>
                        </a:spcAft>
                      </a:pPr>
                      <a:r>
                        <a:rPr lang="en-US" sz="900" dirty="0">
                          <a:effectLst/>
                        </a:rPr>
                        <a:t>other Prof. fees</a:t>
                      </a:r>
                      <a:endParaRPr lang="en-US" dirty="0">
                        <a:effectLst/>
                      </a:endParaRPr>
                    </a:p>
                  </a:txBody>
                  <a:tcPr marL="0" marR="0" marT="0" marB="0"/>
                </a:tc>
                <a:tc>
                  <a:txBody>
                    <a:bodyPr/>
                    <a:lstStyle/>
                    <a:p>
                      <a:pPr marR="292100" algn="ctr">
                        <a:spcBef>
                          <a:spcPts val="135"/>
                        </a:spcBef>
                        <a:spcAft>
                          <a:spcPts val="0"/>
                        </a:spcAft>
                      </a:pPr>
                      <a:r>
                        <a:rPr lang="en-US" sz="900" dirty="0">
                          <a:effectLst/>
                        </a:rPr>
                        <a:t>£0</a:t>
                      </a:r>
                      <a:endParaRPr lang="en-US" dirty="0">
                        <a:effectLst/>
                      </a:endParaRPr>
                    </a:p>
                  </a:txBody>
                  <a:tcPr marL="0" marR="0" marT="0" marB="0"/>
                </a:tc>
                <a:tc>
                  <a:txBody>
                    <a:bodyPr/>
                    <a:lstStyle/>
                    <a:p>
                      <a:endParaRPr lang="en-US">
                        <a:effectLst/>
                      </a:endParaRPr>
                    </a:p>
                  </a:txBody>
                  <a:tcPr marL="0" marR="0" marT="0" marB="0"/>
                </a:tc>
                <a:tc>
                  <a:txBody>
                    <a:bodyPr/>
                    <a:lstStyle/>
                    <a:p>
                      <a:endParaRPr lang="en-US">
                        <a:effectLst/>
                      </a:endParaRPr>
                    </a:p>
                  </a:txBody>
                  <a:tcPr marL="0" marR="0" marT="0" marB="0"/>
                </a:tc>
                <a:extLst>
                  <a:ext uri="{0D108BD9-81ED-4DB2-BD59-A6C34878D82A}">
                    <a16:rowId xmlns:a16="http://schemas.microsoft.com/office/drawing/2014/main" val="1282463877"/>
                  </a:ext>
                </a:extLst>
              </a:tr>
              <a:tr h="195389">
                <a:tc>
                  <a:txBody>
                    <a:bodyPr/>
                    <a:lstStyle/>
                    <a:p>
                      <a:pPr marL="158115">
                        <a:spcBef>
                          <a:spcPts val="60"/>
                        </a:spcBef>
                        <a:spcAft>
                          <a:spcPts val="0"/>
                        </a:spcAft>
                      </a:pPr>
                      <a:r>
                        <a:rPr lang="en-US" sz="900" dirty="0">
                          <a:effectLst/>
                        </a:rPr>
                        <a:t>other Sundry</a:t>
                      </a:r>
                      <a:endParaRPr lang="en-US" dirty="0">
                        <a:effectLst/>
                      </a:endParaRPr>
                    </a:p>
                  </a:txBody>
                  <a:tcPr marL="0" marR="0" marT="0" marB="0"/>
                </a:tc>
                <a:tc>
                  <a:txBody>
                    <a:bodyPr/>
                    <a:lstStyle/>
                    <a:p>
                      <a:pPr marR="292100" algn="ctr">
                        <a:spcBef>
                          <a:spcPts val="105"/>
                        </a:spcBef>
                        <a:spcAft>
                          <a:spcPts val="0"/>
                        </a:spcAft>
                      </a:pPr>
                      <a:r>
                        <a:rPr lang="en-US" sz="900" dirty="0">
                          <a:effectLst/>
                        </a:rPr>
                        <a:t>£0</a:t>
                      </a:r>
                      <a:endParaRPr lang="en-US" dirty="0">
                        <a:effectLst/>
                      </a:endParaRPr>
                    </a:p>
                  </a:txBody>
                  <a:tcPr marL="0" marR="0" marT="0" marB="0"/>
                </a:tc>
                <a:tc>
                  <a:txBody>
                    <a:bodyPr/>
                    <a:lstStyle/>
                    <a:p>
                      <a:endParaRPr lang="en-US">
                        <a:effectLst/>
                      </a:endParaRPr>
                    </a:p>
                  </a:txBody>
                  <a:tcPr marL="0" marR="0" marT="0" marB="0"/>
                </a:tc>
                <a:tc>
                  <a:txBody>
                    <a:bodyPr/>
                    <a:lstStyle/>
                    <a:p>
                      <a:endParaRPr lang="en-US">
                        <a:effectLst/>
                      </a:endParaRPr>
                    </a:p>
                  </a:txBody>
                  <a:tcPr marL="0" marR="0" marT="0" marB="0"/>
                </a:tc>
                <a:extLst>
                  <a:ext uri="{0D108BD9-81ED-4DB2-BD59-A6C34878D82A}">
                    <a16:rowId xmlns:a16="http://schemas.microsoft.com/office/drawing/2014/main" val="1499460892"/>
                  </a:ext>
                </a:extLst>
              </a:tr>
              <a:tr h="195389">
                <a:tc>
                  <a:txBody>
                    <a:bodyPr/>
                    <a:lstStyle/>
                    <a:p>
                      <a:pPr marL="31750">
                        <a:spcBef>
                          <a:spcPts val="90"/>
                        </a:spcBef>
                        <a:spcAft>
                          <a:spcPts val="0"/>
                        </a:spcAft>
                      </a:pPr>
                      <a:r>
                        <a:rPr lang="en-US" sz="900" dirty="0">
                          <a:effectLst/>
                        </a:rPr>
                        <a:t>Total fixed costs</a:t>
                      </a:r>
                      <a:endParaRPr lang="en-US" dirty="0">
                        <a:effectLst/>
                      </a:endParaRPr>
                    </a:p>
                  </a:txBody>
                  <a:tcPr marL="0" marR="0" marT="0" marB="0"/>
                </a:tc>
                <a:tc>
                  <a:txBody>
                    <a:bodyPr/>
                    <a:lstStyle/>
                    <a:p>
                      <a:endParaRPr lang="en-US">
                        <a:effectLst/>
                      </a:endParaRPr>
                    </a:p>
                  </a:txBody>
                  <a:tcPr marL="0" marR="0" marT="0" marB="0"/>
                </a:tc>
                <a:tc>
                  <a:txBody>
                    <a:bodyPr/>
                    <a:lstStyle/>
                    <a:p>
                      <a:pPr marR="74295" algn="ctr">
                        <a:spcBef>
                          <a:spcPts val="60"/>
                        </a:spcBef>
                        <a:spcAft>
                          <a:spcPts val="0"/>
                        </a:spcAft>
                      </a:pPr>
                      <a:r>
                        <a:rPr lang="en-US" sz="900" u="none" dirty="0">
                          <a:effectLst/>
                        </a:rPr>
                        <a:t>£ 6,560</a:t>
                      </a:r>
                      <a:endParaRPr lang="en-US" u="none" dirty="0">
                        <a:effectLst/>
                      </a:endParaRPr>
                    </a:p>
                  </a:txBody>
                  <a:tcPr marL="0" marR="0" marT="0" marB="0"/>
                </a:tc>
                <a:tc>
                  <a:txBody>
                    <a:bodyPr/>
                    <a:lstStyle/>
                    <a:p>
                      <a:pPr marL="60325" marR="16510" algn="ctr">
                        <a:spcBef>
                          <a:spcPts val="60"/>
                        </a:spcBef>
                        <a:spcAft>
                          <a:spcPts val="0"/>
                        </a:spcAft>
                      </a:pPr>
                      <a:r>
                        <a:rPr lang="en-US" sz="900" dirty="0">
                          <a:effectLst/>
                        </a:rPr>
                        <a:t>( C )= 6,560/8,440</a:t>
                      </a:r>
                    </a:p>
                  </a:txBody>
                  <a:tcPr marL="0" marR="0" marT="0" marB="0"/>
                </a:tc>
                <a:extLst>
                  <a:ext uri="{0D108BD9-81ED-4DB2-BD59-A6C34878D82A}">
                    <a16:rowId xmlns:a16="http://schemas.microsoft.com/office/drawing/2014/main" val="248519541"/>
                  </a:ext>
                </a:extLst>
              </a:tr>
              <a:tr h="195389">
                <a:tc>
                  <a:txBody>
                    <a:bodyPr/>
                    <a:lstStyle/>
                    <a:p>
                      <a:pPr marL="31750">
                        <a:spcBef>
                          <a:spcPts val="90"/>
                        </a:spcBef>
                        <a:spcAft>
                          <a:spcPts val="0"/>
                        </a:spcAft>
                      </a:pPr>
                      <a:r>
                        <a:rPr lang="en-US" sz="900" dirty="0">
                          <a:effectLst/>
                        </a:rPr>
                        <a:t>Net profit</a:t>
                      </a:r>
                      <a:endParaRPr lang="en-US" dirty="0">
                        <a:effectLst/>
                      </a:endParaRPr>
                    </a:p>
                  </a:txBody>
                  <a:tcPr marL="0" marR="0" marT="0" marB="0"/>
                </a:tc>
                <a:tc>
                  <a:txBody>
                    <a:bodyPr/>
                    <a:lstStyle/>
                    <a:p>
                      <a:endParaRPr lang="en-US">
                        <a:effectLst/>
                      </a:endParaRPr>
                    </a:p>
                  </a:txBody>
                  <a:tcPr marL="0" marR="0" marT="0" marB="0"/>
                </a:tc>
                <a:tc>
                  <a:txBody>
                    <a:bodyPr/>
                    <a:lstStyle/>
                    <a:p>
                      <a:pPr marR="74295" algn="ctr">
                        <a:spcBef>
                          <a:spcPts val="60"/>
                        </a:spcBef>
                        <a:spcAft>
                          <a:spcPts val="0"/>
                        </a:spcAft>
                      </a:pPr>
                      <a:r>
                        <a:rPr lang="en-US" sz="900" dirty="0">
                          <a:effectLst/>
                        </a:rPr>
                        <a:t>£ 8,440</a:t>
                      </a:r>
                      <a:endParaRPr lang="en-US" dirty="0">
                        <a:effectLst/>
                      </a:endParaRPr>
                    </a:p>
                  </a:txBody>
                  <a:tcPr marL="0" marR="0" marT="0" marB="0"/>
                </a:tc>
                <a:tc>
                  <a:txBody>
                    <a:bodyPr/>
                    <a:lstStyle/>
                    <a:p>
                      <a:endParaRPr lang="en-US">
                        <a:effectLst/>
                      </a:endParaRPr>
                    </a:p>
                  </a:txBody>
                  <a:tcPr marL="0" marR="0" marT="0" marB="0"/>
                </a:tc>
                <a:extLst>
                  <a:ext uri="{0D108BD9-81ED-4DB2-BD59-A6C34878D82A}">
                    <a16:rowId xmlns:a16="http://schemas.microsoft.com/office/drawing/2014/main" val="974858850"/>
                  </a:ext>
                </a:extLst>
              </a:tr>
              <a:tr h="195389">
                <a:tc>
                  <a:txBody>
                    <a:bodyPr/>
                    <a:lstStyle/>
                    <a:p>
                      <a:pPr marL="31750">
                        <a:spcBef>
                          <a:spcPts val="95"/>
                        </a:spcBef>
                        <a:spcAft>
                          <a:spcPts val="0"/>
                        </a:spcAft>
                      </a:pPr>
                      <a:r>
                        <a:rPr lang="en-US" sz="900" dirty="0">
                          <a:effectLst/>
                        </a:rPr>
                        <a:t>Less drawings or dividends</a:t>
                      </a:r>
                      <a:endParaRPr lang="en-US" dirty="0">
                        <a:effectLst/>
                      </a:endParaRPr>
                    </a:p>
                  </a:txBody>
                  <a:tcPr marL="0" marR="0" marT="0" marB="0"/>
                </a:tc>
                <a:tc>
                  <a:txBody>
                    <a:bodyPr/>
                    <a:lstStyle/>
                    <a:p>
                      <a:endParaRPr lang="en-US">
                        <a:effectLst/>
                      </a:endParaRPr>
                    </a:p>
                  </a:txBody>
                  <a:tcPr marL="0" marR="0" marT="0" marB="0"/>
                </a:tc>
                <a:tc>
                  <a:txBody>
                    <a:bodyPr/>
                    <a:lstStyle/>
                    <a:p>
                      <a:pPr marR="73660" algn="ctr">
                        <a:spcBef>
                          <a:spcPts val="65"/>
                        </a:spcBef>
                        <a:spcAft>
                          <a:spcPts val="0"/>
                        </a:spcAft>
                      </a:pPr>
                      <a:r>
                        <a:rPr lang="en-US" sz="900" u="none" dirty="0">
                          <a:effectLst/>
                        </a:rPr>
                        <a:t>£ 0</a:t>
                      </a:r>
                      <a:endParaRPr lang="en-US" u="none" dirty="0">
                        <a:effectLst/>
                      </a:endParaRPr>
                    </a:p>
                  </a:txBody>
                  <a:tcPr marL="0" marR="0" marT="0" marB="0"/>
                </a:tc>
                <a:tc>
                  <a:txBody>
                    <a:bodyPr/>
                    <a:lstStyle/>
                    <a:p>
                      <a:endParaRPr lang="en-US">
                        <a:effectLst/>
                      </a:endParaRPr>
                    </a:p>
                  </a:txBody>
                  <a:tcPr marL="0" marR="0" marT="0" marB="0"/>
                </a:tc>
                <a:extLst>
                  <a:ext uri="{0D108BD9-81ED-4DB2-BD59-A6C34878D82A}">
                    <a16:rowId xmlns:a16="http://schemas.microsoft.com/office/drawing/2014/main" val="3139792218"/>
                  </a:ext>
                </a:extLst>
              </a:tr>
              <a:tr h="195389">
                <a:tc>
                  <a:txBody>
                    <a:bodyPr/>
                    <a:lstStyle/>
                    <a:p>
                      <a:pPr marL="31750">
                        <a:lnSpc>
                          <a:spcPts val="1040"/>
                        </a:lnSpc>
                        <a:spcBef>
                          <a:spcPts val="90"/>
                        </a:spcBef>
                        <a:spcAft>
                          <a:spcPts val="0"/>
                        </a:spcAft>
                      </a:pPr>
                      <a:r>
                        <a:rPr lang="en-US" sz="900" dirty="0">
                          <a:effectLst/>
                        </a:rPr>
                        <a:t>Profit retained in the business</a:t>
                      </a:r>
                      <a:endParaRPr lang="en-US" dirty="0">
                        <a:effectLst/>
                      </a:endParaRPr>
                    </a:p>
                  </a:txBody>
                  <a:tcPr marL="0" marR="0" marT="0" marB="0"/>
                </a:tc>
                <a:tc>
                  <a:txBody>
                    <a:bodyPr/>
                    <a:lstStyle/>
                    <a:p>
                      <a:endParaRPr lang="en-US">
                        <a:effectLst/>
                      </a:endParaRPr>
                    </a:p>
                  </a:txBody>
                  <a:tcPr marL="0" marR="0" marT="0" marB="0"/>
                </a:tc>
                <a:tc>
                  <a:txBody>
                    <a:bodyPr/>
                    <a:lstStyle/>
                    <a:p>
                      <a:pPr marR="74295" algn="ctr">
                        <a:lnSpc>
                          <a:spcPts val="1070"/>
                        </a:lnSpc>
                        <a:spcBef>
                          <a:spcPts val="60"/>
                        </a:spcBef>
                        <a:spcAft>
                          <a:spcPts val="0"/>
                        </a:spcAft>
                        <a:tabLst>
                          <a:tab pos="234950" algn="l"/>
                        </a:tabLst>
                      </a:pPr>
                      <a:r>
                        <a:rPr lang="en-US" sz="900" dirty="0">
                          <a:effectLst/>
                        </a:rPr>
                        <a:t>£	0</a:t>
                      </a:r>
                      <a:endParaRPr lang="en-US" dirty="0">
                        <a:effectLst/>
                      </a:endParaRPr>
                    </a:p>
                  </a:txBody>
                  <a:tcPr marL="0" marR="0" marT="0" marB="0"/>
                </a:tc>
                <a:tc>
                  <a:txBody>
                    <a:bodyPr/>
                    <a:lstStyle/>
                    <a:p>
                      <a:endParaRPr lang="en-US">
                        <a:effectLst/>
                      </a:endParaRPr>
                    </a:p>
                  </a:txBody>
                  <a:tcPr marL="0" marR="0" marT="0" marB="0"/>
                </a:tc>
                <a:extLst>
                  <a:ext uri="{0D108BD9-81ED-4DB2-BD59-A6C34878D82A}">
                    <a16:rowId xmlns:a16="http://schemas.microsoft.com/office/drawing/2014/main" val="4241407681"/>
                  </a:ext>
                </a:extLst>
              </a:tr>
            </a:tbl>
          </a:graphicData>
        </a:graphic>
      </p:graphicFrame>
      <p:sp>
        <p:nvSpPr>
          <p:cNvPr id="28" name="TextBox 27">
            <a:extLst>
              <a:ext uri="{FF2B5EF4-FFF2-40B4-BE49-F238E27FC236}">
                <a16:creationId xmlns:a16="http://schemas.microsoft.com/office/drawing/2014/main" id="{3D836174-9C4D-E387-7A02-B72241FC8C56}"/>
              </a:ext>
            </a:extLst>
          </p:cNvPr>
          <p:cNvSpPr txBox="1"/>
          <p:nvPr/>
        </p:nvSpPr>
        <p:spPr>
          <a:xfrm>
            <a:off x="9429750" y="5095874"/>
            <a:ext cx="2162175"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a:t>Break-Even point = A x C / B</a:t>
            </a:r>
          </a:p>
        </p:txBody>
      </p:sp>
    </p:spTree>
    <p:extLst>
      <p:ext uri="{BB962C8B-B14F-4D97-AF65-F5344CB8AC3E}">
        <p14:creationId xmlns:p14="http://schemas.microsoft.com/office/powerpoint/2010/main" val="2427730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ea typeface="+mj-lt"/>
                <a:cs typeface="+mj-lt"/>
              </a:rPr>
              <a:t>References:</a:t>
            </a:r>
            <a:endParaRPr lang="en-US"/>
          </a:p>
        </p:txBody>
      </p:sp>
      <p:sp>
        <p:nvSpPr>
          <p:cNvPr id="3" name="Content Placeholder 2"/>
          <p:cNvSpPr>
            <a:spLocks noGrp="1"/>
          </p:cNvSpPr>
          <p:nvPr>
            <p:ph idx="1"/>
          </p:nvPr>
        </p:nvSpPr>
        <p:spPr/>
        <p:txBody>
          <a:bodyPr vert="horz" lIns="91440" tIns="45720" rIns="91440" bIns="45720" rtlCol="0" anchor="t">
            <a:normAutofit/>
          </a:bodyPr>
          <a:lstStyle/>
          <a:p>
            <a:pPr marL="285750" indent="-285750"/>
            <a:r>
              <a:rPr lang="en-US" dirty="0">
                <a:ea typeface="+mn-lt"/>
                <a:cs typeface="+mn-lt"/>
                <a:hlinkClick r:id="rId2"/>
              </a:rPr>
              <a:t>https://www.amazingspaceweddings.co.uk/search/the-city-rooms</a:t>
            </a:r>
            <a:endParaRPr lang="en-US" dirty="0">
              <a:ea typeface="+mn-lt"/>
              <a:cs typeface="+mn-lt"/>
            </a:endParaRPr>
          </a:p>
          <a:p>
            <a:pPr marL="331470" indent="-285750"/>
            <a:r>
              <a:rPr lang="en-US" dirty="0">
                <a:ea typeface="+mn-lt"/>
                <a:cs typeface="+mn-lt"/>
                <a:hlinkClick r:id="rId3"/>
              </a:rPr>
              <a:t>https://www.amazingspaceweddings.co.uk/search/kingdom</a:t>
            </a:r>
            <a:endParaRPr lang="en-US" dirty="0"/>
          </a:p>
          <a:p>
            <a:pPr marL="331470" indent="-285750"/>
            <a:r>
              <a:rPr lang="en-US" dirty="0">
                <a:ea typeface="+mn-lt"/>
                <a:cs typeface="+mn-lt"/>
              </a:rPr>
              <a:t>Daniels, M. and </a:t>
            </a:r>
            <a:r>
              <a:rPr lang="en-US" dirty="0" err="1">
                <a:ea typeface="+mn-lt"/>
                <a:cs typeface="+mn-lt"/>
              </a:rPr>
              <a:t>Wosicki</a:t>
            </a:r>
            <a:r>
              <a:rPr lang="en-US" dirty="0">
                <a:ea typeface="+mn-lt"/>
                <a:cs typeface="+mn-lt"/>
              </a:rPr>
              <a:t>, C., 2020. </a:t>
            </a:r>
            <a:r>
              <a:rPr lang="en-US" i="1" dirty="0">
                <a:ea typeface="+mn-lt"/>
                <a:cs typeface="+mn-lt"/>
              </a:rPr>
              <a:t>Wedding planning and management: Consultancy for diverse clients</a:t>
            </a:r>
            <a:r>
              <a:rPr lang="en-US" dirty="0">
                <a:ea typeface="+mn-lt"/>
                <a:cs typeface="+mn-lt"/>
              </a:rPr>
              <a:t>. Routledge.</a:t>
            </a:r>
            <a:endParaRPr lang="en-US" dirty="0"/>
          </a:p>
          <a:p>
            <a:pPr marL="285750" indent="-285750"/>
            <a:r>
              <a:rPr lang="en-US" dirty="0" err="1">
                <a:ea typeface="+mn-lt"/>
                <a:cs typeface="+mn-lt"/>
              </a:rPr>
              <a:t>Tsorakidis</a:t>
            </a:r>
            <a:r>
              <a:rPr lang="en-US" dirty="0">
                <a:ea typeface="+mn-lt"/>
                <a:cs typeface="+mn-lt"/>
              </a:rPr>
              <a:t>, N., </a:t>
            </a:r>
            <a:r>
              <a:rPr lang="en-US" dirty="0" err="1">
                <a:ea typeface="+mn-lt"/>
                <a:cs typeface="+mn-lt"/>
              </a:rPr>
              <a:t>Papadoulos</a:t>
            </a:r>
            <a:r>
              <a:rPr lang="en-US" dirty="0">
                <a:ea typeface="+mn-lt"/>
                <a:cs typeface="+mn-lt"/>
              </a:rPr>
              <a:t>, S., </a:t>
            </a:r>
            <a:r>
              <a:rPr lang="en-US" dirty="0" err="1">
                <a:ea typeface="+mn-lt"/>
                <a:cs typeface="+mn-lt"/>
              </a:rPr>
              <a:t>Zerres</a:t>
            </a:r>
            <a:r>
              <a:rPr lang="en-US" dirty="0">
                <a:ea typeface="+mn-lt"/>
                <a:cs typeface="+mn-lt"/>
              </a:rPr>
              <a:t>, M. and </a:t>
            </a:r>
            <a:r>
              <a:rPr lang="en-US" dirty="0" err="1">
                <a:ea typeface="+mn-lt"/>
                <a:cs typeface="+mn-lt"/>
              </a:rPr>
              <a:t>Zerres</a:t>
            </a:r>
            <a:r>
              <a:rPr lang="en-US" dirty="0">
                <a:ea typeface="+mn-lt"/>
                <a:cs typeface="+mn-lt"/>
              </a:rPr>
              <a:t>, C., 2011. </a:t>
            </a:r>
            <a:r>
              <a:rPr lang="en-US" i="1" dirty="0">
                <a:ea typeface="+mn-lt"/>
                <a:cs typeface="+mn-lt"/>
              </a:rPr>
              <a:t>Break-even analysis</a:t>
            </a:r>
            <a:r>
              <a:rPr lang="en-US" dirty="0">
                <a:ea typeface="+mn-lt"/>
                <a:cs typeface="+mn-lt"/>
              </a:rPr>
              <a:t>. Bookboon.</a:t>
            </a:r>
            <a:endParaRPr lang="en-US" dirty="0"/>
          </a:p>
          <a:p>
            <a:pPr marL="45720" indent="0">
              <a:buNone/>
            </a:pPr>
            <a:endParaRPr lang="en-US"/>
          </a:p>
        </p:txBody>
      </p:sp>
    </p:spTree>
    <p:extLst>
      <p:ext uri="{BB962C8B-B14F-4D97-AF65-F5344CB8AC3E}">
        <p14:creationId xmlns:p14="http://schemas.microsoft.com/office/powerpoint/2010/main" val="213999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Office Theme">
  <a:themeElements>
    <a:clrScheme name="Flowers">
      <a:dk1>
        <a:srgbClr val="1D5253"/>
      </a:dk1>
      <a:lt1>
        <a:sysClr val="window" lastClr="FFFFFF"/>
      </a:lt1>
      <a:dk2>
        <a:srgbClr val="000000"/>
      </a:dk2>
      <a:lt2>
        <a:srgbClr val="F1FAFA"/>
      </a:lt2>
      <a:accent1>
        <a:srgbClr val="8B4A90"/>
      </a:accent1>
      <a:accent2>
        <a:srgbClr val="349294"/>
      </a:accent2>
      <a:accent3>
        <a:srgbClr val="A5A5A5"/>
      </a:accent3>
      <a:accent4>
        <a:srgbClr val="477BB9"/>
      </a:accent4>
      <a:accent5>
        <a:srgbClr val="BA4471"/>
      </a:accent5>
      <a:accent6>
        <a:srgbClr val="8160BC"/>
      </a:accent6>
      <a:hlink>
        <a:srgbClr val="8B4A90"/>
      </a:hlink>
      <a:folHlink>
        <a:srgbClr val="808080"/>
      </a:folHlink>
    </a:clrScheme>
    <a:fontScheme name="Century Schoolbook">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Flowers">
      <a:dk1>
        <a:srgbClr val="1D5253"/>
      </a:dk1>
      <a:lt1>
        <a:sysClr val="window" lastClr="FFFFFF"/>
      </a:lt1>
      <a:dk2>
        <a:srgbClr val="000000"/>
      </a:dk2>
      <a:lt2>
        <a:srgbClr val="F1FAFA"/>
      </a:lt2>
      <a:accent1>
        <a:srgbClr val="8B4A90"/>
      </a:accent1>
      <a:accent2>
        <a:srgbClr val="349294"/>
      </a:accent2>
      <a:accent3>
        <a:srgbClr val="A5A5A5"/>
      </a:accent3>
      <a:accent4>
        <a:srgbClr val="477BB9"/>
      </a:accent4>
      <a:accent5>
        <a:srgbClr val="BA4471"/>
      </a:accent5>
      <a:accent6>
        <a:srgbClr val="8160BC"/>
      </a:accent6>
      <a:hlink>
        <a:srgbClr val="8B4A90"/>
      </a:hlink>
      <a:folHlink>
        <a:srgbClr val="808080"/>
      </a:folHlink>
    </a:clrScheme>
    <a:fontScheme name="Century Schoolbook">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12</Slides>
  <Notes>0</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Savon</vt:lpstr>
      <vt:lpstr>Leicester Events</vt:lpstr>
      <vt:lpstr>Business Overview</vt:lpstr>
      <vt:lpstr>Services </vt:lpstr>
      <vt:lpstr>Competitors:</vt:lpstr>
      <vt:lpstr>Market audit – PESTLE AUDIT</vt:lpstr>
      <vt:lpstr>SWOT Analysis</vt:lpstr>
      <vt:lpstr>Target Market</vt:lpstr>
      <vt:lpstr>Marketing plan</vt:lpstr>
      <vt:lpstr>Management Team</vt:lpstr>
      <vt:lpstr>Financial Plan: Cashflow Forecast</vt:lpstr>
      <vt:lpstr>Forecast profit and loss account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Layout</dc:title>
  <dc:creator/>
  <cp:revision>673</cp:revision>
  <dcterms:created xsi:type="dcterms:W3CDTF">2022-10-09T14:41:15Z</dcterms:created>
  <dcterms:modified xsi:type="dcterms:W3CDTF">2022-11-13T21:52:08Z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InternalTags">
    <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