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59" r:id="rId6"/>
    <p:sldId id="264" r:id="rId7"/>
    <p:sldId id="260" r:id="rId8"/>
    <p:sldId id="262" r:id="rId9"/>
    <p:sldId id="266" r:id="rId10"/>
    <p:sldId id="263" r:id="rId11"/>
    <p:sldId id="267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17E7D3-0DDA-4A3B-9E4E-3C4E36C1EF5F}" v="1" dt="2019-05-23T21:51:19.5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education-2946168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1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257" y="4525347"/>
            <a:ext cx="6939722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sz="3800">
                <a:cs typeface="Calibri Light"/>
              </a:rPr>
              <a:t>The Impact of different sleeping patterns in University Students' Memory and Visual attention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50762" y="4525347"/>
            <a:ext cx="3211288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dirty="0">
                <a:cs typeface="Calibri"/>
              </a:rPr>
              <a:t>1602183</a:t>
            </a:r>
            <a:endParaRPr lang="en-GB">
              <a:cs typeface="Calibri"/>
            </a:endParaRPr>
          </a:p>
          <a:p>
            <a:pPr algn="l"/>
            <a:r>
              <a:rPr lang="en-GB" dirty="0">
                <a:cs typeface="Calibri"/>
              </a:rPr>
              <a:t>Amy Wilk</a:t>
            </a:r>
            <a:endParaRPr lang="en-GB">
              <a:cs typeface="Calibri"/>
            </a:endParaRPr>
          </a:p>
        </p:txBody>
      </p:sp>
      <p:sp>
        <p:nvSpPr>
          <p:cNvPr id="25" name="Oval 23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5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rgbClr val="D86C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F6125E8-9C66-4AF2-894F-AA64838384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69" r="-1" b="-1"/>
          <a:stretch/>
        </p:blipFill>
        <p:spPr>
          <a:xfrm>
            <a:off x="6492113" y="10"/>
            <a:ext cx="5699887" cy="405923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1C65-1E04-4CE4-AA81-18BC587E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88" y="-267479"/>
            <a:ext cx="10515600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Introduction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1461B-6A3B-46AA-A386-43ED0819E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861653"/>
            <a:ext cx="5157787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Memory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105E0-CEA4-47EC-BDF8-B62D16F27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88" y="1685566"/>
            <a:ext cx="4640203" cy="31957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"Memory is </a:t>
            </a:r>
            <a:r>
              <a:rPr lang="en-US" dirty="0" err="1">
                <a:cs typeface="Calibri"/>
              </a:rPr>
              <a:t>purpposeful</a:t>
            </a:r>
            <a:r>
              <a:rPr lang="en-US" dirty="0">
                <a:cs typeface="Calibri"/>
              </a:rPr>
              <a:t> action" - Neisser (1996)</a:t>
            </a:r>
          </a:p>
          <a:p>
            <a:r>
              <a:rPr lang="en-US" dirty="0">
                <a:cs typeface="Calibri"/>
              </a:rPr>
              <a:t>Short-Term Memory, Short-Term Store. (Atkinson and Shiffrin (1968)</a:t>
            </a:r>
          </a:p>
          <a:p>
            <a:r>
              <a:rPr lang="en-US" dirty="0">
                <a:cs typeface="Calibri"/>
              </a:rPr>
              <a:t>Primacy and Recency Effects (</a:t>
            </a:r>
            <a:r>
              <a:rPr lang="en-US" dirty="0" err="1">
                <a:cs typeface="Calibri"/>
              </a:rPr>
              <a:t>Glanzer</a:t>
            </a:r>
            <a:r>
              <a:rPr lang="en-US" dirty="0">
                <a:cs typeface="Calibri"/>
              </a:rPr>
              <a:t> &amp; Cunitz, 1966)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348950-D5D2-4A38-AF49-9F9439E55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0313" y="-130385"/>
            <a:ext cx="5183188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Sleep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248DB9-CA5B-407F-8131-E8D6068503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21106" y="219075"/>
            <a:ext cx="518318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24 hours of sleep deprivation is enough to alter cognitive processes (</a:t>
            </a:r>
            <a:r>
              <a:rPr lang="en-US" dirty="0" err="1">
                <a:cs typeface="Calibri"/>
              </a:rPr>
              <a:t>Sil'kis</a:t>
            </a:r>
            <a:r>
              <a:rPr lang="en-US" dirty="0">
                <a:cs typeface="Calibri"/>
              </a:rPr>
              <a:t>, 2014)</a:t>
            </a:r>
          </a:p>
          <a:p>
            <a:r>
              <a:rPr lang="en-US" dirty="0">
                <a:cs typeface="Calibri"/>
              </a:rPr>
              <a:t>REM, NREM and Ultradian Cycles (</a:t>
            </a:r>
            <a:r>
              <a:rPr lang="en-US" dirty="0" err="1">
                <a:cs typeface="Calibri"/>
              </a:rPr>
              <a:t>Harmann</a:t>
            </a:r>
            <a:r>
              <a:rPr lang="en-US" dirty="0">
                <a:cs typeface="Calibri"/>
              </a:rPr>
              <a:t>, 1966)</a:t>
            </a:r>
          </a:p>
          <a:p>
            <a:r>
              <a:rPr lang="en-US" dirty="0">
                <a:cs typeface="Calibri"/>
              </a:rPr>
              <a:t>Inadequate sleep prevalence rate due to sleep deprivation = 10.8% (Ng &amp; Tan, 2005)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007D7D4F-7915-4938-A365-7100E224EC9E}"/>
              </a:ext>
            </a:extLst>
          </p:cNvPr>
          <p:cNvSpPr txBox="1">
            <a:spLocks/>
          </p:cNvSpPr>
          <p:nvPr/>
        </p:nvSpPr>
        <p:spPr>
          <a:xfrm>
            <a:off x="5052354" y="4402887"/>
            <a:ext cx="6307975" cy="210307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</a:rPr>
              <a:t>"Attention is ownership in the mind" (James, 1890)</a:t>
            </a:r>
          </a:p>
          <a:p>
            <a:r>
              <a:rPr lang="en-US" dirty="0">
                <a:ea typeface="+mn-lt"/>
                <a:cs typeface="+mn-lt"/>
              </a:rPr>
              <a:t>Spotlight vs. Zoom Lens (Posner, 1980; Eysenck, 2015; Laberge, 1983; Eriksen &amp; St James, 1986; Helmholtz, 1866)</a:t>
            </a:r>
            <a:endParaRPr lang="en-US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DE150A5-CDED-4F4B-9F0D-72516D86945D}"/>
              </a:ext>
            </a:extLst>
          </p:cNvPr>
          <p:cNvSpPr txBox="1">
            <a:spLocks/>
          </p:cNvSpPr>
          <p:nvPr/>
        </p:nvSpPr>
        <p:spPr>
          <a:xfrm>
            <a:off x="5219131" y="3501336"/>
            <a:ext cx="5157787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"/>
              </a:rPr>
              <a:t>Attention</a:t>
            </a:r>
          </a:p>
        </p:txBody>
      </p:sp>
    </p:spTree>
    <p:extLst>
      <p:ext uri="{BB962C8B-B14F-4D97-AF65-F5344CB8AC3E}">
        <p14:creationId xmlns:p14="http://schemas.microsoft.com/office/powerpoint/2010/main" val="10023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1C65-1E04-4CE4-AA81-18BC587E1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Literature Review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1461B-6A3B-46AA-A386-43ED0819E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165" y="1537389"/>
            <a:ext cx="5157787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Sleep and Cognition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105E0-CEA4-47EC-BDF8-B62D16F27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165" y="2433189"/>
            <a:ext cx="7228127" cy="49929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Sleep is fundamental for cognitive consolidation. Especially within memory. (</a:t>
            </a:r>
            <a:r>
              <a:rPr lang="en-US" dirty="0" err="1">
                <a:ea typeface="+mn-lt"/>
                <a:cs typeface="+mn-lt"/>
              </a:rPr>
              <a:t>McGaugh</a:t>
            </a:r>
            <a:r>
              <a:rPr lang="en-US" dirty="0">
                <a:ea typeface="+mn-lt"/>
                <a:cs typeface="+mn-lt"/>
              </a:rPr>
              <a:t>, 1966; </a:t>
            </a:r>
            <a:r>
              <a:rPr lang="en-US" dirty="0" err="1">
                <a:ea typeface="+mn-lt"/>
                <a:cs typeface="+mn-lt"/>
              </a:rPr>
              <a:t>Gaarder</a:t>
            </a:r>
            <a:r>
              <a:rPr lang="en-US" dirty="0">
                <a:ea typeface="+mn-lt"/>
                <a:cs typeface="+mn-lt"/>
              </a:rPr>
              <a:t>, 1966; </a:t>
            </a:r>
            <a:r>
              <a:rPr lang="en-US" dirty="0" err="1">
                <a:ea typeface="+mn-lt"/>
                <a:cs typeface="+mn-lt"/>
              </a:rPr>
              <a:t>Moruzzi</a:t>
            </a:r>
            <a:r>
              <a:rPr lang="en-US" dirty="0">
                <a:ea typeface="+mn-lt"/>
                <a:cs typeface="+mn-lt"/>
              </a:rPr>
              <a:t>, 1966; Feinberg &amp; Evarts,1969; Dewan, 1968). </a:t>
            </a:r>
          </a:p>
          <a:p>
            <a:r>
              <a:rPr lang="en-US" dirty="0" err="1">
                <a:ea typeface="+mn-lt"/>
                <a:cs typeface="+mn-lt"/>
              </a:rPr>
              <a:t>Belísio</a:t>
            </a:r>
            <a:r>
              <a:rPr lang="en-US" dirty="0">
                <a:ea typeface="+mn-lt"/>
                <a:cs typeface="+mn-lt"/>
              </a:rPr>
              <a:t> et al. (2017) morning vs afternoon groups with attention and alertness.</a:t>
            </a:r>
            <a:endParaRPr lang="en-US" dirty="0"/>
          </a:p>
          <a:p>
            <a:r>
              <a:rPr lang="en-US" dirty="0">
                <a:cs typeface="Calibri"/>
              </a:rPr>
              <a:t>Chee &amp; </a:t>
            </a:r>
            <a:r>
              <a:rPr lang="en-US" dirty="0" err="1">
                <a:cs typeface="Calibri"/>
              </a:rPr>
              <a:t>Chuah</a:t>
            </a:r>
            <a:r>
              <a:rPr lang="en-US" dirty="0">
                <a:cs typeface="Calibri"/>
              </a:rPr>
              <a:t> (2007) Visual short-term memory tasks and sleep depravation</a:t>
            </a:r>
          </a:p>
          <a:p>
            <a:endParaRPr lang="en-US" dirty="0">
              <a:cs typeface="Calibri"/>
            </a:endParaRPr>
          </a:p>
        </p:txBody>
      </p:sp>
      <p:pic>
        <p:nvPicPr>
          <p:cNvPr id="11" name="Picture 11" descr="A girl sitting in front of a computer&#10;&#10;Description generated with high confidence">
            <a:extLst>
              <a:ext uri="{FF2B5EF4-FFF2-40B4-BE49-F238E27FC236}">
                <a16:creationId xmlns:a16="http://schemas.microsoft.com/office/drawing/2014/main" id="{66485DB8-587B-4E1E-AB5A-6DBCEB4F9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766" y="2212406"/>
            <a:ext cx="5408582" cy="3597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44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1C65-1E04-4CE4-AA81-18BC587E1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Literature Review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348950-D5D2-4A38-AF49-9F9439E55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237671" y="1796182"/>
            <a:ext cx="5183188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Sleep and Academic Performance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248DB9-CA5B-407F-8131-E8D6068503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295182" y="2620095"/>
            <a:ext cx="6549038" cy="37996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Direct relationship within an individuals amount of sleep, and their grades : </a:t>
            </a:r>
          </a:p>
          <a:p>
            <a:r>
              <a:rPr lang="en-US" dirty="0">
                <a:cs typeface="Calibri"/>
              </a:rPr>
              <a:t>Drake et al. (2003) daytime sleepiness and grades</a:t>
            </a:r>
          </a:p>
          <a:p>
            <a:r>
              <a:rPr lang="en-US" dirty="0">
                <a:cs typeface="Calibri"/>
              </a:rPr>
              <a:t>Blunden et al. (2000) medical issues</a:t>
            </a:r>
          </a:p>
          <a:p>
            <a:r>
              <a:rPr lang="en-US" dirty="0">
                <a:cs typeface="Calibri"/>
              </a:rPr>
              <a:t>Wolfson &amp; </a:t>
            </a:r>
            <a:r>
              <a:rPr lang="en-US" dirty="0" err="1">
                <a:cs typeface="Calibri"/>
              </a:rPr>
              <a:t>Carskadon</a:t>
            </a:r>
            <a:r>
              <a:rPr lang="en-US" dirty="0">
                <a:cs typeface="Calibri"/>
              </a:rPr>
              <a:t> (1998) adolescents getting </a:t>
            </a:r>
            <a:r>
              <a:rPr lang="en-US" dirty="0" err="1">
                <a:cs typeface="Calibri"/>
              </a:rPr>
              <a:t>gles</a:t>
            </a:r>
            <a:r>
              <a:rPr lang="en-US" dirty="0">
                <a:cs typeface="Calibri"/>
              </a:rPr>
              <a:t> and less sleep as they get older.</a:t>
            </a:r>
          </a:p>
        </p:txBody>
      </p:sp>
      <p:pic>
        <p:nvPicPr>
          <p:cNvPr id="11" name="Picture 11" descr="A girl sitting in front of a computer&#10;&#10;Description generated with high confidence">
            <a:extLst>
              <a:ext uri="{FF2B5EF4-FFF2-40B4-BE49-F238E27FC236}">
                <a16:creationId xmlns:a16="http://schemas.microsoft.com/office/drawing/2014/main" id="{71CBB5B7-E88D-4EA9-8ADD-AFBAB4373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332" y="2543085"/>
            <a:ext cx="4905375" cy="326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734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1C65-1E04-4CE4-AA81-18BC587E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33" y="-253101"/>
            <a:ext cx="10515600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Aims and Rationale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1461B-6A3B-46AA-A386-43ED0819E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033" y="602861"/>
            <a:ext cx="5157787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Aims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105E0-CEA4-47EC-BDF8-B62D16F27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1" y="1426773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To investigate further the detrimental effects that sleeping patterns or sleep deprivation has on university students.</a:t>
            </a:r>
          </a:p>
          <a:p>
            <a:r>
              <a:rPr lang="en-US" dirty="0">
                <a:cs typeface="Calibri"/>
              </a:rPr>
              <a:t>Previous research only looks at school children.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348950-D5D2-4A38-AF49-9F9439E55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381445" y="-173516"/>
            <a:ext cx="5183188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Rationale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248DB9-CA5B-407F-8131-E8D6068503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482087" y="607264"/>
            <a:ext cx="518318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There is little to no research on individuals over the age of 18 and in University.</a:t>
            </a:r>
          </a:p>
          <a:p>
            <a:r>
              <a:rPr lang="en-US" dirty="0">
                <a:cs typeface="Calibri"/>
              </a:rPr>
              <a:t>Implementing a later school start time, and lecture times</a:t>
            </a:r>
          </a:p>
          <a:p>
            <a:r>
              <a:rPr lang="en-US" dirty="0">
                <a:cs typeface="Calibri"/>
              </a:rPr>
              <a:t>Night school</a:t>
            </a:r>
          </a:p>
        </p:txBody>
      </p:sp>
      <p:pic>
        <p:nvPicPr>
          <p:cNvPr id="9" name="Picture 9" descr="A picture containing floor, dog, ground, indoor&#10;&#10;Description generated with very high confidence">
            <a:extLst>
              <a:ext uri="{FF2B5EF4-FFF2-40B4-BE49-F238E27FC236}">
                <a16:creationId xmlns:a16="http://schemas.microsoft.com/office/drawing/2014/main" id="{73311654-3E08-4D16-834E-173C8BD722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11" y="3501425"/>
            <a:ext cx="5393667" cy="3363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288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1C65-1E04-4CE4-AA81-18BC587E1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Hypotheses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1461B-6A3B-46AA-A386-43ED0819E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3524" y="1623653"/>
            <a:ext cx="5157787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Aims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105E0-CEA4-47EC-BDF8-B62D16F27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10060466" cy="39002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Hypothesis 1: Participants will have better scores in the morning test than the evening test. 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Hypothesis 2: Those with higher sleep efficacy should perform better in the morning tasks than the evening.  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Hypothesis 3: Early Birds will have higher scores than Night owls in the morning tests. 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Hypothesis 4 Night Owls will have higher scores than Early Birds in the evening tests.</a:t>
            </a:r>
          </a:p>
        </p:txBody>
      </p:sp>
    </p:spTree>
    <p:extLst>
      <p:ext uri="{BB962C8B-B14F-4D97-AF65-F5344CB8AC3E}">
        <p14:creationId xmlns:p14="http://schemas.microsoft.com/office/powerpoint/2010/main" val="501763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1C65-1E04-4CE4-AA81-18BC587E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29" y="-253101"/>
            <a:ext cx="10515600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Methodology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1461B-6A3B-46AA-A386-43ED0819E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65986" y="947917"/>
            <a:ext cx="1707221" cy="752026"/>
          </a:xfrm>
        </p:spPr>
        <p:txBody>
          <a:bodyPr/>
          <a:lstStyle/>
          <a:p>
            <a:r>
              <a:rPr lang="en-US" dirty="0">
                <a:cs typeface="Calibri"/>
              </a:rPr>
              <a:t>Design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105E0-CEA4-47EC-BDF8-B62D16F27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65985" y="1642434"/>
            <a:ext cx="4582693" cy="338266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>
                <a:cs typeface="Calibri"/>
              </a:rPr>
              <a:t>Mixed Experimental Design</a:t>
            </a:r>
          </a:p>
          <a:p>
            <a:r>
              <a:rPr lang="en-US" dirty="0">
                <a:cs typeface="Calibri"/>
              </a:rPr>
              <a:t>DV: Memory and Attention</a:t>
            </a:r>
          </a:p>
          <a:p>
            <a:r>
              <a:rPr lang="en-US" dirty="0">
                <a:cs typeface="Calibri"/>
              </a:rPr>
              <a:t>IV: Timings of the test (Morning First / Afternoon First) and scores on the PQSI questionnaire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248DB9-CA5B-407F-8131-E8D6068503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77597" y="549755"/>
            <a:ext cx="2997830" cy="234749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>
                <a:cs typeface="Calibri"/>
              </a:rPr>
              <a:t>104 pp's (40 M, 64 F)</a:t>
            </a:r>
          </a:p>
          <a:p>
            <a:pPr lvl="1"/>
            <a:r>
              <a:rPr lang="en-US" dirty="0">
                <a:cs typeface="Calibri"/>
              </a:rPr>
              <a:t>Males: 19 Morning 21 Evening</a:t>
            </a:r>
          </a:p>
          <a:p>
            <a:pPr lvl="1"/>
            <a:r>
              <a:rPr lang="en-US" dirty="0">
                <a:cs typeface="Calibri"/>
              </a:rPr>
              <a:t>Females: 34 Morning 30 Evening</a:t>
            </a:r>
          </a:p>
          <a:p>
            <a:r>
              <a:rPr lang="en-US" dirty="0">
                <a:cs typeface="Calibri"/>
              </a:rPr>
              <a:t>18-54 (M 26.82; SD 8.24)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D867288-0BB6-4478-AA0F-98027B642DD8}"/>
              </a:ext>
            </a:extLst>
          </p:cNvPr>
          <p:cNvSpPr txBox="1">
            <a:spLocks/>
          </p:cNvSpPr>
          <p:nvPr/>
        </p:nvSpPr>
        <p:spPr>
          <a:xfrm>
            <a:off x="4859698" y="-193645"/>
            <a:ext cx="1707221" cy="7520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"/>
              </a:rPr>
              <a:t>Participants</a:t>
            </a:r>
            <a:endParaRPr lang="en-US" dirty="0"/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F713ADE8-A07A-4722-80BA-42B0264C17CF}"/>
              </a:ext>
            </a:extLst>
          </p:cNvPr>
          <p:cNvSpPr txBox="1">
            <a:spLocks/>
          </p:cNvSpPr>
          <p:nvPr/>
        </p:nvSpPr>
        <p:spPr>
          <a:xfrm>
            <a:off x="3196086" y="3684018"/>
            <a:ext cx="4392433" cy="296572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Modified PQSI, </a:t>
            </a:r>
            <a:r>
              <a:rPr lang="en-US" dirty="0" err="1">
                <a:cs typeface="Calibri"/>
              </a:rPr>
              <a:t>Chronbach's</a:t>
            </a:r>
            <a:r>
              <a:rPr lang="en-US" dirty="0">
                <a:cs typeface="Calibri"/>
              </a:rPr>
              <a:t> Alpha of 0.83 (</a:t>
            </a:r>
            <a:r>
              <a:rPr lang="en-US" dirty="0" err="1">
                <a:cs typeface="Calibri"/>
              </a:rPr>
              <a:t>Buysse</a:t>
            </a:r>
            <a:r>
              <a:rPr lang="en-US" dirty="0">
                <a:cs typeface="Calibri"/>
              </a:rPr>
              <a:t>, 1989)</a:t>
            </a:r>
          </a:p>
          <a:p>
            <a:r>
              <a:rPr lang="en-US" dirty="0">
                <a:cs typeface="Calibri"/>
              </a:rPr>
              <a:t>List of paired semantic nouns (Finn &amp; Hambrick, 2011; </a:t>
            </a:r>
            <a:r>
              <a:rPr lang="en-US" dirty="0" err="1">
                <a:cs typeface="Calibri"/>
              </a:rPr>
              <a:t>Gais</a:t>
            </a:r>
            <a:r>
              <a:rPr lang="en-US" dirty="0">
                <a:cs typeface="Calibri"/>
              </a:rPr>
              <a:t> &amp; Born, 2004)</a:t>
            </a:r>
          </a:p>
          <a:p>
            <a:r>
              <a:rPr lang="en-US" dirty="0">
                <a:cs typeface="Calibri"/>
              </a:rPr>
              <a:t>Toulouse </a:t>
            </a:r>
            <a:r>
              <a:rPr lang="en-US" dirty="0" err="1">
                <a:cs typeface="Calibri"/>
              </a:rPr>
              <a:t>Pieron</a:t>
            </a:r>
            <a:r>
              <a:rPr lang="en-US" dirty="0">
                <a:cs typeface="Calibri"/>
              </a:rPr>
              <a:t>.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0A39C03D-29B1-4538-B618-FD114FF095C6}"/>
              </a:ext>
            </a:extLst>
          </p:cNvPr>
          <p:cNvSpPr txBox="1">
            <a:spLocks/>
          </p:cNvSpPr>
          <p:nvPr/>
        </p:nvSpPr>
        <p:spPr>
          <a:xfrm>
            <a:off x="3364451" y="3731374"/>
            <a:ext cx="1707221" cy="7520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"/>
              </a:rPr>
              <a:t>Materials</a:t>
            </a:r>
            <a:endParaRPr lang="en-US" dirty="0"/>
          </a:p>
        </p:txBody>
      </p:sp>
      <p:pic>
        <p:nvPicPr>
          <p:cNvPr id="18" name="Picture 18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59981DA-235C-4815-97EC-A0C612818A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17355" r="58858" b="11551"/>
          <a:stretch/>
        </p:blipFill>
        <p:spPr>
          <a:xfrm>
            <a:off x="7973683" y="1766079"/>
            <a:ext cx="3952855" cy="4940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105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1C65-1E04-4CE4-AA81-18BC587E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1" y="-94951"/>
            <a:ext cx="10515600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Results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1461B-6A3B-46AA-A386-43ED0819E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5938" y="2342521"/>
            <a:ext cx="5157787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Memory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105E0-CEA4-47EC-BDF8-B62D16F27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80364" y="3166433"/>
            <a:ext cx="2138543" cy="36270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Morning Group performed significantly better than the Evening Group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348950-D5D2-4A38-AF49-9F9439E55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594012" y="2285012"/>
            <a:ext cx="5183188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Attention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248DB9-CA5B-407F-8131-E8D6068503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522125" y="3065791"/>
            <a:ext cx="2379604" cy="45616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Evening Group performed significantly better than the Morning Group</a:t>
            </a:r>
            <a:endParaRPr lang="en-US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264A4AB0-B763-4DE3-860A-60E528C72301}"/>
              </a:ext>
            </a:extLst>
          </p:cNvPr>
          <p:cNvSpPr txBox="1">
            <a:spLocks/>
          </p:cNvSpPr>
          <p:nvPr/>
        </p:nvSpPr>
        <p:spPr>
          <a:xfrm>
            <a:off x="3880449" y="184568"/>
            <a:ext cx="8360584" cy="14560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"/>
              </a:rPr>
              <a:t>Interactions between the groups were not significant </a:t>
            </a:r>
          </a:p>
          <a:p>
            <a:r>
              <a:rPr lang="en-US" dirty="0">
                <a:cs typeface="Calibri"/>
              </a:rPr>
              <a:t>No significant difference within the scores of Night Owls and Early birds against sleep efficacy.</a:t>
            </a:r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7A42378B-8ABA-4CFB-BD28-32C778CA28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6476" y="3066246"/>
            <a:ext cx="7401464" cy="3816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491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6DD7C6-E48B-472D-B7BA-86395A948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  <a:cs typeface="Calibri Light"/>
              </a:rPr>
              <a:t>Discussion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A picture containing animal&#10;&#10;Description generated with high confidence">
            <a:extLst>
              <a:ext uri="{FF2B5EF4-FFF2-40B4-BE49-F238E27FC236}">
                <a16:creationId xmlns:a16="http://schemas.microsoft.com/office/drawing/2014/main" id="{2223EF4D-A14E-4908-9185-4C1D7766E5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1374" r="25048" b="1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61892-863F-4EBC-ACC1-AF6EB08E6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  <a:cs typeface="Calibri"/>
              </a:rPr>
              <a:t>Within cognition, the present study confirms that memory is favored in the morning and attention is favored in the afternoon.</a:t>
            </a:r>
          </a:p>
          <a:p>
            <a:r>
              <a:rPr lang="en-US" sz="2000">
                <a:solidFill>
                  <a:srgbClr val="000000"/>
                </a:solidFill>
                <a:cs typeface="Calibri"/>
              </a:rPr>
              <a:t>Sleep efficacy calculated by the modified PQSI may not have been the best, more suitable options may have included the PDDS for example. </a:t>
            </a:r>
          </a:p>
          <a:p>
            <a:endParaRPr lang="en-US" sz="20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02262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1C65-1E04-4CE4-AA81-18BC587E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429" y="5691"/>
            <a:ext cx="10515600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Thank you for listening; </a:t>
            </a:r>
            <a:r>
              <a:rPr lang="en-US" dirty="0" err="1">
                <a:cs typeface="Calibri Light"/>
              </a:rPr>
              <a:t>Diolch</a:t>
            </a:r>
            <a:r>
              <a:rPr lang="en-US" dirty="0">
                <a:cs typeface="Calibri Light"/>
              </a:rPr>
              <a:t> am </a:t>
            </a:r>
            <a:r>
              <a:rPr lang="en-US" dirty="0" err="1">
                <a:cs typeface="Calibri Light"/>
              </a:rPr>
              <a:t>Wrando</a:t>
            </a:r>
            <a:r>
              <a:rPr lang="en-US" dirty="0">
                <a:cs typeface="Calibri Light"/>
              </a:rPr>
              <a:t>.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FB9AE1D-241F-49AF-9CC6-BA4D4078A993}"/>
              </a:ext>
            </a:extLst>
          </p:cNvPr>
          <p:cNvSpPr txBox="1">
            <a:spLocks/>
          </p:cNvSpPr>
          <p:nvPr/>
        </p:nvSpPr>
        <p:spPr>
          <a:xfrm>
            <a:off x="1682301" y="55352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cs typeface="Calibri Light"/>
              </a:rPr>
              <a:t>Any Questions?; </a:t>
            </a:r>
            <a:r>
              <a:rPr lang="en-US" dirty="0" err="1">
                <a:cs typeface="Calibri Light"/>
              </a:rPr>
              <a:t>Unrhyw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Cwestiynnau</a:t>
            </a:r>
            <a:r>
              <a:rPr lang="en-US" dirty="0">
                <a:cs typeface="Calibri Light"/>
              </a:rPr>
              <a:t>?</a:t>
            </a:r>
            <a:endParaRPr lang="en-US" dirty="0"/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AAEFB168-91EF-4841-BE6A-367CF512F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0816" y="1429057"/>
            <a:ext cx="8422256" cy="418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339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DD7C6-E48B-472D-B7BA-86395A948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2" y="5691"/>
            <a:ext cx="10400582" cy="1023639"/>
          </a:xfrm>
        </p:spPr>
        <p:txBody>
          <a:bodyPr/>
          <a:lstStyle/>
          <a:p>
            <a:r>
              <a:rPr lang="en-US" dirty="0"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61892-863F-4EBC-ACC1-AF6EB08E6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728" y="1034871"/>
            <a:ext cx="11464504" cy="5602169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Beebe, D. W. (2011). Cognitive, behavioral, and functional consequences of inadequate sleep in children and adolescents. </a:t>
            </a:r>
            <a:r>
              <a:rPr lang="en-US" i="1" dirty="0">
                <a:ea typeface="+mn-lt"/>
                <a:cs typeface="+mn-lt"/>
              </a:rPr>
              <a:t>Pediatric Clinics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58</a:t>
            </a:r>
            <a:r>
              <a:rPr lang="en-US" dirty="0">
                <a:ea typeface="+mn-lt"/>
                <a:cs typeface="+mn-lt"/>
              </a:rPr>
              <a:t>(3), 649-665.</a:t>
            </a:r>
          </a:p>
          <a:p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Belísio</a:t>
            </a:r>
            <a:r>
              <a:rPr lang="en-US" dirty="0">
                <a:ea typeface="+mn-lt"/>
                <a:cs typeface="+mn-lt"/>
              </a:rPr>
              <a:t>, A. S., </a:t>
            </a:r>
            <a:r>
              <a:rPr lang="en-US" dirty="0" err="1">
                <a:ea typeface="+mn-lt"/>
                <a:cs typeface="+mn-lt"/>
              </a:rPr>
              <a:t>Kolodiuk</a:t>
            </a:r>
            <a:r>
              <a:rPr lang="en-US" dirty="0">
                <a:ea typeface="+mn-lt"/>
                <a:cs typeface="+mn-lt"/>
              </a:rPr>
              <a:t>, F. F., </a:t>
            </a:r>
            <a:r>
              <a:rPr lang="en-US" dirty="0" err="1">
                <a:ea typeface="+mn-lt"/>
                <a:cs typeface="+mn-lt"/>
              </a:rPr>
              <a:t>Louzada</a:t>
            </a:r>
            <a:r>
              <a:rPr lang="en-US" dirty="0">
                <a:ea typeface="+mn-lt"/>
                <a:cs typeface="+mn-lt"/>
              </a:rPr>
              <a:t>, F. M., Valdez, P., &amp; Azevedo, C. V. (2017). Sleep–Wake Cycle, Daytime Sleepiness, and Attention Components in Children Attending Preschool in the Morning and Afternoon Shifts. </a:t>
            </a:r>
            <a:r>
              <a:rPr lang="en-US" i="1" dirty="0">
                <a:ea typeface="+mn-lt"/>
                <a:cs typeface="+mn-lt"/>
              </a:rPr>
              <a:t>Mind, Brain, and Education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11</a:t>
            </a:r>
            <a:r>
              <a:rPr lang="en-US" dirty="0">
                <a:ea typeface="+mn-lt"/>
                <a:cs typeface="+mn-lt"/>
              </a:rPr>
              <a:t>(1), 10-20. </a:t>
            </a:r>
          </a:p>
          <a:p>
            <a:r>
              <a:rPr lang="en-US" dirty="0" err="1">
                <a:ea typeface="+mn-lt"/>
                <a:cs typeface="+mn-lt"/>
              </a:rPr>
              <a:t>Buysse</a:t>
            </a:r>
            <a:r>
              <a:rPr lang="en-US" dirty="0">
                <a:ea typeface="+mn-lt"/>
                <a:cs typeface="+mn-lt"/>
              </a:rPr>
              <a:t>, D. J., Reynolds III, C. F., Monk, T. H., Berman, S. R., &amp; Kupfer, D. J. (1989). The Pittsburgh Sleep Quality Index: a new instrument for psychiatric practice and research. </a:t>
            </a:r>
            <a:r>
              <a:rPr lang="en-US" i="1" dirty="0">
                <a:ea typeface="+mn-lt"/>
                <a:cs typeface="+mn-lt"/>
              </a:rPr>
              <a:t>Psychiatry research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28</a:t>
            </a:r>
            <a:r>
              <a:rPr lang="en-US" dirty="0">
                <a:ea typeface="+mn-lt"/>
                <a:cs typeface="+mn-lt"/>
              </a:rPr>
              <a:t>(2), 193-213. </a:t>
            </a:r>
          </a:p>
          <a:p>
            <a:r>
              <a:rPr lang="en-US" dirty="0">
                <a:ea typeface="+mn-lt"/>
                <a:cs typeface="+mn-lt"/>
              </a:rPr>
              <a:t>Chee, M. W., &amp; </a:t>
            </a:r>
            <a:r>
              <a:rPr lang="en-US" dirty="0" err="1">
                <a:ea typeface="+mn-lt"/>
                <a:cs typeface="+mn-lt"/>
              </a:rPr>
              <a:t>Chuah</a:t>
            </a:r>
            <a:r>
              <a:rPr lang="en-US" dirty="0">
                <a:ea typeface="+mn-lt"/>
                <a:cs typeface="+mn-lt"/>
              </a:rPr>
              <a:t>, Y. L. (2007). Functional neuroimaging and behavioral correlates of capacity decline in visual short-term memory after sleep deprivation. </a:t>
            </a:r>
            <a:r>
              <a:rPr lang="en-US" i="1" dirty="0">
                <a:ea typeface="+mn-lt"/>
                <a:cs typeface="+mn-lt"/>
              </a:rPr>
              <a:t>Proceedings of the National Academy of Sciences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104</a:t>
            </a:r>
            <a:r>
              <a:rPr lang="en-US" dirty="0">
                <a:ea typeface="+mn-lt"/>
                <a:cs typeface="+mn-lt"/>
              </a:rPr>
              <a:t>(22), 9487-9492. </a:t>
            </a:r>
          </a:p>
          <a:p>
            <a:r>
              <a:rPr lang="en-US" dirty="0">
                <a:ea typeface="+mn-lt"/>
                <a:cs typeface="+mn-lt"/>
              </a:rPr>
              <a:t>Drake C, Nickel C, </a:t>
            </a:r>
            <a:r>
              <a:rPr lang="en-US" err="1">
                <a:ea typeface="+mn-lt"/>
                <a:cs typeface="+mn-lt"/>
              </a:rPr>
              <a:t>Burduvali</a:t>
            </a:r>
            <a:r>
              <a:rPr lang="en-US" dirty="0">
                <a:ea typeface="+mn-lt"/>
                <a:cs typeface="+mn-lt"/>
              </a:rPr>
              <a:t> E, Roth T, Jefferson C, Pietro B. The pediatric daytime sleepiness scale (PDSS): sleep habits and school outcomes. Sleep. 2003;26(4):455-458.  </a:t>
            </a:r>
          </a:p>
          <a:p>
            <a:r>
              <a:rPr lang="en-US" dirty="0">
                <a:ea typeface="+mn-lt"/>
                <a:cs typeface="+mn-lt"/>
              </a:rPr>
              <a:t>Eysenck, M. W., Keane, M. T. (2015). </a:t>
            </a:r>
            <a:r>
              <a:rPr lang="en-US" i="1" dirty="0">
                <a:ea typeface="+mn-lt"/>
                <a:cs typeface="+mn-lt"/>
              </a:rPr>
              <a:t>Cognitive Psychology: A Student’s Handbook. </a:t>
            </a:r>
            <a:r>
              <a:rPr lang="en-US" dirty="0">
                <a:ea typeface="+mn-lt"/>
                <a:cs typeface="+mn-lt"/>
              </a:rPr>
              <a:t>(7</a:t>
            </a:r>
            <a:r>
              <a:rPr lang="en-US" baseline="30000" dirty="0">
                <a:ea typeface="+mn-lt"/>
                <a:cs typeface="+mn-lt"/>
              </a:rPr>
              <a:t>th</a:t>
            </a:r>
            <a:r>
              <a:rPr lang="en-US" dirty="0">
                <a:ea typeface="+mn-lt"/>
                <a:cs typeface="+mn-lt"/>
              </a:rPr>
              <a:t> ed.). New York: Psychology Press. </a:t>
            </a:r>
          </a:p>
          <a:p>
            <a:r>
              <a:rPr lang="en-US" err="1">
                <a:ea typeface="+mn-lt"/>
                <a:cs typeface="+mn-lt"/>
              </a:rPr>
              <a:t>Fallone</a:t>
            </a:r>
            <a:r>
              <a:rPr lang="en-US" dirty="0">
                <a:ea typeface="+mn-lt"/>
                <a:cs typeface="+mn-lt"/>
              </a:rPr>
              <a:t>, G., </a:t>
            </a:r>
            <a:r>
              <a:rPr lang="en-US" err="1">
                <a:ea typeface="+mn-lt"/>
                <a:cs typeface="+mn-lt"/>
              </a:rPr>
              <a:t>Acebo</a:t>
            </a:r>
            <a:r>
              <a:rPr lang="en-US" dirty="0">
                <a:ea typeface="+mn-lt"/>
                <a:cs typeface="+mn-lt"/>
              </a:rPr>
              <a:t>, C., </a:t>
            </a:r>
            <a:r>
              <a:rPr lang="en-US" err="1">
                <a:ea typeface="+mn-lt"/>
                <a:cs typeface="+mn-lt"/>
              </a:rPr>
              <a:t>Arnedt</a:t>
            </a:r>
            <a:r>
              <a:rPr lang="en-US" dirty="0">
                <a:ea typeface="+mn-lt"/>
                <a:cs typeface="+mn-lt"/>
              </a:rPr>
              <a:t>, J. T., </a:t>
            </a:r>
            <a:r>
              <a:rPr lang="en-US" err="1">
                <a:ea typeface="+mn-lt"/>
                <a:cs typeface="+mn-lt"/>
              </a:rPr>
              <a:t>Seifer</a:t>
            </a:r>
            <a:r>
              <a:rPr lang="en-US" dirty="0">
                <a:ea typeface="+mn-lt"/>
                <a:cs typeface="+mn-lt"/>
              </a:rPr>
              <a:t>, R., &amp; </a:t>
            </a:r>
            <a:r>
              <a:rPr lang="en-US" err="1">
                <a:ea typeface="+mn-lt"/>
                <a:cs typeface="+mn-lt"/>
              </a:rPr>
              <a:t>Carskadon</a:t>
            </a:r>
            <a:r>
              <a:rPr lang="en-US" dirty="0">
                <a:ea typeface="+mn-lt"/>
                <a:cs typeface="+mn-lt"/>
              </a:rPr>
              <a:t>, M. A. (2001). Effects of acute sleep restriction on behavior, sustained attention, and response inhibition in children. </a:t>
            </a:r>
            <a:r>
              <a:rPr lang="en-US" i="1" dirty="0">
                <a:ea typeface="+mn-lt"/>
                <a:cs typeface="+mn-lt"/>
              </a:rPr>
              <a:t>Perceptual and motor skills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93</a:t>
            </a:r>
            <a:r>
              <a:rPr lang="en-US" dirty="0">
                <a:ea typeface="+mn-lt"/>
                <a:cs typeface="+mn-lt"/>
              </a:rPr>
              <a:t>(1), 213-229. </a:t>
            </a:r>
            <a:endParaRPr lang="en-US" dirty="0">
              <a:cs typeface="Calibri"/>
            </a:endParaRPr>
          </a:p>
          <a:p>
            <a:pPr algn="just"/>
            <a:r>
              <a:rPr lang="en-US" dirty="0">
                <a:ea typeface="+mn-lt"/>
                <a:cs typeface="+mn-lt"/>
              </a:rPr>
              <a:t>Fenn, K. M., &amp; Hambrick, D. Z. (2012) Individual differences in working memory capacity predict sleep-dependent memory consolidation</a:t>
            </a:r>
            <a:r>
              <a:rPr lang="en-US" i="1" dirty="0">
                <a:ea typeface="+mn-lt"/>
                <a:cs typeface="+mn-lt"/>
              </a:rPr>
              <a:t>. Journal of Experimental Psychology: General, </a:t>
            </a:r>
            <a:r>
              <a:rPr lang="en-US" dirty="0">
                <a:ea typeface="+mn-lt"/>
                <a:cs typeface="+mn-lt"/>
              </a:rPr>
              <a:t>14(3), 404.  </a:t>
            </a:r>
            <a:endParaRPr lang="en-US"/>
          </a:p>
          <a:p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67448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78DBF-25FA-47AA-956E-AC5C077EE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24E73-6AFB-4447-8877-FB86E4AE5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313" y="1322418"/>
            <a:ext cx="10515600" cy="515647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US" dirty="0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Fenn, K. M., &amp; Hambrick, D. Z. (2012) Individual differences in working memory capacity predict sleep-dependent memory consolidation</a:t>
            </a:r>
            <a:r>
              <a:rPr lang="en-US" i="1" dirty="0">
                <a:ea typeface="+mn-lt"/>
                <a:cs typeface="+mn-lt"/>
              </a:rPr>
              <a:t>. Journal of Experimental Psychology: General, </a:t>
            </a:r>
            <a:r>
              <a:rPr lang="en-US" dirty="0">
                <a:ea typeface="+mn-lt"/>
                <a:cs typeface="+mn-lt"/>
              </a:rPr>
              <a:t>14(3), 404</a:t>
            </a:r>
            <a:r>
              <a:rPr lang="en-US" dirty="0">
                <a:cs typeface="Calibri"/>
              </a:rPr>
              <a:t>Fredriksen K, Rhodes J, Reddy R, Way N. Sleepless in Chicago: tracking the effects of adolescent sleep loss during the middle school years. Child Dev. 2004;75(1):84-95. (United States) </a:t>
            </a:r>
            <a:endParaRPr lang="en-US">
              <a:ea typeface="+mn-lt"/>
              <a:cs typeface="+mn-lt"/>
            </a:endParaRPr>
          </a:p>
          <a:p>
            <a:r>
              <a:rPr lang="en-US" dirty="0">
                <a:cs typeface="Calibri"/>
              </a:rPr>
              <a:t>Giannotti, F., </a:t>
            </a:r>
            <a:r>
              <a:rPr lang="en-US" dirty="0" err="1">
                <a:cs typeface="Calibri"/>
              </a:rPr>
              <a:t>Cortesi</a:t>
            </a:r>
            <a:r>
              <a:rPr lang="en-US" dirty="0">
                <a:cs typeface="Calibri"/>
              </a:rPr>
              <a:t>, F., </a:t>
            </a:r>
            <a:r>
              <a:rPr lang="en-US" dirty="0" err="1">
                <a:cs typeface="Calibri"/>
              </a:rPr>
              <a:t>Sebastiani</a:t>
            </a:r>
            <a:r>
              <a:rPr lang="en-US" dirty="0">
                <a:cs typeface="Calibri"/>
              </a:rPr>
              <a:t>, T., &amp; </a:t>
            </a:r>
            <a:r>
              <a:rPr lang="en-US" dirty="0" err="1">
                <a:cs typeface="Calibri"/>
              </a:rPr>
              <a:t>Ottaviano</a:t>
            </a:r>
            <a:r>
              <a:rPr lang="en-US" dirty="0">
                <a:cs typeface="Calibri"/>
              </a:rPr>
              <a:t>, S. (2002). Circadian preference, sleep and daytime </a:t>
            </a:r>
            <a:r>
              <a:rPr lang="en-US" dirty="0" err="1">
                <a:cs typeface="Calibri"/>
              </a:rPr>
              <a:t>behaviour</a:t>
            </a:r>
            <a:r>
              <a:rPr lang="en-US" dirty="0">
                <a:cs typeface="Calibri"/>
              </a:rPr>
              <a:t> in adolescence. </a:t>
            </a:r>
            <a:r>
              <a:rPr lang="en-US" i="1" dirty="0">
                <a:cs typeface="Calibri"/>
              </a:rPr>
              <a:t>Journal of sleep research</a:t>
            </a:r>
            <a:r>
              <a:rPr lang="en-US" dirty="0">
                <a:cs typeface="Calibri"/>
              </a:rPr>
              <a:t>, </a:t>
            </a:r>
            <a:r>
              <a:rPr lang="en-US" i="1" dirty="0">
                <a:cs typeface="Calibri"/>
              </a:rPr>
              <a:t>11</a:t>
            </a:r>
            <a:r>
              <a:rPr lang="en-US" dirty="0">
                <a:cs typeface="Calibri"/>
              </a:rPr>
              <a:t>(3), 191-199.   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cs typeface="Calibri"/>
              </a:rPr>
              <a:t>Lund, H. G., </a:t>
            </a:r>
            <a:r>
              <a:rPr lang="en-US" dirty="0" err="1">
                <a:cs typeface="Calibri"/>
              </a:rPr>
              <a:t>Reider</a:t>
            </a:r>
            <a:r>
              <a:rPr lang="en-US" dirty="0">
                <a:cs typeface="Calibri"/>
              </a:rPr>
              <a:t>, B. D., Whiting, A. B., &amp; Prichard, J. R. (2010). Sleep patterns and predictors of disturbed sleep in a large population of college students. </a:t>
            </a:r>
            <a:r>
              <a:rPr lang="en-US" i="1" dirty="0">
                <a:cs typeface="Calibri"/>
              </a:rPr>
              <a:t>Journal of adolescent health</a:t>
            </a:r>
            <a:r>
              <a:rPr lang="en-US" dirty="0">
                <a:cs typeface="Calibri"/>
              </a:rPr>
              <a:t>, </a:t>
            </a:r>
            <a:r>
              <a:rPr lang="en-US" i="1" dirty="0">
                <a:cs typeface="Calibri"/>
              </a:rPr>
              <a:t>46</a:t>
            </a:r>
            <a:r>
              <a:rPr lang="en-US" dirty="0">
                <a:cs typeface="Calibri"/>
              </a:rPr>
              <a:t>(2), 124-132.  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cs typeface="Calibri"/>
              </a:rPr>
              <a:t>Lund, H. G., </a:t>
            </a:r>
            <a:r>
              <a:rPr lang="en-US" dirty="0" err="1">
                <a:cs typeface="Calibri"/>
              </a:rPr>
              <a:t>Reider</a:t>
            </a:r>
            <a:r>
              <a:rPr lang="en-US" dirty="0">
                <a:cs typeface="Calibri"/>
              </a:rPr>
              <a:t>, B. D., Whiting, A. B., &amp; Prichard, J. R. (2010). Sleep patterns and predictors of disturbed sleep in a large population of college students. </a:t>
            </a:r>
            <a:r>
              <a:rPr lang="en-US" i="1" dirty="0">
                <a:cs typeface="Calibri"/>
              </a:rPr>
              <a:t>Journal of adolescent health</a:t>
            </a:r>
            <a:r>
              <a:rPr lang="en-US" dirty="0">
                <a:cs typeface="Calibri"/>
              </a:rPr>
              <a:t>, </a:t>
            </a:r>
            <a:r>
              <a:rPr lang="en-US" i="1" dirty="0">
                <a:cs typeface="Calibri"/>
              </a:rPr>
              <a:t>46</a:t>
            </a:r>
            <a:r>
              <a:rPr lang="en-US" dirty="0">
                <a:cs typeface="Calibri"/>
              </a:rPr>
              <a:t>(2), 124-132.  </a:t>
            </a:r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cs typeface="Calibri"/>
              </a:rPr>
              <a:t>Merica</a:t>
            </a:r>
            <a:r>
              <a:rPr lang="en-US" dirty="0">
                <a:cs typeface="Calibri"/>
              </a:rPr>
              <a:t>, H., &amp; Fortune, R. D. (2004). State transitions between wake and sleep, and within the ultradian cycle, with focus on the link to neuronal activity. </a:t>
            </a:r>
            <a:r>
              <a:rPr lang="en-US" i="1" dirty="0">
                <a:cs typeface="Calibri"/>
              </a:rPr>
              <a:t>Sleep medicine reviews</a:t>
            </a:r>
            <a:r>
              <a:rPr lang="en-US" dirty="0">
                <a:cs typeface="Calibri"/>
              </a:rPr>
              <a:t>, </a:t>
            </a:r>
            <a:r>
              <a:rPr lang="en-US" i="1" dirty="0">
                <a:cs typeface="Calibri"/>
              </a:rPr>
              <a:t>8</a:t>
            </a:r>
            <a:r>
              <a:rPr lang="en-US" dirty="0">
                <a:cs typeface="Calibri"/>
              </a:rPr>
              <a:t>(6), 473-485. </a:t>
            </a:r>
            <a:endParaRPr lang="en-US" dirty="0">
              <a:ea typeface="+mn-lt"/>
              <a:cs typeface="+mn-lt"/>
            </a:endParaRPr>
          </a:p>
          <a:p>
            <a:pPr algn="just"/>
            <a:r>
              <a:rPr lang="en-US" dirty="0">
                <a:cs typeface="Calibri"/>
              </a:rPr>
              <a:t>Richardson, H. (2014). </a:t>
            </a:r>
            <a:r>
              <a:rPr lang="en-US" i="1" dirty="0">
                <a:cs typeface="Calibri"/>
              </a:rPr>
              <a:t>Teenage lie-in to b</a:t>
            </a:r>
            <a:r>
              <a:rPr lang="en-US" i="1" dirty="0">
                <a:ea typeface="+mn-lt"/>
                <a:cs typeface="+mn-lt"/>
              </a:rPr>
              <a:t>oost GCSE grades</a:t>
            </a:r>
            <a:r>
              <a:rPr lang="en-US" dirty="0">
                <a:ea typeface="+mn-lt"/>
                <a:cs typeface="+mn-lt"/>
              </a:rPr>
              <a:t>. [online] BBC News. Available at: </a:t>
            </a:r>
            <a:r>
              <a:rPr lang="en-US" dirty="0">
                <a:ea typeface="+mn-lt"/>
                <a:cs typeface="+mn-lt"/>
                <a:hlinkClick r:id="rId2"/>
              </a:rPr>
              <a:t>https://www.bbc.co.uk/news/education-29461685</a:t>
            </a:r>
            <a:r>
              <a:rPr lang="en-US" dirty="0">
                <a:ea typeface="+mn-lt"/>
                <a:cs typeface="+mn-lt"/>
              </a:rPr>
              <a:t> [Accessed 10 May 2019]. 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7620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The Impact of different sleeping patterns in University Students' Memory and Visual attention</vt:lpstr>
      <vt:lpstr>Introduction</vt:lpstr>
      <vt:lpstr>Literature Review</vt:lpstr>
      <vt:lpstr>Literature Review</vt:lpstr>
      <vt:lpstr>Aims and Rationale</vt:lpstr>
      <vt:lpstr>Hypotheses</vt:lpstr>
      <vt:lpstr>Methodology</vt:lpstr>
      <vt:lpstr>Results</vt:lpstr>
      <vt:lpstr>Discussion</vt:lpstr>
      <vt:lpstr>Thank you for listening; Diolch am Wrando.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631</cp:revision>
  <dcterms:created xsi:type="dcterms:W3CDTF">2013-07-15T20:26:40Z</dcterms:created>
  <dcterms:modified xsi:type="dcterms:W3CDTF">2019-05-23T22:43:31Z</dcterms:modified>
</cp:coreProperties>
</file>