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61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3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33BFE6-9BBD-4D78-808C-28B9D89C9A91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A8ED8-9C68-469D-A7DF-D68ECE3DD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11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67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466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75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037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51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73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82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11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474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83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18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71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Innovation and Design Thinking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Types of Innovation, Innovation Management and Strategy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Define innovation and its strategic importance</a:t>
            </a:r>
          </a:p>
          <a:p>
            <a:pPr>
              <a:defRPr sz="2200"/>
            </a:pPr>
            <a:r>
              <a:t>Differentiate major types of innovation</a:t>
            </a:r>
          </a:p>
          <a:p>
            <a:pPr>
              <a:defRPr sz="2200"/>
            </a:pPr>
            <a:r>
              <a:t>Explain innovation management practices</a:t>
            </a:r>
          </a:p>
          <a:p>
            <a:pPr>
              <a:defRPr sz="2200"/>
            </a:pPr>
            <a:r>
              <a:t>Understand innovation strategy</a:t>
            </a:r>
          </a:p>
          <a:p>
            <a:pPr>
              <a:defRPr sz="2200"/>
            </a:pPr>
            <a:r>
              <a:t>Apply concepts to organisational case studies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Innovation?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Creation and implementation of new value</a:t>
            </a:r>
          </a:p>
          <a:p>
            <a:pPr>
              <a:defRPr sz="2200"/>
            </a:pPr>
            <a:r>
              <a:t>Can involve products, services, processes or business models</a:t>
            </a:r>
          </a:p>
          <a:p>
            <a:pPr>
              <a:defRPr sz="2200"/>
            </a:pPr>
            <a:r>
              <a:t>Innovation differs from invention because ideas must be implemented</a:t>
            </a:r>
          </a:p>
          <a:p>
            <a:pPr>
              <a:defRPr sz="2200"/>
            </a:pPr>
            <a:r>
              <a:t>Creates competitive advantage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Innovation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Responds to changing customer needs</a:t>
            </a:r>
          </a:p>
          <a:p>
            <a:pPr>
              <a:defRPr sz="2200"/>
            </a:pPr>
            <a:r>
              <a:t>Supports long-term growth</a:t>
            </a:r>
          </a:p>
          <a:p>
            <a:pPr>
              <a:defRPr sz="2200"/>
            </a:pPr>
            <a:r>
              <a:t>Improves productivity and efficiency</a:t>
            </a:r>
          </a:p>
          <a:p>
            <a:pPr>
              <a:defRPr sz="2200"/>
            </a:pPr>
            <a:r>
              <a:t>Builds sustainable competitive advantage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Innovation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Incremental</a:t>
            </a:r>
          </a:p>
          <a:p>
            <a:pPr>
              <a:defRPr sz="2200"/>
            </a:pPr>
            <a:r>
              <a:t>Radical</a:t>
            </a:r>
          </a:p>
          <a:p>
            <a:pPr>
              <a:defRPr sz="2200"/>
            </a:pPr>
            <a:r>
              <a:t>Disruptive</a:t>
            </a:r>
          </a:p>
          <a:p>
            <a:pPr>
              <a:defRPr sz="2200"/>
            </a:pPr>
            <a:r>
              <a:t>Architectural</a:t>
            </a:r>
          </a:p>
          <a:p>
            <a:pPr>
              <a:defRPr sz="2200"/>
            </a:pPr>
            <a:r>
              <a:t>Business Model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Incremental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rPr dirty="0"/>
              <a:t>Continuous improvements to existing offerings</a:t>
            </a:r>
          </a:p>
          <a:p>
            <a:pPr>
              <a:defRPr sz="2200"/>
            </a:pPr>
            <a:r>
              <a:rPr dirty="0"/>
              <a:t>Low risk and relatively low investment</a:t>
            </a:r>
          </a:p>
          <a:p>
            <a:pPr>
              <a:defRPr sz="2200"/>
            </a:pPr>
            <a:r>
              <a:rPr dirty="0"/>
              <a:t>Focuses on quality, efficiency and customer satisfaction</a:t>
            </a:r>
          </a:p>
          <a:p>
            <a:pPr>
              <a:defRPr sz="2200"/>
            </a:pPr>
            <a:r>
              <a:rPr dirty="0"/>
              <a:t>Example: </a:t>
            </a:r>
            <a:r>
              <a:rPr lang="en-GB" dirty="0"/>
              <a:t>Smartphones: Annual improvements in camera quality, battery life, processors, and display technology (e.g., Apple iPhone, Samsung Galaxy).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Radical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rPr dirty="0"/>
              <a:t>Breakthrough technologies or scientific discoveries</a:t>
            </a:r>
          </a:p>
          <a:p>
            <a:pPr>
              <a:defRPr sz="2200"/>
            </a:pPr>
            <a:r>
              <a:rPr dirty="0"/>
              <a:t>High uncertainty and high potential reward</a:t>
            </a:r>
          </a:p>
          <a:p>
            <a:pPr>
              <a:defRPr sz="2200"/>
            </a:pPr>
            <a:r>
              <a:rPr dirty="0"/>
              <a:t>Creates entirely new markets or industries</a:t>
            </a:r>
          </a:p>
          <a:p>
            <a:pPr>
              <a:defRPr sz="2200"/>
            </a:pPr>
            <a:r>
              <a:rPr dirty="0"/>
              <a:t>Example: Commercial aviation, CRISPR</a:t>
            </a:r>
            <a:endParaRPr lang="en-GB" dirty="0"/>
          </a:p>
          <a:p>
            <a:pPr>
              <a:defRPr sz="2200"/>
            </a:pPr>
            <a:r>
              <a:rPr lang="en-GB" dirty="0"/>
              <a:t>Commercial Aviation: Revolutionised long-distance transportation by making global air travel practical and accessible.</a:t>
            </a:r>
          </a:p>
          <a:p>
            <a:pPr>
              <a:defRPr sz="2200"/>
            </a:pPr>
            <a:r>
              <a:rPr lang="en-GB" dirty="0"/>
              <a:t>The internet: Fundamentally changed communication, commerce, education, and entertainment worldwide.</a:t>
            </a:r>
          </a:p>
          <a:p>
            <a:pPr>
              <a:defRPr sz="2200"/>
            </a:pPr>
            <a:r>
              <a:rPr lang="en-GB" dirty="0"/>
              <a:t>Artificial Intelligence (Generative AI): Enables machines to generate text, images, code, and decisions, transforming many industries.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Disruptive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 sz="2200"/>
            </a:pPr>
            <a:r>
              <a:rPr dirty="0"/>
              <a:t>Starts in overlooked or low-end markets</a:t>
            </a:r>
          </a:p>
          <a:p>
            <a:pPr>
              <a:defRPr sz="2200"/>
            </a:pPr>
            <a:r>
              <a:rPr dirty="0"/>
              <a:t>Offers simpler or lower-cost solutions</a:t>
            </a:r>
          </a:p>
          <a:p>
            <a:pPr>
              <a:defRPr sz="2200"/>
            </a:pPr>
            <a:r>
              <a:rPr dirty="0"/>
              <a:t>Gradually replaces established market leaders</a:t>
            </a:r>
          </a:p>
          <a:p>
            <a:pPr>
              <a:defRPr sz="2200"/>
            </a:pPr>
            <a:r>
              <a:rPr dirty="0"/>
              <a:t>Examples: Netflix, Uber</a:t>
            </a:r>
            <a:endParaRPr lang="en-GB" dirty="0"/>
          </a:p>
          <a:p>
            <a:pPr>
              <a:defRPr sz="2200"/>
            </a:pPr>
            <a:r>
              <a:rPr lang="en-GB" dirty="0"/>
              <a:t>Netflix: Started as a DVD-by-mail service and later introduced streaming, replacing traditional video rental stores like Blockbuster.</a:t>
            </a:r>
          </a:p>
          <a:p>
            <a:pPr>
              <a:defRPr sz="2200"/>
            </a:pPr>
            <a:r>
              <a:rPr lang="en-GB" dirty="0"/>
              <a:t>Uber: Used a digital platform to connect riders and drivers, disrupting the traditional taxi industry.</a:t>
            </a:r>
          </a:p>
          <a:p>
            <a:pPr>
              <a:defRPr sz="2200"/>
            </a:pPr>
            <a:r>
              <a:rPr lang="en-GB" dirty="0"/>
              <a:t>Spotify: Shifted music consumption from purchasing CDs and downloads to subscription-based streaming.</a:t>
            </a:r>
          </a:p>
          <a:p>
            <a:pPr>
              <a:defRPr sz="2200"/>
            </a:pPr>
            <a:r>
              <a:rPr lang="en-GB" dirty="0"/>
              <a:t>Amazon: Began as an online bookstore before disrupting retail through e-commerce, logistics, and cloud services.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Architectural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 sz="2200"/>
            </a:pPr>
            <a:r>
              <a:rPr dirty="0"/>
              <a:t>Reconfigures existing technologies</a:t>
            </a:r>
          </a:p>
          <a:p>
            <a:pPr>
              <a:defRPr sz="2200"/>
            </a:pPr>
            <a:r>
              <a:rPr dirty="0"/>
              <a:t>Uses known components in new ways</a:t>
            </a:r>
          </a:p>
          <a:p>
            <a:pPr>
              <a:defRPr sz="2200"/>
            </a:pPr>
            <a:r>
              <a:rPr dirty="0"/>
              <a:t>Creates new customer value</a:t>
            </a:r>
          </a:p>
          <a:p>
            <a:pPr>
              <a:defRPr sz="2200"/>
            </a:pPr>
            <a:r>
              <a:rPr dirty="0"/>
              <a:t>Example: Sony Walkman</a:t>
            </a:r>
            <a:endParaRPr lang="en-GB" dirty="0"/>
          </a:p>
          <a:p>
            <a:pPr>
              <a:defRPr sz="2200"/>
            </a:pPr>
            <a:r>
              <a:rPr lang="en-GB" dirty="0"/>
              <a:t>Sony Walkman: Combined existing technologies (cassette player, headphones, compact batteries) into a portable personal music system, creating a new market for personal entertainment.</a:t>
            </a:r>
          </a:p>
          <a:p>
            <a:pPr>
              <a:defRPr sz="2200"/>
            </a:pPr>
            <a:r>
              <a:rPr lang="en-GB" dirty="0"/>
              <a:t>Apple iPhone: Integrated existing technologies such as the touchscreen, internet browser, MP3 player, GPS, and mobile phone into one seamless device, transforming mobile computing.</a:t>
            </a:r>
          </a:p>
          <a:p>
            <a:pPr>
              <a:defRPr sz="2200"/>
            </a:pPr>
            <a:r>
              <a:rPr lang="en-GB" dirty="0"/>
              <a:t>Tesla Vehicles: Integrated batteries, electric motors, over-the-air software updates, autonomous driving features, and digital connectivity into a new vehicle architecture.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Model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rPr dirty="0"/>
              <a:t>Changes how value is created and captured</a:t>
            </a:r>
          </a:p>
          <a:p>
            <a:pPr>
              <a:defRPr sz="2200"/>
            </a:pPr>
            <a:r>
              <a:rPr dirty="0"/>
              <a:t>May involve pricing, partnerships or channels</a:t>
            </a:r>
          </a:p>
          <a:p>
            <a:pPr>
              <a:defRPr sz="2200"/>
            </a:pPr>
            <a:r>
              <a:rPr dirty="0"/>
              <a:t>Often more difficult to imitate</a:t>
            </a:r>
          </a:p>
          <a:p>
            <a:pPr>
              <a:defRPr sz="2200"/>
            </a:pPr>
            <a:r>
              <a:rPr dirty="0"/>
              <a:t>Examples: Airbnb, Spotify</a:t>
            </a:r>
            <a:endParaRPr lang="en-GB" dirty="0"/>
          </a:p>
          <a:p>
            <a:pPr>
              <a:defRPr sz="2200"/>
            </a:pPr>
            <a:r>
              <a:rPr lang="en-GB" dirty="0"/>
              <a:t>Airbnb: Created a peer-to-peer accommodation platform, allowing homeowners to rent unused space without owning hotels.</a:t>
            </a:r>
          </a:p>
          <a:p>
            <a:pPr>
              <a:defRPr sz="2200"/>
            </a:pPr>
            <a:r>
              <a:rPr lang="en-GB" dirty="0"/>
              <a:t>Spotify: Introduced a freemium subscription model, shifting music consumption from ownership to streaming access.</a:t>
            </a:r>
          </a:p>
          <a:p>
            <a:pPr>
              <a:defRPr sz="2200"/>
            </a:pPr>
            <a:r>
              <a:rPr lang="en-GB" dirty="0"/>
              <a:t>IKEA: Reduced costs by introducing self-service warehouses and flat-pack furniture, allowing customers to participate in transportation and assembly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Innovation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Systematic approach to generating and implementing ideas</a:t>
            </a:r>
          </a:p>
          <a:p>
            <a:pPr>
              <a:defRPr sz="2200"/>
            </a:pPr>
            <a:r>
              <a:t>Balances creativity with execution</a:t>
            </a:r>
          </a:p>
          <a:p>
            <a:pPr>
              <a:defRPr sz="2200"/>
            </a:pPr>
            <a:r>
              <a:t>Requires leadership and organisational support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Innovation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Encourage experimentation</a:t>
            </a:r>
          </a:p>
          <a:p>
            <a:pPr>
              <a:defRPr sz="2200"/>
            </a:pPr>
            <a:r>
              <a:t>Accept intelligent failure</a:t>
            </a:r>
          </a:p>
          <a:p>
            <a:pPr>
              <a:defRPr sz="2200"/>
            </a:pPr>
            <a:r>
              <a:t>Promote collaboration</a:t>
            </a:r>
          </a:p>
          <a:p>
            <a:pPr>
              <a:defRPr sz="2200"/>
            </a:pPr>
            <a:r>
              <a:t>Reward creativity and learning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Leadership for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Develop clear innovation vision</a:t>
            </a:r>
          </a:p>
          <a:p>
            <a:pPr>
              <a:defRPr sz="2200"/>
            </a:pPr>
            <a:r>
              <a:t>Allocate resources</a:t>
            </a:r>
          </a:p>
          <a:p>
            <a:pPr>
              <a:defRPr sz="2200"/>
            </a:pPr>
            <a:r>
              <a:t>Empower teams</a:t>
            </a:r>
          </a:p>
          <a:p>
            <a:pPr>
              <a:defRPr sz="2200"/>
            </a:pPr>
            <a:r>
              <a:t>Lead organisational change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Innovation Portfolio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Balance incremental and radical projects</a:t>
            </a:r>
          </a:p>
          <a:p>
            <a:pPr>
              <a:defRPr sz="2200"/>
            </a:pPr>
            <a:r>
              <a:t>Allocate resources strategically</a:t>
            </a:r>
          </a:p>
          <a:p>
            <a:pPr>
              <a:defRPr sz="2200"/>
            </a:pPr>
            <a:r>
              <a:t>Review project performance regularly</a:t>
            </a:r>
          </a:p>
          <a:p>
            <a:pPr>
              <a:defRPr sz="2200"/>
            </a:pPr>
            <a:r>
              <a:t>Spread risk across initiatives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Innovation Governance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Decision-making structures</a:t>
            </a:r>
          </a:p>
          <a:p>
            <a:pPr>
              <a:defRPr sz="2200"/>
            </a:pPr>
            <a:r>
              <a:t>Funding processes</a:t>
            </a:r>
          </a:p>
          <a:p>
            <a:pPr>
              <a:defRPr sz="2200"/>
            </a:pPr>
            <a:r>
              <a:t>Roles and accountability</a:t>
            </a:r>
          </a:p>
          <a:p>
            <a:pPr>
              <a:defRPr sz="2200"/>
            </a:pPr>
            <a:r>
              <a:t>Ethics and compliance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Innovation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Idea generation rate</a:t>
            </a:r>
          </a:p>
          <a:p>
            <a:pPr>
              <a:defRPr sz="2200"/>
            </a:pPr>
            <a:r>
              <a:t>Time-to-market</a:t>
            </a:r>
          </a:p>
          <a:p>
            <a:pPr>
              <a:defRPr sz="2200"/>
            </a:pPr>
            <a:r>
              <a:t>Customer satisfaction</a:t>
            </a:r>
          </a:p>
          <a:p>
            <a:pPr>
              <a:defRPr sz="2200"/>
            </a:pPr>
            <a:r>
              <a:t>Return on innovation investment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Innovation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Align innovation with business objectives</a:t>
            </a:r>
          </a:p>
          <a:p>
            <a:pPr>
              <a:defRPr sz="2200"/>
            </a:pPr>
            <a:r>
              <a:t>Develop innovation portfolio</a:t>
            </a:r>
          </a:p>
          <a:p>
            <a:pPr>
              <a:defRPr sz="2200"/>
            </a:pPr>
            <a:r>
              <a:t>Manage strategic risks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Align with Business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Support organisational vision</a:t>
            </a:r>
          </a:p>
          <a:p>
            <a:pPr>
              <a:defRPr sz="2200"/>
            </a:pPr>
            <a:r>
              <a:t>Target competitive priorities</a:t>
            </a:r>
          </a:p>
          <a:p>
            <a:pPr>
              <a:defRPr sz="2200"/>
            </a:pPr>
            <a:r>
              <a:t>Create measurable value</a:t>
            </a:r>
          </a:p>
          <a:p>
            <a:pPr>
              <a:defRPr sz="2200"/>
            </a:pPr>
            <a:r>
              <a:t>Link innovation to KPIs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Risk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Identify technology risks</a:t>
            </a:r>
          </a:p>
          <a:p>
            <a:pPr>
              <a:defRPr sz="2200"/>
            </a:pPr>
            <a:r>
              <a:t>Assess market uncertainty</a:t>
            </a:r>
          </a:p>
          <a:p>
            <a:pPr>
              <a:defRPr sz="2200"/>
            </a:pPr>
            <a:r>
              <a:t>Mitigate operational and financial risks</a:t>
            </a:r>
          </a:p>
          <a:p>
            <a:pPr>
              <a:defRPr sz="2200"/>
            </a:pPr>
            <a:r>
              <a:t>Use experimentation to reduce uncertainty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 &amp;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Different innovation types serve different purposes</a:t>
            </a:r>
          </a:p>
          <a:p>
            <a:pPr>
              <a:defRPr sz="2200"/>
            </a:pPr>
            <a:r>
              <a:t>Effective management enables innovation success</a:t>
            </a:r>
          </a:p>
          <a:p>
            <a:pPr>
              <a:defRPr sz="2200"/>
            </a:pPr>
            <a:r>
              <a:t>Strategy aligns innovation with organisational goals</a:t>
            </a:r>
          </a:p>
          <a:p>
            <a:pPr>
              <a:defRPr sz="2200"/>
            </a:pPr>
            <a:r>
              <a:t>Questions and classroom discussion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1742</TotalTime>
  <Words>670</Words>
  <Application>Microsoft Office PowerPoint</Application>
  <PresentationFormat>Widescreen</PresentationFormat>
  <Paragraphs>110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Myriad Pro</vt:lpstr>
      <vt:lpstr>Arial</vt:lpstr>
      <vt:lpstr>Calibri</vt:lpstr>
      <vt:lpstr>20140311PresentationUWTSDTemplate</vt:lpstr>
      <vt:lpstr>Innovation and Design Thinking Management</vt:lpstr>
      <vt:lpstr>Learning Outcomes</vt:lpstr>
      <vt:lpstr>What is Innovation?</vt:lpstr>
      <vt:lpstr>Why Innovation Matters</vt:lpstr>
      <vt:lpstr>Types of Innovation Overview</vt:lpstr>
      <vt:lpstr>Incremental Innovation</vt:lpstr>
      <vt:lpstr>Radical Innovation</vt:lpstr>
      <vt:lpstr>Disruptive Innovation</vt:lpstr>
      <vt:lpstr>Architectural Innovation</vt:lpstr>
      <vt:lpstr>Business Model Innovation</vt:lpstr>
      <vt:lpstr>Innovation Management</vt:lpstr>
      <vt:lpstr>Innovation Culture</vt:lpstr>
      <vt:lpstr>Leadership for Innovation</vt:lpstr>
      <vt:lpstr>Innovation Portfolio Management</vt:lpstr>
      <vt:lpstr>Innovation Governance</vt:lpstr>
      <vt:lpstr>Innovation Metrics</vt:lpstr>
      <vt:lpstr>Innovation Strategy</vt:lpstr>
      <vt:lpstr>Align with Business Goals</vt:lpstr>
      <vt:lpstr>Risk Management</vt:lpstr>
      <vt:lpstr>Summary &amp; Discussion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5 Workshop</dc:title>
  <dc:creator>Tarila Zuofa</dc:creator>
  <cp:lastModifiedBy>Rexon Nting</cp:lastModifiedBy>
  <cp:revision>36</cp:revision>
  <dcterms:created xsi:type="dcterms:W3CDTF">2020-06-06T21:34:09Z</dcterms:created>
  <dcterms:modified xsi:type="dcterms:W3CDTF">2026-07-30T12:20:15Z</dcterms:modified>
</cp:coreProperties>
</file>