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8" r:id="rId2"/>
    <p:sldId id="263" r:id="rId3"/>
    <p:sldId id="264" r:id="rId4"/>
    <p:sldId id="265" r:id="rId5"/>
    <p:sldId id="266" r:id="rId6"/>
    <p:sldId id="268" r:id="rId7"/>
    <p:sldId id="267" r:id="rId8"/>
    <p:sldId id="269" r:id="rId9"/>
    <p:sldId id="283" r:id="rId10"/>
    <p:sldId id="270" r:id="rId11"/>
    <p:sldId id="271" r:id="rId12"/>
    <p:sldId id="275" r:id="rId13"/>
    <p:sldId id="276" r:id="rId14"/>
    <p:sldId id="277" r:id="rId15"/>
    <p:sldId id="285" r:id="rId16"/>
    <p:sldId id="272" r:id="rId17"/>
    <p:sldId id="273" r:id="rId18"/>
    <p:sldId id="274" r:id="rId19"/>
    <p:sldId id="278" r:id="rId20"/>
    <p:sldId id="279" r:id="rId21"/>
    <p:sldId id="280" r:id="rId22"/>
    <p:sldId id="281" r:id="rId23"/>
    <p:sldId id="282" r:id="rId24"/>
    <p:sldId id="284" r:id="rId25"/>
    <p:sldId id="26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EBAE5F-FDF8-4524-9580-38D0524FE32E}" type="datetimeFigureOut">
              <a:rPr lang="en-GB" smtClean="0"/>
              <a:t>29/09/2014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591631-D8B1-403C-9F24-AF2100F81D27}" type="slidenum">
              <a:rPr lang="en-GB" smtClean="0"/>
              <a:t>‹#›</a:t>
            </a:fld>
            <a:endParaRPr lang="en-GB"/>
          </a:p>
        </p:txBody>
      </p:sp>
    </p:spTree>
    <p:extLst>
      <p:ext uri="{BB962C8B-B14F-4D97-AF65-F5344CB8AC3E}">
        <p14:creationId xmlns:p14="http://schemas.microsoft.com/office/powerpoint/2010/main" val="1773329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Compare Hippocrates and the Hippocratic Corpus with Galen and the Galenic Corpus – the construction of ‘medicine’ - we have a lot of ‘information’ about H’s life, but very little about G’s.</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3</a:t>
            </a:fld>
            <a:endParaRPr lang="en-GB"/>
          </a:p>
        </p:txBody>
      </p:sp>
    </p:spTree>
    <p:extLst>
      <p:ext uri="{BB962C8B-B14F-4D97-AF65-F5344CB8AC3E}">
        <p14:creationId xmlns:p14="http://schemas.microsoft.com/office/powerpoint/2010/main" val="22064838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question of biography – what do we know about Galen’s life?  What don’t we know?  Why don’t we know it?</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4</a:t>
            </a:fld>
            <a:endParaRPr lang="en-GB"/>
          </a:p>
        </p:txBody>
      </p:sp>
    </p:spTree>
    <p:extLst>
      <p:ext uri="{BB962C8B-B14F-4D97-AF65-F5344CB8AC3E}">
        <p14:creationId xmlns:p14="http://schemas.microsoft.com/office/powerpoint/2010/main" val="3563201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status of Pergamon, the Temple of Asklepios</a:t>
            </a:r>
            <a:r>
              <a:rPr lang="en-GB" baseline="0" dirty="0" smtClean="0"/>
              <a:t> (</a:t>
            </a:r>
            <a:r>
              <a:rPr lang="en-GB" baseline="0" dirty="0" err="1" smtClean="0"/>
              <a:t>Aelius</a:t>
            </a:r>
            <a:r>
              <a:rPr lang="en-GB" baseline="0" dirty="0" smtClean="0"/>
              <a:t> Aristides and the Sacred Tales)</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5</a:t>
            </a:fld>
            <a:endParaRPr lang="en-GB"/>
          </a:p>
        </p:txBody>
      </p:sp>
    </p:spTree>
    <p:extLst>
      <p:ext uri="{BB962C8B-B14F-4D97-AF65-F5344CB8AC3E}">
        <p14:creationId xmlns:p14="http://schemas.microsoft.com/office/powerpoint/2010/main" val="3489717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Elite education, </a:t>
            </a:r>
            <a:r>
              <a:rPr lang="en-GB" dirty="0" err="1" smtClean="0"/>
              <a:t>professionalisation</a:t>
            </a:r>
            <a:r>
              <a:rPr lang="en-GB" dirty="0" smtClean="0"/>
              <a:t>.  The difference between the western and eastern empires in this regard.</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8</a:t>
            </a:fld>
            <a:endParaRPr lang="en-GB"/>
          </a:p>
        </p:txBody>
      </p:sp>
    </p:spTree>
    <p:extLst>
      <p:ext uri="{BB962C8B-B14F-4D97-AF65-F5344CB8AC3E}">
        <p14:creationId xmlns:p14="http://schemas.microsoft.com/office/powerpoint/2010/main" val="1711033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Isopsephy</a:t>
            </a:r>
            <a:r>
              <a:rPr lang="en-GB" dirty="0" smtClean="0"/>
              <a:t> – all the letters are given numerical equivalents and the sum total of each line must be the same.  The poem to the sun also alludes to Euripides’ Phoenician Women.</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9</a:t>
            </a:fld>
            <a:endParaRPr lang="en-GB"/>
          </a:p>
        </p:txBody>
      </p:sp>
    </p:spTree>
    <p:extLst>
      <p:ext uri="{BB962C8B-B14F-4D97-AF65-F5344CB8AC3E}">
        <p14:creationId xmlns:p14="http://schemas.microsoft.com/office/powerpoint/2010/main" val="2311527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Everything we know about Galen comes from his writings – no one else mentions him (e.g. MA, </a:t>
            </a:r>
            <a:r>
              <a:rPr lang="en-GB" dirty="0" err="1" smtClean="0"/>
              <a:t>Herodes</a:t>
            </a:r>
            <a:r>
              <a:rPr lang="en-GB" dirty="0" smtClean="0"/>
              <a:t> Atticus, </a:t>
            </a:r>
            <a:r>
              <a:rPr lang="en-GB" dirty="0" err="1" smtClean="0"/>
              <a:t>Aelius</a:t>
            </a:r>
            <a:r>
              <a:rPr lang="en-GB" dirty="0" smtClean="0"/>
              <a:t> Aristides.  </a:t>
            </a:r>
          </a:p>
          <a:p>
            <a:r>
              <a:rPr lang="en-GB" dirty="0" smtClean="0"/>
              <a:t>Galen’s mother – wild, emotional, bit the servants – not in control of herself – philosophy.</a:t>
            </a:r>
          </a:p>
          <a:p>
            <a:r>
              <a:rPr lang="en-GB" dirty="0" smtClean="0"/>
              <a:t>Galen’s father – educated and cultured, an expert not just in architecture but also geometry and astronomy, agriculture.  A model member</a:t>
            </a:r>
            <a:r>
              <a:rPr lang="en-GB" baseline="0" dirty="0" smtClean="0"/>
              <a:t> of the elite?</a:t>
            </a:r>
          </a:p>
          <a:p>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10</a:t>
            </a:fld>
            <a:endParaRPr lang="en-GB"/>
          </a:p>
        </p:txBody>
      </p:sp>
    </p:spTree>
    <p:extLst>
      <p:ext uri="{BB962C8B-B14F-4D97-AF65-F5344CB8AC3E}">
        <p14:creationId xmlns:p14="http://schemas.microsoft.com/office/powerpoint/2010/main" val="3126620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Galen was wealthy and financially independent – how typical was his medical education and career?  His opportunities? Documentary evidence of other doctors – papyri, inscriptions.  Apprenticeships, itinerant physicians.</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11</a:t>
            </a:fld>
            <a:endParaRPr lang="en-GB"/>
          </a:p>
        </p:txBody>
      </p:sp>
    </p:spTree>
    <p:extLst>
      <p:ext uri="{BB962C8B-B14F-4D97-AF65-F5344CB8AC3E}">
        <p14:creationId xmlns:p14="http://schemas.microsoft.com/office/powerpoint/2010/main" val="26557651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importance of pedigree, of learning from someone who had learned from someone – oral transmission.  Galen deliberately</a:t>
            </a:r>
            <a:r>
              <a:rPr lang="en-GB" baseline="0" dirty="0" smtClean="0"/>
              <a:t> sought out individuals who had learned from significant individuals e.g. Quintus.</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12</a:t>
            </a:fld>
            <a:endParaRPr lang="en-GB"/>
          </a:p>
        </p:txBody>
      </p:sp>
    </p:spTree>
    <p:extLst>
      <p:ext uri="{BB962C8B-B14F-4D97-AF65-F5344CB8AC3E}">
        <p14:creationId xmlns:p14="http://schemas.microsoft.com/office/powerpoint/2010/main" val="943203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Pelops</a:t>
            </a:r>
            <a:r>
              <a:rPr lang="en-GB" dirty="0" smtClean="0"/>
              <a:t>’ </a:t>
            </a:r>
            <a:r>
              <a:rPr lang="en-GB" dirty="0" err="1" smtClean="0"/>
              <a:t>attittude</a:t>
            </a:r>
            <a:r>
              <a:rPr lang="en-GB" dirty="0" smtClean="0"/>
              <a:t> to writing – he</a:t>
            </a:r>
            <a:r>
              <a:rPr lang="en-GB" baseline="0" dirty="0" smtClean="0"/>
              <a:t> wrote sparingly, was secretive about his </a:t>
            </a:r>
            <a:r>
              <a:rPr lang="en-GB" baseline="0" dirty="0" err="1" smtClean="0"/>
              <a:t>boooks</a:t>
            </a:r>
            <a:r>
              <a:rPr lang="en-GB" baseline="0" dirty="0" smtClean="0"/>
              <a:t>, did not copy them, they perished after his death.</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13</a:t>
            </a:fld>
            <a:endParaRPr lang="en-GB"/>
          </a:p>
        </p:txBody>
      </p:sp>
    </p:spTree>
    <p:extLst>
      <p:ext uri="{BB962C8B-B14F-4D97-AF65-F5344CB8AC3E}">
        <p14:creationId xmlns:p14="http://schemas.microsoft.com/office/powerpoint/2010/main" val="2247714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Galen did not seem to enjoy his time there!  Why does he</a:t>
            </a:r>
            <a:r>
              <a:rPr lang="en-GB" baseline="0" dirty="0" smtClean="0"/>
              <a:t> criticise Alexandria so vehemently?</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14</a:t>
            </a:fld>
            <a:endParaRPr lang="en-GB"/>
          </a:p>
        </p:txBody>
      </p:sp>
    </p:spTree>
    <p:extLst>
      <p:ext uri="{BB962C8B-B14F-4D97-AF65-F5344CB8AC3E}">
        <p14:creationId xmlns:p14="http://schemas.microsoft.com/office/powerpoint/2010/main" val="1783669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Other types of medical education – speaking to people, getting recipes for folk remedies, going to the source for rare ingredients and stockpiling them.  </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15</a:t>
            </a:fld>
            <a:endParaRPr lang="en-GB"/>
          </a:p>
        </p:txBody>
      </p:sp>
    </p:spTree>
    <p:extLst>
      <p:ext uri="{BB962C8B-B14F-4D97-AF65-F5344CB8AC3E}">
        <p14:creationId xmlns:p14="http://schemas.microsoft.com/office/powerpoint/2010/main" val="18071518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Galen was chosen for his medical skill, and he alone was responsible – normally two or three physicians worked together.  The High Priest watched him disembowel a live monkey and test other physicians to see if they could put the intestines back in, sever arteries and see if they could ligate them.  Medicine as entertainment, contests</a:t>
            </a:r>
            <a:r>
              <a:rPr lang="en-GB" baseline="0" dirty="0" smtClean="0"/>
              <a:t> – victory inscriptions.</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16</a:t>
            </a:fld>
            <a:endParaRPr lang="en-GB"/>
          </a:p>
        </p:txBody>
      </p:sp>
    </p:spTree>
    <p:extLst>
      <p:ext uri="{BB962C8B-B14F-4D97-AF65-F5344CB8AC3E}">
        <p14:creationId xmlns:p14="http://schemas.microsoft.com/office/powerpoint/2010/main" val="27867312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Discovered</a:t>
            </a:r>
            <a:r>
              <a:rPr lang="en-GB" baseline="0" dirty="0" smtClean="0"/>
              <a:t> in 1993 by </a:t>
            </a:r>
            <a:r>
              <a:rPr lang="en-US" dirty="0" smtClean="0"/>
              <a:t>archaeologists from the Austrian Archeological Institute in Vienna, while surveying the ancient route from the city to the nearby Temple of Artemis, one of the seven wonders of the ancient world.  300 m from the stadium, 20 square </a:t>
            </a:r>
            <a:r>
              <a:rPr lang="en-US" dirty="0" err="1" smtClean="0"/>
              <a:t>metres</a:t>
            </a:r>
            <a:r>
              <a:rPr lang="en-US" dirty="0" smtClean="0"/>
              <a:t>.</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17</a:t>
            </a:fld>
            <a:endParaRPr lang="en-GB"/>
          </a:p>
        </p:txBody>
      </p:sp>
    </p:spTree>
    <p:extLst>
      <p:ext uri="{BB962C8B-B14F-4D97-AF65-F5344CB8AC3E}">
        <p14:creationId xmlns:p14="http://schemas.microsoft.com/office/powerpoint/2010/main" val="31140524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agonistic character of ancient medicine – public demonstrations, dissections and vivisections, surgical procedures in public – arguments, feuds with other physicians, public humiliation.</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18</a:t>
            </a:fld>
            <a:endParaRPr lang="en-GB"/>
          </a:p>
        </p:txBody>
      </p:sp>
    </p:spTree>
    <p:extLst>
      <p:ext uri="{BB962C8B-B14F-4D97-AF65-F5344CB8AC3E}">
        <p14:creationId xmlns:p14="http://schemas.microsoft.com/office/powerpoint/2010/main" val="3227964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Date Placeholder 14"/>
          <p:cNvSpPr>
            <a:spLocks noGrp="1"/>
          </p:cNvSpPr>
          <p:nvPr>
            <p:ph type="dt" sz="half" idx="10"/>
          </p:nvPr>
        </p:nvSpPr>
        <p:spPr/>
        <p:txBody>
          <a:bodyPr/>
          <a:lstStyle/>
          <a:p>
            <a:fld id="{1D8BD707-D9CF-40AE-B4C6-C98DA3205C09}" type="datetimeFigureOut">
              <a:rPr lang="en-US" smtClean="0"/>
              <a:pPr/>
              <a:t>9/29/2014</a:t>
            </a:fld>
            <a:endParaRPr lang="en-US"/>
          </a:p>
        </p:txBody>
      </p:sp>
      <p:sp>
        <p:nvSpPr>
          <p:cNvPr id="16" name="Slide Number Placeholder 15"/>
          <p:cNvSpPr>
            <a:spLocks noGrp="1"/>
          </p:cNvSpPr>
          <p:nvPr>
            <p:ph type="sldNum" sz="quarter" idx="11"/>
          </p:nvPr>
        </p:nvSpPr>
        <p:spPr/>
        <p:txBody>
          <a:bodyPr/>
          <a:lstStyle/>
          <a:p>
            <a:fld id="{B6F15528-21DE-4FAA-801E-634DDDAF4B2B}" type="slidenum">
              <a:rPr lang="en-US" smtClean="0"/>
              <a:pPr/>
              <a:t>‹#›</a:t>
            </a:fld>
            <a:endParaRPr lang="en-US"/>
          </a:p>
        </p:txBody>
      </p:sp>
      <p:sp>
        <p:nvSpPr>
          <p:cNvPr id="17" name="Footer Placeholder 16"/>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Title 12"/>
          <p:cNvSpPr>
            <a:spLocks noGrp="1"/>
          </p:cNvSpPr>
          <p:nvPr>
            <p:ph type="title"/>
          </p:nvPr>
        </p:nvSpPr>
        <p:spPr/>
        <p:txBody>
          <a:bodyPr/>
          <a:lstStyle/>
          <a:p>
            <a:r>
              <a:rPr lang="en-US" smtClean="0"/>
              <a:t>Click to edit Master title style</a:t>
            </a:r>
            <a:endParaRPr lang="en-US"/>
          </a:p>
        </p:txBody>
      </p:sp>
      <p:sp>
        <p:nvSpPr>
          <p:cNvPr id="14" name="Date Placeholder 13"/>
          <p:cNvSpPr>
            <a:spLocks noGrp="1"/>
          </p:cNvSpPr>
          <p:nvPr>
            <p:ph type="dt" sz="half" idx="10"/>
          </p:nvPr>
        </p:nvSpPr>
        <p:spPr/>
        <p:txBody>
          <a:bodyPr/>
          <a:lstStyle/>
          <a:p>
            <a:fld id="{1D8BD707-D9CF-40AE-B4C6-C98DA3205C09}" type="datetimeFigureOut">
              <a:rPr lang="en-US" smtClean="0"/>
              <a:pPr/>
              <a:t>9/29/2014</a:t>
            </a:fld>
            <a:endParaRPr lang="en-US"/>
          </a:p>
        </p:txBody>
      </p:sp>
      <p:sp>
        <p:nvSpPr>
          <p:cNvPr id="15" name="Slide Number Placeholder 14"/>
          <p:cNvSpPr>
            <a:spLocks noGrp="1"/>
          </p:cNvSpPr>
          <p:nvPr>
            <p:ph type="sldNum" sz="quarter" idx="11"/>
          </p:nvPr>
        </p:nvSpPr>
        <p:spPr/>
        <p:txBody>
          <a:bodyPr/>
          <a:lstStyle/>
          <a:p>
            <a:fld id="{B6F15528-21DE-4FAA-801E-634DDDAF4B2B}" type="slidenum">
              <a:rPr lang="en-US" smtClean="0"/>
              <a:pPr/>
              <a:t>‹#›</a:t>
            </a:fld>
            <a:endParaRPr lang="en-US"/>
          </a:p>
        </p:txBody>
      </p:sp>
      <p:sp>
        <p:nvSpPr>
          <p:cNvPr id="16" name="Footer Placeholder 15"/>
          <p:cNvSpPr>
            <a:spLocks noGrp="1"/>
          </p:cNvSpPr>
          <p:nvPr>
            <p:ph type="ftr" sz="quarter" idx="12"/>
          </p:nvPr>
        </p:nvSpPr>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2" name="Date Placeholder 11"/>
          <p:cNvSpPr>
            <a:spLocks noGrp="1"/>
          </p:cNvSpPr>
          <p:nvPr>
            <p:ph type="dt" sz="half" idx="10"/>
          </p:nvPr>
        </p:nvSpPr>
        <p:spPr/>
        <p:txBody>
          <a:bodyPr/>
          <a:lstStyle/>
          <a:p>
            <a:fld id="{1D8BD707-D9CF-40AE-B4C6-C98DA3205C09}" type="datetimeFigureOut">
              <a:rPr lang="en-US" smtClean="0"/>
              <a:pPr/>
              <a:t>9/29/2014</a:t>
            </a:fld>
            <a:endParaRPr lang="en-US"/>
          </a:p>
        </p:txBody>
      </p:sp>
      <p:sp>
        <p:nvSpPr>
          <p:cNvPr id="13" name="Slide Number Placeholder 12"/>
          <p:cNvSpPr>
            <a:spLocks noGrp="1"/>
          </p:cNvSpPr>
          <p:nvPr>
            <p:ph type="sldNum" sz="quarter" idx="11"/>
          </p:nvPr>
        </p:nvSpPr>
        <p:spPr/>
        <p:txBody>
          <a:body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1D8BD707-D9CF-40AE-B4C6-C98DA3205C09}" type="datetimeFigureOut">
              <a:rPr lang="en-US" smtClean="0"/>
              <a:pPr/>
              <a:t>9/29/2014</a:t>
            </a:fld>
            <a:endParaRPr lang="en-US"/>
          </a:p>
        </p:txBody>
      </p:sp>
      <p:sp>
        <p:nvSpPr>
          <p:cNvPr id="9" name="Slide Number Placeholder 8"/>
          <p:cNvSpPr>
            <a:spLocks noGrp="1"/>
          </p:cNvSpPr>
          <p:nvPr>
            <p:ph type="sldNum" sz="quarter" idx="11"/>
          </p:nvPr>
        </p:nvSpPr>
        <p:spPr/>
        <p:txBody>
          <a:bodyPr/>
          <a:lstStyle/>
          <a:p>
            <a:fld id="{B6F15528-21DE-4FAA-801E-634DDDAF4B2B}" type="slidenum">
              <a:rPr lang="en-US" smtClean="0"/>
              <a:pPr/>
              <a:t>‹#›</a:t>
            </a:fld>
            <a:endParaRPr lang="en-US"/>
          </a:p>
        </p:txBody>
      </p:sp>
      <p:sp>
        <p:nvSpPr>
          <p:cNvPr id="10" name="Footer Placeholder 9"/>
          <p:cNvSpPr>
            <a:spLocks noGrp="1"/>
          </p:cNvSpPr>
          <p:nvPr>
            <p:ph type="ftr" sz="quarter" idx="12"/>
          </p:nvPr>
        </p:nvSpPr>
        <p:spPr/>
        <p:txBody>
          <a:bodyPr/>
          <a:lstStyle/>
          <a:p>
            <a:endParaRPr lang="en-US"/>
          </a:p>
        </p:txBody>
      </p:sp>
      <p:sp>
        <p:nvSpPr>
          <p:cNvPr id="11" name="Title 10"/>
          <p:cNvSpPr>
            <a:spLocks noGrp="1"/>
          </p:cNvSpPr>
          <p:nvPr>
            <p:ph type="title"/>
          </p:nvPr>
        </p:nvSpPr>
        <p:spPr/>
        <p:txBody>
          <a:bodyPr/>
          <a:lstStyle/>
          <a:p>
            <a:r>
              <a:rPr lang="en-US" smtClean="0"/>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2" name="Title 11"/>
          <p:cNvSpPr>
            <a:spLocks noGrp="1"/>
          </p:cNvSpPr>
          <p:nvPr>
            <p:ph type="title"/>
          </p:nvPr>
        </p:nvSpPr>
        <p:spPr/>
        <p:txBody>
          <a:bodyPr/>
          <a:lstStyle/>
          <a:p>
            <a:r>
              <a:rPr lang="en-US" smtClean="0"/>
              <a:t>Click to edit Master title style</a:t>
            </a:r>
            <a:endParaRPr lang="en-US" dirty="0"/>
          </a:p>
        </p:txBody>
      </p:sp>
      <p:sp>
        <p:nvSpPr>
          <p:cNvPr id="14" name="Date Placeholder 13"/>
          <p:cNvSpPr>
            <a:spLocks noGrp="1"/>
          </p:cNvSpPr>
          <p:nvPr>
            <p:ph type="dt" sz="half" idx="10"/>
          </p:nvPr>
        </p:nvSpPr>
        <p:spPr/>
        <p:txBody>
          <a:bodyPr/>
          <a:lstStyle/>
          <a:p>
            <a:fld id="{1D8BD707-D9CF-40AE-B4C6-C98DA3205C09}" type="datetimeFigureOut">
              <a:rPr lang="en-US" smtClean="0"/>
              <a:pPr/>
              <a:t>9/29/2014</a:t>
            </a:fld>
            <a:endParaRPr lang="en-US"/>
          </a:p>
        </p:txBody>
      </p:sp>
      <p:sp>
        <p:nvSpPr>
          <p:cNvPr id="15" name="Slide Number Placeholder 14"/>
          <p:cNvSpPr>
            <a:spLocks noGrp="1"/>
          </p:cNvSpPr>
          <p:nvPr>
            <p:ph type="sldNum" sz="quarter" idx="11"/>
          </p:nvPr>
        </p:nvSpPr>
        <p:spPr/>
        <p:txBody>
          <a:bodyPr/>
          <a:lstStyle/>
          <a:p>
            <a:fld id="{B6F15528-21DE-4FAA-801E-634DDDAF4B2B}" type="slidenum">
              <a:rPr lang="en-US" smtClean="0"/>
              <a:pPr/>
              <a:t>‹#›</a:t>
            </a:fld>
            <a:endParaRPr lang="en-US"/>
          </a:p>
        </p:txBody>
      </p:sp>
      <p:sp>
        <p:nvSpPr>
          <p:cNvPr id="16" name="Footer Placeholder 15"/>
          <p:cNvSpPr>
            <a:spLocks noGrp="1"/>
          </p:cNvSpPr>
          <p:nvPr>
            <p:ph type="ftr" sz="quarter" idx="12"/>
          </p:nvPr>
        </p:nvSpPr>
        <p:spPr/>
        <p:txBody>
          <a:bodyPr/>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9/29/2014</a:t>
            </a:fld>
            <a:endParaRPr lang="en-US"/>
          </a:p>
        </p:txBody>
      </p:sp>
      <p:sp>
        <p:nvSpPr>
          <p:cNvPr id="8" name="Slide Number Placeholder 7"/>
          <p:cNvSpPr>
            <a:spLocks noGrp="1"/>
          </p:cNvSpPr>
          <p:nvPr>
            <p:ph type="sldNum" sz="quarter" idx="11"/>
          </p:nvPr>
        </p:nvSpPr>
        <p:spPr/>
        <p:txBody>
          <a:bodyPr/>
          <a:lstStyle/>
          <a:p>
            <a:fld id="{B6F15528-21DE-4FAA-801E-634DDDAF4B2B}"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9/29/2014</a:t>
            </a:fld>
            <a:endParaRPr lang="en-US"/>
          </a:p>
        </p:txBody>
      </p:sp>
      <p:sp>
        <p:nvSpPr>
          <p:cNvPr id="6" name="Slide Number Placeholder 5"/>
          <p:cNvSpPr>
            <a:spLocks noGrp="1"/>
          </p:cNvSpPr>
          <p:nvPr>
            <p:ph type="sldNum" sz="quarter" idx="11"/>
          </p:nvPr>
        </p:nvSpPr>
        <p:spPr/>
        <p:txBody>
          <a:bodyPr/>
          <a:lstStyle/>
          <a:p>
            <a:fld id="{B6F15528-21DE-4FAA-801E-634DDDAF4B2B}" type="slidenum">
              <a:rPr lang="en-US" smtClean="0"/>
              <a:pPr/>
              <a:t>‹#›</a:t>
            </a:fld>
            <a:endParaRPr lang="en-US"/>
          </a:p>
        </p:txBody>
      </p:sp>
      <p:sp>
        <p:nvSpPr>
          <p:cNvPr id="7" name="Footer Placeholder 6"/>
          <p:cNvSpPr>
            <a:spLocks noGrp="1"/>
          </p:cNvSpPr>
          <p:nvPr>
            <p:ph type="ftr" sz="quarter" idx="12"/>
          </p:nvPr>
        </p:nvSpPr>
        <p:spPr/>
        <p:txBody>
          <a:bodyPr/>
          <a:lstStyle/>
          <a:p>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smtClean="0">
                <a:effectLst>
                  <a:outerShdw blurRad="38100" dist="38100" dir="2700000" algn="tl">
                    <a:srgbClr val="000000">
                      <a:alpha val="43137"/>
                    </a:srgbClr>
                  </a:outerShdw>
                </a:effectLst>
                <a:latin typeface="+mn-lt"/>
              </a:rPr>
              <a:t>{</a:t>
            </a:r>
            <a:endParaRPr lang="en-US" sz="8000"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14"/>
          <p:cNvSpPr>
            <a:spLocks noGrp="1"/>
          </p:cNvSpPr>
          <p:nvPr>
            <p:ph type="dt" sz="half" idx="10"/>
          </p:nvPr>
        </p:nvSpPr>
        <p:spPr/>
        <p:txBody>
          <a:bodyPr/>
          <a:lstStyle/>
          <a:p>
            <a:fld id="{1D8BD707-D9CF-40AE-B4C6-C98DA3205C09}" type="datetimeFigureOut">
              <a:rPr lang="en-US" smtClean="0"/>
              <a:pPr/>
              <a:t>9/29/2014</a:t>
            </a:fld>
            <a:endParaRPr lang="en-US"/>
          </a:p>
        </p:txBody>
      </p:sp>
      <p:sp>
        <p:nvSpPr>
          <p:cNvPr id="16" name="Slide Number Placeholder 15"/>
          <p:cNvSpPr>
            <a:spLocks noGrp="1"/>
          </p:cNvSpPr>
          <p:nvPr>
            <p:ph type="sldNum" sz="quarter" idx="11"/>
          </p:nvPr>
        </p:nvSpPr>
        <p:spPr/>
        <p:txBody>
          <a:bodyPr/>
          <a:lstStyle/>
          <a:p>
            <a:fld id="{B6F15528-21DE-4FAA-801E-634DDDAF4B2B}" type="slidenum">
              <a:rPr lang="en-US" smtClean="0"/>
              <a:pPr/>
              <a:t>‹#›</a:t>
            </a:fld>
            <a:endParaRPr lang="en-US"/>
          </a:p>
        </p:txBody>
      </p:sp>
      <p:sp>
        <p:nvSpPr>
          <p:cNvPr id="17" name="Footer Placeholder 16"/>
          <p:cNvSpPr>
            <a:spLocks noGrp="1"/>
          </p:cNvSpPr>
          <p:nvPr>
            <p:ph type="ftr" sz="quarter" idx="12"/>
          </p:nvPr>
        </p:nvSpPr>
        <p:spPr/>
        <p:txBody>
          <a:bodyPr/>
          <a:lstStyle/>
          <a:p>
            <a:endParaRPr lang="en-US"/>
          </a:p>
        </p:txBody>
      </p:sp>
      <p:sp>
        <p:nvSpPr>
          <p:cNvPr id="18" name="Title 17"/>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1" name="Title 10"/>
          <p:cNvSpPr>
            <a:spLocks noGrp="1"/>
          </p:cNvSpPr>
          <p:nvPr>
            <p:ph type="title"/>
          </p:nvPr>
        </p:nvSpPr>
        <p:spPr/>
        <p:txBody>
          <a:bodyPr/>
          <a:lstStyle/>
          <a:p>
            <a:r>
              <a:rPr lang="en-US" smtClean="0"/>
              <a:t>Click to edit Master title style</a:t>
            </a:r>
            <a:endParaRPr lang="en-US"/>
          </a:p>
        </p:txBody>
      </p:sp>
      <p:sp>
        <p:nvSpPr>
          <p:cNvPr id="13" name="Date Placeholder 12"/>
          <p:cNvSpPr>
            <a:spLocks noGrp="1"/>
          </p:cNvSpPr>
          <p:nvPr>
            <p:ph type="dt" sz="half" idx="10"/>
          </p:nvPr>
        </p:nvSpPr>
        <p:spPr/>
        <p:txBody>
          <a:bodyPr/>
          <a:lstStyle/>
          <a:p>
            <a:fld id="{1D8BD707-D9CF-40AE-B4C6-C98DA3205C09}" type="datetimeFigureOut">
              <a:rPr lang="en-US" smtClean="0"/>
              <a:pPr/>
              <a:t>9/29/2014</a:t>
            </a:fld>
            <a:endParaRPr lang="en-US"/>
          </a:p>
        </p:txBody>
      </p:sp>
      <p:sp>
        <p:nvSpPr>
          <p:cNvPr id="14" name="Slide Number Placeholder 13"/>
          <p:cNvSpPr>
            <a:spLocks noGrp="1"/>
          </p:cNvSpPr>
          <p:nvPr>
            <p:ph type="sldNum" sz="quarter" idx="11"/>
          </p:nvPr>
        </p:nvSpPr>
        <p:spPr/>
        <p:txBody>
          <a:bodyPr/>
          <a:lstStyle/>
          <a:p>
            <a:fld id="{B6F15528-21DE-4FAA-801E-634DDDAF4B2B}" type="slidenum">
              <a:rPr lang="en-US" smtClean="0"/>
              <a:pPr/>
              <a:t>‹#›</a:t>
            </a:fld>
            <a:endParaRPr lang="en-US"/>
          </a:p>
        </p:txBody>
      </p:sp>
      <p:sp>
        <p:nvSpPr>
          <p:cNvPr id="15" name="Footer Placeholder 14"/>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9/29/2014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9/29/2014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1D8BD707-D9CF-40AE-B4C6-C98DA3205C09}" type="datetimeFigureOut">
              <a:rPr lang="en-US" smtClean="0"/>
              <a:pPr/>
              <a:t>9/29/2014</a:t>
            </a:fld>
            <a:endParaRPr lang="en-US"/>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14.pn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4419600"/>
            <a:ext cx="9167813" cy="2286000"/>
          </a:xfrm>
        </p:spPr>
        <p:txBody>
          <a:bodyPr/>
          <a:lstStyle/>
          <a:p>
            <a:pPr algn="ctr"/>
            <a:r>
              <a:rPr lang="en-GB" sz="4200" b="1" dirty="0" smtClean="0">
                <a:solidFill>
                  <a:schemeClr val="bg1"/>
                </a:solidFill>
                <a:effectLst/>
              </a:rPr>
              <a:t>Galen</a:t>
            </a:r>
            <a:br>
              <a:rPr lang="en-GB" sz="4200" b="1" dirty="0" smtClean="0">
                <a:solidFill>
                  <a:schemeClr val="bg1"/>
                </a:solidFill>
                <a:effectLst/>
              </a:rPr>
            </a:br>
            <a:r>
              <a:rPr lang="en-GB" sz="4200" b="1" dirty="0" smtClean="0">
                <a:solidFill>
                  <a:schemeClr val="bg1"/>
                </a:solidFill>
                <a:effectLst/>
              </a:rPr>
              <a:t>&amp;</a:t>
            </a:r>
            <a:br>
              <a:rPr lang="en-GB" sz="4200" b="1" dirty="0" smtClean="0">
                <a:solidFill>
                  <a:schemeClr val="bg1"/>
                </a:solidFill>
                <a:effectLst/>
              </a:rPr>
            </a:br>
            <a:r>
              <a:rPr lang="en-GB" sz="4200" b="1" dirty="0" smtClean="0">
                <a:solidFill>
                  <a:schemeClr val="bg1"/>
                </a:solidFill>
                <a:effectLst/>
              </a:rPr>
              <a:t>the Galenic Corpus</a:t>
            </a:r>
            <a:endParaRPr lang="en-GB" sz="4200" b="1" dirty="0">
              <a:solidFill>
                <a:schemeClr val="bg1"/>
              </a:solidFill>
              <a:effectLst/>
            </a:endParaRPr>
          </a:p>
        </p:txBody>
      </p:sp>
      <p:sp>
        <p:nvSpPr>
          <p:cNvPr id="5" name="TextBox 4"/>
          <p:cNvSpPr txBox="1"/>
          <p:nvPr/>
        </p:nvSpPr>
        <p:spPr>
          <a:xfrm>
            <a:off x="-10886" y="228600"/>
            <a:ext cx="9144000" cy="769441"/>
          </a:xfrm>
          <a:prstGeom prst="rect">
            <a:avLst/>
          </a:prstGeom>
          <a:noFill/>
        </p:spPr>
        <p:txBody>
          <a:bodyPr wrap="square" rtlCol="0">
            <a:spAutoFit/>
          </a:bodyPr>
          <a:lstStyle/>
          <a:p>
            <a:pPr algn="ctr"/>
            <a:r>
              <a:rPr lang="en-GB" sz="4400" b="1" dirty="0" smtClean="0">
                <a:solidFill>
                  <a:schemeClr val="bg1"/>
                </a:solidFill>
              </a:rPr>
              <a:t>Week 2:</a:t>
            </a:r>
            <a:endParaRPr lang="en-GB" sz="4400" b="1" dirty="0">
              <a:solidFill>
                <a:schemeClr val="bg1"/>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54828" y="998041"/>
            <a:ext cx="2612571" cy="35160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61554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66800"/>
            <a:ext cx="9372600" cy="3477875"/>
          </a:xfrm>
          <a:prstGeom prst="rect">
            <a:avLst/>
          </a:prstGeom>
          <a:noFill/>
        </p:spPr>
        <p:txBody>
          <a:bodyPr wrap="square" rtlCol="0">
            <a:spAutoFit/>
          </a:bodyPr>
          <a:lstStyle/>
          <a:p>
            <a:pPr marL="285750" indent="-285750">
              <a:buFont typeface="Arial" panose="020B0604020202020204" pitchFamily="34" charset="0"/>
              <a:buChar char="•"/>
            </a:pPr>
            <a:r>
              <a:rPr lang="en-GB" sz="2000" b="1" dirty="0" smtClean="0">
                <a:solidFill>
                  <a:schemeClr val="bg1"/>
                </a:solidFill>
              </a:rPr>
              <a:t>Session 1: Lecture on Galen &amp; the Galenic Corpus</a:t>
            </a:r>
          </a:p>
          <a:p>
            <a:endParaRPr lang="en-GB" sz="2000" b="1" dirty="0" smtClean="0">
              <a:solidFill>
                <a:schemeClr val="bg1"/>
              </a:solidFill>
            </a:endParaRPr>
          </a:p>
          <a:p>
            <a:pPr marL="285750" indent="-285750">
              <a:buFont typeface="Arial" panose="020B0604020202020204" pitchFamily="34" charset="0"/>
              <a:buChar char="•"/>
            </a:pPr>
            <a:endParaRPr lang="en-GB" sz="2000" b="1" dirty="0">
              <a:solidFill>
                <a:schemeClr val="bg1"/>
              </a:solidFill>
            </a:endParaRPr>
          </a:p>
          <a:p>
            <a:pPr marL="285750" indent="-285750">
              <a:buFont typeface="Arial" panose="020B0604020202020204" pitchFamily="34" charset="0"/>
              <a:buChar char="•"/>
            </a:pPr>
            <a:r>
              <a:rPr lang="en-GB" sz="2000" b="1" dirty="0" smtClean="0">
                <a:solidFill>
                  <a:schemeClr val="bg1"/>
                </a:solidFill>
              </a:rPr>
              <a:t>Session 2: Workshop on Manuscripts &amp; Galen’s </a:t>
            </a:r>
            <a:r>
              <a:rPr lang="en-GB" sz="2000" b="1" i="1" dirty="0" err="1" smtClean="0">
                <a:solidFill>
                  <a:schemeClr val="bg1"/>
                </a:solidFill>
              </a:rPr>
              <a:t>Peri</a:t>
            </a:r>
            <a:r>
              <a:rPr lang="en-GB" sz="2000" b="1" i="1" dirty="0" smtClean="0">
                <a:solidFill>
                  <a:schemeClr val="bg1"/>
                </a:solidFill>
              </a:rPr>
              <a:t> </a:t>
            </a:r>
            <a:r>
              <a:rPr lang="en-GB" sz="2000" b="1" i="1" dirty="0" err="1" smtClean="0">
                <a:solidFill>
                  <a:schemeClr val="bg1"/>
                </a:solidFill>
              </a:rPr>
              <a:t>Alupias</a:t>
            </a:r>
            <a:endParaRPr lang="en-GB" sz="2000" b="1" i="1" dirty="0" smtClean="0">
              <a:solidFill>
                <a:schemeClr val="bg1"/>
              </a:solidFill>
            </a:endParaRPr>
          </a:p>
          <a:p>
            <a:r>
              <a:rPr lang="en-GB" sz="2000" b="1" dirty="0">
                <a:solidFill>
                  <a:schemeClr val="bg1"/>
                </a:solidFill>
              </a:rPr>
              <a:t>	</a:t>
            </a:r>
            <a:endParaRPr lang="en-GB" sz="2000" b="1" dirty="0" smtClean="0">
              <a:solidFill>
                <a:schemeClr val="bg1"/>
              </a:solidFill>
            </a:endParaRPr>
          </a:p>
          <a:p>
            <a:r>
              <a:rPr lang="en-GB" sz="2000" b="1" dirty="0">
                <a:solidFill>
                  <a:schemeClr val="bg1"/>
                </a:solidFill>
              </a:rPr>
              <a:t>	</a:t>
            </a:r>
            <a:r>
              <a:rPr lang="en-GB" sz="2000" b="1" dirty="0" smtClean="0">
                <a:solidFill>
                  <a:schemeClr val="bg1"/>
                </a:solidFill>
              </a:rPr>
              <a:t>[Reading is on Moodle]</a:t>
            </a:r>
          </a:p>
          <a:p>
            <a:endParaRPr lang="en-GB" sz="2000" b="1" dirty="0" smtClean="0">
              <a:solidFill>
                <a:schemeClr val="bg1"/>
              </a:solidFill>
            </a:endParaRPr>
          </a:p>
          <a:p>
            <a:pPr marL="285750" indent="-285750">
              <a:buFont typeface="Arial" panose="020B0604020202020204" pitchFamily="34" charset="0"/>
              <a:buChar char="•"/>
            </a:pPr>
            <a:endParaRPr lang="en-GB" sz="2000" b="1" dirty="0">
              <a:solidFill>
                <a:schemeClr val="bg1"/>
              </a:solidFill>
            </a:endParaRPr>
          </a:p>
          <a:p>
            <a:pPr marL="285750" indent="-285750">
              <a:buFont typeface="Arial" panose="020B0604020202020204" pitchFamily="34" charset="0"/>
              <a:buChar char="•"/>
            </a:pPr>
            <a:r>
              <a:rPr lang="en-GB" sz="2000" b="1" dirty="0" smtClean="0">
                <a:solidFill>
                  <a:schemeClr val="bg1"/>
                </a:solidFill>
              </a:rPr>
              <a:t>Session 3: Seminar on Galen’s </a:t>
            </a:r>
            <a:r>
              <a:rPr lang="en-GB" sz="2000" b="1" i="1" dirty="0" err="1" smtClean="0">
                <a:solidFill>
                  <a:schemeClr val="bg1"/>
                </a:solidFill>
              </a:rPr>
              <a:t>Peri</a:t>
            </a:r>
            <a:r>
              <a:rPr lang="en-GB" sz="2000" b="1" i="1" dirty="0" smtClean="0">
                <a:solidFill>
                  <a:schemeClr val="bg1"/>
                </a:solidFill>
              </a:rPr>
              <a:t> </a:t>
            </a:r>
            <a:r>
              <a:rPr lang="en-GB" sz="2000" b="1" i="1" dirty="0" err="1" smtClean="0">
                <a:solidFill>
                  <a:schemeClr val="bg1"/>
                </a:solidFill>
              </a:rPr>
              <a:t>Alupias</a:t>
            </a:r>
            <a:endParaRPr lang="en-GB" sz="2000" b="1" i="1" dirty="0" smtClean="0">
              <a:solidFill>
                <a:schemeClr val="bg1"/>
              </a:solidFill>
            </a:endParaRPr>
          </a:p>
          <a:p>
            <a:pPr marL="285750" indent="-285750">
              <a:buFont typeface="Arial" panose="020B0604020202020204" pitchFamily="34" charset="0"/>
              <a:buChar char="•"/>
            </a:pPr>
            <a:endParaRPr lang="en-GB" sz="2000" b="1" dirty="0">
              <a:solidFill>
                <a:schemeClr val="bg1"/>
              </a:solidFill>
            </a:endParaRPr>
          </a:p>
          <a:p>
            <a:r>
              <a:rPr lang="en-GB" sz="2000" b="1" dirty="0" smtClean="0">
                <a:solidFill>
                  <a:schemeClr val="bg1"/>
                </a:solidFill>
              </a:rPr>
              <a:t>	[Reading is on Moodle]</a:t>
            </a:r>
            <a:endParaRPr lang="en-GB" sz="2000" b="1" dirty="0">
              <a:solidFill>
                <a:schemeClr val="bg1"/>
              </a:solidFill>
            </a:endParaRPr>
          </a:p>
        </p:txBody>
      </p:sp>
    </p:spTree>
    <p:extLst>
      <p:ext uri="{BB962C8B-B14F-4D97-AF65-F5344CB8AC3E}">
        <p14:creationId xmlns:p14="http://schemas.microsoft.com/office/powerpoint/2010/main" val="86398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228600"/>
            <a:ext cx="8026400" cy="6019800"/>
          </a:xfrm>
          <a:prstGeom prst="rect">
            <a:avLst/>
          </a:prstGeom>
        </p:spPr>
      </p:pic>
      <p:sp>
        <p:nvSpPr>
          <p:cNvPr id="3" name="TextBox 2"/>
          <p:cNvSpPr txBox="1"/>
          <p:nvPr/>
        </p:nvSpPr>
        <p:spPr>
          <a:xfrm>
            <a:off x="0" y="6427113"/>
            <a:ext cx="9144000" cy="307777"/>
          </a:xfrm>
          <a:prstGeom prst="rect">
            <a:avLst/>
          </a:prstGeom>
          <a:noFill/>
        </p:spPr>
        <p:txBody>
          <a:bodyPr wrap="square" rtlCol="0">
            <a:spAutoFit/>
          </a:bodyPr>
          <a:lstStyle/>
          <a:p>
            <a:pPr marL="285750" indent="-285750">
              <a:buFont typeface="Arial" panose="020B0604020202020204" pitchFamily="34" charset="0"/>
              <a:buChar char="•"/>
            </a:pPr>
            <a:r>
              <a:rPr lang="en-GB" sz="1400" b="1" dirty="0" smtClean="0">
                <a:solidFill>
                  <a:schemeClr val="bg1"/>
                </a:solidFill>
              </a:rPr>
              <a:t>Twelfth century AD fresco of Galen and Hippocrates in the Crypt of Saint </a:t>
            </a:r>
            <a:r>
              <a:rPr lang="en-GB" sz="1400" b="1" dirty="0" err="1" smtClean="0">
                <a:solidFill>
                  <a:schemeClr val="bg1"/>
                </a:solidFill>
              </a:rPr>
              <a:t>Magno</a:t>
            </a:r>
            <a:r>
              <a:rPr lang="en-GB" sz="1400" b="1" dirty="0" smtClean="0">
                <a:solidFill>
                  <a:schemeClr val="bg1"/>
                </a:solidFill>
              </a:rPr>
              <a:t> in the </a:t>
            </a:r>
            <a:r>
              <a:rPr lang="en-GB" sz="1400" b="1" dirty="0" err="1" smtClean="0">
                <a:solidFill>
                  <a:schemeClr val="bg1"/>
                </a:solidFill>
              </a:rPr>
              <a:t>Duomo</a:t>
            </a:r>
            <a:r>
              <a:rPr lang="en-GB" sz="1400" b="1" dirty="0">
                <a:solidFill>
                  <a:schemeClr val="bg1"/>
                </a:solidFill>
              </a:rPr>
              <a:t> </a:t>
            </a:r>
            <a:r>
              <a:rPr lang="en-GB" sz="1400" b="1" dirty="0" smtClean="0">
                <a:solidFill>
                  <a:schemeClr val="bg1"/>
                </a:solidFill>
              </a:rPr>
              <a:t>at </a:t>
            </a:r>
            <a:r>
              <a:rPr lang="en-GB" sz="1400" b="1" dirty="0" err="1" smtClean="0">
                <a:solidFill>
                  <a:schemeClr val="bg1"/>
                </a:solidFill>
              </a:rPr>
              <a:t>Anagni</a:t>
            </a:r>
            <a:endParaRPr lang="en-GB" sz="1400" b="1" dirty="0">
              <a:solidFill>
                <a:schemeClr val="bg1"/>
              </a:solidFill>
            </a:endParaRPr>
          </a:p>
        </p:txBody>
      </p:sp>
    </p:spTree>
    <p:extLst>
      <p:ext uri="{BB962C8B-B14F-4D97-AF65-F5344CB8AC3E}">
        <p14:creationId xmlns:p14="http://schemas.microsoft.com/office/powerpoint/2010/main" val="3007405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1295400"/>
            <a:ext cx="8686800" cy="4524315"/>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The author of </a:t>
            </a:r>
            <a:r>
              <a:rPr lang="en-GB" b="1" i="1" dirty="0" smtClean="0">
                <a:solidFill>
                  <a:schemeClr val="bg1"/>
                </a:solidFill>
              </a:rPr>
              <a:t>circa</a:t>
            </a:r>
            <a:r>
              <a:rPr lang="en-GB" b="1" dirty="0" smtClean="0">
                <a:solidFill>
                  <a:schemeClr val="bg1"/>
                </a:solidFill>
              </a:rPr>
              <a:t> 150 treatises</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Responsible for 1/8 of all Greek literature that survives from antiquity</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Influenced the development of Early Modern, Renaissance, Modern medicine</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V. </a:t>
            </a:r>
            <a:r>
              <a:rPr lang="en-GB" b="1" dirty="0" err="1" smtClean="0">
                <a:solidFill>
                  <a:schemeClr val="bg1"/>
                </a:solidFill>
              </a:rPr>
              <a:t>Nutton</a:t>
            </a:r>
            <a:r>
              <a:rPr lang="en-GB" b="1" dirty="0" smtClean="0">
                <a:solidFill>
                  <a:schemeClr val="bg1"/>
                </a:solidFill>
              </a:rPr>
              <a:t> (2005) </a:t>
            </a:r>
            <a:r>
              <a:rPr lang="en-GB" b="1" i="1" dirty="0" smtClean="0">
                <a:solidFill>
                  <a:schemeClr val="bg1"/>
                </a:solidFill>
              </a:rPr>
              <a:t>Ancient Medicine </a:t>
            </a:r>
            <a:r>
              <a:rPr lang="en-GB" b="1" dirty="0" smtClean="0">
                <a:solidFill>
                  <a:schemeClr val="bg1"/>
                </a:solidFill>
              </a:rPr>
              <a:t>(London) p. 391 f. 21</a:t>
            </a:r>
          </a:p>
          <a:p>
            <a:endParaRPr lang="en-GB" b="1" dirty="0" smtClean="0">
              <a:solidFill>
                <a:schemeClr val="bg1"/>
              </a:solidFill>
            </a:endParaRPr>
          </a:p>
          <a:p>
            <a:r>
              <a:rPr lang="en-GB" b="1" dirty="0">
                <a:solidFill>
                  <a:schemeClr val="bg1"/>
                </a:solidFill>
              </a:rPr>
              <a:t>	</a:t>
            </a:r>
            <a:r>
              <a:rPr lang="en-GB" b="1" dirty="0" smtClean="0">
                <a:solidFill>
                  <a:schemeClr val="bg1"/>
                </a:solidFill>
              </a:rPr>
              <a:t>‘Taking an ancient book-role as the equivalent of thirty printed pages, I 	estimate that he wrote/dictated two or three pages a day over a working 	life of some sixty years, on top of his other activities’.</a:t>
            </a:r>
          </a:p>
          <a:p>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See also:</a:t>
            </a:r>
          </a:p>
          <a:p>
            <a:r>
              <a:rPr lang="en-GB" b="1" dirty="0">
                <a:solidFill>
                  <a:schemeClr val="bg1"/>
                </a:solidFill>
              </a:rPr>
              <a:t>	</a:t>
            </a:r>
            <a:r>
              <a:rPr lang="en-GB" b="1" dirty="0" smtClean="0">
                <a:solidFill>
                  <a:schemeClr val="bg1"/>
                </a:solidFill>
              </a:rPr>
              <a:t>Galen, </a:t>
            </a:r>
            <a:r>
              <a:rPr lang="en-GB" b="1" i="1" dirty="0" smtClean="0">
                <a:solidFill>
                  <a:schemeClr val="bg1"/>
                </a:solidFill>
              </a:rPr>
              <a:t>On My Own Books</a:t>
            </a:r>
          </a:p>
          <a:p>
            <a:r>
              <a:rPr lang="en-GB" b="1" dirty="0">
                <a:solidFill>
                  <a:schemeClr val="bg1"/>
                </a:solidFill>
              </a:rPr>
              <a:t>	</a:t>
            </a:r>
            <a:r>
              <a:rPr lang="en-GB" b="1" dirty="0" smtClean="0">
                <a:solidFill>
                  <a:schemeClr val="bg1"/>
                </a:solidFill>
              </a:rPr>
              <a:t>Galen, </a:t>
            </a:r>
            <a:r>
              <a:rPr lang="en-GB" b="1" i="1" dirty="0" smtClean="0">
                <a:solidFill>
                  <a:schemeClr val="bg1"/>
                </a:solidFill>
              </a:rPr>
              <a:t>On the Order of My Own Books</a:t>
            </a:r>
            <a:endParaRPr lang="en-GB" b="1" i="1" dirty="0">
              <a:solidFill>
                <a:schemeClr val="bg1"/>
              </a:solidFill>
            </a:endParaRPr>
          </a:p>
        </p:txBody>
      </p:sp>
      <p:sp>
        <p:nvSpPr>
          <p:cNvPr id="3" name="Title 2"/>
          <p:cNvSpPr>
            <a:spLocks noGrp="1"/>
          </p:cNvSpPr>
          <p:nvPr>
            <p:ph type="title"/>
          </p:nvPr>
        </p:nvSpPr>
        <p:spPr>
          <a:xfrm>
            <a:off x="228600" y="228600"/>
            <a:ext cx="7543800" cy="914400"/>
          </a:xfrm>
        </p:spPr>
        <p:txBody>
          <a:bodyPr/>
          <a:lstStyle/>
          <a:p>
            <a:r>
              <a:rPr lang="en-GB" sz="4400" b="1" dirty="0" smtClean="0">
                <a:solidFill>
                  <a:schemeClr val="bg1"/>
                </a:solidFill>
                <a:effectLst/>
              </a:rPr>
              <a:t>Galen…</a:t>
            </a:r>
            <a:endParaRPr lang="en-GB" sz="4400" b="1" dirty="0">
              <a:solidFill>
                <a:schemeClr val="bg1"/>
              </a:solidFill>
              <a:effectLst/>
            </a:endParaRPr>
          </a:p>
        </p:txBody>
      </p:sp>
    </p:spTree>
    <p:extLst>
      <p:ext uri="{BB962C8B-B14F-4D97-AF65-F5344CB8AC3E}">
        <p14:creationId xmlns:p14="http://schemas.microsoft.com/office/powerpoint/2010/main" val="3681290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2657"/>
            <a:ext cx="7543800" cy="914400"/>
          </a:xfrm>
        </p:spPr>
        <p:txBody>
          <a:bodyPr/>
          <a:lstStyle/>
          <a:p>
            <a:r>
              <a:rPr lang="en-GB" sz="4400" b="1" dirty="0" smtClean="0">
                <a:solidFill>
                  <a:schemeClr val="bg1"/>
                </a:solidFill>
                <a:effectLst/>
              </a:rPr>
              <a:t>Galen…</a:t>
            </a:r>
            <a:endParaRPr lang="en-GB" sz="4400" b="1" dirty="0">
              <a:solidFill>
                <a:schemeClr val="bg1"/>
              </a:solidFill>
              <a:effectLst/>
            </a:endParaRPr>
          </a:p>
        </p:txBody>
      </p:sp>
      <p:sp>
        <p:nvSpPr>
          <p:cNvPr id="4" name="TextBox 3"/>
          <p:cNvSpPr txBox="1"/>
          <p:nvPr/>
        </p:nvSpPr>
        <p:spPr>
          <a:xfrm>
            <a:off x="457200" y="990600"/>
            <a:ext cx="8229600" cy="2862322"/>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Born and raised in Pergamon, Asia Minor (modern Bergama in Turkey)</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Considered himself </a:t>
            </a:r>
            <a:r>
              <a:rPr lang="en-GB" b="1" dirty="0" err="1" smtClean="0">
                <a:solidFill>
                  <a:schemeClr val="bg1"/>
                </a:solidFill>
              </a:rPr>
              <a:t>Pergamene</a:t>
            </a:r>
            <a:r>
              <a:rPr lang="en-GB" b="1" dirty="0" smtClean="0">
                <a:solidFill>
                  <a:schemeClr val="bg1"/>
                </a:solidFill>
              </a:rPr>
              <a:t> &gt; Greek &gt; Greek speaking</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Never used a Roman name</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Never quoted a Latin author, or used Latin himself</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Context &gt; the Second Sophistic</a:t>
            </a:r>
          </a:p>
          <a:p>
            <a:pPr marL="285750" indent="-285750">
              <a:buFont typeface="Arial" panose="020B0604020202020204" pitchFamily="34" charset="0"/>
              <a:buChar char="•"/>
            </a:pPr>
            <a:endParaRPr lang="en-GB" b="1" dirty="0">
              <a:solidFill>
                <a:schemeClr val="bg1"/>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7600" y="3780233"/>
            <a:ext cx="5257800" cy="28291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7017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571" y="412976"/>
            <a:ext cx="8546868" cy="4962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26571" y="5943600"/>
            <a:ext cx="8546868" cy="369332"/>
          </a:xfrm>
          <a:prstGeom prst="rect">
            <a:avLst/>
          </a:prstGeom>
          <a:noFill/>
        </p:spPr>
        <p:txBody>
          <a:bodyPr wrap="square" rtlCol="0">
            <a:spAutoFit/>
          </a:bodyPr>
          <a:lstStyle/>
          <a:p>
            <a:pPr marL="285750" indent="-285750" algn="ctr">
              <a:buFont typeface="Arial" panose="020B0604020202020204" pitchFamily="34" charset="0"/>
              <a:buChar char="•"/>
            </a:pPr>
            <a:r>
              <a:rPr lang="en-GB" b="1" dirty="0" smtClean="0">
                <a:solidFill>
                  <a:schemeClr val="bg1"/>
                </a:solidFill>
              </a:rPr>
              <a:t>Roman imperial expansion</a:t>
            </a:r>
            <a:endParaRPr lang="en-GB" b="1" dirty="0">
              <a:solidFill>
                <a:schemeClr val="bg1"/>
              </a:solidFill>
            </a:endParaRPr>
          </a:p>
        </p:txBody>
      </p:sp>
    </p:spTree>
    <p:extLst>
      <p:ext uri="{BB962C8B-B14F-4D97-AF65-F5344CB8AC3E}">
        <p14:creationId xmlns:p14="http://schemas.microsoft.com/office/powerpoint/2010/main" val="4167819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304800"/>
            <a:ext cx="7620000" cy="5619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0" y="6172200"/>
            <a:ext cx="9144000" cy="381000"/>
          </a:xfrm>
          <a:prstGeom prst="rect">
            <a:avLst/>
          </a:prstGeom>
          <a:noFill/>
        </p:spPr>
        <p:txBody>
          <a:bodyPr wrap="square" rtlCol="0">
            <a:spAutoFit/>
          </a:bodyPr>
          <a:lstStyle/>
          <a:p>
            <a:pPr marL="285750" indent="-285750" algn="ctr">
              <a:buFont typeface="Arial" panose="020B0604020202020204" pitchFamily="34" charset="0"/>
              <a:buChar char="•"/>
            </a:pPr>
            <a:r>
              <a:rPr lang="en-GB" b="1" dirty="0" smtClean="0">
                <a:solidFill>
                  <a:schemeClr val="bg1"/>
                </a:solidFill>
              </a:rPr>
              <a:t>Roman Asia Minor</a:t>
            </a:r>
            <a:endParaRPr lang="en-GB" b="1" dirty="0">
              <a:solidFill>
                <a:schemeClr val="bg1"/>
              </a:solidFill>
            </a:endParaRPr>
          </a:p>
        </p:txBody>
      </p:sp>
    </p:spTree>
    <p:extLst>
      <p:ext uri="{BB962C8B-B14F-4D97-AF65-F5344CB8AC3E}">
        <p14:creationId xmlns:p14="http://schemas.microsoft.com/office/powerpoint/2010/main" val="2063675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543800" cy="914400"/>
          </a:xfrm>
        </p:spPr>
        <p:txBody>
          <a:bodyPr/>
          <a:lstStyle/>
          <a:p>
            <a:r>
              <a:rPr lang="en-GB" sz="4400" b="1" dirty="0" err="1" smtClean="0">
                <a:solidFill>
                  <a:schemeClr val="bg1"/>
                </a:solidFill>
                <a:effectLst/>
              </a:rPr>
              <a:t>Technē</a:t>
            </a:r>
            <a:endParaRPr lang="en-GB" sz="4400" b="1" dirty="0">
              <a:solidFill>
                <a:schemeClr val="bg1"/>
              </a:solidFill>
              <a:effectLst/>
            </a:endParaRPr>
          </a:p>
        </p:txBody>
      </p:sp>
      <p:sp>
        <p:nvSpPr>
          <p:cNvPr id="3" name="TextBox 2"/>
          <p:cNvSpPr txBox="1"/>
          <p:nvPr/>
        </p:nvSpPr>
        <p:spPr>
          <a:xfrm>
            <a:off x="228600" y="1295400"/>
            <a:ext cx="8382000" cy="3139321"/>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Galen’s great grandfather – a geometer &gt; an engineer/surveyor</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Galen’s grandfather – an architect</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Galen’s father – an architect</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See also:</a:t>
            </a:r>
          </a:p>
          <a:p>
            <a:r>
              <a:rPr lang="en-GB" b="1" dirty="0" smtClean="0">
                <a:solidFill>
                  <a:schemeClr val="bg1"/>
                </a:solidFill>
              </a:rPr>
              <a:t>	Vitruvius, </a:t>
            </a:r>
            <a:r>
              <a:rPr lang="en-GB" b="1" i="1" dirty="0" smtClean="0">
                <a:solidFill>
                  <a:schemeClr val="bg1"/>
                </a:solidFill>
              </a:rPr>
              <a:t>On Architecture </a:t>
            </a:r>
            <a:r>
              <a:rPr lang="en-GB" b="1" dirty="0" smtClean="0">
                <a:solidFill>
                  <a:schemeClr val="bg1"/>
                </a:solidFill>
              </a:rPr>
              <a:t>[first century BC]</a:t>
            </a:r>
          </a:p>
          <a:p>
            <a:r>
              <a:rPr lang="en-GB" b="1" i="1" dirty="0">
                <a:solidFill>
                  <a:schemeClr val="bg1"/>
                </a:solidFill>
              </a:rPr>
              <a:t>	</a:t>
            </a:r>
            <a:r>
              <a:rPr lang="en-GB" b="1" dirty="0" smtClean="0">
                <a:solidFill>
                  <a:schemeClr val="bg1"/>
                </a:solidFill>
              </a:rPr>
              <a:t>O. </a:t>
            </a:r>
            <a:r>
              <a:rPr lang="en-GB" b="1" dirty="0" err="1" smtClean="0">
                <a:solidFill>
                  <a:schemeClr val="bg1"/>
                </a:solidFill>
              </a:rPr>
              <a:t>Dilke</a:t>
            </a:r>
            <a:r>
              <a:rPr lang="en-GB" b="1" dirty="0" smtClean="0">
                <a:solidFill>
                  <a:schemeClr val="bg1"/>
                </a:solidFill>
              </a:rPr>
              <a:t> (1971) </a:t>
            </a:r>
            <a:r>
              <a:rPr lang="en-GB" b="1" i="1" dirty="0" smtClean="0">
                <a:solidFill>
                  <a:schemeClr val="bg1"/>
                </a:solidFill>
              </a:rPr>
              <a:t>The Roman Land Surveyors </a:t>
            </a:r>
            <a:r>
              <a:rPr lang="en-GB" b="1" dirty="0" smtClean="0">
                <a:solidFill>
                  <a:schemeClr val="bg1"/>
                </a:solidFill>
              </a:rPr>
              <a:t>(New York)</a:t>
            </a:r>
          </a:p>
          <a:p>
            <a:r>
              <a:rPr lang="en-GB" b="1" dirty="0">
                <a:solidFill>
                  <a:schemeClr val="bg1"/>
                </a:solidFill>
              </a:rPr>
              <a:t>	</a:t>
            </a:r>
            <a:r>
              <a:rPr lang="en-GB" b="1" dirty="0" smtClean="0">
                <a:solidFill>
                  <a:schemeClr val="bg1"/>
                </a:solidFill>
              </a:rPr>
              <a:t>R. Taylor (2003) </a:t>
            </a:r>
            <a:r>
              <a:rPr lang="en-GB" b="1" i="1" dirty="0" smtClean="0">
                <a:solidFill>
                  <a:schemeClr val="bg1"/>
                </a:solidFill>
              </a:rPr>
              <a:t>Roman Builders </a:t>
            </a:r>
            <a:r>
              <a:rPr lang="en-GB" b="1" dirty="0" smtClean="0">
                <a:solidFill>
                  <a:schemeClr val="bg1"/>
                </a:solidFill>
              </a:rPr>
              <a:t>(Cambridge)</a:t>
            </a:r>
            <a:endParaRPr lang="en-GB" b="1" dirty="0">
              <a:solidFill>
                <a:schemeClr val="bg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6600" y="1721694"/>
            <a:ext cx="1762125" cy="4861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76200" y="6019800"/>
            <a:ext cx="6858000" cy="584775"/>
          </a:xfrm>
          <a:prstGeom prst="rect">
            <a:avLst/>
          </a:prstGeom>
          <a:noFill/>
        </p:spPr>
        <p:txBody>
          <a:bodyPr wrap="square" rtlCol="0">
            <a:spAutoFit/>
          </a:bodyPr>
          <a:lstStyle/>
          <a:p>
            <a:pPr marL="285750" indent="-285750" algn="r">
              <a:buFont typeface="Arial" panose="020B0604020202020204" pitchFamily="34" charset="0"/>
              <a:buChar char="•"/>
            </a:pPr>
            <a:r>
              <a:rPr lang="en-GB" sz="1600" b="1" dirty="0" smtClean="0">
                <a:solidFill>
                  <a:schemeClr val="bg1"/>
                </a:solidFill>
              </a:rPr>
              <a:t>The funerary monument of </a:t>
            </a:r>
            <a:r>
              <a:rPr lang="en-US" sz="1600" b="1" dirty="0">
                <a:solidFill>
                  <a:schemeClr val="bg1"/>
                </a:solidFill>
              </a:rPr>
              <a:t>Lucius </a:t>
            </a:r>
            <a:r>
              <a:rPr lang="en-US" sz="1600" b="1" dirty="0" err="1">
                <a:solidFill>
                  <a:schemeClr val="bg1"/>
                </a:solidFill>
              </a:rPr>
              <a:t>Aebutius</a:t>
            </a:r>
            <a:r>
              <a:rPr lang="en-US" sz="1600" b="1" dirty="0">
                <a:solidFill>
                  <a:schemeClr val="bg1"/>
                </a:solidFill>
              </a:rPr>
              <a:t> Faustus, </a:t>
            </a:r>
            <a:r>
              <a:rPr lang="en-US" sz="1600" b="1" dirty="0" smtClean="0">
                <a:solidFill>
                  <a:schemeClr val="bg1"/>
                </a:solidFill>
              </a:rPr>
              <a:t>first </a:t>
            </a:r>
            <a:r>
              <a:rPr lang="en-US" sz="1600" b="1" dirty="0">
                <a:solidFill>
                  <a:schemeClr val="bg1"/>
                </a:solidFill>
              </a:rPr>
              <a:t>century </a:t>
            </a:r>
            <a:r>
              <a:rPr lang="en-US" sz="1600" b="1" dirty="0" smtClean="0">
                <a:solidFill>
                  <a:schemeClr val="bg1"/>
                </a:solidFill>
              </a:rPr>
              <a:t>BC, </a:t>
            </a:r>
            <a:r>
              <a:rPr lang="en-US" sz="1600" b="1" dirty="0" err="1">
                <a:solidFill>
                  <a:schemeClr val="bg1"/>
                </a:solidFill>
              </a:rPr>
              <a:t>Museo</a:t>
            </a:r>
            <a:r>
              <a:rPr lang="en-US" sz="1600" b="1" dirty="0">
                <a:solidFill>
                  <a:schemeClr val="bg1"/>
                </a:solidFill>
              </a:rPr>
              <a:t> </a:t>
            </a:r>
            <a:r>
              <a:rPr lang="en-US" sz="1600" b="1" dirty="0" err="1">
                <a:solidFill>
                  <a:schemeClr val="bg1"/>
                </a:solidFill>
              </a:rPr>
              <a:t>Civico</a:t>
            </a:r>
            <a:r>
              <a:rPr lang="en-US" sz="1600" b="1" dirty="0">
                <a:solidFill>
                  <a:schemeClr val="bg1"/>
                </a:solidFill>
              </a:rPr>
              <a:t> at </a:t>
            </a:r>
            <a:r>
              <a:rPr lang="en-US" sz="1600" b="1" dirty="0" err="1">
                <a:solidFill>
                  <a:schemeClr val="bg1"/>
                </a:solidFill>
              </a:rPr>
              <a:t>Ivrea</a:t>
            </a:r>
            <a:r>
              <a:rPr lang="en-US" sz="1600" b="1" dirty="0">
                <a:solidFill>
                  <a:schemeClr val="bg1"/>
                </a:solidFill>
              </a:rPr>
              <a:t> in Northern Italy</a:t>
            </a:r>
            <a:endParaRPr lang="en-GB" sz="1600" b="1" dirty="0">
              <a:solidFill>
                <a:schemeClr val="bg1"/>
              </a:solidFill>
            </a:endParaRPr>
          </a:p>
        </p:txBody>
      </p:sp>
    </p:spTree>
    <p:extLst>
      <p:ext uri="{BB962C8B-B14F-4D97-AF65-F5344CB8AC3E}">
        <p14:creationId xmlns:p14="http://schemas.microsoft.com/office/powerpoint/2010/main" val="1829717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543800" cy="914400"/>
          </a:xfrm>
        </p:spPr>
        <p:txBody>
          <a:bodyPr/>
          <a:lstStyle/>
          <a:p>
            <a:r>
              <a:rPr lang="en-GB" sz="4400" b="1" dirty="0" smtClean="0">
                <a:solidFill>
                  <a:schemeClr val="bg1"/>
                </a:solidFill>
                <a:effectLst/>
              </a:rPr>
              <a:t>Epigraphic Evidence?</a:t>
            </a:r>
            <a:endParaRPr lang="en-GB" sz="4400" b="1" dirty="0">
              <a:solidFill>
                <a:schemeClr val="bg1"/>
              </a:solidFill>
              <a:effectLst/>
            </a:endParaRPr>
          </a:p>
        </p:txBody>
      </p:sp>
      <p:sp>
        <p:nvSpPr>
          <p:cNvPr id="3" name="TextBox 2"/>
          <p:cNvSpPr txBox="1"/>
          <p:nvPr/>
        </p:nvSpPr>
        <p:spPr>
          <a:xfrm>
            <a:off x="76200" y="1447800"/>
            <a:ext cx="9067800" cy="2862322"/>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An </a:t>
            </a:r>
            <a:r>
              <a:rPr lang="en-GB" b="1" dirty="0" err="1" smtClean="0">
                <a:solidFill>
                  <a:schemeClr val="bg1"/>
                </a:solidFill>
              </a:rPr>
              <a:t>isopsephic</a:t>
            </a:r>
            <a:r>
              <a:rPr lang="en-GB" b="1" dirty="0" smtClean="0">
                <a:solidFill>
                  <a:schemeClr val="bg1"/>
                </a:solidFill>
              </a:rPr>
              <a:t> inscription on the base of a statue of a satyr – </a:t>
            </a:r>
            <a:r>
              <a:rPr lang="en-GB" b="1" dirty="0" err="1" smtClean="0">
                <a:solidFill>
                  <a:schemeClr val="bg1"/>
                </a:solidFill>
              </a:rPr>
              <a:t>Aelius</a:t>
            </a:r>
            <a:r>
              <a:rPr lang="en-GB" b="1" dirty="0" smtClean="0">
                <a:solidFill>
                  <a:schemeClr val="bg1"/>
                </a:solidFill>
              </a:rPr>
              <a:t> </a:t>
            </a:r>
            <a:r>
              <a:rPr lang="en-GB" b="1" dirty="0" err="1" smtClean="0">
                <a:solidFill>
                  <a:schemeClr val="bg1"/>
                </a:solidFill>
              </a:rPr>
              <a:t>Nicon</a:t>
            </a: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An </a:t>
            </a:r>
            <a:r>
              <a:rPr lang="en-GB" b="1" dirty="0" err="1" smtClean="0">
                <a:solidFill>
                  <a:schemeClr val="bg1"/>
                </a:solidFill>
              </a:rPr>
              <a:t>isopsephic</a:t>
            </a:r>
            <a:r>
              <a:rPr lang="en-GB" b="1" dirty="0" smtClean="0">
                <a:solidFill>
                  <a:schemeClr val="bg1"/>
                </a:solidFill>
              </a:rPr>
              <a:t> inscription of a poem in honour of the sun (</a:t>
            </a:r>
            <a:r>
              <a:rPr lang="en-GB" b="1" i="1" dirty="0">
                <a:solidFill>
                  <a:schemeClr val="bg1"/>
                </a:solidFill>
              </a:rPr>
              <a:t>CIG</a:t>
            </a:r>
            <a:r>
              <a:rPr lang="en-GB" b="1" dirty="0">
                <a:solidFill>
                  <a:schemeClr val="bg1"/>
                </a:solidFill>
              </a:rPr>
              <a:t> </a:t>
            </a:r>
            <a:r>
              <a:rPr lang="en-GB" b="1" dirty="0" smtClean="0">
                <a:solidFill>
                  <a:schemeClr val="bg1"/>
                </a:solidFill>
              </a:rPr>
              <a:t>3546) – </a:t>
            </a:r>
            <a:r>
              <a:rPr lang="en-GB" b="1" dirty="0" err="1" smtClean="0">
                <a:solidFill>
                  <a:schemeClr val="bg1"/>
                </a:solidFill>
              </a:rPr>
              <a:t>Aelius</a:t>
            </a:r>
            <a:r>
              <a:rPr lang="en-GB" b="1" dirty="0" smtClean="0">
                <a:solidFill>
                  <a:schemeClr val="bg1"/>
                </a:solidFill>
              </a:rPr>
              <a:t> </a:t>
            </a:r>
            <a:r>
              <a:rPr lang="en-GB" b="1" dirty="0" err="1" smtClean="0">
                <a:solidFill>
                  <a:schemeClr val="bg1"/>
                </a:solidFill>
              </a:rPr>
              <a:t>Nicon</a:t>
            </a: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An </a:t>
            </a:r>
            <a:r>
              <a:rPr lang="en-GB" b="1" dirty="0" err="1" smtClean="0">
                <a:solidFill>
                  <a:schemeClr val="bg1"/>
                </a:solidFill>
              </a:rPr>
              <a:t>isopsephic</a:t>
            </a:r>
            <a:r>
              <a:rPr lang="en-GB" b="1" dirty="0" smtClean="0">
                <a:solidFill>
                  <a:schemeClr val="bg1"/>
                </a:solidFill>
              </a:rPr>
              <a:t> inscription on a colonnade in the agora – Julius Nicodemus</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err="1">
                <a:solidFill>
                  <a:schemeClr val="bg1"/>
                </a:solidFill>
              </a:rPr>
              <a:t>Aelius</a:t>
            </a:r>
            <a:r>
              <a:rPr lang="en-GB" b="1" dirty="0">
                <a:solidFill>
                  <a:schemeClr val="bg1"/>
                </a:solidFill>
              </a:rPr>
              <a:t> Galen?</a:t>
            </a:r>
          </a:p>
          <a:p>
            <a:pPr marL="285750" indent="-285750">
              <a:buFont typeface="Arial" panose="020B0604020202020204" pitchFamily="34" charset="0"/>
              <a:buChar char="•"/>
            </a:pPr>
            <a:r>
              <a:rPr lang="en-GB" b="1" dirty="0" smtClean="0">
                <a:solidFill>
                  <a:schemeClr val="bg1"/>
                </a:solidFill>
              </a:rPr>
              <a:t>Julius </a:t>
            </a:r>
            <a:r>
              <a:rPr lang="en-GB" b="1" dirty="0">
                <a:solidFill>
                  <a:schemeClr val="bg1"/>
                </a:solidFill>
              </a:rPr>
              <a:t>Galen</a:t>
            </a:r>
            <a:r>
              <a:rPr lang="en-GB" b="1" dirty="0" smtClean="0">
                <a:solidFill>
                  <a:schemeClr val="bg1"/>
                </a:solidFill>
              </a:rPr>
              <a:t>?</a:t>
            </a:r>
          </a:p>
          <a:p>
            <a:pPr marL="285750" indent="-285750">
              <a:buFont typeface="Arial" panose="020B0604020202020204" pitchFamily="34" charset="0"/>
              <a:buChar char="•"/>
            </a:pPr>
            <a:r>
              <a:rPr lang="en-GB" b="1" dirty="0">
                <a:solidFill>
                  <a:schemeClr val="bg1"/>
                </a:solidFill>
              </a:rPr>
              <a:t>Claudius Galen?</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b="1" dirty="0">
              <a:solidFill>
                <a:schemeClr val="bg1"/>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3352800"/>
            <a:ext cx="2381250" cy="3219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57200" y="6202918"/>
            <a:ext cx="5867400" cy="369332"/>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The Emperor Hadrian – </a:t>
            </a:r>
            <a:r>
              <a:rPr lang="en-GB" b="1" dirty="0" err="1" smtClean="0">
                <a:solidFill>
                  <a:schemeClr val="bg1"/>
                </a:solidFill>
              </a:rPr>
              <a:t>Publius</a:t>
            </a:r>
            <a:r>
              <a:rPr lang="en-GB" b="1" dirty="0" smtClean="0">
                <a:solidFill>
                  <a:schemeClr val="bg1"/>
                </a:solidFill>
              </a:rPr>
              <a:t> </a:t>
            </a:r>
            <a:r>
              <a:rPr lang="en-GB" b="1" dirty="0" err="1" smtClean="0">
                <a:solidFill>
                  <a:schemeClr val="bg1"/>
                </a:solidFill>
              </a:rPr>
              <a:t>Aelius</a:t>
            </a:r>
            <a:r>
              <a:rPr lang="en-GB" b="1" dirty="0" smtClean="0">
                <a:solidFill>
                  <a:schemeClr val="bg1"/>
                </a:solidFill>
              </a:rPr>
              <a:t> </a:t>
            </a:r>
            <a:r>
              <a:rPr lang="en-GB" b="1" dirty="0" err="1" smtClean="0">
                <a:solidFill>
                  <a:schemeClr val="bg1"/>
                </a:solidFill>
              </a:rPr>
              <a:t>Hadrianus</a:t>
            </a:r>
            <a:endParaRPr lang="en-GB" b="1" dirty="0">
              <a:solidFill>
                <a:schemeClr val="bg1"/>
              </a:solidFill>
            </a:endParaRPr>
          </a:p>
        </p:txBody>
      </p:sp>
    </p:spTree>
    <p:extLst>
      <p:ext uri="{BB962C8B-B14F-4D97-AF65-F5344CB8AC3E}">
        <p14:creationId xmlns:p14="http://schemas.microsoft.com/office/powerpoint/2010/main" val="1462247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7543800" cy="914400"/>
          </a:xfrm>
        </p:spPr>
        <p:txBody>
          <a:bodyPr/>
          <a:lstStyle/>
          <a:p>
            <a:r>
              <a:rPr lang="en-GB" sz="4400" b="1" dirty="0" smtClean="0">
                <a:solidFill>
                  <a:schemeClr val="bg1"/>
                </a:solidFill>
                <a:effectLst/>
              </a:rPr>
              <a:t>Biography</a:t>
            </a:r>
            <a:endParaRPr lang="en-GB" sz="4400" b="1" dirty="0">
              <a:solidFill>
                <a:schemeClr val="bg1"/>
              </a:solidFill>
              <a:effectLst/>
            </a:endParaRPr>
          </a:p>
        </p:txBody>
      </p:sp>
      <p:sp>
        <p:nvSpPr>
          <p:cNvPr id="3" name="TextBox 2"/>
          <p:cNvSpPr txBox="1"/>
          <p:nvPr/>
        </p:nvSpPr>
        <p:spPr>
          <a:xfrm>
            <a:off x="381000" y="1371600"/>
            <a:ext cx="8763000" cy="3416320"/>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Born in AD 129-130, around the time of the autumn equinox &gt; September</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Died at an advanced age (</a:t>
            </a:r>
            <a:r>
              <a:rPr lang="en-GB" b="1" i="1" dirty="0" err="1" smtClean="0">
                <a:solidFill>
                  <a:schemeClr val="bg1"/>
                </a:solidFill>
              </a:rPr>
              <a:t>Suda</a:t>
            </a:r>
            <a:r>
              <a:rPr lang="en-GB" b="1" dirty="0" smtClean="0">
                <a:solidFill>
                  <a:schemeClr val="bg1"/>
                </a:solidFill>
              </a:rPr>
              <a:t>: AD 199-200; Arabic sources: AD 216-217)</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Some information about his mother (unnamed) &gt; negative</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More information about his father (</a:t>
            </a:r>
            <a:r>
              <a:rPr lang="en-GB" b="1" dirty="0" err="1" smtClean="0">
                <a:solidFill>
                  <a:schemeClr val="bg1"/>
                </a:solidFill>
              </a:rPr>
              <a:t>Nicon</a:t>
            </a:r>
            <a:r>
              <a:rPr lang="en-GB" b="1" dirty="0" smtClean="0">
                <a:solidFill>
                  <a:schemeClr val="bg1"/>
                </a:solidFill>
              </a:rPr>
              <a:t>) &gt; positive</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No information about brothers or sisters, or wife and children</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endParaRPr lang="en-GB" b="1" dirty="0">
              <a:solidFill>
                <a:schemeClr val="bg1"/>
              </a:solidFill>
            </a:endParaRPr>
          </a:p>
        </p:txBody>
      </p:sp>
    </p:spTree>
    <p:extLst>
      <p:ext uri="{BB962C8B-B14F-4D97-AF65-F5344CB8AC3E}">
        <p14:creationId xmlns:p14="http://schemas.microsoft.com/office/powerpoint/2010/main" val="1159919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7543800" cy="914400"/>
          </a:xfrm>
        </p:spPr>
        <p:txBody>
          <a:bodyPr/>
          <a:lstStyle/>
          <a:p>
            <a:r>
              <a:rPr lang="en-GB" sz="4400" b="1" dirty="0" smtClean="0">
                <a:solidFill>
                  <a:schemeClr val="bg1"/>
                </a:solidFill>
                <a:effectLst/>
              </a:rPr>
              <a:t>Medical Training</a:t>
            </a:r>
            <a:endParaRPr lang="en-GB" sz="4400" b="1" dirty="0">
              <a:solidFill>
                <a:schemeClr val="bg1"/>
              </a:solidFill>
              <a:effectLst/>
            </a:endParaRPr>
          </a:p>
        </p:txBody>
      </p:sp>
      <p:sp>
        <p:nvSpPr>
          <p:cNvPr id="3" name="TextBox 2"/>
          <p:cNvSpPr txBox="1"/>
          <p:nvPr/>
        </p:nvSpPr>
        <p:spPr>
          <a:xfrm>
            <a:off x="457200" y="1371600"/>
            <a:ext cx="8458200" cy="3139321"/>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Home-schooled up to the age of 14 </a:t>
            </a:r>
            <a:r>
              <a:rPr lang="en-GB" b="1" dirty="0">
                <a:solidFill>
                  <a:schemeClr val="bg1"/>
                </a:solidFill>
              </a:rPr>
              <a:t>&gt;  architecture</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err="1">
                <a:solidFill>
                  <a:schemeClr val="bg1"/>
                </a:solidFill>
              </a:rPr>
              <a:t>Nicon</a:t>
            </a:r>
            <a:r>
              <a:rPr lang="en-GB" b="1" dirty="0">
                <a:solidFill>
                  <a:schemeClr val="bg1"/>
                </a:solidFill>
              </a:rPr>
              <a:t> ‘s dream &gt; Asklepios &gt; philosophy and medicine</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Pergamon</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Smyrna </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Corinth (briefly, as his intended teacher was no longer there)</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Alexandria</a:t>
            </a:r>
            <a:endParaRPr lang="en-GB" b="1" dirty="0">
              <a:solidFill>
                <a:schemeClr val="bg1"/>
              </a:solidFill>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1200" y="4004872"/>
            <a:ext cx="3124200" cy="254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838200" y="6213743"/>
            <a:ext cx="4876800" cy="338554"/>
          </a:xfrm>
          <a:prstGeom prst="rect">
            <a:avLst/>
          </a:prstGeom>
          <a:noFill/>
        </p:spPr>
        <p:txBody>
          <a:bodyPr wrap="square" rtlCol="0">
            <a:spAutoFit/>
          </a:bodyPr>
          <a:lstStyle/>
          <a:p>
            <a:pPr marL="285750" indent="-285750" algn="r">
              <a:buFont typeface="Arial" panose="020B0604020202020204" pitchFamily="34" charset="0"/>
              <a:buChar char="•"/>
            </a:pPr>
            <a:r>
              <a:rPr lang="en-GB" sz="1600" b="1" dirty="0" smtClean="0">
                <a:solidFill>
                  <a:schemeClr val="bg1"/>
                </a:solidFill>
              </a:rPr>
              <a:t>Doctor’s sarcophagus, third century BC, Ostia</a:t>
            </a:r>
            <a:endParaRPr lang="en-GB" sz="1600" b="1" dirty="0">
              <a:solidFill>
                <a:schemeClr val="bg1"/>
              </a:solidFill>
            </a:endParaRPr>
          </a:p>
        </p:txBody>
      </p:sp>
    </p:spTree>
    <p:extLst>
      <p:ext uri="{BB962C8B-B14F-4D97-AF65-F5344CB8AC3E}">
        <p14:creationId xmlns:p14="http://schemas.microsoft.com/office/powerpoint/2010/main" val="3537520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7543800" cy="914400"/>
          </a:xfrm>
        </p:spPr>
        <p:txBody>
          <a:bodyPr/>
          <a:lstStyle/>
          <a:p>
            <a:r>
              <a:rPr lang="en-GB" sz="4400" b="1" dirty="0" smtClean="0">
                <a:solidFill>
                  <a:schemeClr val="bg1"/>
                </a:solidFill>
                <a:effectLst/>
              </a:rPr>
              <a:t>Pergamon</a:t>
            </a:r>
            <a:endParaRPr lang="en-GB" sz="4400" b="1" dirty="0">
              <a:solidFill>
                <a:schemeClr val="bg1"/>
              </a:solidFill>
              <a:effectLst/>
            </a:endParaRPr>
          </a:p>
        </p:txBody>
      </p:sp>
      <p:sp>
        <p:nvSpPr>
          <p:cNvPr id="3" name="TextBox 2"/>
          <p:cNvSpPr txBox="1"/>
          <p:nvPr/>
        </p:nvSpPr>
        <p:spPr>
          <a:xfrm>
            <a:off x="381000" y="1524000"/>
            <a:ext cx="8458200" cy="4247317"/>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Three </a:t>
            </a:r>
            <a:r>
              <a:rPr lang="en-GB" b="1" dirty="0">
                <a:solidFill>
                  <a:schemeClr val="bg1"/>
                </a:solidFill>
              </a:rPr>
              <a:t>years of study, from the age of 16 to </a:t>
            </a:r>
            <a:r>
              <a:rPr lang="en-GB" b="1" dirty="0" smtClean="0">
                <a:solidFill>
                  <a:schemeClr val="bg1"/>
                </a:solidFill>
              </a:rPr>
              <a:t>19</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Studied with </a:t>
            </a:r>
            <a:r>
              <a:rPr lang="en-GB" b="1" dirty="0" err="1" smtClean="0">
                <a:solidFill>
                  <a:schemeClr val="bg1"/>
                </a:solidFill>
              </a:rPr>
              <a:t>Aeschrion</a:t>
            </a:r>
            <a:r>
              <a:rPr lang="en-GB" b="1" dirty="0" smtClean="0">
                <a:solidFill>
                  <a:schemeClr val="bg1"/>
                </a:solidFill>
              </a:rPr>
              <a:t>, </a:t>
            </a:r>
            <a:r>
              <a:rPr lang="en-GB" b="1" dirty="0" err="1" smtClean="0">
                <a:solidFill>
                  <a:schemeClr val="bg1"/>
                </a:solidFill>
              </a:rPr>
              <a:t>Satyrus</a:t>
            </a:r>
            <a:r>
              <a:rPr lang="en-GB" b="1" dirty="0" smtClean="0">
                <a:solidFill>
                  <a:schemeClr val="bg1"/>
                </a:solidFill>
              </a:rPr>
              <a:t>, </a:t>
            </a:r>
            <a:r>
              <a:rPr lang="en-GB" b="1" dirty="0" err="1" smtClean="0">
                <a:solidFill>
                  <a:schemeClr val="bg1"/>
                </a:solidFill>
              </a:rPr>
              <a:t>Stratonicus</a:t>
            </a:r>
            <a:r>
              <a:rPr lang="en-GB" b="1" dirty="0" smtClean="0">
                <a:solidFill>
                  <a:schemeClr val="bg1"/>
                </a:solidFill>
              </a:rPr>
              <a:t>, and </a:t>
            </a:r>
            <a:r>
              <a:rPr lang="en-GB" b="1" dirty="0" err="1" smtClean="0">
                <a:solidFill>
                  <a:schemeClr val="bg1"/>
                </a:solidFill>
              </a:rPr>
              <a:t>Aeficianus</a:t>
            </a:r>
            <a:endParaRPr lang="en-GB" b="1" dirty="0" smtClean="0">
              <a:solidFill>
                <a:schemeClr val="bg1"/>
              </a:solidFill>
            </a:endParaRP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err="1" smtClean="0">
                <a:solidFill>
                  <a:schemeClr val="bg1"/>
                </a:solidFill>
              </a:rPr>
              <a:t>Satyrus</a:t>
            </a:r>
            <a:r>
              <a:rPr lang="en-GB" b="1" dirty="0" smtClean="0">
                <a:solidFill>
                  <a:schemeClr val="bg1"/>
                </a:solidFill>
              </a:rPr>
              <a:t> &gt; Empiricist &gt; a pupil of Quintus &gt; Rome</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err="1" smtClean="0">
                <a:solidFill>
                  <a:schemeClr val="bg1"/>
                </a:solidFill>
              </a:rPr>
              <a:t>Aeschrion</a:t>
            </a:r>
            <a:r>
              <a:rPr lang="en-GB" b="1" dirty="0" smtClean="0">
                <a:solidFill>
                  <a:schemeClr val="bg1"/>
                </a:solidFill>
              </a:rPr>
              <a:t> &gt; drugs</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err="1" smtClean="0">
                <a:solidFill>
                  <a:schemeClr val="bg1"/>
                </a:solidFill>
              </a:rPr>
              <a:t>Stratonicus</a:t>
            </a:r>
            <a:r>
              <a:rPr lang="en-GB" b="1" dirty="0" smtClean="0">
                <a:solidFill>
                  <a:schemeClr val="bg1"/>
                </a:solidFill>
              </a:rPr>
              <a:t> &gt; Hippocratic</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err="1" smtClean="0">
                <a:solidFill>
                  <a:schemeClr val="bg1"/>
                </a:solidFill>
              </a:rPr>
              <a:t>Aeficianus</a:t>
            </a:r>
            <a:r>
              <a:rPr lang="en-GB" b="1" dirty="0" smtClean="0">
                <a:solidFill>
                  <a:schemeClr val="bg1"/>
                </a:solidFill>
              </a:rPr>
              <a:t> &gt; Stoic &gt; </a:t>
            </a:r>
            <a:r>
              <a:rPr lang="en-GB" b="1" dirty="0" err="1" smtClean="0">
                <a:solidFill>
                  <a:schemeClr val="bg1"/>
                </a:solidFill>
              </a:rPr>
              <a:t>Pneumatist</a:t>
            </a:r>
            <a:endParaRPr lang="en-GB" b="1" dirty="0" smtClean="0">
              <a:solidFill>
                <a:schemeClr val="bg1"/>
              </a:solidFill>
            </a:endParaRP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The importance of observation and practical experience</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Wrote his first treatise, </a:t>
            </a:r>
            <a:r>
              <a:rPr lang="en-GB" b="1" i="1" dirty="0" smtClean="0">
                <a:solidFill>
                  <a:schemeClr val="bg1"/>
                </a:solidFill>
              </a:rPr>
              <a:t>On the Anatomy of the Uterus</a:t>
            </a:r>
            <a:r>
              <a:rPr lang="en-GB" b="1" dirty="0" smtClean="0">
                <a:solidFill>
                  <a:schemeClr val="bg1"/>
                </a:solidFill>
              </a:rPr>
              <a:t>, for midwives</a:t>
            </a:r>
            <a:endParaRPr lang="en-GB" dirty="0"/>
          </a:p>
        </p:txBody>
      </p:sp>
    </p:spTree>
    <p:extLst>
      <p:ext uri="{BB962C8B-B14F-4D97-AF65-F5344CB8AC3E}">
        <p14:creationId xmlns:p14="http://schemas.microsoft.com/office/powerpoint/2010/main" val="1652539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7543800" cy="914400"/>
          </a:xfrm>
        </p:spPr>
        <p:txBody>
          <a:bodyPr/>
          <a:lstStyle/>
          <a:p>
            <a:r>
              <a:rPr lang="en-GB" sz="4400" b="1" dirty="0" smtClean="0">
                <a:solidFill>
                  <a:schemeClr val="bg1"/>
                </a:solidFill>
                <a:effectLst/>
              </a:rPr>
              <a:t>Smyrna</a:t>
            </a:r>
            <a:endParaRPr lang="en-GB" sz="4400" b="1" dirty="0">
              <a:solidFill>
                <a:schemeClr val="bg1"/>
              </a:solidFill>
              <a:effectLst/>
            </a:endParaRPr>
          </a:p>
        </p:txBody>
      </p:sp>
      <p:sp>
        <p:nvSpPr>
          <p:cNvPr id="3" name="TextBox 2"/>
          <p:cNvSpPr txBox="1"/>
          <p:nvPr/>
        </p:nvSpPr>
        <p:spPr>
          <a:xfrm>
            <a:off x="446314" y="1447800"/>
            <a:ext cx="8229600" cy="2308324"/>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Studied with the doctor </a:t>
            </a:r>
            <a:r>
              <a:rPr lang="en-GB" b="1" dirty="0" err="1" smtClean="0">
                <a:solidFill>
                  <a:schemeClr val="bg1"/>
                </a:solidFill>
              </a:rPr>
              <a:t>Pelops</a:t>
            </a:r>
            <a:r>
              <a:rPr lang="en-GB" b="1" dirty="0" smtClean="0">
                <a:solidFill>
                  <a:schemeClr val="bg1"/>
                </a:solidFill>
              </a:rPr>
              <a:t> &gt; </a:t>
            </a:r>
            <a:r>
              <a:rPr lang="en-GB" b="1" dirty="0" err="1" smtClean="0">
                <a:solidFill>
                  <a:schemeClr val="bg1"/>
                </a:solidFill>
              </a:rPr>
              <a:t>Numisianus</a:t>
            </a:r>
            <a:r>
              <a:rPr lang="en-GB" b="1" dirty="0" smtClean="0">
                <a:solidFill>
                  <a:schemeClr val="bg1"/>
                </a:solidFill>
              </a:rPr>
              <a:t> &gt; Quintus</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Studied with the Platonist philosopher Albinus</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Wrote the treatise </a:t>
            </a:r>
            <a:r>
              <a:rPr lang="en-GB" b="1" i="1" dirty="0" smtClean="0">
                <a:solidFill>
                  <a:schemeClr val="bg1"/>
                </a:solidFill>
              </a:rPr>
              <a:t>On the Motion of the Chest and Lungs</a:t>
            </a:r>
            <a:endParaRPr lang="en-GB" b="1" i="1" dirty="0">
              <a:solidFill>
                <a:schemeClr val="bg1"/>
              </a:solidFill>
            </a:endParaRP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His treatise </a:t>
            </a:r>
            <a:r>
              <a:rPr lang="en-GB" b="1" i="1" dirty="0" smtClean="0">
                <a:solidFill>
                  <a:schemeClr val="bg1"/>
                </a:solidFill>
              </a:rPr>
              <a:t>On Medical Experience</a:t>
            </a:r>
            <a:r>
              <a:rPr lang="en-GB" b="1" dirty="0" smtClean="0">
                <a:solidFill>
                  <a:schemeClr val="bg1"/>
                </a:solidFill>
              </a:rPr>
              <a:t> details what he learned during this time</a:t>
            </a:r>
            <a:endParaRPr lang="en-GB" b="1" dirty="0">
              <a:solidFill>
                <a:schemeClr val="bg1"/>
              </a:solidFill>
            </a:endParaRPr>
          </a:p>
        </p:txBody>
      </p:sp>
    </p:spTree>
    <p:extLst>
      <p:ext uri="{BB962C8B-B14F-4D97-AF65-F5344CB8AC3E}">
        <p14:creationId xmlns:p14="http://schemas.microsoft.com/office/powerpoint/2010/main" val="807878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0"/>
            <a:ext cx="7543800" cy="914400"/>
          </a:xfrm>
        </p:spPr>
        <p:txBody>
          <a:bodyPr/>
          <a:lstStyle/>
          <a:p>
            <a:r>
              <a:rPr lang="en-GB" sz="4400" b="1" dirty="0" smtClean="0">
                <a:solidFill>
                  <a:schemeClr val="bg1"/>
                </a:solidFill>
                <a:effectLst/>
              </a:rPr>
              <a:t>Alexandria</a:t>
            </a:r>
            <a:endParaRPr lang="en-GB" sz="4400" b="1" dirty="0">
              <a:solidFill>
                <a:schemeClr val="bg1"/>
              </a:solidFill>
              <a:effectLst/>
            </a:endParaRPr>
          </a:p>
        </p:txBody>
      </p:sp>
      <p:sp>
        <p:nvSpPr>
          <p:cNvPr id="3" name="TextBox 2"/>
          <p:cNvSpPr txBox="1"/>
          <p:nvPr/>
        </p:nvSpPr>
        <p:spPr>
          <a:xfrm>
            <a:off x="457200" y="1295400"/>
            <a:ext cx="8686800" cy="3416320"/>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AD 151/153 – 157</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The foremost centre of medical research, learning, and teaching in antiquity &gt; Quintus’ teacher </a:t>
            </a:r>
            <a:r>
              <a:rPr lang="en-GB" b="1" dirty="0" err="1" smtClean="0">
                <a:solidFill>
                  <a:schemeClr val="bg1"/>
                </a:solidFill>
              </a:rPr>
              <a:t>Marinus</a:t>
            </a:r>
            <a:endParaRPr lang="en-GB" b="1" dirty="0" smtClean="0">
              <a:solidFill>
                <a:schemeClr val="bg1"/>
              </a:solidFill>
            </a:endParaRP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The Great Library and Museion</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 mark of quality?</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Famous for human dissection and vivisection &gt; </a:t>
            </a:r>
            <a:r>
              <a:rPr lang="en-GB" b="1" dirty="0" err="1" smtClean="0">
                <a:solidFill>
                  <a:schemeClr val="bg1"/>
                </a:solidFill>
              </a:rPr>
              <a:t>Herophilus</a:t>
            </a:r>
            <a:r>
              <a:rPr lang="en-GB" b="1" dirty="0" smtClean="0">
                <a:solidFill>
                  <a:schemeClr val="bg1"/>
                </a:solidFill>
              </a:rPr>
              <a:t> and </a:t>
            </a:r>
            <a:r>
              <a:rPr lang="en-GB" b="1" dirty="0" err="1" smtClean="0">
                <a:solidFill>
                  <a:schemeClr val="bg1"/>
                </a:solidFill>
              </a:rPr>
              <a:t>Erasistratus</a:t>
            </a:r>
            <a:endParaRPr lang="en-GB" b="1" dirty="0" smtClean="0">
              <a:solidFill>
                <a:schemeClr val="bg1"/>
              </a:solidFill>
            </a:endParaRP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Human bones used to demonstrate anatomy</a:t>
            </a:r>
            <a:endParaRPr lang="en-GB" b="1" dirty="0">
              <a:solidFill>
                <a:schemeClr val="bg1"/>
              </a:solidFill>
            </a:endParaRPr>
          </a:p>
        </p:txBody>
      </p:sp>
    </p:spTree>
    <p:extLst>
      <p:ext uri="{BB962C8B-B14F-4D97-AF65-F5344CB8AC3E}">
        <p14:creationId xmlns:p14="http://schemas.microsoft.com/office/powerpoint/2010/main" val="4163232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304800"/>
            <a:ext cx="8534400" cy="533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304800" y="5943600"/>
            <a:ext cx="8534400" cy="369332"/>
          </a:xfrm>
          <a:prstGeom prst="rect">
            <a:avLst/>
          </a:prstGeom>
          <a:noFill/>
        </p:spPr>
        <p:txBody>
          <a:bodyPr wrap="square" rtlCol="0">
            <a:spAutoFit/>
          </a:bodyPr>
          <a:lstStyle/>
          <a:p>
            <a:pPr marL="285750" indent="-285750" algn="ctr">
              <a:buFont typeface="Arial" panose="020B0604020202020204" pitchFamily="34" charset="0"/>
              <a:buChar char="•"/>
            </a:pPr>
            <a:r>
              <a:rPr lang="en-GB" b="1" dirty="0" smtClean="0">
                <a:solidFill>
                  <a:schemeClr val="bg1"/>
                </a:solidFill>
              </a:rPr>
              <a:t>Roman Alexandria</a:t>
            </a:r>
            <a:endParaRPr lang="en-GB" b="1" dirty="0">
              <a:solidFill>
                <a:schemeClr val="bg1"/>
              </a:solidFill>
            </a:endParaRPr>
          </a:p>
        </p:txBody>
      </p:sp>
    </p:spTree>
    <p:extLst>
      <p:ext uri="{BB962C8B-B14F-4D97-AF65-F5344CB8AC3E}">
        <p14:creationId xmlns:p14="http://schemas.microsoft.com/office/powerpoint/2010/main" val="818992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76200"/>
            <a:ext cx="7543800" cy="914400"/>
          </a:xfrm>
        </p:spPr>
        <p:txBody>
          <a:bodyPr/>
          <a:lstStyle/>
          <a:p>
            <a:r>
              <a:rPr lang="en-GB" sz="4400" b="1" dirty="0" smtClean="0">
                <a:solidFill>
                  <a:schemeClr val="bg1"/>
                </a:solidFill>
                <a:effectLst/>
              </a:rPr>
              <a:t>Medical Experience</a:t>
            </a:r>
            <a:endParaRPr lang="en-GB" sz="4400" b="1" dirty="0">
              <a:solidFill>
                <a:schemeClr val="bg1"/>
              </a:solidFill>
              <a:effectLst/>
            </a:endParaRPr>
          </a:p>
        </p:txBody>
      </p:sp>
      <p:sp>
        <p:nvSpPr>
          <p:cNvPr id="3" name="TextBox 2"/>
          <p:cNvSpPr txBox="1"/>
          <p:nvPr/>
        </p:nvSpPr>
        <p:spPr>
          <a:xfrm>
            <a:off x="381000" y="1143000"/>
            <a:ext cx="8458200" cy="2862322"/>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AD 157-161 Physician to the High Priest of the Imperial Cult’s gladiators</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Responsible for diet, training regime, medical treatment</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Examination, pharmacology, surgery</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Only 2 gladiators died during his first year, compared to 16 under his predecessor during the previous year</a:t>
            </a:r>
          </a:p>
          <a:p>
            <a:pPr marL="285750" indent="-285750">
              <a:buFont typeface="Arial" panose="020B0604020202020204" pitchFamily="34" charset="0"/>
              <a:buChar char="•"/>
            </a:pPr>
            <a:endParaRPr lang="en-GB" dirty="0"/>
          </a:p>
          <a:p>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4628" y="3200400"/>
            <a:ext cx="3461657" cy="3475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2658" y="5844907"/>
            <a:ext cx="5431970" cy="830997"/>
          </a:xfrm>
          <a:prstGeom prst="rect">
            <a:avLst/>
          </a:prstGeom>
          <a:noFill/>
        </p:spPr>
        <p:txBody>
          <a:bodyPr wrap="square" rtlCol="0">
            <a:spAutoFit/>
          </a:bodyPr>
          <a:lstStyle/>
          <a:p>
            <a:pPr marL="285750" indent="-285750" algn="r">
              <a:buFont typeface="Arial" panose="020B0604020202020204" pitchFamily="34" charset="0"/>
              <a:buChar char="•"/>
            </a:pPr>
            <a:r>
              <a:rPr lang="en-GB" sz="1600" b="1" dirty="0" smtClean="0">
                <a:solidFill>
                  <a:schemeClr val="bg1"/>
                </a:solidFill>
              </a:rPr>
              <a:t>Mosaic of a </a:t>
            </a:r>
            <a:r>
              <a:rPr lang="en-GB" sz="1600" b="1" i="1" dirty="0" err="1" smtClean="0">
                <a:solidFill>
                  <a:schemeClr val="bg1"/>
                </a:solidFill>
              </a:rPr>
              <a:t>retiarius</a:t>
            </a:r>
            <a:r>
              <a:rPr lang="en-GB" sz="1600" b="1" dirty="0" smtClean="0">
                <a:solidFill>
                  <a:schemeClr val="bg1"/>
                </a:solidFill>
              </a:rPr>
              <a:t> </a:t>
            </a:r>
            <a:r>
              <a:rPr lang="en-US" sz="1600" b="1" dirty="0">
                <a:solidFill>
                  <a:schemeClr val="bg1"/>
                </a:solidFill>
              </a:rPr>
              <a:t>named </a:t>
            </a:r>
            <a:r>
              <a:rPr lang="en-US" sz="1600" b="1" dirty="0" err="1">
                <a:solidFill>
                  <a:schemeClr val="bg1"/>
                </a:solidFill>
              </a:rPr>
              <a:t>Kalendio</a:t>
            </a:r>
            <a:r>
              <a:rPr lang="en-US" sz="1600" b="1" dirty="0">
                <a:solidFill>
                  <a:schemeClr val="bg1"/>
                </a:solidFill>
              </a:rPr>
              <a:t> fighting a </a:t>
            </a:r>
            <a:r>
              <a:rPr lang="en-US" sz="1600" b="1" i="1" dirty="0" err="1">
                <a:solidFill>
                  <a:schemeClr val="bg1"/>
                </a:solidFill>
              </a:rPr>
              <a:t>secutor</a:t>
            </a:r>
            <a:r>
              <a:rPr lang="en-US" sz="1600" b="1" dirty="0">
                <a:solidFill>
                  <a:schemeClr val="bg1"/>
                </a:solidFill>
              </a:rPr>
              <a:t> named </a:t>
            </a:r>
            <a:r>
              <a:rPr lang="en-US" sz="1600" b="1" dirty="0" err="1" smtClean="0">
                <a:solidFill>
                  <a:schemeClr val="bg1"/>
                </a:solidFill>
              </a:rPr>
              <a:t>Astyanax</a:t>
            </a:r>
            <a:r>
              <a:rPr lang="en-US" sz="1600" b="1" dirty="0" smtClean="0">
                <a:solidFill>
                  <a:schemeClr val="bg1"/>
                </a:solidFill>
              </a:rPr>
              <a:t>, National Archaeological Museum, Madrid</a:t>
            </a:r>
            <a:endParaRPr lang="en-GB" sz="1600" b="1" dirty="0">
              <a:solidFill>
                <a:schemeClr val="bg1"/>
              </a:solidFill>
            </a:endParaRPr>
          </a:p>
        </p:txBody>
      </p:sp>
    </p:spTree>
    <p:extLst>
      <p:ext uri="{BB962C8B-B14F-4D97-AF65-F5344CB8AC3E}">
        <p14:creationId xmlns:p14="http://schemas.microsoft.com/office/powerpoint/2010/main" val="518026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5867400"/>
            <a:ext cx="8610600" cy="914400"/>
          </a:xfrm>
        </p:spPr>
        <p:txBody>
          <a:bodyPr/>
          <a:lstStyle/>
          <a:p>
            <a:r>
              <a:rPr lang="en-GB" sz="4400" b="1" dirty="0" smtClean="0">
                <a:solidFill>
                  <a:schemeClr val="bg1"/>
                </a:solidFill>
                <a:effectLst/>
              </a:rPr>
              <a:t>Gladiator Cemetery, Ephesus</a:t>
            </a:r>
            <a:endParaRPr lang="en-GB" sz="4400" b="1" dirty="0">
              <a:solidFill>
                <a:schemeClr val="bg1"/>
              </a:solidFill>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85057"/>
            <a:ext cx="2971800" cy="2971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3680" y="185057"/>
            <a:ext cx="1921606" cy="2839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0" y="3276600"/>
            <a:ext cx="9144000" cy="2862322"/>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68 individuals</a:t>
            </a:r>
          </a:p>
          <a:p>
            <a:pPr marL="285750" indent="-285750">
              <a:buFont typeface="Arial" panose="020B0604020202020204" pitchFamily="34" charset="0"/>
              <a:buChar char="•"/>
            </a:pPr>
            <a:r>
              <a:rPr lang="en-GB" b="1" dirty="0" smtClean="0">
                <a:solidFill>
                  <a:schemeClr val="bg1"/>
                </a:solidFill>
              </a:rPr>
              <a:t>66 males aged between 20 and 30 years old </a:t>
            </a:r>
          </a:p>
          <a:p>
            <a:pPr marL="285750" indent="-285750">
              <a:buFont typeface="Arial" panose="020B0604020202020204" pitchFamily="34" charset="0"/>
              <a:buChar char="•"/>
            </a:pPr>
            <a:r>
              <a:rPr lang="en-GB" b="1" dirty="0" smtClean="0">
                <a:solidFill>
                  <a:schemeClr val="bg1"/>
                </a:solidFill>
              </a:rPr>
              <a:t>(1 female – slave? and 1 older male – retired gladiator/trainer </a:t>
            </a:r>
            <a:r>
              <a:rPr lang="en-GB" b="1" dirty="0" err="1" smtClean="0">
                <a:solidFill>
                  <a:schemeClr val="bg1"/>
                </a:solidFill>
              </a:rPr>
              <a:t>Euxenius</a:t>
            </a:r>
            <a:r>
              <a:rPr lang="en-GB" b="1" dirty="0" smtClean="0">
                <a:solidFill>
                  <a:schemeClr val="bg1"/>
                </a:solidFill>
              </a:rPr>
              <a:t>?)</a:t>
            </a:r>
          </a:p>
          <a:p>
            <a:pPr marL="285750" indent="-285750">
              <a:buFont typeface="Arial" panose="020B0604020202020204" pitchFamily="34" charset="0"/>
              <a:buChar char="•"/>
            </a:pPr>
            <a:r>
              <a:rPr lang="en-GB" b="1" dirty="0" smtClean="0">
                <a:solidFill>
                  <a:schemeClr val="bg1"/>
                </a:solidFill>
              </a:rPr>
              <a:t>11 show evidence of well-healed ante-mortal cranial traumata</a:t>
            </a:r>
          </a:p>
          <a:p>
            <a:pPr marL="285750" indent="-285750">
              <a:buFont typeface="Arial" panose="020B0604020202020204" pitchFamily="34" charset="0"/>
              <a:buChar char="•"/>
            </a:pPr>
            <a:r>
              <a:rPr lang="en-GB" b="1" dirty="0" smtClean="0">
                <a:solidFill>
                  <a:schemeClr val="bg1"/>
                </a:solidFill>
              </a:rPr>
              <a:t>(5 of the 11 show evidence of multiple traumata)</a:t>
            </a:r>
          </a:p>
          <a:p>
            <a:pPr marL="285750" indent="-285750">
              <a:buFont typeface="Arial" panose="020B0604020202020204" pitchFamily="34" charset="0"/>
              <a:buChar char="•"/>
            </a:pPr>
            <a:r>
              <a:rPr lang="en-GB" b="1" dirty="0" smtClean="0">
                <a:solidFill>
                  <a:schemeClr val="bg1"/>
                </a:solidFill>
              </a:rPr>
              <a:t>10 show evidence of </a:t>
            </a:r>
            <a:r>
              <a:rPr lang="en-GB" b="1" dirty="0" err="1" smtClean="0">
                <a:solidFill>
                  <a:schemeClr val="bg1"/>
                </a:solidFill>
              </a:rPr>
              <a:t>peri</a:t>
            </a:r>
            <a:r>
              <a:rPr lang="en-GB" b="1" dirty="0" smtClean="0">
                <a:solidFill>
                  <a:schemeClr val="bg1"/>
                </a:solidFill>
              </a:rPr>
              <a:t>-mortal cranial traumata (Dis Pater?)</a:t>
            </a:r>
          </a:p>
          <a:p>
            <a:pPr marL="285750" indent="-285750">
              <a:buFont typeface="Arial" panose="020B0604020202020204" pitchFamily="34" charset="0"/>
              <a:buChar char="•"/>
            </a:pPr>
            <a:r>
              <a:rPr lang="en-GB" b="1" dirty="0" smtClean="0">
                <a:solidFill>
                  <a:schemeClr val="bg1"/>
                </a:solidFill>
              </a:rPr>
              <a:t>At least one example of every known gladiatorial offensive weapon</a:t>
            </a:r>
          </a:p>
          <a:p>
            <a:pPr marL="285750" indent="-285750">
              <a:buFont typeface="Arial" panose="020B0604020202020204" pitchFamily="34" charset="0"/>
              <a:buChar char="•"/>
            </a:pPr>
            <a:r>
              <a:rPr lang="en-GB" b="1" dirty="0" smtClean="0">
                <a:solidFill>
                  <a:schemeClr val="bg1"/>
                </a:solidFill>
              </a:rPr>
              <a:t>Three examples of the trident! </a:t>
            </a:r>
          </a:p>
          <a:p>
            <a:pPr marL="285750" indent="-285750">
              <a:buFont typeface="Arial" panose="020B0604020202020204" pitchFamily="34" charset="0"/>
              <a:buChar char="•"/>
            </a:pPr>
            <a:r>
              <a:rPr lang="en-GB" b="1" dirty="0" smtClean="0">
                <a:solidFill>
                  <a:schemeClr val="bg1"/>
                </a:solidFill>
              </a:rPr>
              <a:t>High bone densities and enlarged muscle markers on the arms and legs</a:t>
            </a:r>
          </a:p>
          <a:p>
            <a:pPr marL="285750" indent="-285750">
              <a:buFont typeface="Arial" panose="020B0604020202020204" pitchFamily="34" charset="0"/>
              <a:buChar char="•"/>
            </a:pPr>
            <a:r>
              <a:rPr lang="en-GB" b="1" dirty="0" smtClean="0">
                <a:solidFill>
                  <a:schemeClr val="bg1"/>
                </a:solidFill>
              </a:rPr>
              <a:t>Vegetarian diet &gt; barley, beans, dried fruit</a:t>
            </a:r>
            <a:endParaRPr lang="en-GB" b="1" dirty="0">
              <a:solidFill>
                <a:schemeClr val="bg1"/>
              </a:solidFill>
            </a:endParaRPr>
          </a:p>
        </p:txBody>
      </p:sp>
      <p:pic>
        <p:nvPicPr>
          <p:cNvPr id="410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10000" y="185057"/>
            <a:ext cx="2609076" cy="2839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7031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76200"/>
            <a:ext cx="7543800" cy="914400"/>
          </a:xfrm>
        </p:spPr>
        <p:txBody>
          <a:bodyPr/>
          <a:lstStyle/>
          <a:p>
            <a:r>
              <a:rPr lang="en-GB" sz="4400" b="1" dirty="0" smtClean="0">
                <a:solidFill>
                  <a:schemeClr val="bg1"/>
                </a:solidFill>
                <a:effectLst/>
              </a:rPr>
              <a:t>Rome</a:t>
            </a:r>
            <a:endParaRPr lang="en-GB" sz="4400" b="1" dirty="0">
              <a:solidFill>
                <a:schemeClr val="bg1"/>
              </a:solidFill>
              <a:effectLst/>
            </a:endParaRPr>
          </a:p>
        </p:txBody>
      </p:sp>
      <p:sp>
        <p:nvSpPr>
          <p:cNvPr id="3" name="TextBox 2"/>
          <p:cNvSpPr txBox="1"/>
          <p:nvPr/>
        </p:nvSpPr>
        <p:spPr>
          <a:xfrm>
            <a:off x="381000" y="990600"/>
            <a:ext cx="8305800" cy="4247317"/>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AD 161-166</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An attempt to establish himself as a philosopher rather than a doctor?</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Public demonstrations, feuds with leading physicians</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AD 162-163 cured his old philosophy teacher </a:t>
            </a:r>
            <a:r>
              <a:rPr lang="en-GB" b="1" dirty="0" err="1" smtClean="0">
                <a:solidFill>
                  <a:schemeClr val="bg1"/>
                </a:solidFill>
              </a:rPr>
              <a:t>Eudemus</a:t>
            </a:r>
            <a:r>
              <a:rPr lang="en-GB" b="1" dirty="0" smtClean="0">
                <a:solidFill>
                  <a:schemeClr val="bg1"/>
                </a:solidFill>
              </a:rPr>
              <a:t> &gt; network</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Relationship with consul Flavius Boethius &gt; patronage</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Proximity to leading senators</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Proximity to the imperial family</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AD 166 driven out of Rome by jealous enemies</a:t>
            </a:r>
            <a:endParaRPr lang="en-GB" b="1" dirty="0">
              <a:solidFill>
                <a:schemeClr val="bg1"/>
              </a:solidFill>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4871" y="3505200"/>
            <a:ext cx="2386704" cy="3114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28600" y="6237123"/>
            <a:ext cx="5257800" cy="338554"/>
          </a:xfrm>
          <a:prstGeom prst="rect">
            <a:avLst/>
          </a:prstGeom>
          <a:noFill/>
        </p:spPr>
        <p:txBody>
          <a:bodyPr wrap="square" rtlCol="0">
            <a:spAutoFit/>
          </a:bodyPr>
          <a:lstStyle/>
          <a:p>
            <a:pPr marL="285750" indent="-285750" algn="r">
              <a:buFont typeface="Arial" panose="020B0604020202020204" pitchFamily="34" charset="0"/>
              <a:buChar char="•"/>
            </a:pPr>
            <a:r>
              <a:rPr lang="en-GB" sz="1600" b="1" dirty="0" smtClean="0">
                <a:solidFill>
                  <a:schemeClr val="bg1"/>
                </a:solidFill>
              </a:rPr>
              <a:t>Relief from the Column of Marcus Aurelius, Rome</a:t>
            </a:r>
            <a:endParaRPr lang="en-GB" sz="1600" b="1" dirty="0">
              <a:solidFill>
                <a:schemeClr val="bg1"/>
              </a:solidFill>
            </a:endParaRPr>
          </a:p>
        </p:txBody>
      </p:sp>
    </p:spTree>
    <p:extLst>
      <p:ext uri="{BB962C8B-B14F-4D97-AF65-F5344CB8AC3E}">
        <p14:creationId xmlns:p14="http://schemas.microsoft.com/office/powerpoint/2010/main" val="848186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0"/>
            <a:ext cx="7543800" cy="914400"/>
          </a:xfrm>
        </p:spPr>
        <p:txBody>
          <a:bodyPr/>
          <a:lstStyle/>
          <a:p>
            <a:r>
              <a:rPr lang="en-GB" sz="4400" b="1" dirty="0" smtClean="0">
                <a:solidFill>
                  <a:schemeClr val="bg1"/>
                </a:solidFill>
                <a:effectLst/>
              </a:rPr>
              <a:t>The </a:t>
            </a:r>
            <a:r>
              <a:rPr lang="en-GB" sz="4400" b="1" dirty="0" err="1" smtClean="0">
                <a:solidFill>
                  <a:schemeClr val="bg1"/>
                </a:solidFill>
                <a:effectLst/>
              </a:rPr>
              <a:t>Antonine</a:t>
            </a:r>
            <a:r>
              <a:rPr lang="en-GB" sz="4400" b="1" dirty="0" smtClean="0">
                <a:solidFill>
                  <a:schemeClr val="bg1"/>
                </a:solidFill>
                <a:effectLst/>
              </a:rPr>
              <a:t> Plague</a:t>
            </a:r>
            <a:endParaRPr lang="en-GB" sz="4400" b="1" dirty="0">
              <a:solidFill>
                <a:schemeClr val="bg1"/>
              </a:solidFill>
              <a:effectLst/>
            </a:endParaRPr>
          </a:p>
        </p:txBody>
      </p:sp>
      <p:sp>
        <p:nvSpPr>
          <p:cNvPr id="3" name="TextBox 2"/>
          <p:cNvSpPr txBox="1"/>
          <p:nvPr/>
        </p:nvSpPr>
        <p:spPr>
          <a:xfrm>
            <a:off x="533400" y="1371600"/>
            <a:ext cx="8077200" cy="2585323"/>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Smallpox?</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Brought back from Parthia by Lucius </a:t>
            </a:r>
            <a:r>
              <a:rPr lang="en-GB" b="1" dirty="0" err="1" smtClean="0">
                <a:solidFill>
                  <a:schemeClr val="bg1"/>
                </a:solidFill>
              </a:rPr>
              <a:t>Verus</a:t>
            </a:r>
            <a:r>
              <a:rPr lang="en-GB" b="1" dirty="0" smtClean="0">
                <a:solidFill>
                  <a:schemeClr val="bg1"/>
                </a:solidFill>
              </a:rPr>
              <a:t> and his army</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AD 166 outbreak in Smyrna, Asia Minor</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AD 168 outbreak in Aquileia, Italy</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25% of the Roman Empire’s population &gt; 15 million people</a:t>
            </a:r>
            <a:endParaRPr lang="en-GB" b="1" dirty="0">
              <a:solidFill>
                <a:schemeClr val="bg1"/>
              </a:solidFill>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3400" y="4114800"/>
            <a:ext cx="4543425" cy="25529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827314" y="6329218"/>
            <a:ext cx="3505200" cy="338554"/>
          </a:xfrm>
          <a:prstGeom prst="rect">
            <a:avLst/>
          </a:prstGeom>
          <a:noFill/>
        </p:spPr>
        <p:txBody>
          <a:bodyPr wrap="square" rtlCol="0">
            <a:spAutoFit/>
          </a:bodyPr>
          <a:lstStyle/>
          <a:p>
            <a:pPr marL="285750" indent="-285750" algn="r">
              <a:buFont typeface="Arial" panose="020B0604020202020204" pitchFamily="34" charset="0"/>
              <a:buChar char="•"/>
            </a:pPr>
            <a:r>
              <a:rPr lang="en-GB" sz="1600" b="1" dirty="0" smtClean="0">
                <a:solidFill>
                  <a:schemeClr val="bg1"/>
                </a:solidFill>
              </a:rPr>
              <a:t>A plague pit from </a:t>
            </a:r>
            <a:r>
              <a:rPr lang="en-GB" sz="1600" b="1" dirty="0" err="1" smtClean="0">
                <a:solidFill>
                  <a:schemeClr val="bg1"/>
                </a:solidFill>
              </a:rPr>
              <a:t>Glevum</a:t>
            </a:r>
            <a:endParaRPr lang="en-GB" sz="1600" b="1" dirty="0">
              <a:solidFill>
                <a:schemeClr val="bg1"/>
              </a:solidFill>
            </a:endParaRPr>
          </a:p>
        </p:txBody>
      </p:sp>
    </p:spTree>
    <p:extLst>
      <p:ext uri="{BB962C8B-B14F-4D97-AF65-F5344CB8AC3E}">
        <p14:creationId xmlns:p14="http://schemas.microsoft.com/office/powerpoint/2010/main" val="7887277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543800" cy="914400"/>
          </a:xfrm>
        </p:spPr>
        <p:txBody>
          <a:bodyPr/>
          <a:lstStyle/>
          <a:p>
            <a:r>
              <a:rPr lang="en-GB" sz="4400" b="1" dirty="0" smtClean="0">
                <a:solidFill>
                  <a:schemeClr val="bg1"/>
                </a:solidFill>
                <a:effectLst/>
              </a:rPr>
              <a:t>The Imperial Family</a:t>
            </a:r>
            <a:endParaRPr lang="en-GB" sz="4400" b="1" dirty="0">
              <a:solidFill>
                <a:schemeClr val="bg1"/>
              </a:solidFill>
              <a:effectLst/>
            </a:endParaRPr>
          </a:p>
        </p:txBody>
      </p:sp>
      <p:sp>
        <p:nvSpPr>
          <p:cNvPr id="3" name="TextBox 2"/>
          <p:cNvSpPr txBox="1"/>
          <p:nvPr/>
        </p:nvSpPr>
        <p:spPr>
          <a:xfrm>
            <a:off x="381000" y="1295400"/>
            <a:ext cx="8153400" cy="3416320"/>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AD 168 Galen is summoned to go on campaign with Marcus Aurelius and Lucius </a:t>
            </a:r>
            <a:r>
              <a:rPr lang="en-GB" b="1" dirty="0" err="1" smtClean="0">
                <a:solidFill>
                  <a:schemeClr val="bg1"/>
                </a:solidFill>
              </a:rPr>
              <a:t>Verus</a:t>
            </a:r>
            <a:r>
              <a:rPr lang="en-GB" b="1" dirty="0" smtClean="0">
                <a:solidFill>
                  <a:schemeClr val="bg1"/>
                </a:solidFill>
              </a:rPr>
              <a:t> &gt; Asklepios refuses to allow him to go</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AD 172 Galen cures Commodus, impresses </a:t>
            </a:r>
            <a:r>
              <a:rPr lang="en-GB" b="1" dirty="0" err="1" smtClean="0">
                <a:solidFill>
                  <a:schemeClr val="bg1"/>
                </a:solidFill>
              </a:rPr>
              <a:t>Annia</a:t>
            </a:r>
            <a:r>
              <a:rPr lang="en-GB" b="1" dirty="0" smtClean="0">
                <a:solidFill>
                  <a:schemeClr val="bg1"/>
                </a:solidFill>
              </a:rPr>
              <a:t> </a:t>
            </a:r>
            <a:r>
              <a:rPr lang="en-GB" b="1" dirty="0" err="1" smtClean="0">
                <a:solidFill>
                  <a:schemeClr val="bg1"/>
                </a:solidFill>
              </a:rPr>
              <a:t>Faustina</a:t>
            </a:r>
            <a:endParaRPr lang="en-GB" b="1" dirty="0" smtClean="0">
              <a:solidFill>
                <a:schemeClr val="bg1"/>
              </a:solidFill>
            </a:endParaRP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AD 176 Galen cures Marcus Aurelius, prepares </a:t>
            </a:r>
            <a:r>
              <a:rPr lang="en-GB" b="1" dirty="0" err="1" smtClean="0">
                <a:solidFill>
                  <a:schemeClr val="bg1"/>
                </a:solidFill>
              </a:rPr>
              <a:t>theriac</a:t>
            </a:r>
            <a:endParaRPr lang="en-GB" b="1" dirty="0" smtClean="0">
              <a:solidFill>
                <a:schemeClr val="bg1"/>
              </a:solidFill>
            </a:endParaRP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AD 180 Galen continues to serve under the emperor Commodus</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AD 192 Galen continues to serve under the emperor </a:t>
            </a:r>
            <a:r>
              <a:rPr lang="en-GB" b="1" dirty="0" err="1" smtClean="0">
                <a:solidFill>
                  <a:schemeClr val="bg1"/>
                </a:solidFill>
              </a:rPr>
              <a:t>Pertinax</a:t>
            </a:r>
            <a:endParaRPr lang="en-GB" b="1" dirty="0" smtClean="0">
              <a:solidFill>
                <a:schemeClr val="bg1"/>
              </a:solidFill>
            </a:endParaRP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AD 192 Galen retires from Rome to his estate in Campania</a:t>
            </a:r>
            <a:endParaRPr lang="en-GB" b="1" dirty="0">
              <a:solidFill>
                <a:schemeClr val="bg1"/>
              </a:solidFill>
            </a:endParaRPr>
          </a:p>
        </p:txBody>
      </p:sp>
    </p:spTree>
    <p:extLst>
      <p:ext uri="{BB962C8B-B14F-4D97-AF65-F5344CB8AC3E}">
        <p14:creationId xmlns:p14="http://schemas.microsoft.com/office/powerpoint/2010/main" val="36758902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0"/>
            <a:ext cx="7543800" cy="914400"/>
          </a:xfrm>
        </p:spPr>
        <p:txBody>
          <a:bodyPr/>
          <a:lstStyle/>
          <a:p>
            <a:r>
              <a:rPr lang="en-GB" sz="4400" b="1" dirty="0" smtClean="0">
                <a:solidFill>
                  <a:schemeClr val="bg1"/>
                </a:solidFill>
                <a:effectLst/>
              </a:rPr>
              <a:t>The Great Fire</a:t>
            </a:r>
            <a:endParaRPr lang="en-GB" sz="4400" b="1" dirty="0">
              <a:solidFill>
                <a:schemeClr val="bg1"/>
              </a:solidFill>
              <a:effectLst/>
            </a:endParaRPr>
          </a:p>
        </p:txBody>
      </p:sp>
      <p:sp>
        <p:nvSpPr>
          <p:cNvPr id="3" name="TextBox 2"/>
          <p:cNvSpPr txBox="1"/>
          <p:nvPr/>
        </p:nvSpPr>
        <p:spPr>
          <a:xfrm>
            <a:off x="457200" y="1371600"/>
            <a:ext cx="8305800" cy="646331"/>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AD 192 Great Fire</a:t>
            </a:r>
          </a:p>
          <a:p>
            <a:pPr marL="285750" indent="-285750">
              <a:buFont typeface="Arial" panose="020B0604020202020204" pitchFamily="34" charset="0"/>
              <a:buChar char="•"/>
            </a:pPr>
            <a:r>
              <a:rPr lang="en-GB" b="1" i="1" dirty="0" err="1" smtClean="0">
                <a:solidFill>
                  <a:schemeClr val="bg1"/>
                </a:solidFill>
              </a:rPr>
              <a:t>Peri</a:t>
            </a:r>
            <a:r>
              <a:rPr lang="en-GB" b="1" i="1" dirty="0" smtClean="0">
                <a:solidFill>
                  <a:schemeClr val="bg1"/>
                </a:solidFill>
              </a:rPr>
              <a:t> </a:t>
            </a:r>
            <a:r>
              <a:rPr lang="en-GB" b="1" i="1" dirty="0" err="1" smtClean="0">
                <a:solidFill>
                  <a:schemeClr val="bg1"/>
                </a:solidFill>
              </a:rPr>
              <a:t>Alupias</a:t>
            </a:r>
            <a:r>
              <a:rPr lang="en-GB" b="1" i="1" dirty="0" smtClean="0">
                <a:solidFill>
                  <a:schemeClr val="bg1"/>
                </a:solidFill>
              </a:rPr>
              <a:t>/On Avoiding Grief</a:t>
            </a:r>
            <a:endParaRPr lang="en-GB" b="1" i="1" dirty="0">
              <a:solidFill>
                <a:schemeClr val="bg1"/>
              </a:solidFill>
            </a:endParaRPr>
          </a:p>
        </p:txBody>
      </p:sp>
      <p:sp>
        <p:nvSpPr>
          <p:cNvPr id="4" name="TextBox 3"/>
          <p:cNvSpPr txBox="1"/>
          <p:nvPr/>
        </p:nvSpPr>
        <p:spPr>
          <a:xfrm>
            <a:off x="533400" y="2667000"/>
            <a:ext cx="8229600" cy="3693319"/>
          </a:xfrm>
          <a:prstGeom prst="rect">
            <a:avLst/>
          </a:prstGeom>
          <a:noFill/>
        </p:spPr>
        <p:txBody>
          <a:bodyPr wrap="square" rtlCol="0">
            <a:spAutoFit/>
          </a:bodyPr>
          <a:lstStyle/>
          <a:p>
            <a:pPr marL="285750" indent="-285750">
              <a:buFont typeface="Arial" panose="020B0604020202020204" pitchFamily="34" charset="0"/>
              <a:buChar char="•"/>
            </a:pPr>
            <a:r>
              <a:rPr lang="en-GB" b="1" dirty="0" err="1" smtClean="0">
                <a:solidFill>
                  <a:schemeClr val="bg1"/>
                </a:solidFill>
              </a:rPr>
              <a:t>Herodian</a:t>
            </a:r>
            <a:r>
              <a:rPr lang="en-GB" b="1" dirty="0" smtClean="0">
                <a:solidFill>
                  <a:schemeClr val="bg1"/>
                </a:solidFill>
              </a:rPr>
              <a:t>, </a:t>
            </a:r>
            <a:r>
              <a:rPr lang="en-GB" b="1" i="1" dirty="0" smtClean="0">
                <a:solidFill>
                  <a:schemeClr val="bg1"/>
                </a:solidFill>
              </a:rPr>
              <a:t>Roman History </a:t>
            </a:r>
            <a:r>
              <a:rPr lang="en-GB" b="1" dirty="0" smtClean="0">
                <a:solidFill>
                  <a:schemeClr val="bg1"/>
                </a:solidFill>
              </a:rPr>
              <a:t>1.14.2-3 </a:t>
            </a:r>
          </a:p>
          <a:p>
            <a:r>
              <a:rPr lang="en-GB" b="1" dirty="0">
                <a:solidFill>
                  <a:schemeClr val="bg1"/>
                </a:solidFill>
              </a:rPr>
              <a:t>	</a:t>
            </a:r>
            <a:r>
              <a:rPr lang="en-GB" b="1" dirty="0" smtClean="0">
                <a:solidFill>
                  <a:schemeClr val="bg1"/>
                </a:solidFill>
              </a:rPr>
              <a:t>[historiography, late second – early third century AD]</a:t>
            </a:r>
          </a:p>
          <a:p>
            <a:endParaRPr lang="en-GB" b="1" dirty="0">
              <a:solidFill>
                <a:schemeClr val="bg1"/>
              </a:solidFill>
            </a:endParaRPr>
          </a:p>
          <a:p>
            <a:r>
              <a:rPr lang="en-US" b="1" dirty="0">
                <a:solidFill>
                  <a:schemeClr val="bg1"/>
                </a:solidFill>
              </a:rPr>
              <a:t>Although no massing of dark clouds and no thunderstorm preceded it, and only a slight earthquake occurred beforehand, either as a result of a lightning bolt at night or a fire which broke out after the earthquake, the </a:t>
            </a:r>
            <a:r>
              <a:rPr lang="en-US" b="1" dirty="0" smtClean="0">
                <a:solidFill>
                  <a:schemeClr val="bg1"/>
                </a:solidFill>
              </a:rPr>
              <a:t>Temple </a:t>
            </a:r>
            <a:r>
              <a:rPr lang="en-US" b="1" dirty="0">
                <a:solidFill>
                  <a:schemeClr val="bg1"/>
                </a:solidFill>
              </a:rPr>
              <a:t>of Peace, the largest and most beautiful building in the city, was totally destroyed by fire. </a:t>
            </a:r>
            <a:r>
              <a:rPr lang="en-US" b="1" dirty="0" smtClean="0">
                <a:solidFill>
                  <a:schemeClr val="bg1"/>
                </a:solidFill>
              </a:rPr>
              <a:t> It </a:t>
            </a:r>
            <a:r>
              <a:rPr lang="en-US" b="1" dirty="0">
                <a:solidFill>
                  <a:schemeClr val="bg1"/>
                </a:solidFill>
              </a:rPr>
              <a:t>was the richest of all the temples, and, because it was a safe place, was adorned with offerings of gold and silver; every man deposited his possessions there. </a:t>
            </a:r>
            <a:r>
              <a:rPr lang="en-US" b="1" dirty="0" smtClean="0">
                <a:solidFill>
                  <a:schemeClr val="bg1"/>
                </a:solidFill>
              </a:rPr>
              <a:t> But </a:t>
            </a:r>
            <a:r>
              <a:rPr lang="en-US" b="1" dirty="0">
                <a:solidFill>
                  <a:schemeClr val="bg1"/>
                </a:solidFill>
              </a:rPr>
              <a:t>this fire, in a single night, made paupers of many rich men. </a:t>
            </a:r>
            <a:r>
              <a:rPr lang="en-US" b="1" dirty="0" smtClean="0">
                <a:solidFill>
                  <a:schemeClr val="bg1"/>
                </a:solidFill>
              </a:rPr>
              <a:t> All </a:t>
            </a:r>
            <a:r>
              <a:rPr lang="en-US" b="1" dirty="0">
                <a:solidFill>
                  <a:schemeClr val="bg1"/>
                </a:solidFill>
              </a:rPr>
              <a:t>Rome joined in mourning the public loss, and each man lamented his own personal loss</a:t>
            </a:r>
            <a:r>
              <a:rPr lang="en-US" b="1" dirty="0" smtClean="0">
                <a:solidFill>
                  <a:schemeClr val="bg1"/>
                </a:solidFill>
              </a:rPr>
              <a:t>. </a:t>
            </a:r>
            <a:endParaRPr lang="en-US" b="1" dirty="0">
              <a:solidFill>
                <a:schemeClr val="bg1"/>
              </a:solidFill>
            </a:endParaRPr>
          </a:p>
          <a:p>
            <a:endParaRPr lang="en-GB" dirty="0"/>
          </a:p>
        </p:txBody>
      </p:sp>
    </p:spTree>
    <p:extLst>
      <p:ext uri="{BB962C8B-B14F-4D97-AF65-F5344CB8AC3E}">
        <p14:creationId xmlns:p14="http://schemas.microsoft.com/office/powerpoint/2010/main" val="3996150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04800"/>
            <a:ext cx="7543800" cy="914400"/>
          </a:xfrm>
        </p:spPr>
        <p:txBody>
          <a:bodyPr/>
          <a:lstStyle/>
          <a:p>
            <a:r>
              <a:rPr lang="en-GB" sz="4400" b="1" dirty="0" smtClean="0">
                <a:solidFill>
                  <a:schemeClr val="bg1"/>
                </a:solidFill>
                <a:effectLst/>
              </a:rPr>
              <a:t>The Galenic Corpus</a:t>
            </a:r>
            <a:endParaRPr lang="en-GB" sz="4400" b="1" dirty="0">
              <a:solidFill>
                <a:schemeClr val="bg1"/>
              </a:solidFill>
              <a:effectLst/>
            </a:endParaRPr>
          </a:p>
        </p:txBody>
      </p:sp>
      <p:sp>
        <p:nvSpPr>
          <p:cNvPr id="3" name="TextBox 2"/>
          <p:cNvSpPr txBox="1"/>
          <p:nvPr/>
        </p:nvSpPr>
        <p:spPr>
          <a:xfrm>
            <a:off x="381000" y="1447800"/>
            <a:ext cx="8458200" cy="3970318"/>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Galen’s writings (both written personally and written by specially trained scribes - stenographers)</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Copies made for himself &gt; private libraries at different residences</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Disseminated privately &gt; gifts, patronage</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Disseminated publicly &gt; public libraries, booksellers &gt; </a:t>
            </a:r>
            <a:r>
              <a:rPr lang="en-GB" b="1" i="1" dirty="0" err="1">
                <a:solidFill>
                  <a:schemeClr val="bg1"/>
                </a:solidFill>
              </a:rPr>
              <a:t>V</a:t>
            </a:r>
            <a:r>
              <a:rPr lang="en-GB" b="1" i="1" dirty="0" err="1" smtClean="0">
                <a:solidFill>
                  <a:schemeClr val="bg1"/>
                </a:solidFill>
              </a:rPr>
              <a:t>icus</a:t>
            </a:r>
            <a:r>
              <a:rPr lang="en-GB" b="1" i="1" dirty="0" smtClean="0">
                <a:solidFill>
                  <a:schemeClr val="bg1"/>
                </a:solidFill>
              </a:rPr>
              <a:t> </a:t>
            </a:r>
            <a:r>
              <a:rPr lang="en-GB" b="1" i="1" dirty="0" err="1" smtClean="0">
                <a:solidFill>
                  <a:schemeClr val="bg1"/>
                </a:solidFill>
              </a:rPr>
              <a:t>Sandalarius</a:t>
            </a:r>
            <a:endParaRPr lang="en-GB" b="1" i="1" dirty="0" smtClean="0">
              <a:solidFill>
                <a:schemeClr val="bg1"/>
              </a:solidFill>
            </a:endParaRP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Copyright infringement</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Plagiarism</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Galen did not necessarily know where his writings were available!</a:t>
            </a:r>
            <a:endParaRPr lang="en-GB" b="1" dirty="0">
              <a:solidFill>
                <a:schemeClr val="bg1"/>
              </a:solidFill>
            </a:endParaRPr>
          </a:p>
        </p:txBody>
      </p:sp>
    </p:spTree>
    <p:extLst>
      <p:ext uri="{BB962C8B-B14F-4D97-AF65-F5344CB8AC3E}">
        <p14:creationId xmlns:p14="http://schemas.microsoft.com/office/powerpoint/2010/main" val="28426035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543800" cy="914400"/>
          </a:xfrm>
        </p:spPr>
        <p:txBody>
          <a:bodyPr/>
          <a:lstStyle/>
          <a:p>
            <a:r>
              <a:rPr lang="en-GB" sz="4400" b="1" dirty="0" smtClean="0">
                <a:solidFill>
                  <a:schemeClr val="bg1"/>
                </a:solidFill>
                <a:effectLst/>
              </a:rPr>
              <a:t>Galen’s Process</a:t>
            </a:r>
            <a:endParaRPr lang="en-GB" sz="4400" b="1" dirty="0">
              <a:solidFill>
                <a:schemeClr val="bg1"/>
              </a:solidFill>
              <a:effectLst/>
            </a:endParaRPr>
          </a:p>
        </p:txBody>
      </p:sp>
      <p:sp>
        <p:nvSpPr>
          <p:cNvPr id="3" name="TextBox 2"/>
          <p:cNvSpPr txBox="1"/>
          <p:nvPr/>
        </p:nvSpPr>
        <p:spPr>
          <a:xfrm>
            <a:off x="381000" y="1371600"/>
            <a:ext cx="8305800" cy="3139321"/>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The importance of observation</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Personal transmission, from teacher to student</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The dangers of writing</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Access to books &gt; booksellers, public and private libraries</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The use of research &gt; reading medical texts, annotating, note-taking</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The attempt to authenticate ancient medical treatises &gt; Hippocrates</a:t>
            </a:r>
            <a:endParaRPr lang="en-GB" b="1" dirty="0">
              <a:solidFill>
                <a:schemeClr val="bg1"/>
              </a:solidFill>
            </a:endParaRPr>
          </a:p>
        </p:txBody>
      </p:sp>
    </p:spTree>
    <p:extLst>
      <p:ext uri="{BB962C8B-B14F-4D97-AF65-F5344CB8AC3E}">
        <p14:creationId xmlns:p14="http://schemas.microsoft.com/office/powerpoint/2010/main" val="18025827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7543800" cy="914400"/>
          </a:xfrm>
        </p:spPr>
        <p:txBody>
          <a:bodyPr/>
          <a:lstStyle/>
          <a:p>
            <a:r>
              <a:rPr lang="en-GB" sz="4400" b="1" dirty="0" smtClean="0">
                <a:solidFill>
                  <a:schemeClr val="bg1"/>
                </a:solidFill>
                <a:effectLst/>
              </a:rPr>
              <a:t>Galen &amp; Hippocrates</a:t>
            </a:r>
            <a:endParaRPr lang="en-GB" sz="4400" b="1" dirty="0">
              <a:solidFill>
                <a:schemeClr val="bg1"/>
              </a:solidFill>
              <a:effectLst/>
            </a:endParaRPr>
          </a:p>
        </p:txBody>
      </p:sp>
      <p:sp>
        <p:nvSpPr>
          <p:cNvPr id="3" name="TextBox 2"/>
          <p:cNvSpPr txBox="1"/>
          <p:nvPr/>
        </p:nvSpPr>
        <p:spPr>
          <a:xfrm>
            <a:off x="457200" y="1295400"/>
            <a:ext cx="8686800" cy="3416320"/>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Galen mentions </a:t>
            </a:r>
            <a:r>
              <a:rPr lang="en-GB" b="1" dirty="0">
                <a:solidFill>
                  <a:schemeClr val="bg1"/>
                </a:solidFill>
              </a:rPr>
              <a:t>Hippocrates over 2500 times in his surviving </a:t>
            </a:r>
            <a:r>
              <a:rPr lang="en-GB" b="1" dirty="0" smtClean="0">
                <a:solidFill>
                  <a:schemeClr val="bg1"/>
                </a:solidFill>
              </a:rPr>
              <a:t>treatises</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He wished to fully understand Hippocrates &gt; research</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He modelled himself after Hippocrates (and Hippocrates after himself!)</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Reading, annotating, commentary</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Commentaries on 17 Hippocratic treatises</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The more ‘errors’ Galen finds, the less likely the treatise was written by Hippocrates himself</a:t>
            </a:r>
            <a:endParaRPr lang="en-GB" b="1" dirty="0">
              <a:solidFill>
                <a:schemeClr val="bg1"/>
              </a:solidFill>
            </a:endParaRPr>
          </a:p>
        </p:txBody>
      </p:sp>
    </p:spTree>
    <p:extLst>
      <p:ext uri="{BB962C8B-B14F-4D97-AF65-F5344CB8AC3E}">
        <p14:creationId xmlns:p14="http://schemas.microsoft.com/office/powerpoint/2010/main" val="34560738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0886"/>
            <a:ext cx="7543800" cy="914400"/>
          </a:xfrm>
        </p:spPr>
        <p:txBody>
          <a:bodyPr/>
          <a:lstStyle/>
          <a:p>
            <a:r>
              <a:rPr lang="en-GB" sz="4400" b="1" dirty="0" smtClean="0">
                <a:solidFill>
                  <a:schemeClr val="bg1"/>
                </a:solidFill>
                <a:effectLst/>
              </a:rPr>
              <a:t>Reading</a:t>
            </a:r>
            <a:endParaRPr lang="en-GB" sz="4400" b="1" dirty="0">
              <a:solidFill>
                <a:schemeClr val="bg1"/>
              </a:solidFill>
              <a:effectLst/>
            </a:endParaRPr>
          </a:p>
        </p:txBody>
      </p:sp>
      <p:sp>
        <p:nvSpPr>
          <p:cNvPr id="3" name="TextBox 2"/>
          <p:cNvSpPr txBox="1"/>
          <p:nvPr/>
        </p:nvSpPr>
        <p:spPr>
          <a:xfrm>
            <a:off x="381000" y="1066800"/>
            <a:ext cx="8534400" cy="4524315"/>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bg1"/>
                </a:solidFill>
              </a:rPr>
              <a:t>Gill, C. </a:t>
            </a:r>
            <a:r>
              <a:rPr lang="en-GB" sz="1600" b="1" i="1" dirty="0">
                <a:solidFill>
                  <a:schemeClr val="bg1"/>
                </a:solidFill>
              </a:rPr>
              <a:t>et al.</a:t>
            </a:r>
            <a:r>
              <a:rPr lang="en-GB" sz="1600" b="1" dirty="0">
                <a:solidFill>
                  <a:schemeClr val="bg1"/>
                </a:solidFill>
              </a:rPr>
              <a:t> (2009) </a:t>
            </a:r>
            <a:r>
              <a:rPr lang="en-GB" sz="1600" b="1" i="1" dirty="0">
                <a:solidFill>
                  <a:schemeClr val="bg1"/>
                </a:solidFill>
              </a:rPr>
              <a:t>Galen and the World of Knowledge</a:t>
            </a:r>
            <a:r>
              <a:rPr lang="en-GB" sz="1600" b="1" dirty="0">
                <a:solidFill>
                  <a:schemeClr val="bg1"/>
                </a:solidFill>
              </a:rPr>
              <a:t> (Cambridge: Cambridge University Press</a:t>
            </a:r>
            <a:r>
              <a:rPr lang="en-GB" sz="1600" b="1" dirty="0" smtClean="0">
                <a:solidFill>
                  <a:schemeClr val="bg1"/>
                </a:solidFill>
              </a:rPr>
              <a:t>) 	E-Book</a:t>
            </a:r>
            <a:endParaRPr lang="en-GB" sz="1600" b="1" dirty="0">
              <a:solidFill>
                <a:schemeClr val="bg1"/>
              </a:solidFill>
            </a:endParaRPr>
          </a:p>
          <a:p>
            <a:pPr marL="285750" indent="-285750">
              <a:buFont typeface="Arial" panose="020B0604020202020204" pitchFamily="34" charset="0"/>
              <a:buChar char="•"/>
            </a:pPr>
            <a:r>
              <a:rPr lang="en-GB" sz="1600" b="1" dirty="0">
                <a:solidFill>
                  <a:schemeClr val="bg1"/>
                </a:solidFill>
              </a:rPr>
              <a:t>Hankinson, R. (2008) </a:t>
            </a:r>
            <a:r>
              <a:rPr lang="en-GB" sz="1600" b="1" i="1" dirty="0">
                <a:solidFill>
                  <a:schemeClr val="bg1"/>
                </a:solidFill>
              </a:rPr>
              <a:t>Cambridge Companion to Galen</a:t>
            </a:r>
            <a:r>
              <a:rPr lang="en-GB" sz="1600" b="1" dirty="0">
                <a:solidFill>
                  <a:schemeClr val="bg1"/>
                </a:solidFill>
              </a:rPr>
              <a:t> (Cambridge: Cambridge University Press</a:t>
            </a:r>
            <a:r>
              <a:rPr lang="en-GB" sz="1600" b="1" dirty="0" smtClean="0">
                <a:solidFill>
                  <a:schemeClr val="bg1"/>
                </a:solidFill>
              </a:rPr>
              <a:t>)	ON ORDER</a:t>
            </a:r>
            <a:endParaRPr lang="en-GB" sz="1600" b="1" dirty="0">
              <a:solidFill>
                <a:schemeClr val="bg1"/>
              </a:solidFill>
            </a:endParaRPr>
          </a:p>
          <a:p>
            <a:pPr marL="285750" indent="-285750">
              <a:buFont typeface="Arial" panose="020B0604020202020204" pitchFamily="34" charset="0"/>
              <a:buChar char="•"/>
            </a:pPr>
            <a:r>
              <a:rPr lang="en-GB" sz="1600" b="1" dirty="0" err="1">
                <a:solidFill>
                  <a:schemeClr val="bg1"/>
                </a:solidFill>
              </a:rPr>
              <a:t>Horstmanshoff</a:t>
            </a:r>
            <a:r>
              <a:rPr lang="en-GB" sz="1600" b="1" dirty="0">
                <a:solidFill>
                  <a:schemeClr val="bg1"/>
                </a:solidFill>
              </a:rPr>
              <a:t>, M. (ed.) (2010) </a:t>
            </a:r>
            <a:r>
              <a:rPr lang="en-GB" sz="1600" b="1" i="1" dirty="0">
                <a:solidFill>
                  <a:schemeClr val="bg1"/>
                </a:solidFill>
              </a:rPr>
              <a:t>Hippocrates and Medical Education</a:t>
            </a:r>
            <a:r>
              <a:rPr lang="en-GB" sz="1600" b="1" dirty="0">
                <a:solidFill>
                  <a:schemeClr val="bg1"/>
                </a:solidFill>
              </a:rPr>
              <a:t> (Leiden: Brill) 	</a:t>
            </a:r>
            <a:r>
              <a:rPr lang="en-GB" sz="1600" b="1" dirty="0" smtClean="0">
                <a:solidFill>
                  <a:schemeClr val="bg1"/>
                </a:solidFill>
              </a:rPr>
              <a:t>	E-Book</a:t>
            </a:r>
          </a:p>
          <a:p>
            <a:pPr marL="285750" indent="-285750">
              <a:buFont typeface="Arial" panose="020B0604020202020204" pitchFamily="34" charset="0"/>
              <a:buChar char="•"/>
            </a:pPr>
            <a:r>
              <a:rPr lang="en-GB" sz="1600" b="1" dirty="0" smtClean="0">
                <a:solidFill>
                  <a:schemeClr val="bg1"/>
                </a:solidFill>
              </a:rPr>
              <a:t>Johnson, W. (2010) ‘Doctors and Intellectuals: Galen’s Reading Community’, in </a:t>
            </a:r>
            <a:r>
              <a:rPr lang="en-GB" sz="1600" b="1" i="1" dirty="0" smtClean="0">
                <a:solidFill>
                  <a:schemeClr val="bg1"/>
                </a:solidFill>
              </a:rPr>
              <a:t>Readers and Reading Culture in the High Roman Empire </a:t>
            </a:r>
            <a:r>
              <a:rPr lang="en-GB" sz="1600" b="1" dirty="0" smtClean="0">
                <a:solidFill>
                  <a:schemeClr val="bg1"/>
                </a:solidFill>
              </a:rPr>
              <a:t>(Oxford: Oxford University Press) pp. 74-97 		E-Book</a:t>
            </a:r>
            <a:endParaRPr lang="en-GB" sz="1600" b="1" dirty="0">
              <a:solidFill>
                <a:schemeClr val="bg1"/>
              </a:solidFill>
            </a:endParaRPr>
          </a:p>
          <a:p>
            <a:pPr marL="285750" indent="-285750">
              <a:buFont typeface="Arial" panose="020B0604020202020204" pitchFamily="34" charset="0"/>
              <a:buChar char="•"/>
            </a:pPr>
            <a:r>
              <a:rPr lang="en-US" sz="1600" b="1" dirty="0" err="1">
                <a:solidFill>
                  <a:schemeClr val="bg1"/>
                </a:solidFill>
              </a:rPr>
              <a:t>Jouanna</a:t>
            </a:r>
            <a:r>
              <a:rPr lang="en-US" sz="1600" b="1" dirty="0">
                <a:solidFill>
                  <a:schemeClr val="bg1"/>
                </a:solidFill>
              </a:rPr>
              <a:t>, J. </a:t>
            </a:r>
            <a:r>
              <a:rPr lang="en-US" sz="1600" b="1" i="1" dirty="0">
                <a:solidFill>
                  <a:schemeClr val="bg1"/>
                </a:solidFill>
              </a:rPr>
              <a:t>et al.</a:t>
            </a:r>
            <a:r>
              <a:rPr lang="en-US" sz="1600" b="1" dirty="0">
                <a:solidFill>
                  <a:schemeClr val="bg1"/>
                </a:solidFill>
              </a:rPr>
              <a:t> (2012) </a:t>
            </a:r>
            <a:r>
              <a:rPr lang="en-US" sz="1600" b="1" i="1" dirty="0">
                <a:solidFill>
                  <a:schemeClr val="bg1"/>
                </a:solidFill>
              </a:rPr>
              <a:t>Greek Medicine from Hippocrates to Galen</a:t>
            </a:r>
            <a:r>
              <a:rPr lang="en-US" sz="1600" b="1" dirty="0">
                <a:solidFill>
                  <a:schemeClr val="bg1"/>
                </a:solidFill>
              </a:rPr>
              <a:t> (Leiden: Brill) 	E-Book</a:t>
            </a:r>
            <a:endParaRPr lang="en-GB" sz="1600" b="1" dirty="0">
              <a:solidFill>
                <a:schemeClr val="bg1"/>
              </a:solidFill>
            </a:endParaRPr>
          </a:p>
          <a:p>
            <a:pPr marL="285750" indent="-285750">
              <a:buFont typeface="Arial" panose="020B0604020202020204" pitchFamily="34" charset="0"/>
              <a:buChar char="•"/>
            </a:pPr>
            <a:r>
              <a:rPr lang="en-US" sz="1600" b="1" dirty="0" err="1">
                <a:solidFill>
                  <a:schemeClr val="bg1"/>
                </a:solidFill>
              </a:rPr>
              <a:t>Mattern</a:t>
            </a:r>
            <a:r>
              <a:rPr lang="en-US" sz="1600" b="1" dirty="0">
                <a:solidFill>
                  <a:schemeClr val="bg1"/>
                </a:solidFill>
              </a:rPr>
              <a:t>, S. (2008) </a:t>
            </a:r>
            <a:r>
              <a:rPr lang="en-US" sz="1600" b="1" i="1" dirty="0">
                <a:solidFill>
                  <a:schemeClr val="bg1"/>
                </a:solidFill>
              </a:rPr>
              <a:t>Galen and the Rhetoric of Healing</a:t>
            </a:r>
            <a:r>
              <a:rPr lang="en-US" sz="1600" b="1" dirty="0">
                <a:solidFill>
                  <a:schemeClr val="bg1"/>
                </a:solidFill>
              </a:rPr>
              <a:t> (Baltimore: Johns Hopkins University Press</a:t>
            </a:r>
            <a:r>
              <a:rPr lang="en-US" sz="1600" b="1" dirty="0" smtClean="0">
                <a:solidFill>
                  <a:schemeClr val="bg1"/>
                </a:solidFill>
              </a:rPr>
              <a:t>)	ON ORDER</a:t>
            </a:r>
            <a:endParaRPr lang="en-GB" sz="1600" b="1" dirty="0">
              <a:solidFill>
                <a:schemeClr val="bg1"/>
              </a:solidFill>
            </a:endParaRPr>
          </a:p>
          <a:p>
            <a:pPr marL="285750" indent="-285750">
              <a:buFont typeface="Arial" panose="020B0604020202020204" pitchFamily="34" charset="0"/>
              <a:buChar char="•"/>
            </a:pPr>
            <a:r>
              <a:rPr lang="en-US" sz="1600" b="1" dirty="0" err="1">
                <a:solidFill>
                  <a:schemeClr val="bg1"/>
                </a:solidFill>
              </a:rPr>
              <a:t>Mattern</a:t>
            </a:r>
            <a:r>
              <a:rPr lang="en-US" sz="1600" b="1" dirty="0">
                <a:solidFill>
                  <a:schemeClr val="bg1"/>
                </a:solidFill>
              </a:rPr>
              <a:t>, S. (2013) </a:t>
            </a:r>
            <a:r>
              <a:rPr lang="en-US" sz="1600" b="1" i="1" dirty="0">
                <a:solidFill>
                  <a:schemeClr val="bg1"/>
                </a:solidFill>
              </a:rPr>
              <a:t>The Prince of Medicine: Galen in the Roman Empire</a:t>
            </a:r>
            <a:r>
              <a:rPr lang="en-US" sz="1600" b="1" dirty="0">
                <a:solidFill>
                  <a:schemeClr val="bg1"/>
                </a:solidFill>
              </a:rPr>
              <a:t> (Oxford: Oxford University Press</a:t>
            </a:r>
            <a:r>
              <a:rPr lang="en-US" sz="1600" b="1" dirty="0" smtClean="0">
                <a:solidFill>
                  <a:schemeClr val="bg1"/>
                </a:solidFill>
              </a:rPr>
              <a:t>) 	E-Book</a:t>
            </a:r>
          </a:p>
          <a:p>
            <a:pPr marL="285750" indent="-285750">
              <a:buFont typeface="Arial" panose="020B0604020202020204" pitchFamily="34" charset="0"/>
              <a:buChar char="•"/>
            </a:pPr>
            <a:r>
              <a:rPr lang="en-US" sz="1600" b="1" dirty="0" err="1" smtClean="0">
                <a:solidFill>
                  <a:schemeClr val="bg1"/>
                </a:solidFill>
              </a:rPr>
              <a:t>Nutton</a:t>
            </a:r>
            <a:r>
              <a:rPr lang="en-US" sz="1600" b="1" dirty="0" smtClean="0">
                <a:solidFill>
                  <a:schemeClr val="bg1"/>
                </a:solidFill>
              </a:rPr>
              <a:t>, V. (2004) </a:t>
            </a:r>
            <a:r>
              <a:rPr lang="en-US" sz="1600" b="1" i="1" dirty="0" smtClean="0">
                <a:solidFill>
                  <a:schemeClr val="bg1"/>
                </a:solidFill>
              </a:rPr>
              <a:t>Ancient Medicine </a:t>
            </a:r>
            <a:r>
              <a:rPr lang="en-US" sz="1600" b="1" dirty="0" smtClean="0">
                <a:solidFill>
                  <a:schemeClr val="bg1"/>
                </a:solidFill>
              </a:rPr>
              <a:t>(London: Routledge) 		E-Book</a:t>
            </a:r>
          </a:p>
          <a:p>
            <a:pPr marL="285750" indent="-285750">
              <a:buFont typeface="Arial" panose="020B0604020202020204" pitchFamily="34" charset="0"/>
              <a:buChar char="•"/>
            </a:pPr>
            <a:r>
              <a:rPr lang="en-US" sz="1600" b="1" dirty="0" smtClean="0">
                <a:solidFill>
                  <a:schemeClr val="bg1"/>
                </a:solidFill>
              </a:rPr>
              <a:t>von </a:t>
            </a:r>
            <a:r>
              <a:rPr lang="en-US" sz="1600" b="1" dirty="0" err="1" smtClean="0">
                <a:solidFill>
                  <a:schemeClr val="bg1"/>
                </a:solidFill>
              </a:rPr>
              <a:t>Staden</a:t>
            </a:r>
            <a:r>
              <a:rPr lang="en-US" sz="1600" b="1" dirty="0" smtClean="0">
                <a:solidFill>
                  <a:schemeClr val="bg1"/>
                </a:solidFill>
              </a:rPr>
              <a:t>, H. (2004) ‘Galen’s Alexandria’, in Harris, W. and Holmes, B. (</a:t>
            </a:r>
            <a:r>
              <a:rPr lang="en-US" sz="1600" b="1" dirty="0" err="1" smtClean="0">
                <a:solidFill>
                  <a:schemeClr val="bg1"/>
                </a:solidFill>
              </a:rPr>
              <a:t>edd</a:t>
            </a:r>
            <a:r>
              <a:rPr lang="en-US" sz="1600" b="1" dirty="0" smtClean="0">
                <a:solidFill>
                  <a:schemeClr val="bg1"/>
                </a:solidFill>
              </a:rPr>
              <a:t>.) </a:t>
            </a:r>
            <a:r>
              <a:rPr lang="en-US" sz="1600" b="1" i="1" dirty="0" smtClean="0">
                <a:solidFill>
                  <a:schemeClr val="bg1"/>
                </a:solidFill>
              </a:rPr>
              <a:t>Ancient Alexandria Between Egypt and Greece </a:t>
            </a:r>
            <a:r>
              <a:rPr lang="en-US" sz="1600" b="1" dirty="0" smtClean="0">
                <a:solidFill>
                  <a:schemeClr val="bg1"/>
                </a:solidFill>
              </a:rPr>
              <a:t>(Leiden: Brill) pp. 179-216 		</a:t>
            </a:r>
            <a:r>
              <a:rPr lang="en-US" sz="1600" b="1" dirty="0" smtClean="0">
                <a:solidFill>
                  <a:schemeClr val="bg1"/>
                </a:solidFill>
              </a:rPr>
              <a:t>E-Book</a:t>
            </a:r>
            <a:endParaRPr lang="en-GB" b="1" dirty="0" smtClean="0">
              <a:solidFill>
                <a:schemeClr val="bg1"/>
              </a:solidFill>
            </a:endParaRPr>
          </a:p>
        </p:txBody>
      </p:sp>
    </p:spTree>
    <p:extLst>
      <p:ext uri="{BB962C8B-B14F-4D97-AF65-F5344CB8AC3E}">
        <p14:creationId xmlns:p14="http://schemas.microsoft.com/office/powerpoint/2010/main" val="310394553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Custom 2">
      <a:dk1>
        <a:sysClr val="windowText" lastClr="000000"/>
      </a:dk1>
      <a:lt1>
        <a:sysClr val="window" lastClr="FFFFFF"/>
      </a:lt1>
      <a:dk2>
        <a:srgbClr val="F2F2F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1540</TotalTime>
  <Words>1562</Words>
  <Application>Microsoft Office PowerPoint</Application>
  <PresentationFormat>On-screen Show (4:3)</PresentationFormat>
  <Paragraphs>269</Paragraphs>
  <Slides>25</Slides>
  <Notes>14</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Elemental</vt:lpstr>
      <vt:lpstr>Galen &amp; the Galenic Corpus</vt:lpstr>
      <vt:lpstr>PowerPoint Presentation</vt:lpstr>
      <vt:lpstr>PowerPoint Presentation</vt:lpstr>
      <vt:lpstr>Galen…</vt:lpstr>
      <vt:lpstr>Galen…</vt:lpstr>
      <vt:lpstr>PowerPoint Presentation</vt:lpstr>
      <vt:lpstr>PowerPoint Presentation</vt:lpstr>
      <vt:lpstr>Technē</vt:lpstr>
      <vt:lpstr>Epigraphic Evidence?</vt:lpstr>
      <vt:lpstr>Biography</vt:lpstr>
      <vt:lpstr>Medical Training</vt:lpstr>
      <vt:lpstr>Pergamon</vt:lpstr>
      <vt:lpstr>Smyrna</vt:lpstr>
      <vt:lpstr>Alexandria</vt:lpstr>
      <vt:lpstr>PowerPoint Presentation</vt:lpstr>
      <vt:lpstr>Medical Experience</vt:lpstr>
      <vt:lpstr>Gladiator Cemetery, Ephesus</vt:lpstr>
      <vt:lpstr>Rome</vt:lpstr>
      <vt:lpstr>The Antonine Plague</vt:lpstr>
      <vt:lpstr>The Imperial Family</vt:lpstr>
      <vt:lpstr>The Great Fire</vt:lpstr>
      <vt:lpstr>The Galenic Corpus</vt:lpstr>
      <vt:lpstr>Galen’s Process</vt:lpstr>
      <vt:lpstr>Galen &amp; Hippocrates</vt:lpstr>
      <vt:lpstr>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Draycott</dc:creator>
  <cp:lastModifiedBy>Administrator</cp:lastModifiedBy>
  <cp:revision>105</cp:revision>
  <dcterms:created xsi:type="dcterms:W3CDTF">2006-08-16T00:00:00Z</dcterms:created>
  <dcterms:modified xsi:type="dcterms:W3CDTF">2014-09-29T13:23:58Z</dcterms:modified>
</cp:coreProperties>
</file>