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notesMasterIdLst>
    <p:notesMasterId r:id="rId13"/>
  </p:notesMasterIdLst>
  <p:sldIdLst>
    <p:sldId id="264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5" r:id="rId11"/>
    <p:sldId id="266" r:id="rId12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Untitled Section" id="{464E2E85-55F5-4A45-8623-6EE080AD0891}">
          <p14:sldIdLst>
            <p14:sldId id="264"/>
            <p14:sldId id="256"/>
            <p14:sldId id="257"/>
            <p14:sldId id="258"/>
            <p14:sldId id="259"/>
            <p14:sldId id="260"/>
            <p14:sldId id="261"/>
            <p14:sldId id="262"/>
            <p14:sldId id="263"/>
            <p14:sldId id="265"/>
            <p14:sldId id="266"/>
          </p14:sldIdLst>
        </p14:section>
      </p14:sectionLst>
    </p:ex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1176" autoAdjust="0"/>
    <p:restoredTop sz="94660"/>
  </p:normalViewPr>
  <p:slideViewPr>
    <p:cSldViewPr snapToGrid="0" snapToObjects="1">
      <p:cViewPr>
        <p:scale>
          <a:sx n="100" d="100"/>
          <a:sy n="100" d="100"/>
        </p:scale>
        <p:origin x="696" y="-46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1969276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Good morning/afternoon everyone. My name is [Your Name]. In my presentation, I will provide an overview of Green Havan Florists, apply key analytical models, and summarise the main findings.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Green Havan Florists operates both physically and online. It faces issues like reduced sales, rising costs, and supply disruptions.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The 5W2H model clarifies the scope and causes of problems. It shows the issues are both internal and external.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The PESTEL analysis highlights external threats and opportunities but doesn’t consider internal weaknesses.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This model identifies root causes but doesn’t prioritise or measure them. It’s best used with data to guide improvements.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Key findings suggest both internal and external actions are required to restore performance and competitiveness.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In conclusion, Green Havan Florists must modernise operations and adapt to market trends to achieve sustainable growth.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8466" y="-8468"/>
            <a:ext cx="9169804" cy="6874935"/>
            <a:chOff x="-8466" y="-8468"/>
            <a:chExt cx="9169804" cy="6874935"/>
          </a:xfrm>
        </p:grpSpPr>
        <p:cxnSp>
          <p:nvCxnSpPr>
            <p:cNvPr id="17" name="Straight Connector 16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9" name="Freeform 18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19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20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21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Freeform 22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Freeform 23"/>
            <p:cNvSpPr/>
            <p:nvPr/>
          </p:nvSpPr>
          <p:spPr>
            <a:xfrm>
              <a:off x="8077231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24"/>
            <p:cNvSpPr/>
            <p:nvPr/>
          </p:nvSpPr>
          <p:spPr>
            <a:xfrm>
              <a:off x="8060297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Freeform 27"/>
            <p:cNvSpPr/>
            <p:nvPr/>
          </p:nvSpPr>
          <p:spPr>
            <a:xfrm>
              <a:off x="-8466" y="-8468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30595" y="2404534"/>
            <a:ext cx="5826719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30595" y="4050834"/>
            <a:ext cx="5826719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40737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028710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2700868"/>
            <a:ext cx="6347715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140564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2160589"/>
            <a:ext cx="3088109" cy="3880772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9204" y="2160590"/>
            <a:ext cx="3088110" cy="388077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128466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599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66640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866640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413351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4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902535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748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1498604"/>
            <a:ext cx="2790182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1275" y="514925"/>
            <a:ext cx="3386037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2777069"/>
            <a:ext cx="2790182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213246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4800600"/>
            <a:ext cx="6347714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" y="609600"/>
            <a:ext cx="6347714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5367338"/>
            <a:ext cx="6347714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02360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4470400"/>
            <a:ext cx="6347714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510534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01074" y="3632200"/>
            <a:ext cx="541980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470400"/>
            <a:ext cx="6347715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482711" y="79037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699" y="288655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7906628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1931988"/>
            <a:ext cx="6347715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9978354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482711" y="79037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699" y="288655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78808756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5848" y="609600"/>
            <a:ext cx="6341465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715377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221009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5977312" y="609600"/>
            <a:ext cx="978812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599" y="609600"/>
            <a:ext cx="5195026" cy="525145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80079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/>
          <p:cNvGrpSpPr/>
          <p:nvPr/>
        </p:nvGrpSpPr>
        <p:grpSpPr>
          <a:xfrm>
            <a:off x="-8467" y="-8468"/>
            <a:ext cx="9169805" cy="6874935"/>
            <a:chOff x="-8467" y="-8468"/>
            <a:chExt cx="9169805" cy="6874935"/>
          </a:xfrm>
        </p:grpSpPr>
        <p:sp>
          <p:nvSpPr>
            <p:cNvPr id="7" name="Freeform 6"/>
            <p:cNvSpPr/>
            <p:nvPr/>
          </p:nvSpPr>
          <p:spPr>
            <a:xfrm>
              <a:off x="-8467" y="4013200"/>
              <a:ext cx="457200" cy="2853267"/>
            </a:xfrm>
            <a:custGeom>
              <a:avLst/>
              <a:gdLst/>
              <a:ahLst/>
              <a:cxnLst/>
              <a:rect l="l" t="t" r="r" b="b"/>
              <a:pathLst>
                <a:path w="457200" h="2853267">
                  <a:moveTo>
                    <a:pt x="0" y="0"/>
                  </a:moveTo>
                  <a:lnTo>
                    <a:pt x="457200" y="2853267"/>
                  </a:lnTo>
                  <a:lnTo>
                    <a:pt x="0" y="2844800"/>
                  </a:lnTo>
                  <a:cubicBezTo>
                    <a:pt x="2822" y="1905000"/>
                    <a:pt x="5645" y="965200"/>
                    <a:pt x="0" y="0"/>
                  </a:cubicBez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8" name="Straight Connector 7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Freeform 9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10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11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12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13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Freeform 14"/>
            <p:cNvSpPr/>
            <p:nvPr/>
          </p:nvSpPr>
          <p:spPr>
            <a:xfrm>
              <a:off x="8077231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Freeform 15"/>
            <p:cNvSpPr/>
            <p:nvPr/>
          </p:nvSpPr>
          <p:spPr>
            <a:xfrm>
              <a:off x="8060297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590"/>
            <a:ext cx="6347714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405258" y="6041363"/>
            <a:ext cx="68413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599" y="6041363"/>
            <a:ext cx="46229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44676" y="6041363"/>
            <a:ext cx="51263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12445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mindtools.com/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rodutinhosnocabelo.com.br/2011/10/perguntas-e-respostas-kert.html" TargetMode="External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nc-nd/3.0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FBB5AB-8313-D593-3A8B-E3E2690010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598" y="548641"/>
            <a:ext cx="5820231" cy="4139474"/>
          </a:xfrm>
        </p:spPr>
        <p:txBody>
          <a:bodyPr/>
          <a:lstStyle/>
          <a:p>
            <a:r>
              <a:rPr lang="en-GB" dirty="0"/>
              <a:t>Name: </a:t>
            </a:r>
            <a:r>
              <a:rPr lang="en-GB" dirty="0" err="1"/>
              <a:t>Nzage</a:t>
            </a:r>
            <a:r>
              <a:rPr lang="en-GB" dirty="0"/>
              <a:t> Barroso Ngunza</a:t>
            </a:r>
          </a:p>
          <a:p>
            <a:r>
              <a:rPr lang="en-GB" dirty="0"/>
              <a:t>Lecture’s Name: Abdulla</a:t>
            </a:r>
          </a:p>
          <a:p>
            <a:r>
              <a:rPr lang="en-GB" dirty="0"/>
              <a:t>Student ID:2327578</a:t>
            </a:r>
          </a:p>
          <a:p>
            <a:r>
              <a:rPr lang="en-GB" dirty="0"/>
              <a:t>Module Code: LCLM</a:t>
            </a:r>
          </a:p>
          <a:p>
            <a:r>
              <a:rPr lang="en-GB" dirty="0"/>
              <a:t>Module Nome: Problem Solving and Decision-Making</a:t>
            </a:r>
          </a:p>
          <a:p>
            <a:r>
              <a:rPr lang="en-GB" dirty="0"/>
              <a:t>Component1: Green Haven Florists </a:t>
            </a:r>
          </a:p>
        </p:txBody>
      </p:sp>
    </p:spTree>
    <p:extLst>
      <p:ext uri="{BB962C8B-B14F-4D97-AF65-F5344CB8AC3E}">
        <p14:creationId xmlns:p14="http://schemas.microsoft.com/office/powerpoint/2010/main" val="98874939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Introduction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69823" y="1600200"/>
            <a:ext cx="8416977" cy="498316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dirty="0"/>
              <a:t> 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In my presentation, I will:</a:t>
            </a:r>
          </a:p>
          <a:p>
            <a:pPr marL="0" indent="0">
              <a:buNone/>
            </a:pPr>
            <a:r>
              <a:rPr lang="en-GB" dirty="0"/>
              <a:t>Provide an overview</a:t>
            </a:r>
            <a:r>
              <a:rPr dirty="0"/>
              <a:t> of Green Havan Florists and the problems they face</a:t>
            </a:r>
          </a:p>
          <a:p>
            <a:pPr marL="0" indent="0">
              <a:buNone/>
            </a:pPr>
            <a:r>
              <a:rPr dirty="0"/>
              <a:t> Application of the 5W2H model Critique and application of the PESTEL framework</a:t>
            </a:r>
          </a:p>
          <a:p>
            <a:pPr marL="0" indent="0">
              <a:buNone/>
            </a:pPr>
            <a:r>
              <a:rPr dirty="0"/>
              <a:t> Critique and application of the Cause-and-Effect model</a:t>
            </a:r>
          </a:p>
          <a:p>
            <a:pPr marL="0" indent="0">
              <a:buNone/>
            </a:pPr>
            <a:r>
              <a:rPr dirty="0"/>
              <a:t> Summary of key findings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Overview of Green Havan Florists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dirty="0"/>
              <a:t> 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Green Havan Florists is a small to medium-sized,  with a physical stores and also online sales</a:t>
            </a:r>
            <a:endParaRPr dirty="0"/>
          </a:p>
          <a:p>
            <a:pPr marL="0" indent="0">
              <a:buNone/>
            </a:pPr>
            <a:r>
              <a:rPr dirty="0"/>
              <a:t> </a:t>
            </a:r>
            <a:r>
              <a:rPr lang="en-GB" dirty="0"/>
              <a:t>It is Known</a:t>
            </a:r>
            <a:r>
              <a:rPr dirty="0"/>
              <a:t> for</a:t>
            </a:r>
            <a:r>
              <a:rPr lang="en-GB" dirty="0"/>
              <a:t> its</a:t>
            </a:r>
            <a:r>
              <a:rPr dirty="0"/>
              <a:t> creativity and</a:t>
            </a:r>
            <a:r>
              <a:rPr lang="en-GB" dirty="0"/>
              <a:t> good</a:t>
            </a:r>
            <a:r>
              <a:rPr dirty="0"/>
              <a:t> quality</a:t>
            </a:r>
          </a:p>
          <a:p>
            <a:pPr marL="0" indent="0">
              <a:buNone/>
            </a:pPr>
            <a:r>
              <a:rPr dirty="0"/>
              <a:t> Current challenges:</a:t>
            </a:r>
          </a:p>
          <a:p>
            <a:pPr marL="0" indent="0">
              <a:buNone/>
            </a:pPr>
            <a:r>
              <a:rPr dirty="0"/>
              <a:t>Declining sales and customer retention</a:t>
            </a:r>
            <a:r>
              <a:rPr lang="en-GB" dirty="0"/>
              <a:t> </a:t>
            </a:r>
            <a:r>
              <a:rPr dirty="0"/>
              <a:t>Supply chain disruptions</a:t>
            </a:r>
            <a:r>
              <a:rPr lang="en-GB" dirty="0"/>
              <a:t> </a:t>
            </a:r>
            <a:r>
              <a:rPr dirty="0"/>
              <a:t>Rising operational costs</a:t>
            </a:r>
          </a:p>
          <a:p>
            <a:pPr marL="0" indent="0">
              <a:buNone/>
            </a:pPr>
            <a:r>
              <a:rPr dirty="0"/>
              <a:t>Limited online presence</a:t>
            </a:r>
          </a:p>
          <a:p>
            <a:pPr marL="0" indent="0">
              <a:buNone/>
            </a:pPr>
            <a:r>
              <a:rPr dirty="0"/>
              <a:t> Staffing and workload pressures</a:t>
            </a:r>
            <a:r>
              <a:rPr lang="en-GB" dirty="0"/>
              <a:t> </a:t>
            </a:r>
            <a:endParaRPr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Application of the 5W2H Model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dirty="0"/>
              <a:t>What: Declining sales, poor engagement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Why: Competition, weak online marketing, supply issues</a:t>
            </a:r>
          </a:p>
          <a:p>
            <a:pPr marL="0" indent="0">
              <a:buNone/>
            </a:pPr>
            <a:r>
              <a:rPr dirty="0"/>
              <a:t>Where: Storefront and online</a:t>
            </a:r>
          </a:p>
          <a:p>
            <a:pPr marL="0" indent="0">
              <a:buNone/>
            </a:pPr>
            <a:r>
              <a:rPr dirty="0"/>
              <a:t>When: Last 12–18 months</a:t>
            </a:r>
          </a:p>
          <a:p>
            <a:pPr marL="0" indent="0">
              <a:buNone/>
            </a:pPr>
            <a:r>
              <a:rPr dirty="0"/>
              <a:t>Who: Staff, suppliers, customers</a:t>
            </a:r>
          </a:p>
          <a:p>
            <a:pPr marL="0" indent="0">
              <a:buNone/>
            </a:pPr>
            <a:r>
              <a:rPr dirty="0"/>
              <a:t>How: Inefficient processes, limited tech use</a:t>
            </a:r>
          </a:p>
          <a:p>
            <a:pPr marL="0" indent="0">
              <a:buNone/>
            </a:pPr>
            <a:r>
              <a:rPr dirty="0"/>
              <a:t>How Much: Financial and reputational impact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PESTEL Framework: Critique and Application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dirty="0"/>
              <a:t>Political: Import rules, small business grants</a:t>
            </a:r>
          </a:p>
          <a:p>
            <a:pPr marL="0" indent="0">
              <a:buNone/>
            </a:pPr>
            <a:r>
              <a:rPr dirty="0"/>
              <a:t>Economic: Inflation, consumer price sensitivity</a:t>
            </a:r>
          </a:p>
          <a:p>
            <a:pPr marL="0" indent="0">
              <a:buNone/>
            </a:pPr>
            <a:r>
              <a:rPr dirty="0"/>
              <a:t>Social: Sustainable and online buying trends</a:t>
            </a:r>
          </a:p>
          <a:p>
            <a:pPr marL="0" indent="0">
              <a:buNone/>
            </a:pPr>
            <a:r>
              <a:rPr dirty="0"/>
              <a:t>Technological: Weak online presence</a:t>
            </a:r>
          </a:p>
          <a:p>
            <a:pPr marL="0" indent="0">
              <a:buNone/>
            </a:pPr>
            <a:r>
              <a:rPr dirty="0"/>
              <a:t>Environmental: Eco-friendly product expectations</a:t>
            </a:r>
          </a:p>
          <a:p>
            <a:pPr marL="0" indent="0">
              <a:buNone/>
            </a:pPr>
            <a:r>
              <a:rPr dirty="0"/>
              <a:t>Legal: Employment and safety regulations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Cause-and-Effect Model: Critique and Application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dirty="0"/>
              <a:t>People: Limited training, high workload</a:t>
            </a:r>
          </a:p>
          <a:p>
            <a:pPr marL="0" indent="0">
              <a:buNone/>
            </a:pPr>
            <a:r>
              <a:rPr dirty="0"/>
              <a:t>Processes: Inefficient inventory, delayed orders</a:t>
            </a:r>
          </a:p>
          <a:p>
            <a:pPr marL="0" indent="0">
              <a:buNone/>
            </a:pPr>
            <a:r>
              <a:rPr dirty="0"/>
              <a:t>Materials: Irregular flower supply</a:t>
            </a:r>
          </a:p>
          <a:p>
            <a:pPr marL="0" indent="0">
              <a:buNone/>
            </a:pPr>
            <a:r>
              <a:rPr dirty="0"/>
              <a:t>Equipment: Outdated systems</a:t>
            </a:r>
          </a:p>
          <a:p>
            <a:pPr marL="0" indent="0">
              <a:buNone/>
            </a:pPr>
            <a:r>
              <a:rPr dirty="0"/>
              <a:t>Environment: Seasonal demand, strong competition</a:t>
            </a:r>
          </a:p>
          <a:p>
            <a:pPr marL="0" indent="0">
              <a:buNone/>
            </a:pPr>
            <a:r>
              <a:rPr dirty="0"/>
              <a:t>Management: Weak marketing and planning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Summary of Key Findings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dirty="0"/>
              <a:t> Reputable business but performance decline</a:t>
            </a:r>
          </a:p>
          <a:p>
            <a:pPr marL="0" indent="0">
              <a:buNone/>
            </a:pPr>
            <a:r>
              <a:rPr dirty="0"/>
              <a:t>2. 5W2H: Competition, supply instability, weak marketing</a:t>
            </a:r>
          </a:p>
          <a:p>
            <a:pPr marL="0" indent="0">
              <a:buNone/>
            </a:pPr>
            <a:r>
              <a:rPr dirty="0"/>
              <a:t> PESTEL: External economic and tech shifts</a:t>
            </a:r>
          </a:p>
          <a:p>
            <a:pPr marL="0" indent="0">
              <a:buNone/>
            </a:pPr>
            <a:r>
              <a:rPr dirty="0"/>
              <a:t>Cause-and-Effect: Internal inefficiencies</a:t>
            </a:r>
          </a:p>
          <a:p>
            <a:pPr marL="0" indent="0">
              <a:buNone/>
            </a:pPr>
            <a:r>
              <a:rPr dirty="0"/>
              <a:t> Key Actions:</a:t>
            </a:r>
          </a:p>
          <a:p>
            <a:pPr marL="0" indent="0">
              <a:buNone/>
            </a:pPr>
            <a:r>
              <a:rPr dirty="0"/>
              <a:t> Invest in digital marketing and e-commerce</a:t>
            </a:r>
          </a:p>
          <a:p>
            <a:pPr marL="0" indent="0">
              <a:buNone/>
            </a:pPr>
            <a:r>
              <a:rPr dirty="0"/>
              <a:t>Strengthen supplier partnerships</a:t>
            </a:r>
          </a:p>
          <a:p>
            <a:pPr marL="0" indent="0">
              <a:buNone/>
            </a:pPr>
            <a:r>
              <a:rPr dirty="0"/>
              <a:t>Improve training and processes</a:t>
            </a:r>
          </a:p>
          <a:p>
            <a:pPr marL="0" indent="0">
              <a:buNone/>
            </a:pPr>
            <a:r>
              <a:rPr dirty="0"/>
              <a:t> Embrace sustainability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Conclusion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Green Havan Florists has strong foundations but must adapt to changing market conditions.</a:t>
            </a:r>
          </a:p>
          <a:p>
            <a:pPr marL="0" indent="0">
              <a:buNone/>
            </a:pPr>
            <a:r>
              <a:rPr lang="en-GB" dirty="0"/>
              <a:t>The business should address internal inefficiencies and respond effectively to external pressures.</a:t>
            </a:r>
          </a:p>
          <a:p>
            <a:pPr marL="0" indent="0">
              <a:buNone/>
            </a:pPr>
            <a:r>
              <a:rPr lang="en-GB" dirty="0"/>
              <a:t>Enhancing competitiveness and building customer loyalty are key priorities.</a:t>
            </a:r>
          </a:p>
          <a:p>
            <a:pPr marL="0" indent="0">
              <a:buNone/>
            </a:pPr>
            <a:r>
              <a:rPr lang="en-GB" dirty="0"/>
              <a:t>By doing so, the company can achieve long-term</a:t>
            </a:r>
          </a:p>
          <a:p>
            <a:pPr marL="0" indent="0">
              <a:buNone/>
            </a:pPr>
            <a:r>
              <a:rPr lang="en-GB" dirty="0"/>
              <a:t>Sustainable growth.  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6CA04C-8F67-80AA-F238-0966FEB106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7A03AE-41AD-656D-31F8-3CB4EF030FC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en-GB" dirty="0"/>
              <a:t>  Reference List Burns, P. (2020) Entrepreneurship and Small Business: Start-up, Growth and Maturity. 5th </a:t>
            </a:r>
            <a:r>
              <a:rPr lang="en-GB" dirty="0" err="1"/>
              <a:t>edn</a:t>
            </a:r>
            <a:r>
              <a:rPr lang="en-GB" dirty="0"/>
              <a:t>. London: Macmillan Education. Brassard, M. (2010) The Memory Jogger 2: Tools for Continuous Improvement and Effective Planning. Salem, NH: GOAL/QPC. Blankson, C. and Stokes, D. (2002) ‘Marketing Practices in the UK Small Business Sector,’ Marketing Intelligence &amp; Planning, 20(1), pp. 49–61. George, M.L. (2002) Lean Six Sigma: Combining Six Sigma Quality with Lean </a:t>
            </a:r>
            <a:r>
              <a:rPr lang="en-GB" dirty="0" err="1"/>
              <a:t>SpeedEducation</a:t>
            </a:r>
            <a:r>
              <a:rPr lang="en-GB" dirty="0"/>
              <a:t>. Kotler, P. and Keller, K.L. (2016) Marketing Management. 15th </a:t>
            </a:r>
            <a:r>
              <a:rPr lang="en-GB" dirty="0" err="1"/>
              <a:t>edn</a:t>
            </a:r>
            <a:r>
              <a:rPr lang="en-GB" dirty="0"/>
              <a:t>. Harlow: Pearson Education. MindTools (2024) 5W2H Analysis – A Simple Problem-Solving Tool. Available at: </a:t>
            </a:r>
            <a:r>
              <a:rPr lang="en-GB" dirty="0">
                <a:hlinkClick r:id="rId2" tooltip="https://www.mindtools.com/"/>
              </a:rPr>
              <a:t>https://www.mindtools.com/</a:t>
            </a:r>
            <a:r>
              <a:rPr lang="en-GB" dirty="0"/>
              <a:t> (Accessed: 12 October 2025). Slack, N., Brandon-Jones, A. and Burgess, N. (2022) Operations Management. 10th </a:t>
            </a:r>
            <a:r>
              <a:rPr lang="en-GB" dirty="0" err="1"/>
              <a:t>edn</a:t>
            </a:r>
            <a:r>
              <a:rPr lang="en-GB" dirty="0"/>
              <a:t>. Harlow: Pearson Education. Saunders, M., Lewis, P. and Thornhill, A. (2019) Research Methods for Business Students. 8th </a:t>
            </a:r>
            <a:r>
              <a:rPr lang="en-GB" dirty="0" err="1"/>
              <a:t>edn</a:t>
            </a:r>
            <a:r>
              <a:rPr lang="en-GB" dirty="0"/>
              <a:t>. Harlow: Pearson Education. Tague, N.R. (2005) The Quality Toolbox. . New York: McGraw-Hill.  Johnson, G., Scholes, K. and Whittington, R. (2020) Exploring Strategy: Text and Cases. 12th </a:t>
            </a:r>
            <a:r>
              <a:rPr lang="en-GB" dirty="0" err="1"/>
              <a:t>edn</a:t>
            </a:r>
            <a:r>
              <a:rPr lang="en-GB" dirty="0"/>
              <a:t>. Harlow: Pearson</a:t>
            </a:r>
          </a:p>
        </p:txBody>
      </p:sp>
    </p:spTree>
    <p:extLst>
      <p:ext uri="{BB962C8B-B14F-4D97-AF65-F5344CB8AC3E}">
        <p14:creationId xmlns:p14="http://schemas.microsoft.com/office/powerpoint/2010/main" val="289506413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9D3DAE-DD97-F911-F250-DD25A792F27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        Thank you for listening</a:t>
            </a:r>
          </a:p>
        </p:txBody>
      </p:sp>
    </p:spTree>
    <p:extLst>
      <p:ext uri="{BB962C8B-B14F-4D97-AF65-F5344CB8AC3E}">
        <p14:creationId xmlns:p14="http://schemas.microsoft.com/office/powerpoint/2010/main" val="418690795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718CF8-DB75-405B-4BCC-876FCCBBFF2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599" y="1524000"/>
            <a:ext cx="5838826" cy="4517363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Any </a:t>
            </a:r>
            <a:r>
              <a:rPr lang="en-GB"/>
              <a:t>Questions </a:t>
            </a:r>
            <a:endParaRPr lang="en-GB" dirty="0"/>
          </a:p>
        </p:txBody>
      </p:sp>
      <p:pic>
        <p:nvPicPr>
          <p:cNvPr id="5" name="Picture 4" descr="A person's head with many question marks above her head">
            <a:extLst>
              <a:ext uri="{FF2B5EF4-FFF2-40B4-BE49-F238E27FC236}">
                <a16:creationId xmlns:a16="http://schemas.microsoft.com/office/drawing/2014/main" id="{D056CA11-5E0C-B8BA-4F49-BAF0507AD60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524001" y="2244254"/>
            <a:ext cx="3638550" cy="3121194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52FAE92-5B8C-145C-2294-BC1E6B14F046}"/>
              </a:ext>
            </a:extLst>
          </p:cNvPr>
          <p:cNvSpPr txBox="1"/>
          <p:nvPr/>
        </p:nvSpPr>
        <p:spPr>
          <a:xfrm>
            <a:off x="1524000" y="6228724"/>
            <a:ext cx="4429125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3" tooltip="https://www.produtinhosnocabelo.com.br/2011/10/perguntas-e-respostas-kert.html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4" tooltip="https://creativecommons.org/licenses/by-nc-nd/3.0/"/>
              </a:rPr>
              <a:t>CC BY-NC-ND</a:t>
            </a:r>
            <a:endParaRPr lang="en-GB" sz="900"/>
          </a:p>
        </p:txBody>
      </p:sp>
    </p:spTree>
    <p:extLst>
      <p:ext uri="{BB962C8B-B14F-4D97-AF65-F5344CB8AC3E}">
        <p14:creationId xmlns:p14="http://schemas.microsoft.com/office/powerpoint/2010/main" val="387626619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257</TotalTime>
  <Words>817</Words>
  <Application>Microsoft Office PowerPoint</Application>
  <PresentationFormat>On-screen Show (4:3)</PresentationFormat>
  <Paragraphs>75</Paragraphs>
  <Slides>11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Arial</vt:lpstr>
      <vt:lpstr>Trebuchet MS</vt:lpstr>
      <vt:lpstr>Wingdings 3</vt:lpstr>
      <vt:lpstr>Facet</vt:lpstr>
      <vt:lpstr>PowerPoint Presentation</vt:lpstr>
      <vt:lpstr>Introduction</vt:lpstr>
      <vt:lpstr>Overview of Green Havan Florists</vt:lpstr>
      <vt:lpstr>Application of the 5W2H Model</vt:lpstr>
      <vt:lpstr>PESTEL Framework: Critique and Application</vt:lpstr>
      <vt:lpstr>Cause-and-Effect Model: Critique and Application</vt:lpstr>
      <vt:lpstr>Summary of Key Findings</vt:lpstr>
      <vt:lpstr>Conclusion</vt:lpstr>
      <vt:lpstr>References </vt:lpstr>
      <vt:lpstr>PowerPoint Presentation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Lemba Barroso Ngunza (2325006)</cp:lastModifiedBy>
  <cp:revision>3</cp:revision>
  <dcterms:created xsi:type="dcterms:W3CDTF">2013-01-27T09:14:16Z</dcterms:created>
  <dcterms:modified xsi:type="dcterms:W3CDTF">2025-10-12T21:49:29Z</dcterms:modified>
  <cp:category/>
</cp:coreProperties>
</file>