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30275213" cy="21388388"/>
  <p:notesSz cx="21388388" cy="30275213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50" d="100"/>
          <a:sy n="50" d="100"/>
        </p:scale>
        <p:origin x="12" y="-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derico Mossa (2314622)" userId="8995ea9a-9c2f-4731-984c-99d77b01a207" providerId="ADAL" clId="{CD9073C1-27DA-44E5-8C38-CE11E3223D24}"/>
    <pc:docChg chg="custSel modSld">
      <pc:chgData name="Federico Mossa (2314622)" userId="8995ea9a-9c2f-4731-984c-99d77b01a207" providerId="ADAL" clId="{CD9073C1-27DA-44E5-8C38-CE11E3223D24}" dt="2026-08-11T17:03:39.670" v="4" actId="1076"/>
      <pc:docMkLst>
        <pc:docMk/>
      </pc:docMkLst>
      <pc:sldChg chg="delSp modSp mod">
        <pc:chgData name="Federico Mossa (2314622)" userId="8995ea9a-9c2f-4731-984c-99d77b01a207" providerId="ADAL" clId="{CD9073C1-27DA-44E5-8C38-CE11E3223D24}" dt="2026-08-11T17:03:39.670" v="4" actId="1076"/>
        <pc:sldMkLst>
          <pc:docMk/>
          <pc:sldMk cId="0" sldId="256"/>
        </pc:sldMkLst>
        <pc:spChg chg="del">
          <ac:chgData name="Federico Mossa (2314622)" userId="8995ea9a-9c2f-4731-984c-99d77b01a207" providerId="ADAL" clId="{CD9073C1-27DA-44E5-8C38-CE11E3223D24}" dt="2026-08-11T17:03:24.415" v="3" actId="478"/>
          <ac:spMkLst>
            <pc:docMk/>
            <pc:sldMk cId="0" sldId="256"/>
            <ac:spMk id="267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269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279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287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288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289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291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296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298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2.720" v="1" actId="478"/>
          <ac:spMkLst>
            <pc:docMk/>
            <pc:sldMk cId="0" sldId="256"/>
            <ac:spMk id="300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301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3.960" v="2" actId="478"/>
          <ac:spMkLst>
            <pc:docMk/>
            <pc:sldMk cId="0" sldId="256"/>
            <ac:spMk id="302" creationId="{00000000-0000-0000-0000-000000000000}"/>
          </ac:spMkLst>
        </pc:spChg>
        <pc:spChg chg="del">
          <ac:chgData name="Federico Mossa (2314622)" userId="8995ea9a-9c2f-4731-984c-99d77b01a207" providerId="ADAL" clId="{CD9073C1-27DA-44E5-8C38-CE11E3223D24}" dt="2026-08-11T17:03:21.043" v="0" actId="478"/>
          <ac:spMkLst>
            <pc:docMk/>
            <pc:sldMk cId="0" sldId="256"/>
            <ac:spMk id="303" creationId="{00000000-0000-0000-0000-000000000000}"/>
          </ac:spMkLst>
        </pc:spChg>
        <pc:spChg chg="mod">
          <ac:chgData name="Federico Mossa (2314622)" userId="8995ea9a-9c2f-4731-984c-99d77b01a207" providerId="ADAL" clId="{CD9073C1-27DA-44E5-8C38-CE11E3223D24}" dt="2026-08-11T17:03:39.670" v="4" actId="1076"/>
          <ac:spMkLst>
            <pc:docMk/>
            <pc:sldMk cId="0" sldId="256"/>
            <ac:spMk id="306" creationId="{00000000-0000-0000-0000-000000000000}"/>
          </ac:spMkLst>
        </pc:spChg>
        <pc:spChg chg="mod">
          <ac:chgData name="Federico Mossa (2314622)" userId="8995ea9a-9c2f-4731-984c-99d77b01a207" providerId="ADAL" clId="{CD9073C1-27DA-44E5-8C38-CE11E3223D24}" dt="2026-08-11T17:03:39.670" v="4" actId="1076"/>
          <ac:spMkLst>
            <pc:docMk/>
            <pc:sldMk cId="0" sldId="256"/>
            <ac:spMk id="307" creationId="{00000000-0000-0000-0000-000000000000}"/>
          </ac:spMkLst>
        </pc:spChg>
        <pc:spChg chg="mod">
          <ac:chgData name="Federico Mossa (2314622)" userId="8995ea9a-9c2f-4731-984c-99d77b01a207" providerId="ADAL" clId="{CD9073C1-27DA-44E5-8C38-CE11E3223D24}" dt="2026-08-11T17:03:39.670" v="4" actId="1076"/>
          <ac:spMkLst>
            <pc:docMk/>
            <pc:sldMk cId="0" sldId="256"/>
            <ac:spMk id="30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7017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1F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0275784" cy="1874520"/>
          </a:xfrm>
          <a:prstGeom prst="rect">
            <a:avLst/>
          </a:prstGeom>
          <a:solidFill>
            <a:srgbClr val="062B49"/>
          </a:solidFill>
          <a:ln w="12700">
            <a:solidFill>
              <a:srgbClr val="062B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201168"/>
            <a:ext cx="19019520" cy="5943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Merchandising Decision Support System (MDSS)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521208" y="832104"/>
            <a:ext cx="19659600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650" i="1" dirty="0">
                <a:solidFill>
                  <a:srgbClr val="A7D7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 explainable local decision-support prototype integrating BI and GA4 evidence for online merchandising</a:t>
            </a:r>
            <a:endParaRPr lang="en-US" sz="1650" dirty="0"/>
          </a:p>
        </p:txBody>
      </p:sp>
      <p:sp>
        <p:nvSpPr>
          <p:cNvPr id="5" name="Text 3"/>
          <p:cNvSpPr/>
          <p:nvPr/>
        </p:nvSpPr>
        <p:spPr>
          <a:xfrm>
            <a:off x="521208" y="1225296"/>
            <a:ext cx="1691640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Federico Mossa  |  BSc (Hons) Applied Computing  |  ACCA6020 Independent Project</a:t>
            </a:r>
            <a:endParaRPr lang="en-US" sz="1130" dirty="0"/>
          </a:p>
        </p:txBody>
      </p:sp>
      <p:pic>
        <p:nvPicPr>
          <p:cNvPr id="6" name="Image 0" descr="/mnt/data/crest_shield_cropp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85680" y="128016"/>
            <a:ext cx="1234440" cy="157276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24003000" y="256032"/>
            <a:ext cx="4846320" cy="8229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University of Wales</a:t>
            </a:r>
            <a:endParaRPr lang="en-US" sz="2000" dirty="0"/>
          </a:p>
          <a:p>
            <a:pPr marL="0" indent="0" algn="l">
              <a:lnSpc>
                <a:spcPct val="92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Trinity Saint David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24003000" y="1143000"/>
            <a:ext cx="4114800" cy="32004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400" b="1" dirty="0">
                <a:solidFill>
                  <a:srgbClr val="66B6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A1 Exhibition Poster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320040" y="1993392"/>
            <a:ext cx="29626560" cy="411480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8CB7E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566928" y="2084832"/>
            <a:ext cx="4465320" cy="1645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03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Fragmented BI + GA4 data</a:t>
            </a:r>
            <a:endParaRPr lang="en-US" sz="1030" dirty="0"/>
          </a:p>
        </p:txBody>
      </p:sp>
      <p:sp>
        <p:nvSpPr>
          <p:cNvPr id="11" name="Shape 8"/>
          <p:cNvSpPr/>
          <p:nvPr/>
        </p:nvSpPr>
        <p:spPr>
          <a:xfrm>
            <a:off x="5059680" y="2199132"/>
            <a:ext cx="182880" cy="0"/>
          </a:xfrm>
          <a:prstGeom prst="line">
            <a:avLst/>
          </a:prstGeom>
          <a:noFill/>
          <a:ln w="13970">
            <a:solidFill>
              <a:srgbClr val="1E73B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5352288" y="2084832"/>
            <a:ext cx="4465320" cy="1645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03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Validated integration</a:t>
            </a:r>
            <a:endParaRPr lang="en-US" sz="1030" dirty="0"/>
          </a:p>
        </p:txBody>
      </p:sp>
      <p:sp>
        <p:nvSpPr>
          <p:cNvPr id="13" name="Shape 10"/>
          <p:cNvSpPr/>
          <p:nvPr/>
        </p:nvSpPr>
        <p:spPr>
          <a:xfrm>
            <a:off x="9845040" y="2199132"/>
            <a:ext cx="182880" cy="0"/>
          </a:xfrm>
          <a:prstGeom prst="line">
            <a:avLst/>
          </a:prstGeom>
          <a:noFill/>
          <a:ln w="13970">
            <a:solidFill>
              <a:srgbClr val="1E73B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10137648" y="2084832"/>
            <a:ext cx="4465320" cy="1645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03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Transparent scoring</a:t>
            </a:r>
            <a:endParaRPr lang="en-US" sz="1030" dirty="0"/>
          </a:p>
        </p:txBody>
      </p:sp>
      <p:sp>
        <p:nvSpPr>
          <p:cNvPr id="15" name="Shape 12"/>
          <p:cNvSpPr/>
          <p:nvPr/>
        </p:nvSpPr>
        <p:spPr>
          <a:xfrm>
            <a:off x="14630400" y="2199132"/>
            <a:ext cx="182880" cy="0"/>
          </a:xfrm>
          <a:prstGeom prst="line">
            <a:avLst/>
          </a:prstGeom>
          <a:noFill/>
          <a:ln w="13970">
            <a:solidFill>
              <a:srgbClr val="1E73B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4923008" y="2084832"/>
            <a:ext cx="4465320" cy="1645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03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Explicit rules</a:t>
            </a:r>
            <a:endParaRPr lang="en-US" sz="1030" dirty="0"/>
          </a:p>
        </p:txBody>
      </p:sp>
      <p:sp>
        <p:nvSpPr>
          <p:cNvPr id="17" name="Shape 14"/>
          <p:cNvSpPr/>
          <p:nvPr/>
        </p:nvSpPr>
        <p:spPr>
          <a:xfrm>
            <a:off x="19415760" y="2199132"/>
            <a:ext cx="182880" cy="0"/>
          </a:xfrm>
          <a:prstGeom prst="line">
            <a:avLst/>
          </a:prstGeom>
          <a:noFill/>
          <a:ln w="13970">
            <a:solidFill>
              <a:srgbClr val="1E73B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19708368" y="2084832"/>
            <a:ext cx="4465320" cy="1645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03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Prioritised actions</a:t>
            </a:r>
            <a:endParaRPr lang="en-US" sz="1030" dirty="0"/>
          </a:p>
        </p:txBody>
      </p:sp>
      <p:sp>
        <p:nvSpPr>
          <p:cNvPr id="19" name="Shape 16"/>
          <p:cNvSpPr/>
          <p:nvPr/>
        </p:nvSpPr>
        <p:spPr>
          <a:xfrm>
            <a:off x="24201120" y="2199132"/>
            <a:ext cx="182880" cy="0"/>
          </a:xfrm>
          <a:prstGeom prst="line">
            <a:avLst/>
          </a:prstGeom>
          <a:noFill/>
          <a:ln w="13970">
            <a:solidFill>
              <a:srgbClr val="1E73BE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24493728" y="2084832"/>
            <a:ext cx="4465320" cy="1645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03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Human merchandiser review</a:t>
            </a:r>
            <a:endParaRPr lang="en-US" sz="1030" dirty="0"/>
          </a:p>
        </p:txBody>
      </p:sp>
      <p:sp>
        <p:nvSpPr>
          <p:cNvPr id="21" name="Shape 18"/>
          <p:cNvSpPr/>
          <p:nvPr/>
        </p:nvSpPr>
        <p:spPr>
          <a:xfrm>
            <a:off x="320040" y="2578608"/>
            <a:ext cx="6080760" cy="4645152"/>
          </a:xfrm>
          <a:prstGeom prst="roundRect">
            <a:avLst>
              <a:gd name="adj" fmla="val 1575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9"/>
          <p:cNvSpPr/>
          <p:nvPr/>
        </p:nvSpPr>
        <p:spPr>
          <a:xfrm>
            <a:off x="320040" y="2578608"/>
            <a:ext cx="6080760" cy="493776"/>
          </a:xfrm>
          <a:prstGeom prst="roundRect">
            <a:avLst>
              <a:gd name="adj" fmla="val 11111"/>
            </a:avLst>
          </a:prstGeom>
          <a:solidFill>
            <a:srgbClr val="0B3B61"/>
          </a:solidFill>
          <a:ln w="12700">
            <a:solidFill>
              <a:srgbClr val="0B3B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0"/>
          <p:cNvSpPr/>
          <p:nvPr/>
        </p:nvSpPr>
        <p:spPr>
          <a:xfrm>
            <a:off x="420624" y="2651760"/>
            <a:ext cx="347472" cy="347472"/>
          </a:xfrm>
          <a:prstGeom prst="ellipse">
            <a:avLst/>
          </a:prstGeom>
          <a:solidFill>
            <a:srgbClr val="062B49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420624" y="2720340"/>
            <a:ext cx="347472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500" dirty="0"/>
          </a:p>
        </p:txBody>
      </p:sp>
      <p:sp>
        <p:nvSpPr>
          <p:cNvPr id="25" name="Text 22"/>
          <p:cNvSpPr/>
          <p:nvPr/>
        </p:nvSpPr>
        <p:spPr>
          <a:xfrm>
            <a:off x="850392" y="2665476"/>
            <a:ext cx="5440680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Introduction / Business Problem</a:t>
            </a:r>
            <a:endParaRPr lang="en-US" sz="1900" dirty="0"/>
          </a:p>
        </p:txBody>
      </p:sp>
      <p:sp>
        <p:nvSpPr>
          <p:cNvPr id="26" name="Text 23"/>
          <p:cNvSpPr/>
          <p:nvPr/>
        </p:nvSpPr>
        <p:spPr>
          <a:xfrm>
            <a:off x="548640" y="3236976"/>
            <a:ext cx="5623560" cy="10972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38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Online merchandising teams combine commercial BI extracts and GA4 behavioural data manually across separate tools. MDSS turns that fragmented evidence into a ranked, explainable weekly action queue.</a:t>
            </a:r>
            <a:endParaRPr lang="en-US" sz="1380" dirty="0"/>
          </a:p>
        </p:txBody>
      </p:sp>
      <p:sp>
        <p:nvSpPr>
          <p:cNvPr id="27" name="Text 24"/>
          <p:cNvSpPr/>
          <p:nvPr/>
        </p:nvSpPr>
        <p:spPr>
          <a:xfrm>
            <a:off x="640080" y="4407408"/>
            <a:ext cx="5513832" cy="12344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 evidence: revenue, forecast, stock cover, sell-through, margin and returns.</a:t>
            </a:r>
            <a:endParaRPr lang="en-US" sz="1200" dirty="0"/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GA4 evidence: sessions, product interaction, conversion and search demand.</a:t>
            </a:r>
            <a:endParaRPr lang="en-US" sz="1200" dirty="0"/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Problem: prioritisation can be inconsistent, opaque and difficult to defend.</a:t>
            </a:r>
            <a:endParaRPr lang="en-US" sz="1200" dirty="0"/>
          </a:p>
        </p:txBody>
      </p:sp>
      <p:sp>
        <p:nvSpPr>
          <p:cNvPr id="28" name="Shape 25"/>
          <p:cNvSpPr/>
          <p:nvPr/>
        </p:nvSpPr>
        <p:spPr>
          <a:xfrm>
            <a:off x="521208" y="5916168"/>
            <a:ext cx="5678424" cy="950976"/>
          </a:xfrm>
          <a:prstGeom prst="roundRect">
            <a:avLst>
              <a:gd name="adj" fmla="val 5769"/>
            </a:avLst>
          </a:prstGeom>
          <a:solidFill>
            <a:srgbClr val="EAF3FE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731520" y="6135624"/>
            <a:ext cx="5257800" cy="31089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35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Human merchandiser retains final authority</a:t>
            </a:r>
            <a:endParaRPr lang="en-US" sz="1350" dirty="0"/>
          </a:p>
        </p:txBody>
      </p:sp>
      <p:sp>
        <p:nvSpPr>
          <p:cNvPr id="30" name="Text 27"/>
          <p:cNvSpPr/>
          <p:nvPr/>
        </p:nvSpPr>
        <p:spPr>
          <a:xfrm>
            <a:off x="731520" y="6492240"/>
            <a:ext cx="5257800" cy="2377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8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MDSS supports decision review; it does not automate pricing or stock actions.</a:t>
            </a:r>
            <a:endParaRPr lang="en-US" sz="980" dirty="0"/>
          </a:p>
        </p:txBody>
      </p:sp>
      <p:sp>
        <p:nvSpPr>
          <p:cNvPr id="31" name="Shape 28"/>
          <p:cNvSpPr/>
          <p:nvPr/>
        </p:nvSpPr>
        <p:spPr>
          <a:xfrm>
            <a:off x="320040" y="7424928"/>
            <a:ext cx="6080760" cy="4498848"/>
          </a:xfrm>
          <a:prstGeom prst="roundRect">
            <a:avLst>
              <a:gd name="adj" fmla="val 1626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29"/>
          <p:cNvSpPr/>
          <p:nvPr/>
        </p:nvSpPr>
        <p:spPr>
          <a:xfrm>
            <a:off x="320040" y="7424928"/>
            <a:ext cx="6080760" cy="493776"/>
          </a:xfrm>
          <a:prstGeom prst="roundRect">
            <a:avLst>
              <a:gd name="adj" fmla="val 11111"/>
            </a:avLst>
          </a:prstGeom>
          <a:solidFill>
            <a:srgbClr val="0B3B61"/>
          </a:solidFill>
          <a:ln w="12700">
            <a:solidFill>
              <a:srgbClr val="0B3B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30"/>
          <p:cNvSpPr/>
          <p:nvPr/>
        </p:nvSpPr>
        <p:spPr>
          <a:xfrm>
            <a:off x="420624" y="7498080"/>
            <a:ext cx="347472" cy="347472"/>
          </a:xfrm>
          <a:prstGeom prst="ellipse">
            <a:avLst/>
          </a:prstGeom>
          <a:solidFill>
            <a:srgbClr val="062B49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1"/>
          <p:cNvSpPr/>
          <p:nvPr/>
        </p:nvSpPr>
        <p:spPr>
          <a:xfrm>
            <a:off x="420624" y="7557516"/>
            <a:ext cx="347472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500" dirty="0"/>
          </a:p>
        </p:txBody>
      </p:sp>
      <p:sp>
        <p:nvSpPr>
          <p:cNvPr id="35" name="Text 32"/>
          <p:cNvSpPr/>
          <p:nvPr/>
        </p:nvSpPr>
        <p:spPr>
          <a:xfrm>
            <a:off x="850392" y="7511796"/>
            <a:ext cx="5440680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Research + Method</a:t>
            </a:r>
            <a:endParaRPr lang="en-US" sz="1900" dirty="0"/>
          </a:p>
        </p:txBody>
      </p:sp>
      <p:sp>
        <p:nvSpPr>
          <p:cNvPr id="36" name="Text 33"/>
          <p:cNvSpPr/>
          <p:nvPr/>
        </p:nvSpPr>
        <p:spPr>
          <a:xfrm>
            <a:off x="548640" y="8065008"/>
            <a:ext cx="5623560" cy="5029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20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 Science Research guided the creation and evaluation of a working artefact against a practical merchandising problem.</a:t>
            </a:r>
            <a:endParaRPr lang="en-US" sz="1200" dirty="0"/>
          </a:p>
        </p:txBody>
      </p:sp>
      <p:sp>
        <p:nvSpPr>
          <p:cNvPr id="37" name="Shape 34"/>
          <p:cNvSpPr/>
          <p:nvPr/>
        </p:nvSpPr>
        <p:spPr>
          <a:xfrm>
            <a:off x="548640" y="8732520"/>
            <a:ext cx="1813560" cy="777240"/>
          </a:xfrm>
          <a:prstGeom prst="roundRect">
            <a:avLst>
              <a:gd name="adj" fmla="val 7059"/>
            </a:avLst>
          </a:prstGeom>
          <a:solidFill>
            <a:srgbClr val="F5F0FF"/>
          </a:solidFill>
          <a:ln w="12700">
            <a:solidFill>
              <a:srgbClr val="7552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5"/>
          <p:cNvSpPr/>
          <p:nvPr/>
        </p:nvSpPr>
        <p:spPr>
          <a:xfrm>
            <a:off x="585216" y="8787384"/>
            <a:ext cx="1740408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7552C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Design Science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7552C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Research</a:t>
            </a:r>
            <a:endParaRPr lang="en-US" sz="1110" dirty="0"/>
          </a:p>
        </p:txBody>
      </p:sp>
      <p:sp>
        <p:nvSpPr>
          <p:cNvPr id="39" name="Shape 36"/>
          <p:cNvSpPr/>
          <p:nvPr/>
        </p:nvSpPr>
        <p:spPr>
          <a:xfrm>
            <a:off x="2453640" y="8732520"/>
            <a:ext cx="1813560" cy="777240"/>
          </a:xfrm>
          <a:prstGeom prst="roundRect">
            <a:avLst>
              <a:gd name="adj" fmla="val 7059"/>
            </a:avLst>
          </a:prstGeom>
          <a:solidFill>
            <a:srgbClr val="EDF5FF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7"/>
          <p:cNvSpPr/>
          <p:nvPr/>
        </p:nvSpPr>
        <p:spPr>
          <a:xfrm>
            <a:off x="2490216" y="8787384"/>
            <a:ext cx="1740408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Decision Support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Systems</a:t>
            </a:r>
            <a:endParaRPr lang="en-US" sz="1110" dirty="0"/>
          </a:p>
        </p:txBody>
      </p:sp>
      <p:sp>
        <p:nvSpPr>
          <p:cNvPr id="41" name="Shape 38"/>
          <p:cNvSpPr/>
          <p:nvPr/>
        </p:nvSpPr>
        <p:spPr>
          <a:xfrm>
            <a:off x="4358640" y="8732520"/>
            <a:ext cx="1813560" cy="777240"/>
          </a:xfrm>
          <a:prstGeom prst="roundRect">
            <a:avLst>
              <a:gd name="adj" fmla="val 7059"/>
            </a:avLst>
          </a:prstGeom>
          <a:solidFill>
            <a:srgbClr val="EEF9F2"/>
          </a:solidFill>
          <a:ln w="12700">
            <a:solidFill>
              <a:srgbClr val="1987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39"/>
          <p:cNvSpPr/>
          <p:nvPr/>
        </p:nvSpPr>
        <p:spPr>
          <a:xfrm>
            <a:off x="4395216" y="8787384"/>
            <a:ext cx="1740408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MCDM / Simple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Additive Weighting</a:t>
            </a:r>
            <a:endParaRPr lang="en-US" sz="1110" dirty="0"/>
          </a:p>
        </p:txBody>
      </p:sp>
      <p:sp>
        <p:nvSpPr>
          <p:cNvPr id="43" name="Shape 40"/>
          <p:cNvSpPr/>
          <p:nvPr/>
        </p:nvSpPr>
        <p:spPr>
          <a:xfrm>
            <a:off x="1097280" y="9692640"/>
            <a:ext cx="1813560" cy="777240"/>
          </a:xfrm>
          <a:prstGeom prst="roundRect">
            <a:avLst>
              <a:gd name="adj" fmla="val 7059"/>
            </a:avLst>
          </a:prstGeom>
          <a:solidFill>
            <a:srgbClr val="FFF4E8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4" name="Text 41"/>
          <p:cNvSpPr/>
          <p:nvPr/>
        </p:nvSpPr>
        <p:spPr>
          <a:xfrm>
            <a:off x="1133856" y="9747504"/>
            <a:ext cx="1740408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Explainable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rule-based DSS</a:t>
            </a:r>
            <a:endParaRPr lang="en-US" sz="1110" dirty="0"/>
          </a:p>
        </p:txBody>
      </p:sp>
      <p:sp>
        <p:nvSpPr>
          <p:cNvPr id="45" name="Shape 42"/>
          <p:cNvSpPr/>
          <p:nvPr/>
        </p:nvSpPr>
        <p:spPr>
          <a:xfrm>
            <a:off x="3093720" y="9692640"/>
            <a:ext cx="1813560" cy="777240"/>
          </a:xfrm>
          <a:prstGeom prst="roundRect">
            <a:avLst>
              <a:gd name="adj" fmla="val 7059"/>
            </a:avLst>
          </a:prstGeom>
          <a:solidFill>
            <a:srgbClr val="FFF1F1"/>
          </a:solidFill>
          <a:ln w="12700">
            <a:solidFill>
              <a:srgbClr val="D942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3"/>
          <p:cNvSpPr/>
          <p:nvPr/>
        </p:nvSpPr>
        <p:spPr>
          <a:xfrm>
            <a:off x="3130296" y="9747504"/>
            <a:ext cx="1740408" cy="6858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D942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FEDS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D942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evaluation</a:t>
            </a:r>
            <a:endParaRPr lang="en-US" sz="1110" dirty="0"/>
          </a:p>
        </p:txBody>
      </p:sp>
      <p:sp>
        <p:nvSpPr>
          <p:cNvPr id="47" name="Shape 44"/>
          <p:cNvSpPr/>
          <p:nvPr/>
        </p:nvSpPr>
        <p:spPr>
          <a:xfrm>
            <a:off x="548640" y="10991088"/>
            <a:ext cx="5623560" cy="694944"/>
          </a:xfrm>
          <a:prstGeom prst="roundRect">
            <a:avLst>
              <a:gd name="adj" fmla="val 5263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5"/>
          <p:cNvSpPr/>
          <p:nvPr/>
        </p:nvSpPr>
        <p:spPr>
          <a:xfrm>
            <a:off x="704088" y="11146536"/>
            <a:ext cx="5312664" cy="32918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0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Poster principle: research-informed design, not a claim that prototype weights are optimal or commercially validated.</a:t>
            </a:r>
            <a:endParaRPr lang="en-US" sz="1100" dirty="0"/>
          </a:p>
        </p:txBody>
      </p:sp>
      <p:sp>
        <p:nvSpPr>
          <p:cNvPr id="64" name="Shape 61"/>
          <p:cNvSpPr/>
          <p:nvPr/>
        </p:nvSpPr>
        <p:spPr>
          <a:xfrm>
            <a:off x="6629400" y="2578608"/>
            <a:ext cx="11338560" cy="9345168"/>
          </a:xfrm>
          <a:prstGeom prst="roundRect">
            <a:avLst>
              <a:gd name="adj" fmla="val 783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5" name="Shape 62"/>
          <p:cNvSpPr/>
          <p:nvPr/>
        </p:nvSpPr>
        <p:spPr>
          <a:xfrm>
            <a:off x="6629400" y="2578608"/>
            <a:ext cx="11338560" cy="493776"/>
          </a:xfrm>
          <a:prstGeom prst="roundRect">
            <a:avLst>
              <a:gd name="adj" fmla="val 11111"/>
            </a:avLst>
          </a:prstGeom>
          <a:solidFill>
            <a:srgbClr val="0B3B61"/>
          </a:solidFill>
          <a:ln w="12700">
            <a:solidFill>
              <a:srgbClr val="0B3B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Shape 63"/>
          <p:cNvSpPr/>
          <p:nvPr/>
        </p:nvSpPr>
        <p:spPr>
          <a:xfrm>
            <a:off x="6729984" y="2651760"/>
            <a:ext cx="347472" cy="347472"/>
          </a:xfrm>
          <a:prstGeom prst="ellipse">
            <a:avLst/>
          </a:prstGeom>
          <a:solidFill>
            <a:srgbClr val="062B49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7" name="Text 64"/>
          <p:cNvSpPr/>
          <p:nvPr/>
        </p:nvSpPr>
        <p:spPr>
          <a:xfrm>
            <a:off x="6729984" y="2720340"/>
            <a:ext cx="347472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500" dirty="0"/>
          </a:p>
        </p:txBody>
      </p:sp>
      <p:sp>
        <p:nvSpPr>
          <p:cNvPr id="68" name="Text 65"/>
          <p:cNvSpPr/>
          <p:nvPr/>
        </p:nvSpPr>
        <p:spPr>
          <a:xfrm>
            <a:off x="7159752" y="2665476"/>
            <a:ext cx="10698480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MDSS Works</a:t>
            </a:r>
            <a:endParaRPr lang="en-US" sz="1900" dirty="0"/>
          </a:p>
        </p:txBody>
      </p:sp>
      <p:sp>
        <p:nvSpPr>
          <p:cNvPr id="69" name="Text 66"/>
          <p:cNvSpPr/>
          <p:nvPr/>
        </p:nvSpPr>
        <p:spPr>
          <a:xfrm>
            <a:off x="6858000" y="3145536"/>
            <a:ext cx="1088136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10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implemented pipeline is deterministic: workbook → validation → SQLite → scoring → rules → Flask/Jinja decision interface.</a:t>
            </a:r>
            <a:endParaRPr lang="en-US" sz="1100" dirty="0"/>
          </a:p>
        </p:txBody>
      </p:sp>
      <p:sp>
        <p:nvSpPr>
          <p:cNvPr id="70" name="Shape 67"/>
          <p:cNvSpPr/>
          <p:nvPr/>
        </p:nvSpPr>
        <p:spPr>
          <a:xfrm>
            <a:off x="7040880" y="3538728"/>
            <a:ext cx="2066544" cy="713232"/>
          </a:xfrm>
          <a:prstGeom prst="roundRect">
            <a:avLst>
              <a:gd name="adj" fmla="val 7692"/>
            </a:avLst>
          </a:prstGeom>
          <a:solidFill>
            <a:srgbClr val="F2FBF5"/>
          </a:solidFill>
          <a:ln w="12700">
            <a:solidFill>
              <a:srgbClr val="1987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1" name="Text 68"/>
          <p:cNvSpPr/>
          <p:nvPr/>
        </p:nvSpPr>
        <p:spPr>
          <a:xfrm>
            <a:off x="7077456" y="3593592"/>
            <a:ext cx="1993392" cy="6217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 Product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commercial</a:t>
            </a:r>
            <a:endParaRPr lang="en-US" sz="1110" dirty="0"/>
          </a:p>
        </p:txBody>
      </p:sp>
      <p:sp>
        <p:nvSpPr>
          <p:cNvPr id="72" name="Shape 69"/>
          <p:cNvSpPr/>
          <p:nvPr/>
        </p:nvSpPr>
        <p:spPr>
          <a:xfrm>
            <a:off x="8074152" y="4251960"/>
            <a:ext cx="0" cy="246888"/>
          </a:xfrm>
          <a:prstGeom prst="line">
            <a:avLst/>
          </a:prstGeom>
          <a:noFill/>
          <a:ln w="12700">
            <a:solidFill>
              <a:srgbClr val="198754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73" name="Shape 70"/>
          <p:cNvSpPr/>
          <p:nvPr/>
        </p:nvSpPr>
        <p:spPr>
          <a:xfrm>
            <a:off x="9180576" y="3538728"/>
            <a:ext cx="2066544" cy="713232"/>
          </a:xfrm>
          <a:prstGeom prst="roundRect">
            <a:avLst>
              <a:gd name="adj" fmla="val 7692"/>
            </a:avLst>
          </a:prstGeom>
          <a:solidFill>
            <a:srgbClr val="F2FBF5"/>
          </a:solidFill>
          <a:ln w="12700">
            <a:solidFill>
              <a:srgbClr val="1987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4" name="Text 71"/>
          <p:cNvSpPr/>
          <p:nvPr/>
        </p:nvSpPr>
        <p:spPr>
          <a:xfrm>
            <a:off x="9217152" y="3593592"/>
            <a:ext cx="1993392" cy="6217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BI Category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context</a:t>
            </a:r>
            <a:endParaRPr lang="en-US" sz="1110" dirty="0"/>
          </a:p>
        </p:txBody>
      </p:sp>
      <p:sp>
        <p:nvSpPr>
          <p:cNvPr id="75" name="Shape 72"/>
          <p:cNvSpPr/>
          <p:nvPr/>
        </p:nvSpPr>
        <p:spPr>
          <a:xfrm>
            <a:off x="10213848" y="4251960"/>
            <a:ext cx="0" cy="246888"/>
          </a:xfrm>
          <a:prstGeom prst="line">
            <a:avLst/>
          </a:prstGeom>
          <a:noFill/>
          <a:ln w="12700">
            <a:solidFill>
              <a:srgbClr val="198754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76" name="Shape 73"/>
          <p:cNvSpPr/>
          <p:nvPr/>
        </p:nvSpPr>
        <p:spPr>
          <a:xfrm>
            <a:off x="11320272" y="3538728"/>
            <a:ext cx="2066544" cy="713232"/>
          </a:xfrm>
          <a:prstGeom prst="roundRect">
            <a:avLst>
              <a:gd name="adj" fmla="val 7692"/>
            </a:avLst>
          </a:prstGeom>
          <a:solidFill>
            <a:srgbClr val="F2FBF5"/>
          </a:solidFill>
          <a:ln w="12700">
            <a:solidFill>
              <a:srgbClr val="1987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7" name="Text 74"/>
          <p:cNvSpPr/>
          <p:nvPr/>
        </p:nvSpPr>
        <p:spPr>
          <a:xfrm>
            <a:off x="11356848" y="3593592"/>
            <a:ext cx="1993392" cy="6217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GA4 Product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behaviour</a:t>
            </a:r>
            <a:endParaRPr lang="en-US" sz="1110" dirty="0"/>
          </a:p>
        </p:txBody>
      </p:sp>
      <p:sp>
        <p:nvSpPr>
          <p:cNvPr id="78" name="Shape 75"/>
          <p:cNvSpPr/>
          <p:nvPr/>
        </p:nvSpPr>
        <p:spPr>
          <a:xfrm>
            <a:off x="12353544" y="4251960"/>
            <a:ext cx="0" cy="246888"/>
          </a:xfrm>
          <a:prstGeom prst="line">
            <a:avLst/>
          </a:prstGeom>
          <a:noFill/>
          <a:ln w="12700">
            <a:solidFill>
              <a:srgbClr val="198754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79" name="Shape 76"/>
          <p:cNvSpPr/>
          <p:nvPr/>
        </p:nvSpPr>
        <p:spPr>
          <a:xfrm>
            <a:off x="13459968" y="3538728"/>
            <a:ext cx="2066544" cy="713232"/>
          </a:xfrm>
          <a:prstGeom prst="roundRect">
            <a:avLst>
              <a:gd name="adj" fmla="val 7692"/>
            </a:avLst>
          </a:prstGeom>
          <a:solidFill>
            <a:srgbClr val="F2FBF5"/>
          </a:solidFill>
          <a:ln w="12700">
            <a:solidFill>
              <a:srgbClr val="1987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0" name="Text 77"/>
          <p:cNvSpPr/>
          <p:nvPr/>
        </p:nvSpPr>
        <p:spPr>
          <a:xfrm>
            <a:off x="13496544" y="3593592"/>
            <a:ext cx="1993392" cy="6217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GA4 Pages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engagement</a:t>
            </a:r>
            <a:endParaRPr lang="en-US" sz="1110" dirty="0"/>
          </a:p>
        </p:txBody>
      </p:sp>
      <p:sp>
        <p:nvSpPr>
          <p:cNvPr id="81" name="Shape 78"/>
          <p:cNvSpPr/>
          <p:nvPr/>
        </p:nvSpPr>
        <p:spPr>
          <a:xfrm>
            <a:off x="14493240" y="4251960"/>
            <a:ext cx="0" cy="246888"/>
          </a:xfrm>
          <a:prstGeom prst="line">
            <a:avLst/>
          </a:prstGeom>
          <a:noFill/>
          <a:ln w="12700">
            <a:solidFill>
              <a:srgbClr val="198754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82" name="Shape 79"/>
          <p:cNvSpPr/>
          <p:nvPr/>
        </p:nvSpPr>
        <p:spPr>
          <a:xfrm>
            <a:off x="15599664" y="3538728"/>
            <a:ext cx="2066544" cy="713232"/>
          </a:xfrm>
          <a:prstGeom prst="roundRect">
            <a:avLst>
              <a:gd name="adj" fmla="val 7692"/>
            </a:avLst>
          </a:prstGeom>
          <a:solidFill>
            <a:srgbClr val="F2FBF5"/>
          </a:solidFill>
          <a:ln w="12700">
            <a:solidFill>
              <a:srgbClr val="1987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3" name="Text 80"/>
          <p:cNvSpPr/>
          <p:nvPr/>
        </p:nvSpPr>
        <p:spPr>
          <a:xfrm>
            <a:off x="15636240" y="3593592"/>
            <a:ext cx="1993392" cy="6217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GA4 Search</a:t>
            </a:r>
            <a:endParaRPr lang="en-US" sz="111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1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search demand</a:t>
            </a:r>
            <a:endParaRPr lang="en-US" sz="1110" dirty="0"/>
          </a:p>
        </p:txBody>
      </p:sp>
      <p:sp>
        <p:nvSpPr>
          <p:cNvPr id="84" name="Shape 81"/>
          <p:cNvSpPr/>
          <p:nvPr/>
        </p:nvSpPr>
        <p:spPr>
          <a:xfrm>
            <a:off x="16632936" y="4251960"/>
            <a:ext cx="0" cy="246888"/>
          </a:xfrm>
          <a:prstGeom prst="line">
            <a:avLst/>
          </a:prstGeom>
          <a:noFill/>
          <a:ln w="12700">
            <a:solidFill>
              <a:srgbClr val="198754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85" name="Shape 82"/>
          <p:cNvSpPr/>
          <p:nvPr/>
        </p:nvSpPr>
        <p:spPr>
          <a:xfrm>
            <a:off x="7086600" y="4498848"/>
            <a:ext cx="7223760" cy="777240"/>
          </a:xfrm>
          <a:prstGeom prst="roundRect">
            <a:avLst>
              <a:gd name="adj" fmla="val 7059"/>
            </a:avLst>
          </a:prstGeom>
          <a:solidFill>
            <a:srgbClr val="EDF5FF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6" name="Text 83"/>
          <p:cNvSpPr/>
          <p:nvPr/>
        </p:nvSpPr>
        <p:spPr>
          <a:xfrm>
            <a:off x="7251192" y="4599432"/>
            <a:ext cx="6894576" cy="21031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16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1) Validation / excel_import.py</a:t>
            </a:r>
            <a:endParaRPr lang="en-US" sz="1160" dirty="0"/>
          </a:p>
        </p:txBody>
      </p:sp>
      <p:sp>
        <p:nvSpPr>
          <p:cNvPr id="87" name="Text 84"/>
          <p:cNvSpPr/>
          <p:nvPr/>
        </p:nvSpPr>
        <p:spPr>
          <a:xfrm>
            <a:off x="7251192" y="4864608"/>
            <a:ext cx="6894576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5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Schema • required sheets/columns • ranges • week format • duplicate keys • all sheets pass before database mutation</a:t>
            </a:r>
            <a:endParaRPr lang="en-US" sz="950" dirty="0"/>
          </a:p>
        </p:txBody>
      </p:sp>
      <p:sp>
        <p:nvSpPr>
          <p:cNvPr id="88" name="Shape 85"/>
          <p:cNvSpPr/>
          <p:nvPr/>
        </p:nvSpPr>
        <p:spPr>
          <a:xfrm>
            <a:off x="10698480" y="5276088"/>
            <a:ext cx="0" cy="301752"/>
          </a:xfrm>
          <a:prstGeom prst="line">
            <a:avLst/>
          </a:prstGeom>
          <a:noFill/>
          <a:ln w="12700">
            <a:solidFill>
              <a:srgbClr val="617589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89" name="Shape 86"/>
          <p:cNvSpPr/>
          <p:nvPr/>
        </p:nvSpPr>
        <p:spPr>
          <a:xfrm>
            <a:off x="7086600" y="5577840"/>
            <a:ext cx="7223760" cy="777240"/>
          </a:xfrm>
          <a:prstGeom prst="roundRect">
            <a:avLst>
              <a:gd name="adj" fmla="val 7059"/>
            </a:avLst>
          </a:prstGeom>
          <a:solidFill>
            <a:srgbClr val="F4F8FB"/>
          </a:solidFill>
          <a:ln w="12700">
            <a:solidFill>
              <a:srgbClr val="0B3B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0" name="Text 87"/>
          <p:cNvSpPr/>
          <p:nvPr/>
        </p:nvSpPr>
        <p:spPr>
          <a:xfrm>
            <a:off x="7251192" y="5678424"/>
            <a:ext cx="6894576" cy="21031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160" b="1" dirty="0">
                <a:solidFill>
                  <a:srgbClr val="0B3B61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2) SQLite analytical store</a:t>
            </a:r>
            <a:endParaRPr lang="en-US" sz="1160" dirty="0"/>
          </a:p>
        </p:txBody>
      </p:sp>
      <p:sp>
        <p:nvSpPr>
          <p:cNvPr id="91" name="Text 88"/>
          <p:cNvSpPr/>
          <p:nvPr/>
        </p:nvSpPr>
        <p:spPr>
          <a:xfrm>
            <a:off x="7251192" y="5943600"/>
            <a:ext cx="6894576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5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Local persistence, source tables, constraints and transactional replacement</a:t>
            </a:r>
            <a:endParaRPr lang="en-US" sz="950" dirty="0"/>
          </a:p>
        </p:txBody>
      </p:sp>
      <p:sp>
        <p:nvSpPr>
          <p:cNvPr id="92" name="Shape 89"/>
          <p:cNvSpPr/>
          <p:nvPr/>
        </p:nvSpPr>
        <p:spPr>
          <a:xfrm>
            <a:off x="10698480" y="6355080"/>
            <a:ext cx="0" cy="301752"/>
          </a:xfrm>
          <a:prstGeom prst="line">
            <a:avLst/>
          </a:prstGeom>
          <a:noFill/>
          <a:ln w="12700">
            <a:solidFill>
              <a:srgbClr val="617589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93" name="Shape 90"/>
          <p:cNvSpPr/>
          <p:nvPr/>
        </p:nvSpPr>
        <p:spPr>
          <a:xfrm>
            <a:off x="7086600" y="6656832"/>
            <a:ext cx="7223760" cy="777240"/>
          </a:xfrm>
          <a:prstGeom prst="roundRect">
            <a:avLst>
              <a:gd name="adj" fmla="val 7059"/>
            </a:avLst>
          </a:prstGeom>
          <a:solidFill>
            <a:srgbClr val="ECF9F0"/>
          </a:solidFill>
          <a:ln w="12700">
            <a:solidFill>
              <a:srgbClr val="1987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4" name="Text 91"/>
          <p:cNvSpPr/>
          <p:nvPr/>
        </p:nvSpPr>
        <p:spPr>
          <a:xfrm>
            <a:off x="7251192" y="6757416"/>
            <a:ext cx="6894576" cy="21031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16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3) scoring.py</a:t>
            </a:r>
            <a:endParaRPr lang="en-US" sz="1160" dirty="0"/>
          </a:p>
        </p:txBody>
      </p:sp>
      <p:sp>
        <p:nvSpPr>
          <p:cNvPr id="95" name="Text 92"/>
          <p:cNvSpPr/>
          <p:nvPr/>
        </p:nvSpPr>
        <p:spPr>
          <a:xfrm>
            <a:off x="7251192" y="7022592"/>
            <a:ext cx="6894576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5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Aggregate GA4 → left merge with BI → min-max normalise → weight → rank</a:t>
            </a:r>
            <a:endParaRPr lang="en-US" sz="950" dirty="0"/>
          </a:p>
        </p:txBody>
      </p:sp>
      <p:sp>
        <p:nvSpPr>
          <p:cNvPr id="96" name="Shape 93"/>
          <p:cNvSpPr/>
          <p:nvPr/>
        </p:nvSpPr>
        <p:spPr>
          <a:xfrm>
            <a:off x="10698480" y="7434072"/>
            <a:ext cx="0" cy="301752"/>
          </a:xfrm>
          <a:prstGeom prst="line">
            <a:avLst/>
          </a:prstGeom>
          <a:noFill/>
          <a:ln w="12700">
            <a:solidFill>
              <a:srgbClr val="617589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97" name="Shape 94"/>
          <p:cNvSpPr/>
          <p:nvPr/>
        </p:nvSpPr>
        <p:spPr>
          <a:xfrm>
            <a:off x="7086600" y="7735824"/>
            <a:ext cx="7223760" cy="777240"/>
          </a:xfrm>
          <a:prstGeom prst="roundRect">
            <a:avLst>
              <a:gd name="adj" fmla="val 7059"/>
            </a:avLst>
          </a:prstGeom>
          <a:solidFill>
            <a:srgbClr val="FFF3E6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8" name="Text 95"/>
          <p:cNvSpPr/>
          <p:nvPr/>
        </p:nvSpPr>
        <p:spPr>
          <a:xfrm>
            <a:off x="7251192" y="7836408"/>
            <a:ext cx="6894576" cy="21031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16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4) decision_engine.py</a:t>
            </a:r>
            <a:endParaRPr lang="en-US" sz="1160" dirty="0"/>
          </a:p>
        </p:txBody>
      </p:sp>
      <p:sp>
        <p:nvSpPr>
          <p:cNvPr id="99" name="Text 96"/>
          <p:cNvSpPr/>
          <p:nvPr/>
        </p:nvSpPr>
        <p:spPr>
          <a:xfrm>
            <a:off x="7251192" y="8101584"/>
            <a:ext cx="6894576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5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Ordered rules → recommendation → evidence → owner → urgency/priority</a:t>
            </a:r>
            <a:endParaRPr lang="en-US" sz="950" dirty="0"/>
          </a:p>
        </p:txBody>
      </p:sp>
      <p:sp>
        <p:nvSpPr>
          <p:cNvPr id="100" name="Shape 97"/>
          <p:cNvSpPr/>
          <p:nvPr/>
        </p:nvSpPr>
        <p:spPr>
          <a:xfrm>
            <a:off x="10698480" y="8513064"/>
            <a:ext cx="0" cy="301752"/>
          </a:xfrm>
          <a:prstGeom prst="line">
            <a:avLst/>
          </a:prstGeom>
          <a:noFill/>
          <a:ln w="12700">
            <a:solidFill>
              <a:srgbClr val="617589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01" name="Shape 98"/>
          <p:cNvSpPr/>
          <p:nvPr/>
        </p:nvSpPr>
        <p:spPr>
          <a:xfrm>
            <a:off x="7086600" y="8814816"/>
            <a:ext cx="7223760" cy="777240"/>
          </a:xfrm>
          <a:prstGeom prst="roundRect">
            <a:avLst>
              <a:gd name="adj" fmla="val 7059"/>
            </a:avLst>
          </a:prstGeom>
          <a:solidFill>
            <a:srgbClr val="F6F1FF"/>
          </a:solidFill>
          <a:ln w="12700">
            <a:solidFill>
              <a:srgbClr val="7552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2" name="Text 99"/>
          <p:cNvSpPr/>
          <p:nvPr/>
        </p:nvSpPr>
        <p:spPr>
          <a:xfrm>
            <a:off x="7251192" y="8915400"/>
            <a:ext cx="6894576" cy="21031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160" b="1" dirty="0">
                <a:solidFill>
                  <a:srgbClr val="7552C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5) Flask / Jinja interface</a:t>
            </a:r>
            <a:endParaRPr lang="en-US" sz="1160" dirty="0"/>
          </a:p>
        </p:txBody>
      </p:sp>
      <p:sp>
        <p:nvSpPr>
          <p:cNvPr id="103" name="Text 100"/>
          <p:cNvSpPr/>
          <p:nvPr/>
        </p:nvSpPr>
        <p:spPr>
          <a:xfrm>
            <a:off x="7251192" y="9180576"/>
            <a:ext cx="6894576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5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Command Centre • Opportunity Queue • Scenario Lab • Verification • Data Workspace</a:t>
            </a:r>
            <a:endParaRPr lang="en-US" sz="950" dirty="0"/>
          </a:p>
        </p:txBody>
      </p:sp>
      <p:sp>
        <p:nvSpPr>
          <p:cNvPr id="104" name="Shape 101"/>
          <p:cNvSpPr/>
          <p:nvPr/>
        </p:nvSpPr>
        <p:spPr>
          <a:xfrm>
            <a:off x="14630400" y="4498848"/>
            <a:ext cx="2880360" cy="1408176"/>
          </a:xfrm>
          <a:prstGeom prst="roundRect">
            <a:avLst>
              <a:gd name="adj" fmla="val 4545"/>
            </a:avLst>
          </a:prstGeom>
          <a:solidFill>
            <a:srgbClr val="EEF6FF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5" name="Text 102"/>
          <p:cNvSpPr/>
          <p:nvPr/>
        </p:nvSpPr>
        <p:spPr>
          <a:xfrm>
            <a:off x="14813280" y="4636008"/>
            <a:ext cx="251460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00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Balanced score</a:t>
            </a:r>
            <a:endParaRPr lang="en-US" sz="1000" dirty="0"/>
          </a:p>
        </p:txBody>
      </p:sp>
      <p:sp>
        <p:nvSpPr>
          <p:cNvPr id="106" name="Text 103"/>
          <p:cNvSpPr/>
          <p:nvPr/>
        </p:nvSpPr>
        <p:spPr>
          <a:xfrm>
            <a:off x="14904720" y="4910328"/>
            <a:ext cx="2331720" cy="80467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3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CVR 35%</a:t>
            </a:r>
            <a:endParaRPr lang="en-US" sz="132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3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 Stock 20%</a:t>
            </a:r>
            <a:endParaRPr lang="en-US" sz="132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3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 Popularity 25%</a:t>
            </a:r>
            <a:endParaRPr lang="en-US" sz="132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3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 Price 20%</a:t>
            </a:r>
            <a:endParaRPr lang="en-US" sz="1320" dirty="0"/>
          </a:p>
        </p:txBody>
      </p:sp>
      <p:sp>
        <p:nvSpPr>
          <p:cNvPr id="107" name="Shape 104"/>
          <p:cNvSpPr/>
          <p:nvPr/>
        </p:nvSpPr>
        <p:spPr>
          <a:xfrm>
            <a:off x="14630400" y="6281928"/>
            <a:ext cx="2880360" cy="1335024"/>
          </a:xfrm>
          <a:prstGeom prst="roundRect">
            <a:avLst>
              <a:gd name="adj" fmla="val 4795"/>
            </a:avLst>
          </a:prstGeom>
          <a:solidFill>
            <a:srgbClr val="FFF3E8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8" name="Text 105"/>
          <p:cNvSpPr/>
          <p:nvPr/>
        </p:nvSpPr>
        <p:spPr>
          <a:xfrm>
            <a:off x="14813280" y="6419088"/>
            <a:ext cx="2514600" cy="1828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00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Priority formula</a:t>
            </a:r>
            <a:endParaRPr lang="en-US" sz="1000" dirty="0"/>
          </a:p>
        </p:txBody>
      </p:sp>
      <p:sp>
        <p:nvSpPr>
          <p:cNvPr id="109" name="Text 106"/>
          <p:cNvSpPr/>
          <p:nvPr/>
        </p:nvSpPr>
        <p:spPr>
          <a:xfrm>
            <a:off x="14822424" y="6693408"/>
            <a:ext cx="2514600" cy="6583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5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100 × (0.45×Score</a:t>
            </a:r>
            <a:endParaRPr lang="en-US" sz="115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5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+ 0.40×Urgency</a:t>
            </a:r>
            <a:endParaRPr lang="en-US" sz="1150" dirty="0"/>
          </a:p>
          <a:p>
            <a:pPr marL="0" indent="0" algn="ctr">
              <a:lnSpc>
                <a:spcPct val="92000"/>
              </a:lnSpc>
              <a:buNone/>
            </a:pPr>
            <a:r>
              <a:rPr lang="en-US" sz="115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+ 0.15×Evidence)</a:t>
            </a:r>
            <a:endParaRPr lang="en-US" sz="1150" dirty="0"/>
          </a:p>
        </p:txBody>
      </p:sp>
      <p:sp>
        <p:nvSpPr>
          <p:cNvPr id="110" name="Shape 107"/>
          <p:cNvSpPr/>
          <p:nvPr/>
        </p:nvSpPr>
        <p:spPr>
          <a:xfrm>
            <a:off x="14630400" y="7973568"/>
            <a:ext cx="2880360" cy="1143000"/>
          </a:xfrm>
          <a:prstGeom prst="roundRect">
            <a:avLst>
              <a:gd name="adj" fmla="val 5600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1" name="Text 108"/>
          <p:cNvSpPr/>
          <p:nvPr/>
        </p:nvSpPr>
        <p:spPr>
          <a:xfrm>
            <a:off x="14813280" y="8110728"/>
            <a:ext cx="2514600" cy="16459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8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Prototype policy assumptions</a:t>
            </a:r>
            <a:endParaRPr lang="en-US" sz="980" dirty="0"/>
          </a:p>
        </p:txBody>
      </p:sp>
      <p:sp>
        <p:nvSpPr>
          <p:cNvPr id="112" name="Text 109"/>
          <p:cNvSpPr/>
          <p:nvPr/>
        </p:nvSpPr>
        <p:spPr>
          <a:xfrm>
            <a:off x="14813280" y="8357616"/>
            <a:ext cx="2514600" cy="530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5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Exact weights, thresholds and priority proportions are transparent design parameters, not literature-prescribed constants.</a:t>
            </a:r>
            <a:endParaRPr lang="en-US" sz="950" dirty="0"/>
          </a:p>
        </p:txBody>
      </p:sp>
      <p:sp>
        <p:nvSpPr>
          <p:cNvPr id="113" name="Shape 110"/>
          <p:cNvSpPr/>
          <p:nvPr/>
        </p:nvSpPr>
        <p:spPr>
          <a:xfrm>
            <a:off x="7086600" y="9985248"/>
            <a:ext cx="10424160" cy="1627632"/>
          </a:xfrm>
          <a:prstGeom prst="roundRect">
            <a:avLst>
              <a:gd name="adj" fmla="val 2809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4" name="Text 111"/>
          <p:cNvSpPr/>
          <p:nvPr/>
        </p:nvSpPr>
        <p:spPr>
          <a:xfrm>
            <a:off x="7269480" y="10122408"/>
            <a:ext cx="10058400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15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Decision rules and priority bands</a:t>
            </a:r>
            <a:endParaRPr lang="en-US" sz="1150" dirty="0"/>
          </a:p>
        </p:txBody>
      </p:sp>
      <p:sp>
        <p:nvSpPr>
          <p:cNvPr id="115" name="Text 112"/>
          <p:cNvSpPr/>
          <p:nvPr/>
        </p:nvSpPr>
        <p:spPr>
          <a:xfrm>
            <a:off x="7287768" y="10460736"/>
            <a:ext cx="10021824" cy="8229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01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Ordered first-match rules: RETURNS-01 → STOCK-01/02/03 → DIGITAL-01/02 → MARGIN-01 → MONITOR-00.</a:t>
            </a:r>
            <a:endParaRPr lang="en-US" sz="1010" dirty="0"/>
          </a:p>
          <a:p>
            <a:pPr marL="0" indent="0" algn="l">
              <a:lnSpc>
                <a:spcPct val="92000"/>
              </a:lnSpc>
              <a:buNone/>
            </a:pPr>
            <a:r>
              <a:rPr lang="en-US" sz="101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Priority bands: Monitor &lt;55 | Medium 55–&lt;68 | High 68–&lt;80 | Critical 80–100. 68.4 is a queue-priority score, not a probability.</a:t>
            </a:r>
            <a:endParaRPr lang="en-US" sz="1010" dirty="0"/>
          </a:p>
        </p:txBody>
      </p:sp>
      <p:sp>
        <p:nvSpPr>
          <p:cNvPr id="116" name="Shape 113"/>
          <p:cNvSpPr/>
          <p:nvPr/>
        </p:nvSpPr>
        <p:spPr>
          <a:xfrm>
            <a:off x="18196560" y="2578608"/>
            <a:ext cx="11759184" cy="11671392"/>
          </a:xfrm>
          <a:prstGeom prst="roundRect">
            <a:avLst>
              <a:gd name="adj" fmla="val 783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7" name="Shape 114"/>
          <p:cNvSpPr/>
          <p:nvPr/>
        </p:nvSpPr>
        <p:spPr>
          <a:xfrm>
            <a:off x="18196560" y="2578608"/>
            <a:ext cx="11759184" cy="493776"/>
          </a:xfrm>
          <a:prstGeom prst="roundRect">
            <a:avLst>
              <a:gd name="adj" fmla="val 11111"/>
            </a:avLst>
          </a:prstGeom>
          <a:solidFill>
            <a:srgbClr val="0B3B61"/>
          </a:solidFill>
          <a:ln w="12700">
            <a:solidFill>
              <a:srgbClr val="0B3B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8" name="Shape 115"/>
          <p:cNvSpPr/>
          <p:nvPr/>
        </p:nvSpPr>
        <p:spPr>
          <a:xfrm>
            <a:off x="18297144" y="2651760"/>
            <a:ext cx="347472" cy="347472"/>
          </a:xfrm>
          <a:prstGeom prst="ellipse">
            <a:avLst/>
          </a:prstGeom>
          <a:solidFill>
            <a:srgbClr val="062B49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9" name="Text 116"/>
          <p:cNvSpPr/>
          <p:nvPr/>
        </p:nvSpPr>
        <p:spPr>
          <a:xfrm>
            <a:off x="18297144" y="2722880"/>
            <a:ext cx="347472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500" dirty="0"/>
          </a:p>
        </p:txBody>
      </p:sp>
      <p:sp>
        <p:nvSpPr>
          <p:cNvPr id="120" name="Text 117"/>
          <p:cNvSpPr/>
          <p:nvPr/>
        </p:nvSpPr>
        <p:spPr>
          <a:xfrm>
            <a:off x="18726912" y="2665476"/>
            <a:ext cx="11119104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Actual MDSS Application</a:t>
            </a:r>
            <a:endParaRPr lang="en-US" sz="1900" dirty="0"/>
          </a:p>
        </p:txBody>
      </p:sp>
      <p:sp>
        <p:nvSpPr>
          <p:cNvPr id="121" name="Text 118"/>
          <p:cNvSpPr/>
          <p:nvPr/>
        </p:nvSpPr>
        <p:spPr>
          <a:xfrm>
            <a:off x="18425160" y="3140000"/>
            <a:ext cx="11301984" cy="2500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7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Actual embedded images extracted from the final report. They show the implemented Flask/Jinja pages, not generated mock-ups.</a:t>
            </a:r>
            <a:endParaRPr lang="en-US" sz="970" dirty="0"/>
          </a:p>
        </p:txBody>
      </p:sp>
      <p:sp>
        <p:nvSpPr>
          <p:cNvPr id="122" name="Shape 119"/>
          <p:cNvSpPr/>
          <p:nvPr/>
        </p:nvSpPr>
        <p:spPr>
          <a:xfrm>
            <a:off x="18425160" y="3420000"/>
            <a:ext cx="11301984" cy="4380000"/>
          </a:xfrm>
          <a:prstGeom prst="roundRect">
            <a:avLst>
              <a:gd name="adj" fmla="val 1231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3" name="Image 1" descr="/mnt/data/report_extract/word/media/image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76814" y="3460000"/>
            <a:ext cx="8998675" cy="4300000"/>
          </a:xfrm>
          <a:prstGeom prst="rect">
            <a:avLst/>
          </a:prstGeom>
        </p:spPr>
      </p:pic>
      <p:sp>
        <p:nvSpPr>
          <p:cNvPr id="124" name="Text 120"/>
          <p:cNvSpPr/>
          <p:nvPr/>
        </p:nvSpPr>
        <p:spPr>
          <a:xfrm>
            <a:off x="18516600" y="7860000"/>
            <a:ext cx="11119104" cy="1700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88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Command Centre: executive view of revenue, action counts and top weekly queue.</a:t>
            </a:r>
            <a:endParaRPr lang="en-US" sz="880" dirty="0"/>
          </a:p>
        </p:txBody>
      </p:sp>
      <p:sp>
        <p:nvSpPr>
          <p:cNvPr id="125" name="Shape 121"/>
          <p:cNvSpPr/>
          <p:nvPr/>
        </p:nvSpPr>
        <p:spPr>
          <a:xfrm>
            <a:off x="18425160" y="8130000"/>
            <a:ext cx="5577840" cy="2320000"/>
          </a:xfrm>
          <a:prstGeom prst="roundRect">
            <a:avLst>
              <a:gd name="adj" fmla="val 1778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6" name="Image 2" descr="/mnt/data/report_extract/word/media/image8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66415" y="8165000"/>
            <a:ext cx="4695329" cy="2250000"/>
          </a:xfrm>
          <a:prstGeom prst="rect">
            <a:avLst/>
          </a:prstGeom>
        </p:spPr>
      </p:pic>
      <p:sp>
        <p:nvSpPr>
          <p:cNvPr id="127" name="Shape 122"/>
          <p:cNvSpPr/>
          <p:nvPr/>
        </p:nvSpPr>
        <p:spPr>
          <a:xfrm>
            <a:off x="24368760" y="8130000"/>
            <a:ext cx="5394960" cy="2320000"/>
          </a:xfrm>
          <a:prstGeom prst="roundRect">
            <a:avLst>
              <a:gd name="adj" fmla="val 1778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8" name="Image 3" descr="/mnt/data/report_extract/word/media/image9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81305" y="8165000"/>
            <a:ext cx="4769869" cy="2250000"/>
          </a:xfrm>
          <a:prstGeom prst="rect">
            <a:avLst/>
          </a:prstGeom>
        </p:spPr>
      </p:pic>
      <p:sp>
        <p:nvSpPr>
          <p:cNvPr id="129" name="Text 123"/>
          <p:cNvSpPr/>
          <p:nvPr/>
        </p:nvSpPr>
        <p:spPr>
          <a:xfrm>
            <a:off x="18516600" y="10500000"/>
            <a:ext cx="11119104" cy="1700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85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Opportunity Queue exposes product-level evidence, rule IDs and accountable owners; Scenario Lab challenges weighting assumptions.</a:t>
            </a:r>
            <a:endParaRPr lang="en-US" sz="850" dirty="0"/>
          </a:p>
        </p:txBody>
      </p:sp>
      <p:sp>
        <p:nvSpPr>
          <p:cNvPr id="130" name="Shape 124"/>
          <p:cNvSpPr/>
          <p:nvPr/>
        </p:nvSpPr>
        <p:spPr>
          <a:xfrm>
            <a:off x="18425160" y="10770000"/>
            <a:ext cx="5577840" cy="2320000"/>
          </a:xfrm>
          <a:prstGeom prst="roundRect">
            <a:avLst>
              <a:gd name="adj" fmla="val 1860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1" name="Image 4" descr="/mnt/data/report_extract/word/media/image15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723112" y="10805000"/>
            <a:ext cx="4981935" cy="2250000"/>
          </a:xfrm>
          <a:prstGeom prst="rect">
            <a:avLst/>
          </a:prstGeom>
        </p:spPr>
      </p:pic>
      <p:sp>
        <p:nvSpPr>
          <p:cNvPr id="132" name="Shape 125"/>
          <p:cNvSpPr/>
          <p:nvPr/>
        </p:nvSpPr>
        <p:spPr>
          <a:xfrm>
            <a:off x="24368760" y="10770000"/>
            <a:ext cx="5394960" cy="2320000"/>
          </a:xfrm>
          <a:prstGeom prst="roundRect">
            <a:avLst>
              <a:gd name="adj" fmla="val 1860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3" name="Image 5" descr="/mnt/data/report_extract/word/media/image6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698244" y="10805000"/>
            <a:ext cx="4735991" cy="2250000"/>
          </a:xfrm>
          <a:prstGeom prst="rect">
            <a:avLst/>
          </a:prstGeom>
        </p:spPr>
      </p:pic>
      <p:sp>
        <p:nvSpPr>
          <p:cNvPr id="134" name="Text 126"/>
          <p:cNvSpPr/>
          <p:nvPr/>
        </p:nvSpPr>
        <p:spPr>
          <a:xfrm>
            <a:off x="18516600" y="13140000"/>
            <a:ext cx="11119104" cy="1700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85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Verification provides repeatable technical checks; Data Workspace controls validated workbook upload.</a:t>
            </a:r>
            <a:endParaRPr lang="en-US" sz="850" dirty="0"/>
          </a:p>
        </p:txBody>
      </p:sp>
      <p:sp>
        <p:nvSpPr>
          <p:cNvPr id="135" name="Shape 127"/>
          <p:cNvSpPr/>
          <p:nvPr/>
        </p:nvSpPr>
        <p:spPr>
          <a:xfrm>
            <a:off x="266879" y="13074486"/>
            <a:ext cx="11338560" cy="5582412"/>
          </a:xfrm>
          <a:prstGeom prst="roundRect">
            <a:avLst>
              <a:gd name="adj" fmla="val 1441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6" name="Shape 128"/>
          <p:cNvSpPr/>
          <p:nvPr/>
        </p:nvSpPr>
        <p:spPr>
          <a:xfrm>
            <a:off x="266879" y="13074486"/>
            <a:ext cx="11338560" cy="543153"/>
          </a:xfrm>
          <a:prstGeom prst="roundRect">
            <a:avLst>
              <a:gd name="adj" fmla="val 11111"/>
            </a:avLst>
          </a:prstGeom>
          <a:solidFill>
            <a:srgbClr val="0B3B61"/>
          </a:solidFill>
          <a:ln w="12700">
            <a:solidFill>
              <a:srgbClr val="0B3B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7" name="Shape 129"/>
          <p:cNvSpPr/>
          <p:nvPr/>
        </p:nvSpPr>
        <p:spPr>
          <a:xfrm>
            <a:off x="367463" y="13114719"/>
            <a:ext cx="347472" cy="382219"/>
          </a:xfrm>
          <a:prstGeom prst="ellipse">
            <a:avLst/>
          </a:prstGeom>
          <a:solidFill>
            <a:srgbClr val="062B49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8" name="Text 130"/>
          <p:cNvSpPr/>
          <p:nvPr/>
        </p:nvSpPr>
        <p:spPr>
          <a:xfrm>
            <a:off x="367463" y="13190157"/>
            <a:ext cx="347472" cy="281635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lang="en-US" sz="1500" dirty="0"/>
          </a:p>
        </p:txBody>
      </p:sp>
      <p:sp>
        <p:nvSpPr>
          <p:cNvPr id="139" name="Text 131"/>
          <p:cNvSpPr/>
          <p:nvPr/>
        </p:nvSpPr>
        <p:spPr>
          <a:xfrm>
            <a:off x="797231" y="13170040"/>
            <a:ext cx="10698480" cy="331927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Results + Evaluation</a:t>
            </a:r>
            <a:endParaRPr lang="en-US" sz="1900" dirty="0"/>
          </a:p>
        </p:txBody>
      </p:sp>
      <p:sp>
        <p:nvSpPr>
          <p:cNvPr id="140" name="Shape 132"/>
          <p:cNvSpPr/>
          <p:nvPr/>
        </p:nvSpPr>
        <p:spPr>
          <a:xfrm>
            <a:off x="495479" y="13778574"/>
            <a:ext cx="1965960" cy="854964"/>
          </a:xfrm>
          <a:prstGeom prst="roundRect">
            <a:avLst>
              <a:gd name="adj" fmla="val 8235"/>
            </a:avLst>
          </a:prstGeom>
          <a:solidFill>
            <a:srgbClr val="FFFFFF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1" name="Text 133"/>
          <p:cNvSpPr/>
          <p:nvPr/>
        </p:nvSpPr>
        <p:spPr>
          <a:xfrm>
            <a:off x="568631" y="13859041"/>
            <a:ext cx="1819656" cy="231343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61758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WORKBOOKS</a:t>
            </a:r>
            <a:endParaRPr lang="en-US" sz="880" dirty="0"/>
          </a:p>
        </p:txBody>
      </p:sp>
      <p:sp>
        <p:nvSpPr>
          <p:cNvPr id="142" name="Text 134"/>
          <p:cNvSpPr/>
          <p:nvPr/>
        </p:nvSpPr>
        <p:spPr>
          <a:xfrm>
            <a:off x="568631" y="14130618"/>
            <a:ext cx="1819656" cy="4526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800" dirty="0"/>
          </a:p>
        </p:txBody>
      </p:sp>
      <p:sp>
        <p:nvSpPr>
          <p:cNvPr id="143" name="Shape 135"/>
          <p:cNvSpPr/>
          <p:nvPr/>
        </p:nvSpPr>
        <p:spPr>
          <a:xfrm>
            <a:off x="2598599" y="13778574"/>
            <a:ext cx="1965960" cy="854964"/>
          </a:xfrm>
          <a:prstGeom prst="roundRect">
            <a:avLst>
              <a:gd name="adj" fmla="val 8235"/>
            </a:avLst>
          </a:prstGeom>
          <a:solidFill>
            <a:srgbClr val="FFFFFF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4" name="Text 136"/>
          <p:cNvSpPr/>
          <p:nvPr/>
        </p:nvSpPr>
        <p:spPr>
          <a:xfrm>
            <a:off x="2671751" y="13859041"/>
            <a:ext cx="1819656" cy="231343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61758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WEEKS EACH</a:t>
            </a:r>
            <a:endParaRPr lang="en-US" sz="880" dirty="0"/>
          </a:p>
        </p:txBody>
      </p:sp>
      <p:sp>
        <p:nvSpPr>
          <p:cNvPr id="145" name="Text 137"/>
          <p:cNvSpPr/>
          <p:nvPr/>
        </p:nvSpPr>
        <p:spPr>
          <a:xfrm>
            <a:off x="2671751" y="14130618"/>
            <a:ext cx="1819656" cy="4526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1800" dirty="0"/>
          </a:p>
        </p:txBody>
      </p:sp>
      <p:sp>
        <p:nvSpPr>
          <p:cNvPr id="146" name="Shape 138"/>
          <p:cNvSpPr/>
          <p:nvPr/>
        </p:nvSpPr>
        <p:spPr>
          <a:xfrm>
            <a:off x="4701719" y="13778574"/>
            <a:ext cx="1965960" cy="854964"/>
          </a:xfrm>
          <a:prstGeom prst="roundRect">
            <a:avLst>
              <a:gd name="adj" fmla="val 8235"/>
            </a:avLst>
          </a:prstGeom>
          <a:solidFill>
            <a:srgbClr val="FFFFFF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7" name="Text 139"/>
          <p:cNvSpPr/>
          <p:nvPr/>
        </p:nvSpPr>
        <p:spPr>
          <a:xfrm>
            <a:off x="4774871" y="13859041"/>
            <a:ext cx="1819656" cy="231343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61758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WEEKLY STATES</a:t>
            </a:r>
            <a:endParaRPr lang="en-US" sz="880" dirty="0"/>
          </a:p>
        </p:txBody>
      </p:sp>
      <p:sp>
        <p:nvSpPr>
          <p:cNvPr id="148" name="Text 140"/>
          <p:cNvSpPr/>
          <p:nvPr/>
        </p:nvSpPr>
        <p:spPr>
          <a:xfrm>
            <a:off x="4774871" y="14130618"/>
            <a:ext cx="1819656" cy="4526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48</a:t>
            </a:r>
            <a:endParaRPr lang="en-US" sz="1800" dirty="0"/>
          </a:p>
        </p:txBody>
      </p:sp>
      <p:sp>
        <p:nvSpPr>
          <p:cNvPr id="149" name="Shape 141"/>
          <p:cNvSpPr/>
          <p:nvPr/>
        </p:nvSpPr>
        <p:spPr>
          <a:xfrm>
            <a:off x="6804839" y="13778574"/>
            <a:ext cx="1965960" cy="854964"/>
          </a:xfrm>
          <a:prstGeom prst="roundRect">
            <a:avLst>
              <a:gd name="adj" fmla="val 8235"/>
            </a:avLst>
          </a:prstGeom>
          <a:solidFill>
            <a:srgbClr val="FFFFFF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0" name="Text 142"/>
          <p:cNvSpPr/>
          <p:nvPr/>
        </p:nvSpPr>
        <p:spPr>
          <a:xfrm>
            <a:off x="6877991" y="13859041"/>
            <a:ext cx="1819656" cy="231343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61758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CHECKS</a:t>
            </a:r>
            <a:endParaRPr lang="en-US" sz="880" dirty="0"/>
          </a:p>
        </p:txBody>
      </p:sp>
      <p:sp>
        <p:nvSpPr>
          <p:cNvPr id="151" name="Text 143"/>
          <p:cNvSpPr/>
          <p:nvPr/>
        </p:nvSpPr>
        <p:spPr>
          <a:xfrm>
            <a:off x="6877991" y="14130618"/>
            <a:ext cx="1819656" cy="4526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25</a:t>
            </a:r>
            <a:endParaRPr lang="en-US" sz="1800" dirty="0"/>
          </a:p>
        </p:txBody>
      </p:sp>
      <p:sp>
        <p:nvSpPr>
          <p:cNvPr id="152" name="Shape 144"/>
          <p:cNvSpPr/>
          <p:nvPr/>
        </p:nvSpPr>
        <p:spPr>
          <a:xfrm>
            <a:off x="8907959" y="13778574"/>
            <a:ext cx="2423160" cy="854964"/>
          </a:xfrm>
          <a:prstGeom prst="roundRect">
            <a:avLst>
              <a:gd name="adj" fmla="val 8235"/>
            </a:avLst>
          </a:prstGeom>
          <a:solidFill>
            <a:srgbClr val="EFFAF2"/>
          </a:solidFill>
          <a:ln w="12700">
            <a:solidFill>
              <a:srgbClr val="1987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3" name="Text 145"/>
          <p:cNvSpPr/>
          <p:nvPr/>
        </p:nvSpPr>
        <p:spPr>
          <a:xfrm>
            <a:off x="8981111" y="13859041"/>
            <a:ext cx="2276856" cy="231343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61758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RESULT</a:t>
            </a:r>
            <a:endParaRPr lang="en-US" sz="880" dirty="0"/>
          </a:p>
        </p:txBody>
      </p:sp>
      <p:sp>
        <p:nvSpPr>
          <p:cNvPr id="154" name="Text 146"/>
          <p:cNvSpPr/>
          <p:nvPr/>
        </p:nvSpPr>
        <p:spPr>
          <a:xfrm>
            <a:off x="8981111" y="14130618"/>
            <a:ext cx="2395728" cy="45262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40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1,200 PASS / 0 FAIL / 0 WARN</a:t>
            </a:r>
            <a:endParaRPr lang="en-US" sz="1400" dirty="0"/>
          </a:p>
        </p:txBody>
      </p:sp>
      <p:sp>
        <p:nvSpPr>
          <p:cNvPr id="155" name="Shape 147"/>
          <p:cNvSpPr/>
          <p:nvPr/>
        </p:nvSpPr>
        <p:spPr>
          <a:xfrm>
            <a:off x="495479" y="14884998"/>
            <a:ext cx="5669280" cy="2967228"/>
          </a:xfrm>
          <a:prstGeom prst="roundRect">
            <a:avLst>
              <a:gd name="adj" fmla="val 1356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6" name="Shape 148"/>
          <p:cNvSpPr/>
          <p:nvPr/>
        </p:nvSpPr>
        <p:spPr>
          <a:xfrm>
            <a:off x="495479" y="14884998"/>
            <a:ext cx="1508760" cy="382219"/>
          </a:xfrm>
          <a:prstGeom prst="rect">
            <a:avLst/>
          </a:prstGeom>
          <a:solidFill>
            <a:srgbClr val="0B3B61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7" name="Text 149"/>
          <p:cNvSpPr/>
          <p:nvPr/>
        </p:nvSpPr>
        <p:spPr>
          <a:xfrm>
            <a:off x="522911" y="14985582"/>
            <a:ext cx="1453896" cy="181051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Dataset</a:t>
            </a:r>
            <a:endParaRPr lang="en-US" sz="850" dirty="0"/>
          </a:p>
        </p:txBody>
      </p:sp>
      <p:sp>
        <p:nvSpPr>
          <p:cNvPr id="158" name="Shape 150"/>
          <p:cNvSpPr/>
          <p:nvPr/>
        </p:nvSpPr>
        <p:spPr>
          <a:xfrm>
            <a:off x="2004239" y="14884998"/>
            <a:ext cx="1115568" cy="382219"/>
          </a:xfrm>
          <a:prstGeom prst="rect">
            <a:avLst/>
          </a:prstGeom>
          <a:solidFill>
            <a:srgbClr val="0B3B61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9" name="Text 151"/>
          <p:cNvSpPr/>
          <p:nvPr/>
        </p:nvSpPr>
        <p:spPr>
          <a:xfrm>
            <a:off x="2031671" y="14985582"/>
            <a:ext cx="1060704" cy="181051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Revenue</a:t>
            </a:r>
            <a:endParaRPr lang="en-US" sz="850" dirty="0"/>
          </a:p>
        </p:txBody>
      </p:sp>
      <p:sp>
        <p:nvSpPr>
          <p:cNvPr id="160" name="Shape 152"/>
          <p:cNvSpPr/>
          <p:nvPr/>
        </p:nvSpPr>
        <p:spPr>
          <a:xfrm>
            <a:off x="3119807" y="14884998"/>
            <a:ext cx="969264" cy="382219"/>
          </a:xfrm>
          <a:prstGeom prst="rect">
            <a:avLst/>
          </a:prstGeom>
          <a:solidFill>
            <a:srgbClr val="0B3B61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1" name="Text 153"/>
          <p:cNvSpPr/>
          <p:nvPr/>
        </p:nvSpPr>
        <p:spPr>
          <a:xfrm>
            <a:off x="3147239" y="14985582"/>
            <a:ext cx="914400" cy="181051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Actionable</a:t>
            </a:r>
            <a:endParaRPr lang="en-US" sz="850" dirty="0"/>
          </a:p>
        </p:txBody>
      </p:sp>
      <p:sp>
        <p:nvSpPr>
          <p:cNvPr id="162" name="Shape 154"/>
          <p:cNvSpPr/>
          <p:nvPr/>
        </p:nvSpPr>
        <p:spPr>
          <a:xfrm>
            <a:off x="4089071" y="14884998"/>
            <a:ext cx="841248" cy="382219"/>
          </a:xfrm>
          <a:prstGeom prst="rect">
            <a:avLst/>
          </a:prstGeom>
          <a:solidFill>
            <a:srgbClr val="0B3B61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3" name="Text 155"/>
          <p:cNvSpPr/>
          <p:nvPr/>
        </p:nvSpPr>
        <p:spPr>
          <a:xfrm>
            <a:off x="4116503" y="14985582"/>
            <a:ext cx="786384" cy="181051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</a:t>
            </a:r>
            <a:endParaRPr lang="en-US" sz="850" dirty="0"/>
          </a:p>
        </p:txBody>
      </p:sp>
      <p:sp>
        <p:nvSpPr>
          <p:cNvPr id="164" name="Shape 156"/>
          <p:cNvSpPr/>
          <p:nvPr/>
        </p:nvSpPr>
        <p:spPr>
          <a:xfrm>
            <a:off x="4930319" y="14884998"/>
            <a:ext cx="1097280" cy="382219"/>
          </a:xfrm>
          <a:prstGeom prst="rect">
            <a:avLst/>
          </a:prstGeom>
          <a:solidFill>
            <a:srgbClr val="0B3B61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5" name="Text 157"/>
          <p:cNvSpPr/>
          <p:nvPr/>
        </p:nvSpPr>
        <p:spPr>
          <a:xfrm>
            <a:off x="4957751" y="14985582"/>
            <a:ext cx="1042416" cy="181051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Exposure</a:t>
            </a:r>
            <a:endParaRPr lang="en-US" sz="850" dirty="0"/>
          </a:p>
        </p:txBody>
      </p:sp>
      <p:sp>
        <p:nvSpPr>
          <p:cNvPr id="166" name="Shape 158"/>
          <p:cNvSpPr/>
          <p:nvPr/>
        </p:nvSpPr>
        <p:spPr>
          <a:xfrm>
            <a:off x="495479" y="15267217"/>
            <a:ext cx="1508760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7" name="Text 159"/>
          <p:cNvSpPr/>
          <p:nvPr/>
        </p:nvSpPr>
        <p:spPr>
          <a:xfrm>
            <a:off x="532055" y="15448268"/>
            <a:ext cx="1435608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50" b="1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Baseline</a:t>
            </a:r>
            <a:endParaRPr lang="en-US" sz="950" dirty="0"/>
          </a:p>
        </p:txBody>
      </p:sp>
      <p:sp>
        <p:nvSpPr>
          <p:cNvPr id="168" name="Shape 160"/>
          <p:cNvSpPr/>
          <p:nvPr/>
        </p:nvSpPr>
        <p:spPr>
          <a:xfrm>
            <a:off x="2004239" y="15267217"/>
            <a:ext cx="1115568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9" name="Text 161"/>
          <p:cNvSpPr/>
          <p:nvPr/>
        </p:nvSpPr>
        <p:spPr>
          <a:xfrm>
            <a:off x="2040815" y="15448268"/>
            <a:ext cx="1042416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£153,251</a:t>
            </a:r>
            <a:endParaRPr lang="en-US" sz="920" dirty="0"/>
          </a:p>
        </p:txBody>
      </p:sp>
      <p:sp>
        <p:nvSpPr>
          <p:cNvPr id="170" name="Shape 162"/>
          <p:cNvSpPr/>
          <p:nvPr/>
        </p:nvSpPr>
        <p:spPr>
          <a:xfrm>
            <a:off x="3119807" y="15267217"/>
            <a:ext cx="969264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1" name="Text 163"/>
          <p:cNvSpPr/>
          <p:nvPr/>
        </p:nvSpPr>
        <p:spPr>
          <a:xfrm>
            <a:off x="3156383" y="15448268"/>
            <a:ext cx="896112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920" dirty="0"/>
          </a:p>
        </p:txBody>
      </p:sp>
      <p:sp>
        <p:nvSpPr>
          <p:cNvPr id="172" name="Shape 164"/>
          <p:cNvSpPr/>
          <p:nvPr/>
        </p:nvSpPr>
        <p:spPr>
          <a:xfrm>
            <a:off x="4089071" y="15267217"/>
            <a:ext cx="841248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3" name="Text 165"/>
          <p:cNvSpPr/>
          <p:nvPr/>
        </p:nvSpPr>
        <p:spPr>
          <a:xfrm>
            <a:off x="4125647" y="15448268"/>
            <a:ext cx="768096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</a:t>
            </a:r>
            <a:endParaRPr lang="en-US" sz="920" dirty="0"/>
          </a:p>
        </p:txBody>
      </p:sp>
      <p:sp>
        <p:nvSpPr>
          <p:cNvPr id="174" name="Shape 166"/>
          <p:cNvSpPr/>
          <p:nvPr/>
        </p:nvSpPr>
        <p:spPr>
          <a:xfrm>
            <a:off x="4930319" y="15267217"/>
            <a:ext cx="1097280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5" name="Text 167"/>
          <p:cNvSpPr/>
          <p:nvPr/>
        </p:nvSpPr>
        <p:spPr>
          <a:xfrm>
            <a:off x="4966895" y="15448268"/>
            <a:ext cx="1024128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£550</a:t>
            </a:r>
            <a:endParaRPr lang="en-US" sz="920" dirty="0"/>
          </a:p>
        </p:txBody>
      </p:sp>
      <p:sp>
        <p:nvSpPr>
          <p:cNvPr id="176" name="Shape 168"/>
          <p:cNvSpPr/>
          <p:nvPr/>
        </p:nvSpPr>
        <p:spPr>
          <a:xfrm>
            <a:off x="495479" y="15890838"/>
            <a:ext cx="1508760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7" name="Text 169"/>
          <p:cNvSpPr/>
          <p:nvPr/>
        </p:nvSpPr>
        <p:spPr>
          <a:xfrm>
            <a:off x="532055" y="16071889"/>
            <a:ext cx="1435608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50" b="1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End of Season</a:t>
            </a:r>
            <a:endParaRPr lang="en-US" sz="950" dirty="0"/>
          </a:p>
        </p:txBody>
      </p:sp>
      <p:sp>
        <p:nvSpPr>
          <p:cNvPr id="178" name="Shape 170"/>
          <p:cNvSpPr/>
          <p:nvPr/>
        </p:nvSpPr>
        <p:spPr>
          <a:xfrm>
            <a:off x="2004239" y="15890838"/>
            <a:ext cx="1115568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9" name="Text 171"/>
          <p:cNvSpPr/>
          <p:nvPr/>
        </p:nvSpPr>
        <p:spPr>
          <a:xfrm>
            <a:off x="2040815" y="16071889"/>
            <a:ext cx="1042416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£81,242</a:t>
            </a:r>
            <a:endParaRPr lang="en-US" sz="920" dirty="0"/>
          </a:p>
        </p:txBody>
      </p:sp>
      <p:sp>
        <p:nvSpPr>
          <p:cNvPr id="180" name="Shape 172"/>
          <p:cNvSpPr/>
          <p:nvPr/>
        </p:nvSpPr>
        <p:spPr>
          <a:xfrm>
            <a:off x="3119807" y="15890838"/>
            <a:ext cx="969264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1" name="Text 173"/>
          <p:cNvSpPr/>
          <p:nvPr/>
        </p:nvSpPr>
        <p:spPr>
          <a:xfrm>
            <a:off x="3156383" y="16071889"/>
            <a:ext cx="896112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</a:t>
            </a:r>
            <a:endParaRPr lang="en-US" sz="920" dirty="0"/>
          </a:p>
        </p:txBody>
      </p:sp>
      <p:sp>
        <p:nvSpPr>
          <p:cNvPr id="182" name="Shape 174"/>
          <p:cNvSpPr/>
          <p:nvPr/>
        </p:nvSpPr>
        <p:spPr>
          <a:xfrm>
            <a:off x="4089071" y="15890838"/>
            <a:ext cx="841248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3" name="Text 175"/>
          <p:cNvSpPr/>
          <p:nvPr/>
        </p:nvSpPr>
        <p:spPr>
          <a:xfrm>
            <a:off x="4125647" y="16071889"/>
            <a:ext cx="768096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920" dirty="0"/>
          </a:p>
        </p:txBody>
      </p:sp>
      <p:sp>
        <p:nvSpPr>
          <p:cNvPr id="184" name="Shape 176"/>
          <p:cNvSpPr/>
          <p:nvPr/>
        </p:nvSpPr>
        <p:spPr>
          <a:xfrm>
            <a:off x="4930319" y="15890838"/>
            <a:ext cx="1097280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5" name="Text 177"/>
          <p:cNvSpPr/>
          <p:nvPr/>
        </p:nvSpPr>
        <p:spPr>
          <a:xfrm>
            <a:off x="4966895" y="16071889"/>
            <a:ext cx="1024128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£12,205</a:t>
            </a:r>
            <a:endParaRPr lang="en-US" sz="920" dirty="0"/>
          </a:p>
        </p:txBody>
      </p:sp>
      <p:sp>
        <p:nvSpPr>
          <p:cNvPr id="186" name="Shape 178"/>
          <p:cNvSpPr/>
          <p:nvPr/>
        </p:nvSpPr>
        <p:spPr>
          <a:xfrm>
            <a:off x="495479" y="16514458"/>
            <a:ext cx="1508760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7" name="Text 179"/>
          <p:cNvSpPr/>
          <p:nvPr/>
        </p:nvSpPr>
        <p:spPr>
          <a:xfrm>
            <a:off x="532055" y="16695510"/>
            <a:ext cx="1435608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50" b="1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Peak Trading</a:t>
            </a:r>
            <a:endParaRPr lang="en-US" sz="950" dirty="0"/>
          </a:p>
        </p:txBody>
      </p:sp>
      <p:sp>
        <p:nvSpPr>
          <p:cNvPr id="188" name="Shape 180"/>
          <p:cNvSpPr/>
          <p:nvPr/>
        </p:nvSpPr>
        <p:spPr>
          <a:xfrm>
            <a:off x="2004239" y="16514458"/>
            <a:ext cx="1115568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9" name="Text 181"/>
          <p:cNvSpPr/>
          <p:nvPr/>
        </p:nvSpPr>
        <p:spPr>
          <a:xfrm>
            <a:off x="2040815" y="16695510"/>
            <a:ext cx="1042416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£238,261</a:t>
            </a:r>
            <a:endParaRPr lang="en-US" sz="920" dirty="0"/>
          </a:p>
        </p:txBody>
      </p:sp>
      <p:sp>
        <p:nvSpPr>
          <p:cNvPr id="190" name="Shape 182"/>
          <p:cNvSpPr/>
          <p:nvPr/>
        </p:nvSpPr>
        <p:spPr>
          <a:xfrm>
            <a:off x="3119807" y="16514458"/>
            <a:ext cx="969264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1" name="Text 183"/>
          <p:cNvSpPr/>
          <p:nvPr/>
        </p:nvSpPr>
        <p:spPr>
          <a:xfrm>
            <a:off x="3156383" y="16695510"/>
            <a:ext cx="896112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15</a:t>
            </a:r>
            <a:endParaRPr lang="en-US" sz="920" dirty="0"/>
          </a:p>
        </p:txBody>
      </p:sp>
      <p:sp>
        <p:nvSpPr>
          <p:cNvPr id="192" name="Shape 184"/>
          <p:cNvSpPr/>
          <p:nvPr/>
        </p:nvSpPr>
        <p:spPr>
          <a:xfrm>
            <a:off x="4089071" y="16514458"/>
            <a:ext cx="841248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3" name="Text 185"/>
          <p:cNvSpPr/>
          <p:nvPr/>
        </p:nvSpPr>
        <p:spPr>
          <a:xfrm>
            <a:off x="4125647" y="16695510"/>
            <a:ext cx="768096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920" dirty="0"/>
          </a:p>
        </p:txBody>
      </p:sp>
      <p:sp>
        <p:nvSpPr>
          <p:cNvPr id="194" name="Shape 186"/>
          <p:cNvSpPr/>
          <p:nvPr/>
        </p:nvSpPr>
        <p:spPr>
          <a:xfrm>
            <a:off x="4930319" y="16514458"/>
            <a:ext cx="1097280" cy="623620"/>
          </a:xfrm>
          <a:prstGeom prst="rect">
            <a:avLst/>
          </a:prstGeom>
          <a:solidFill>
            <a:srgbClr val="FFFF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5" name="Text 187"/>
          <p:cNvSpPr/>
          <p:nvPr/>
        </p:nvSpPr>
        <p:spPr>
          <a:xfrm>
            <a:off x="4966895" y="16695510"/>
            <a:ext cx="1024128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£27,164</a:t>
            </a:r>
            <a:endParaRPr lang="en-US" sz="920" dirty="0"/>
          </a:p>
        </p:txBody>
      </p:sp>
      <p:sp>
        <p:nvSpPr>
          <p:cNvPr id="196" name="Shape 188"/>
          <p:cNvSpPr/>
          <p:nvPr/>
        </p:nvSpPr>
        <p:spPr>
          <a:xfrm>
            <a:off x="495479" y="17138079"/>
            <a:ext cx="1508760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7" name="Text 189"/>
          <p:cNvSpPr/>
          <p:nvPr/>
        </p:nvSpPr>
        <p:spPr>
          <a:xfrm>
            <a:off x="532055" y="17319130"/>
            <a:ext cx="1435608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50" b="1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Post Returns</a:t>
            </a:r>
            <a:endParaRPr lang="en-US" sz="950" dirty="0"/>
          </a:p>
        </p:txBody>
      </p:sp>
      <p:sp>
        <p:nvSpPr>
          <p:cNvPr id="198" name="Shape 190"/>
          <p:cNvSpPr/>
          <p:nvPr/>
        </p:nvSpPr>
        <p:spPr>
          <a:xfrm>
            <a:off x="2004239" y="17138079"/>
            <a:ext cx="1115568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9" name="Text 191"/>
          <p:cNvSpPr/>
          <p:nvPr/>
        </p:nvSpPr>
        <p:spPr>
          <a:xfrm>
            <a:off x="2040815" y="17319130"/>
            <a:ext cx="1042416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£161,744</a:t>
            </a:r>
            <a:endParaRPr lang="en-US" sz="920" dirty="0"/>
          </a:p>
        </p:txBody>
      </p:sp>
      <p:sp>
        <p:nvSpPr>
          <p:cNvPr id="200" name="Shape 192"/>
          <p:cNvSpPr/>
          <p:nvPr/>
        </p:nvSpPr>
        <p:spPr>
          <a:xfrm>
            <a:off x="3119807" y="17138079"/>
            <a:ext cx="969264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1" name="Text 193"/>
          <p:cNvSpPr/>
          <p:nvPr/>
        </p:nvSpPr>
        <p:spPr>
          <a:xfrm>
            <a:off x="3156383" y="17319130"/>
            <a:ext cx="896112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lang="en-US" sz="920" dirty="0"/>
          </a:p>
        </p:txBody>
      </p:sp>
      <p:sp>
        <p:nvSpPr>
          <p:cNvPr id="202" name="Shape 194"/>
          <p:cNvSpPr/>
          <p:nvPr/>
        </p:nvSpPr>
        <p:spPr>
          <a:xfrm>
            <a:off x="4089071" y="17138079"/>
            <a:ext cx="841248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3" name="Text 195"/>
          <p:cNvSpPr/>
          <p:nvPr/>
        </p:nvSpPr>
        <p:spPr>
          <a:xfrm>
            <a:off x="4125647" y="17319130"/>
            <a:ext cx="768096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</a:t>
            </a:r>
            <a:endParaRPr lang="en-US" sz="920" dirty="0"/>
          </a:p>
        </p:txBody>
      </p:sp>
      <p:sp>
        <p:nvSpPr>
          <p:cNvPr id="204" name="Shape 196"/>
          <p:cNvSpPr/>
          <p:nvPr/>
        </p:nvSpPr>
        <p:spPr>
          <a:xfrm>
            <a:off x="4930319" y="17138079"/>
            <a:ext cx="1097280" cy="623620"/>
          </a:xfrm>
          <a:prstGeom prst="rect">
            <a:avLst/>
          </a:prstGeom>
          <a:solidFill>
            <a:srgbClr val="F8FBFF"/>
          </a:solidFill>
          <a:ln w="6350">
            <a:solidFill>
              <a:srgbClr val="D5E2E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5" name="Text 197"/>
          <p:cNvSpPr/>
          <p:nvPr/>
        </p:nvSpPr>
        <p:spPr>
          <a:xfrm>
            <a:off x="4966895" y="17319130"/>
            <a:ext cx="1024128" cy="20116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£18,711</a:t>
            </a:r>
            <a:endParaRPr lang="en-US" sz="920" dirty="0"/>
          </a:p>
        </p:txBody>
      </p:sp>
      <p:sp>
        <p:nvSpPr>
          <p:cNvPr id="206" name="Shape 198"/>
          <p:cNvSpPr/>
          <p:nvPr/>
        </p:nvSpPr>
        <p:spPr>
          <a:xfrm>
            <a:off x="6439079" y="14884998"/>
            <a:ext cx="4892040" cy="2967228"/>
          </a:xfrm>
          <a:prstGeom prst="roundRect">
            <a:avLst>
              <a:gd name="adj" fmla="val 1356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7" name="Text 199"/>
          <p:cNvSpPr/>
          <p:nvPr/>
        </p:nvSpPr>
        <p:spPr>
          <a:xfrm>
            <a:off x="6576239" y="14985582"/>
            <a:ext cx="4617720" cy="2514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8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Scenario sensitivity: Stock Risk vs Balanced</a:t>
            </a:r>
            <a:endParaRPr lang="en-US" sz="980" dirty="0"/>
          </a:p>
        </p:txBody>
      </p:sp>
      <p:sp>
        <p:nvSpPr>
          <p:cNvPr id="208" name="Text 200"/>
          <p:cNvSpPr/>
          <p:nvPr/>
        </p:nvSpPr>
        <p:spPr>
          <a:xfrm>
            <a:off x="6576239" y="15267217"/>
            <a:ext cx="4617720" cy="181051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75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Positive = moves closer to rank 1</a:t>
            </a:r>
            <a:endParaRPr lang="en-US" sz="750" dirty="0"/>
          </a:p>
        </p:txBody>
      </p:sp>
      <p:sp>
        <p:nvSpPr>
          <p:cNvPr id="209" name="Shape 201"/>
          <p:cNvSpPr/>
          <p:nvPr/>
        </p:nvSpPr>
        <p:spPr>
          <a:xfrm>
            <a:off x="8999399" y="15538794"/>
            <a:ext cx="0" cy="1961388"/>
          </a:xfrm>
          <a:prstGeom prst="line">
            <a:avLst/>
          </a:prstGeom>
          <a:noFill/>
          <a:ln w="8890">
            <a:solidFill>
              <a:srgbClr val="9999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0" name="Text 202"/>
          <p:cNvSpPr/>
          <p:nvPr/>
        </p:nvSpPr>
        <p:spPr>
          <a:xfrm>
            <a:off x="6530519" y="15589086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Burberry Signature Coat</a:t>
            </a:r>
            <a:endParaRPr lang="en-US" sz="520" dirty="0"/>
          </a:p>
        </p:txBody>
      </p:sp>
      <p:sp>
        <p:nvSpPr>
          <p:cNvPr id="211" name="Shape 203"/>
          <p:cNvSpPr/>
          <p:nvPr/>
        </p:nvSpPr>
        <p:spPr>
          <a:xfrm>
            <a:off x="8999399" y="15609202"/>
            <a:ext cx="1228344" cy="130759"/>
          </a:xfrm>
          <a:prstGeom prst="rect">
            <a:avLst/>
          </a:prstGeom>
          <a:solidFill>
            <a:srgbClr val="1E73BE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2" name="Text 204"/>
          <p:cNvSpPr/>
          <p:nvPr/>
        </p:nvSpPr>
        <p:spPr>
          <a:xfrm>
            <a:off x="10273463" y="15599144"/>
            <a:ext cx="320040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6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+26</a:t>
            </a:r>
            <a:endParaRPr lang="en-US" sz="620" dirty="0"/>
          </a:p>
        </p:txBody>
      </p:sp>
      <p:sp>
        <p:nvSpPr>
          <p:cNvPr id="213" name="Text 205"/>
          <p:cNvSpPr/>
          <p:nvPr/>
        </p:nvSpPr>
        <p:spPr>
          <a:xfrm>
            <a:off x="6530519" y="15780195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Stella Essential Trousers</a:t>
            </a:r>
            <a:endParaRPr lang="en-US" sz="520" dirty="0"/>
          </a:p>
        </p:txBody>
      </p:sp>
      <p:sp>
        <p:nvSpPr>
          <p:cNvPr id="214" name="Shape 206"/>
          <p:cNvSpPr/>
          <p:nvPr/>
        </p:nvSpPr>
        <p:spPr>
          <a:xfrm>
            <a:off x="8999399" y="15800312"/>
            <a:ext cx="897636" cy="130759"/>
          </a:xfrm>
          <a:prstGeom prst="rect">
            <a:avLst/>
          </a:prstGeom>
          <a:solidFill>
            <a:srgbClr val="1E73BE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5" name="Text 207"/>
          <p:cNvSpPr/>
          <p:nvPr/>
        </p:nvSpPr>
        <p:spPr>
          <a:xfrm>
            <a:off x="9942755" y="15790254"/>
            <a:ext cx="320040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6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+19</a:t>
            </a:r>
            <a:endParaRPr lang="en-US" sz="620" dirty="0"/>
          </a:p>
        </p:txBody>
      </p:sp>
      <p:sp>
        <p:nvSpPr>
          <p:cNvPr id="216" name="Text 208"/>
          <p:cNvSpPr/>
          <p:nvPr/>
        </p:nvSpPr>
        <p:spPr>
          <a:xfrm>
            <a:off x="6530519" y="15971305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Burberry Classic Dress</a:t>
            </a:r>
            <a:endParaRPr lang="en-US" sz="520" dirty="0"/>
          </a:p>
        </p:txBody>
      </p:sp>
      <p:sp>
        <p:nvSpPr>
          <p:cNvPr id="217" name="Shape 209"/>
          <p:cNvSpPr/>
          <p:nvPr/>
        </p:nvSpPr>
        <p:spPr>
          <a:xfrm>
            <a:off x="8999399" y="15991422"/>
            <a:ext cx="850392" cy="130759"/>
          </a:xfrm>
          <a:prstGeom prst="rect">
            <a:avLst/>
          </a:prstGeom>
          <a:solidFill>
            <a:srgbClr val="1E73BE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8" name="Text 210"/>
          <p:cNvSpPr/>
          <p:nvPr/>
        </p:nvSpPr>
        <p:spPr>
          <a:xfrm>
            <a:off x="9895511" y="15981363"/>
            <a:ext cx="320040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6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+18</a:t>
            </a:r>
            <a:endParaRPr lang="en-US" sz="620" dirty="0"/>
          </a:p>
        </p:txBody>
      </p:sp>
      <p:sp>
        <p:nvSpPr>
          <p:cNvPr id="219" name="Text 211"/>
          <p:cNvSpPr/>
          <p:nvPr/>
        </p:nvSpPr>
        <p:spPr>
          <a:xfrm>
            <a:off x="6530519" y="16162414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Stella Heritage Cardigan</a:t>
            </a:r>
            <a:endParaRPr lang="en-US" sz="520" dirty="0"/>
          </a:p>
        </p:txBody>
      </p:sp>
      <p:sp>
        <p:nvSpPr>
          <p:cNvPr id="220" name="Shape 212"/>
          <p:cNvSpPr/>
          <p:nvPr/>
        </p:nvSpPr>
        <p:spPr>
          <a:xfrm>
            <a:off x="8999399" y="16182531"/>
            <a:ext cx="803148" cy="130759"/>
          </a:xfrm>
          <a:prstGeom prst="rect">
            <a:avLst/>
          </a:prstGeom>
          <a:solidFill>
            <a:srgbClr val="1E73BE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1" name="Text 213"/>
          <p:cNvSpPr/>
          <p:nvPr/>
        </p:nvSpPr>
        <p:spPr>
          <a:xfrm>
            <a:off x="9848267" y="16172473"/>
            <a:ext cx="320040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6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+17</a:t>
            </a:r>
            <a:endParaRPr lang="en-US" sz="620" dirty="0"/>
          </a:p>
        </p:txBody>
      </p:sp>
      <p:sp>
        <p:nvSpPr>
          <p:cNvPr id="222" name="Text 214"/>
          <p:cNvSpPr/>
          <p:nvPr/>
        </p:nvSpPr>
        <p:spPr>
          <a:xfrm>
            <a:off x="6530519" y="16353524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Moncler Essential Tee</a:t>
            </a:r>
            <a:endParaRPr lang="en-US" sz="520" dirty="0"/>
          </a:p>
        </p:txBody>
      </p:sp>
      <p:sp>
        <p:nvSpPr>
          <p:cNvPr id="223" name="Shape 215"/>
          <p:cNvSpPr/>
          <p:nvPr/>
        </p:nvSpPr>
        <p:spPr>
          <a:xfrm>
            <a:off x="8999399" y="16373641"/>
            <a:ext cx="708660" cy="130759"/>
          </a:xfrm>
          <a:prstGeom prst="rect">
            <a:avLst/>
          </a:prstGeom>
          <a:solidFill>
            <a:srgbClr val="1E73BE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4" name="Text 216"/>
          <p:cNvSpPr/>
          <p:nvPr/>
        </p:nvSpPr>
        <p:spPr>
          <a:xfrm>
            <a:off x="9753779" y="16363582"/>
            <a:ext cx="320040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6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+15</a:t>
            </a:r>
            <a:endParaRPr lang="en-US" sz="620" dirty="0"/>
          </a:p>
        </p:txBody>
      </p:sp>
      <p:sp>
        <p:nvSpPr>
          <p:cNvPr id="225" name="Text 217"/>
          <p:cNvSpPr/>
          <p:nvPr/>
        </p:nvSpPr>
        <p:spPr>
          <a:xfrm>
            <a:off x="6530519" y="16544634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Dolce Classic Tee</a:t>
            </a:r>
            <a:endParaRPr lang="en-US" sz="520" dirty="0"/>
          </a:p>
        </p:txBody>
      </p:sp>
      <p:sp>
        <p:nvSpPr>
          <p:cNvPr id="226" name="Shape 218"/>
          <p:cNvSpPr/>
          <p:nvPr/>
        </p:nvSpPr>
        <p:spPr>
          <a:xfrm>
            <a:off x="8432471" y="16564750"/>
            <a:ext cx="566928" cy="130759"/>
          </a:xfrm>
          <a:prstGeom prst="rect">
            <a:avLst/>
          </a:prstGeom>
          <a:solidFill>
            <a:srgbClr val="F28C28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7" name="Text 219"/>
          <p:cNvSpPr/>
          <p:nvPr/>
        </p:nvSpPr>
        <p:spPr>
          <a:xfrm>
            <a:off x="7865543" y="16554692"/>
            <a:ext cx="329184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60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-12</a:t>
            </a:r>
            <a:endParaRPr lang="en-US" sz="600" dirty="0"/>
          </a:p>
        </p:txBody>
      </p:sp>
      <p:sp>
        <p:nvSpPr>
          <p:cNvPr id="228" name="Text 220"/>
          <p:cNvSpPr/>
          <p:nvPr/>
        </p:nvSpPr>
        <p:spPr>
          <a:xfrm>
            <a:off x="6530519" y="16735743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Moschino Jacket</a:t>
            </a:r>
            <a:endParaRPr lang="en-US" sz="520" dirty="0"/>
          </a:p>
        </p:txBody>
      </p:sp>
      <p:sp>
        <p:nvSpPr>
          <p:cNvPr id="229" name="Shape 221"/>
          <p:cNvSpPr/>
          <p:nvPr/>
        </p:nvSpPr>
        <p:spPr>
          <a:xfrm>
            <a:off x="8385227" y="16755860"/>
            <a:ext cx="614172" cy="130759"/>
          </a:xfrm>
          <a:prstGeom prst="rect">
            <a:avLst/>
          </a:prstGeom>
          <a:solidFill>
            <a:srgbClr val="F28C28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0" name="Text 222"/>
          <p:cNvSpPr/>
          <p:nvPr/>
        </p:nvSpPr>
        <p:spPr>
          <a:xfrm>
            <a:off x="7818299" y="16745802"/>
            <a:ext cx="329184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60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-13</a:t>
            </a:r>
            <a:endParaRPr lang="en-US" sz="600" dirty="0"/>
          </a:p>
        </p:txBody>
      </p:sp>
      <p:sp>
        <p:nvSpPr>
          <p:cNvPr id="231" name="Text 223"/>
          <p:cNvSpPr/>
          <p:nvPr/>
        </p:nvSpPr>
        <p:spPr>
          <a:xfrm>
            <a:off x="6530519" y="16926853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Gucci Classic Bag</a:t>
            </a:r>
            <a:endParaRPr lang="en-US" sz="520" dirty="0"/>
          </a:p>
        </p:txBody>
      </p:sp>
      <p:sp>
        <p:nvSpPr>
          <p:cNvPr id="232" name="Shape 224"/>
          <p:cNvSpPr/>
          <p:nvPr/>
        </p:nvSpPr>
        <p:spPr>
          <a:xfrm>
            <a:off x="8337983" y="16946970"/>
            <a:ext cx="661416" cy="130759"/>
          </a:xfrm>
          <a:prstGeom prst="rect">
            <a:avLst/>
          </a:prstGeom>
          <a:solidFill>
            <a:srgbClr val="F28C28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3" name="Text 225"/>
          <p:cNvSpPr/>
          <p:nvPr/>
        </p:nvSpPr>
        <p:spPr>
          <a:xfrm>
            <a:off x="7771055" y="16936911"/>
            <a:ext cx="329184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60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-14</a:t>
            </a:r>
            <a:endParaRPr lang="en-US" sz="600" dirty="0"/>
          </a:p>
        </p:txBody>
      </p:sp>
      <p:sp>
        <p:nvSpPr>
          <p:cNvPr id="234" name="Text 226"/>
          <p:cNvSpPr/>
          <p:nvPr/>
        </p:nvSpPr>
        <p:spPr>
          <a:xfrm>
            <a:off x="6530519" y="17117962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Fendi Signature Tee</a:t>
            </a:r>
            <a:endParaRPr lang="en-US" sz="520" dirty="0"/>
          </a:p>
        </p:txBody>
      </p:sp>
      <p:sp>
        <p:nvSpPr>
          <p:cNvPr id="235" name="Shape 227"/>
          <p:cNvSpPr/>
          <p:nvPr/>
        </p:nvSpPr>
        <p:spPr>
          <a:xfrm>
            <a:off x="8290739" y="17138079"/>
            <a:ext cx="708660" cy="130759"/>
          </a:xfrm>
          <a:prstGeom prst="rect">
            <a:avLst/>
          </a:prstGeom>
          <a:solidFill>
            <a:srgbClr val="F28C28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6" name="Text 228"/>
          <p:cNvSpPr/>
          <p:nvPr/>
        </p:nvSpPr>
        <p:spPr>
          <a:xfrm>
            <a:off x="7723811" y="17128021"/>
            <a:ext cx="329184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60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-15</a:t>
            </a:r>
            <a:endParaRPr lang="en-US" sz="600" dirty="0"/>
          </a:p>
        </p:txBody>
      </p:sp>
      <p:sp>
        <p:nvSpPr>
          <p:cNvPr id="237" name="Text 229"/>
          <p:cNvSpPr/>
          <p:nvPr/>
        </p:nvSpPr>
        <p:spPr>
          <a:xfrm>
            <a:off x="6530519" y="17309072"/>
            <a:ext cx="1143000" cy="16093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52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Gucci Classic Boots</a:t>
            </a:r>
            <a:endParaRPr lang="en-US" sz="520" dirty="0"/>
          </a:p>
        </p:txBody>
      </p:sp>
      <p:sp>
        <p:nvSpPr>
          <p:cNvPr id="238" name="Shape 230"/>
          <p:cNvSpPr/>
          <p:nvPr/>
        </p:nvSpPr>
        <p:spPr>
          <a:xfrm>
            <a:off x="8290739" y="17329189"/>
            <a:ext cx="708660" cy="130759"/>
          </a:xfrm>
          <a:prstGeom prst="rect">
            <a:avLst/>
          </a:prstGeom>
          <a:solidFill>
            <a:srgbClr val="F28C28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9" name="Text 231"/>
          <p:cNvSpPr/>
          <p:nvPr/>
        </p:nvSpPr>
        <p:spPr>
          <a:xfrm>
            <a:off x="7723811" y="17319130"/>
            <a:ext cx="329184" cy="13075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r">
              <a:lnSpc>
                <a:spcPct val="92000"/>
              </a:lnSpc>
              <a:buNone/>
            </a:pPr>
            <a:r>
              <a:rPr lang="en-US" sz="60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-15</a:t>
            </a:r>
            <a:endParaRPr lang="en-US" sz="600" dirty="0"/>
          </a:p>
        </p:txBody>
      </p:sp>
      <p:sp>
        <p:nvSpPr>
          <p:cNvPr id="240" name="Text 232"/>
          <p:cNvSpPr/>
          <p:nvPr/>
        </p:nvSpPr>
        <p:spPr>
          <a:xfrm>
            <a:off x="6603671" y="17580649"/>
            <a:ext cx="4562856" cy="181051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68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Same baseline 2025-W52 data; only scoring weights change (stock 20% → 45%).</a:t>
            </a:r>
            <a:endParaRPr lang="en-US" sz="680" dirty="0"/>
          </a:p>
        </p:txBody>
      </p:sp>
      <p:sp>
        <p:nvSpPr>
          <p:cNvPr id="241" name="Shape 233"/>
          <p:cNvSpPr/>
          <p:nvPr/>
        </p:nvSpPr>
        <p:spPr>
          <a:xfrm>
            <a:off x="495479" y="18053394"/>
            <a:ext cx="10881360" cy="442569"/>
          </a:xfrm>
          <a:prstGeom prst="roundRect">
            <a:avLst>
              <a:gd name="adj" fmla="val 13636"/>
            </a:avLst>
          </a:prstGeom>
          <a:solidFill>
            <a:srgbClr val="FFF7ED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2" name="Text 234"/>
          <p:cNvSpPr/>
          <p:nvPr/>
        </p:nvSpPr>
        <p:spPr>
          <a:xfrm>
            <a:off x="678359" y="18174094"/>
            <a:ext cx="10515600" cy="181051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Technical verification covers KPI calculations (6), ranking (6), rules (5), robustness (4) and integration (4). Results prove implemented behaviour, not commercial uplift.</a:t>
            </a:r>
            <a:endParaRPr lang="en-US" sz="880" dirty="0"/>
          </a:p>
        </p:txBody>
      </p:sp>
      <p:sp>
        <p:nvSpPr>
          <p:cNvPr id="243" name="Shape 235"/>
          <p:cNvSpPr/>
          <p:nvPr/>
        </p:nvSpPr>
        <p:spPr>
          <a:xfrm>
            <a:off x="18196560" y="14670992"/>
            <a:ext cx="11759184" cy="5582412"/>
          </a:xfrm>
          <a:prstGeom prst="roundRect">
            <a:avLst>
              <a:gd name="adj" fmla="val 1441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4" name="Shape 236"/>
          <p:cNvSpPr/>
          <p:nvPr/>
        </p:nvSpPr>
        <p:spPr>
          <a:xfrm>
            <a:off x="18196560" y="14670992"/>
            <a:ext cx="11759184" cy="543153"/>
          </a:xfrm>
          <a:prstGeom prst="roundRect">
            <a:avLst>
              <a:gd name="adj" fmla="val 11111"/>
            </a:avLst>
          </a:prstGeom>
          <a:solidFill>
            <a:srgbClr val="0B3B61"/>
          </a:solidFill>
          <a:ln w="12700">
            <a:solidFill>
              <a:srgbClr val="0B3B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5" name="Shape 237"/>
          <p:cNvSpPr/>
          <p:nvPr/>
        </p:nvSpPr>
        <p:spPr>
          <a:xfrm>
            <a:off x="18297144" y="14751460"/>
            <a:ext cx="347472" cy="382219"/>
          </a:xfrm>
          <a:prstGeom prst="ellipse">
            <a:avLst/>
          </a:prstGeom>
          <a:solidFill>
            <a:srgbClr val="062B49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6" name="Text 238"/>
          <p:cNvSpPr/>
          <p:nvPr/>
        </p:nvSpPr>
        <p:spPr>
          <a:xfrm>
            <a:off x="18314997" y="14816839"/>
            <a:ext cx="347472" cy="281635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</a:t>
            </a:r>
            <a:endParaRPr lang="en-US" sz="1500" dirty="0"/>
          </a:p>
        </p:txBody>
      </p:sp>
      <p:sp>
        <p:nvSpPr>
          <p:cNvPr id="247" name="Text 239"/>
          <p:cNvSpPr/>
          <p:nvPr/>
        </p:nvSpPr>
        <p:spPr>
          <a:xfrm>
            <a:off x="18726912" y="14766547"/>
            <a:ext cx="11119104" cy="331927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Decision Example</a:t>
            </a:r>
            <a:endParaRPr lang="en-US" sz="1900" dirty="0"/>
          </a:p>
        </p:txBody>
      </p:sp>
      <p:sp>
        <p:nvSpPr>
          <p:cNvPr id="248" name="Text 240"/>
          <p:cNvSpPr/>
          <p:nvPr/>
        </p:nvSpPr>
        <p:spPr>
          <a:xfrm>
            <a:off x="18516600" y="15375080"/>
            <a:ext cx="11119104" cy="3520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42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STOCK-03: Stella McCartney Kids Essential Trousers</a:t>
            </a:r>
            <a:endParaRPr lang="en-US" sz="1420" dirty="0"/>
          </a:p>
        </p:txBody>
      </p:sp>
      <p:sp>
        <p:nvSpPr>
          <p:cNvPr id="249" name="Shape 241"/>
          <p:cNvSpPr/>
          <p:nvPr/>
        </p:nvSpPr>
        <p:spPr>
          <a:xfrm>
            <a:off x="18516600" y="15978584"/>
            <a:ext cx="2699766" cy="1106424"/>
          </a:xfrm>
          <a:prstGeom prst="roundRect">
            <a:avLst>
              <a:gd name="adj" fmla="val 6364"/>
            </a:avLst>
          </a:prstGeom>
          <a:solidFill>
            <a:srgbClr val="FFF0F0"/>
          </a:solidFill>
          <a:ln w="12700">
            <a:solidFill>
              <a:srgbClr val="D942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0" name="Text 242"/>
          <p:cNvSpPr/>
          <p:nvPr/>
        </p:nvSpPr>
        <p:spPr>
          <a:xfrm>
            <a:off x="18589752" y="16059052"/>
            <a:ext cx="2553462" cy="231343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61758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PRIORITY</a:t>
            </a:r>
            <a:endParaRPr lang="en-US" sz="880" dirty="0"/>
          </a:p>
        </p:txBody>
      </p:sp>
      <p:sp>
        <p:nvSpPr>
          <p:cNvPr id="251" name="Text 243"/>
          <p:cNvSpPr/>
          <p:nvPr/>
        </p:nvSpPr>
        <p:spPr>
          <a:xfrm>
            <a:off x="18589752" y="16330628"/>
            <a:ext cx="2553462" cy="7040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D942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High 68.4</a:t>
            </a:r>
            <a:endParaRPr lang="en-US" sz="1800" dirty="0"/>
          </a:p>
        </p:txBody>
      </p:sp>
      <p:sp>
        <p:nvSpPr>
          <p:cNvPr id="252" name="Shape 244"/>
          <p:cNvSpPr/>
          <p:nvPr/>
        </p:nvSpPr>
        <p:spPr>
          <a:xfrm>
            <a:off x="21326094" y="15978584"/>
            <a:ext cx="2699766" cy="1106424"/>
          </a:xfrm>
          <a:prstGeom prst="roundRect">
            <a:avLst>
              <a:gd name="adj" fmla="val 6364"/>
            </a:avLst>
          </a:prstGeom>
          <a:solidFill>
            <a:srgbClr val="FFF4E8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3" name="Text 245"/>
          <p:cNvSpPr/>
          <p:nvPr/>
        </p:nvSpPr>
        <p:spPr>
          <a:xfrm>
            <a:off x="21399246" y="16059052"/>
            <a:ext cx="2553462" cy="231343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61758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ACTION</a:t>
            </a:r>
            <a:endParaRPr lang="en-US" sz="880" dirty="0"/>
          </a:p>
        </p:txBody>
      </p:sp>
      <p:sp>
        <p:nvSpPr>
          <p:cNvPr id="254" name="Text 246"/>
          <p:cNvSpPr/>
          <p:nvPr/>
        </p:nvSpPr>
        <p:spPr>
          <a:xfrm>
            <a:off x="21399246" y="16330628"/>
            <a:ext cx="2553462" cy="7040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Plan markdown or exposure test</a:t>
            </a:r>
            <a:endParaRPr lang="en-US" sz="1800" dirty="0"/>
          </a:p>
        </p:txBody>
      </p:sp>
      <p:sp>
        <p:nvSpPr>
          <p:cNvPr id="255" name="Shape 247"/>
          <p:cNvSpPr/>
          <p:nvPr/>
        </p:nvSpPr>
        <p:spPr>
          <a:xfrm>
            <a:off x="24135588" y="15978584"/>
            <a:ext cx="2699766" cy="1106424"/>
          </a:xfrm>
          <a:prstGeom prst="roundRect">
            <a:avLst>
              <a:gd name="adj" fmla="val 6364"/>
            </a:avLst>
          </a:prstGeom>
          <a:solidFill>
            <a:srgbClr val="EEF6FF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6" name="Text 248"/>
          <p:cNvSpPr/>
          <p:nvPr/>
        </p:nvSpPr>
        <p:spPr>
          <a:xfrm>
            <a:off x="24208740" y="16059052"/>
            <a:ext cx="2553462" cy="231343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61758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COVER</a:t>
            </a:r>
            <a:endParaRPr lang="en-US" sz="880" dirty="0"/>
          </a:p>
        </p:txBody>
      </p:sp>
      <p:sp>
        <p:nvSpPr>
          <p:cNvPr id="257" name="Text 249"/>
          <p:cNvSpPr/>
          <p:nvPr/>
        </p:nvSpPr>
        <p:spPr>
          <a:xfrm>
            <a:off x="24208740" y="16330628"/>
            <a:ext cx="2553462" cy="7040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12.0 weeks</a:t>
            </a:r>
            <a:endParaRPr lang="en-US" sz="1800" dirty="0"/>
          </a:p>
        </p:txBody>
      </p:sp>
      <p:sp>
        <p:nvSpPr>
          <p:cNvPr id="258" name="Shape 250"/>
          <p:cNvSpPr/>
          <p:nvPr/>
        </p:nvSpPr>
        <p:spPr>
          <a:xfrm>
            <a:off x="26945082" y="15978584"/>
            <a:ext cx="2699766" cy="1106424"/>
          </a:xfrm>
          <a:prstGeom prst="roundRect">
            <a:avLst>
              <a:gd name="adj" fmla="val 6364"/>
            </a:avLst>
          </a:prstGeom>
          <a:solidFill>
            <a:srgbClr val="FFF0F0"/>
          </a:solidFill>
          <a:ln w="12700">
            <a:solidFill>
              <a:srgbClr val="D942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9" name="Text 251"/>
          <p:cNvSpPr/>
          <p:nvPr/>
        </p:nvSpPr>
        <p:spPr>
          <a:xfrm>
            <a:off x="27018234" y="16059052"/>
            <a:ext cx="2553462" cy="231343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880" b="1" dirty="0">
                <a:solidFill>
                  <a:srgbClr val="61758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SELL-THROUGH</a:t>
            </a:r>
            <a:endParaRPr lang="en-US" sz="880" dirty="0"/>
          </a:p>
        </p:txBody>
      </p:sp>
      <p:sp>
        <p:nvSpPr>
          <p:cNvPr id="260" name="Text 252"/>
          <p:cNvSpPr/>
          <p:nvPr/>
        </p:nvSpPr>
        <p:spPr>
          <a:xfrm>
            <a:off x="27018234" y="16330628"/>
            <a:ext cx="2553462" cy="70408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800" b="1" dirty="0">
                <a:solidFill>
                  <a:srgbClr val="D942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7.7%</a:t>
            </a:r>
            <a:endParaRPr lang="en-US" sz="1800" dirty="0"/>
          </a:p>
        </p:txBody>
      </p:sp>
      <p:sp>
        <p:nvSpPr>
          <p:cNvPr id="261" name="Shape 253"/>
          <p:cNvSpPr/>
          <p:nvPr/>
        </p:nvSpPr>
        <p:spPr>
          <a:xfrm>
            <a:off x="18516600" y="17386760"/>
            <a:ext cx="11119104" cy="854964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2" name="Text 254"/>
          <p:cNvSpPr/>
          <p:nvPr/>
        </p:nvSpPr>
        <p:spPr>
          <a:xfrm>
            <a:off x="18699480" y="17597987"/>
            <a:ext cx="10753344" cy="38221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20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Evidence: 60 units remain. STOCK-03 fires because cover is high, sell-through is weak and stock is meaningful. The recommendation is traceable to a visible rule rather than an unexplained score.</a:t>
            </a:r>
            <a:endParaRPr lang="en-US" sz="1200" dirty="0"/>
          </a:p>
        </p:txBody>
      </p:sp>
      <p:sp>
        <p:nvSpPr>
          <p:cNvPr id="263" name="Shape 255"/>
          <p:cNvSpPr/>
          <p:nvPr/>
        </p:nvSpPr>
        <p:spPr>
          <a:xfrm>
            <a:off x="18516600" y="18493184"/>
            <a:ext cx="11119104" cy="1056132"/>
          </a:xfrm>
          <a:prstGeom prst="roundRect">
            <a:avLst>
              <a:gd name="adj" fmla="val 5714"/>
            </a:avLst>
          </a:prstGeom>
          <a:solidFill>
            <a:srgbClr val="FFF1F1"/>
          </a:solidFill>
          <a:ln w="12700">
            <a:solidFill>
              <a:srgbClr val="D9424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4" name="Text 256"/>
          <p:cNvSpPr/>
          <p:nvPr/>
        </p:nvSpPr>
        <p:spPr>
          <a:xfrm>
            <a:off x="18699480" y="18674236"/>
            <a:ext cx="10753344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400" b="1" dirty="0">
                <a:solidFill>
                  <a:srgbClr val="D942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Technical verification ≠ commercial accuracy</a:t>
            </a:r>
            <a:endParaRPr lang="en-US" sz="1400" dirty="0"/>
          </a:p>
        </p:txBody>
      </p:sp>
      <p:sp>
        <p:nvSpPr>
          <p:cNvPr id="265" name="Text 257"/>
          <p:cNvSpPr/>
          <p:nvPr/>
        </p:nvSpPr>
        <p:spPr>
          <a:xfrm>
            <a:off x="18745200" y="19116805"/>
            <a:ext cx="10661904" cy="281635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020" dirty="0">
                <a:solidFill>
                  <a:srgbClr val="D9424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68.4 is a queue-priority score, not a probability. Indicative exposure is a heuristic value proxy, not predicted loss or a forecast.</a:t>
            </a:r>
            <a:endParaRPr lang="en-US" sz="1020" dirty="0"/>
          </a:p>
        </p:txBody>
      </p:sp>
      <p:sp>
        <p:nvSpPr>
          <p:cNvPr id="266" name="Text 258"/>
          <p:cNvSpPr/>
          <p:nvPr/>
        </p:nvSpPr>
        <p:spPr>
          <a:xfrm>
            <a:off x="18699480" y="19800776"/>
            <a:ext cx="10753344" cy="27157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980" dirty="0">
                <a:solidFill>
                  <a:srgbClr val="4A5E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Owner mapping: Trading handles markdown/exposure testing; Buying handles replenishment; Digital Trading handles conversion and visibility work.</a:t>
            </a:r>
            <a:endParaRPr lang="en-US" sz="980" dirty="0"/>
          </a:p>
        </p:txBody>
      </p:sp>
      <p:sp>
        <p:nvSpPr>
          <p:cNvPr id="306" name="Shape 298"/>
          <p:cNvSpPr/>
          <p:nvPr/>
        </p:nvSpPr>
        <p:spPr>
          <a:xfrm>
            <a:off x="-571" y="20528852"/>
            <a:ext cx="30275784" cy="859536"/>
          </a:xfrm>
          <a:prstGeom prst="rect">
            <a:avLst/>
          </a:prstGeom>
          <a:solidFill>
            <a:srgbClr val="062B49"/>
          </a:solidFill>
          <a:ln w="12700">
            <a:solidFill>
              <a:srgbClr val="062B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7" name="Text 299"/>
          <p:cNvSpPr/>
          <p:nvPr/>
        </p:nvSpPr>
        <p:spPr>
          <a:xfrm>
            <a:off x="593789" y="20739164"/>
            <a:ext cx="16367760" cy="25603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Selected references: Hevner et al. (2004); Peffers et al. (2007); Power (2002); Hwang &amp; Yoon (1981); Vafaei et al. (2018); Gregor &amp; Benbasat (1999); Mantrala et al. (2009).  Full references in dissertation.</a:t>
            </a:r>
            <a:endParaRPr lang="en-US" sz="980" dirty="0"/>
          </a:p>
        </p:txBody>
      </p:sp>
      <p:sp>
        <p:nvSpPr>
          <p:cNvPr id="308" name="Text 300"/>
          <p:cNvSpPr/>
          <p:nvPr/>
        </p:nvSpPr>
        <p:spPr>
          <a:xfrm>
            <a:off x="17555909" y="20684300"/>
            <a:ext cx="11612880" cy="2926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00" i="1" dirty="0">
                <a:solidFill>
                  <a:srgbClr val="B8DDF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MDSS transforms fragmented exports into explainable, prioritised actions — supporting confident, evidence-led merchandising decisions.</a:t>
            </a:r>
            <a:endParaRPr lang="en-US" sz="1100" dirty="0"/>
          </a:p>
        </p:txBody>
      </p:sp>
      <p:sp>
        <p:nvSpPr>
          <p:cNvPr id="310" name="Shape 46">
            <a:extLst>
              <a:ext uri="{FF2B5EF4-FFF2-40B4-BE49-F238E27FC236}">
                <a16:creationId xmlns:a16="http://schemas.microsoft.com/office/drawing/2014/main" id="{1D3AE303-CE40-EA1A-BAF7-D02479D767A2}"/>
              </a:ext>
            </a:extLst>
          </p:cNvPr>
          <p:cNvSpPr/>
          <p:nvPr/>
        </p:nvSpPr>
        <p:spPr>
          <a:xfrm>
            <a:off x="11864340" y="13099632"/>
            <a:ext cx="6080760" cy="5582412"/>
          </a:xfrm>
          <a:prstGeom prst="roundRect">
            <a:avLst>
              <a:gd name="adj" fmla="val 1441"/>
            </a:avLst>
          </a:prstGeom>
          <a:solidFill>
            <a:srgbClr val="FFFFFF"/>
          </a:solidFill>
          <a:ln w="12700">
            <a:solidFill>
              <a:srgbClr val="B9CF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2" name="Shape 47">
            <a:extLst>
              <a:ext uri="{FF2B5EF4-FFF2-40B4-BE49-F238E27FC236}">
                <a16:creationId xmlns:a16="http://schemas.microsoft.com/office/drawing/2014/main" id="{1FD18BBA-0AC0-4252-9AD8-CC5F3AE1616C}"/>
              </a:ext>
            </a:extLst>
          </p:cNvPr>
          <p:cNvSpPr/>
          <p:nvPr/>
        </p:nvSpPr>
        <p:spPr>
          <a:xfrm>
            <a:off x="11864340" y="13099632"/>
            <a:ext cx="6080760" cy="543153"/>
          </a:xfrm>
          <a:prstGeom prst="roundRect">
            <a:avLst>
              <a:gd name="adj" fmla="val 11111"/>
            </a:avLst>
          </a:prstGeom>
          <a:solidFill>
            <a:srgbClr val="0B3B61"/>
          </a:solidFill>
          <a:ln w="12700">
            <a:solidFill>
              <a:srgbClr val="0B3B6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4" name="Shape 48">
            <a:extLst>
              <a:ext uri="{FF2B5EF4-FFF2-40B4-BE49-F238E27FC236}">
                <a16:creationId xmlns:a16="http://schemas.microsoft.com/office/drawing/2014/main" id="{10F6438E-BA4B-39EE-EF8C-A3743F46DFD0}"/>
              </a:ext>
            </a:extLst>
          </p:cNvPr>
          <p:cNvSpPr/>
          <p:nvPr/>
        </p:nvSpPr>
        <p:spPr>
          <a:xfrm>
            <a:off x="11964924" y="13180099"/>
            <a:ext cx="347472" cy="382219"/>
          </a:xfrm>
          <a:prstGeom prst="ellipse">
            <a:avLst/>
          </a:prstGeom>
          <a:solidFill>
            <a:srgbClr val="062B49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6" name="Text 49">
            <a:extLst>
              <a:ext uri="{FF2B5EF4-FFF2-40B4-BE49-F238E27FC236}">
                <a16:creationId xmlns:a16="http://schemas.microsoft.com/office/drawing/2014/main" id="{D8A1CFA9-08D6-9E6C-F438-CD50D25A9774}"/>
              </a:ext>
            </a:extLst>
          </p:cNvPr>
          <p:cNvSpPr/>
          <p:nvPr/>
        </p:nvSpPr>
        <p:spPr>
          <a:xfrm>
            <a:off x="11968353" y="13245478"/>
            <a:ext cx="347472" cy="281635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6</a:t>
            </a:r>
            <a:endParaRPr lang="en-US" sz="1500" dirty="0"/>
          </a:p>
        </p:txBody>
      </p:sp>
      <p:sp>
        <p:nvSpPr>
          <p:cNvPr id="318" name="Text 50">
            <a:extLst>
              <a:ext uri="{FF2B5EF4-FFF2-40B4-BE49-F238E27FC236}">
                <a16:creationId xmlns:a16="http://schemas.microsoft.com/office/drawing/2014/main" id="{E60E91A3-C959-E095-A57E-4CC3A396B973}"/>
              </a:ext>
            </a:extLst>
          </p:cNvPr>
          <p:cNvSpPr/>
          <p:nvPr/>
        </p:nvSpPr>
        <p:spPr>
          <a:xfrm>
            <a:off x="12394692" y="13195186"/>
            <a:ext cx="5440680" cy="331927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ctr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Contribution + Boundaries</a:t>
            </a:r>
            <a:endParaRPr lang="en-US" sz="1900" dirty="0"/>
          </a:p>
        </p:txBody>
      </p:sp>
      <p:sp>
        <p:nvSpPr>
          <p:cNvPr id="320" name="Shape 51">
            <a:extLst>
              <a:ext uri="{FF2B5EF4-FFF2-40B4-BE49-F238E27FC236}">
                <a16:creationId xmlns:a16="http://schemas.microsoft.com/office/drawing/2014/main" id="{F882FEAD-30A5-F8D0-75C5-E51082E2CF67}"/>
              </a:ext>
            </a:extLst>
          </p:cNvPr>
          <p:cNvSpPr/>
          <p:nvPr/>
        </p:nvSpPr>
        <p:spPr>
          <a:xfrm>
            <a:off x="12092940" y="13823836"/>
            <a:ext cx="1813560" cy="3570732"/>
          </a:xfrm>
          <a:prstGeom prst="roundRect">
            <a:avLst>
              <a:gd name="adj" fmla="val 3529"/>
            </a:avLst>
          </a:prstGeom>
          <a:solidFill>
            <a:srgbClr val="EAF7EF"/>
          </a:solidFill>
          <a:ln w="12700">
            <a:solidFill>
              <a:srgbClr val="19875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2" name="Text 52">
            <a:extLst>
              <a:ext uri="{FF2B5EF4-FFF2-40B4-BE49-F238E27FC236}">
                <a16:creationId xmlns:a16="http://schemas.microsoft.com/office/drawing/2014/main" id="{00ECD15D-ECC1-ADAE-7E00-972F969DB710}"/>
              </a:ext>
            </a:extLst>
          </p:cNvPr>
          <p:cNvSpPr/>
          <p:nvPr/>
        </p:nvSpPr>
        <p:spPr>
          <a:xfrm>
            <a:off x="12202668" y="13944537"/>
            <a:ext cx="1594104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20" b="1" dirty="0">
                <a:solidFill>
                  <a:srgbClr val="19875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Contribution</a:t>
            </a:r>
            <a:endParaRPr lang="en-US" sz="1120" dirty="0"/>
          </a:p>
        </p:txBody>
      </p:sp>
      <p:sp>
        <p:nvSpPr>
          <p:cNvPr id="324" name="Text 53">
            <a:extLst>
              <a:ext uri="{FF2B5EF4-FFF2-40B4-BE49-F238E27FC236}">
                <a16:creationId xmlns:a16="http://schemas.microsoft.com/office/drawing/2014/main" id="{D42D402B-E101-8FCE-38BC-334C9497CEA2}"/>
              </a:ext>
            </a:extLst>
          </p:cNvPr>
          <p:cNvSpPr/>
          <p:nvPr/>
        </p:nvSpPr>
        <p:spPr>
          <a:xfrm>
            <a:off x="12275820" y="14477632"/>
            <a:ext cx="1493520" cy="2514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94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Integrates BI + GA4 evidence</a:t>
            </a:r>
            <a:endParaRPr lang="en-US" sz="940" dirty="0"/>
          </a:p>
          <a:p>
            <a:pPr>
              <a:lnSpc>
                <a:spcPct val="90000"/>
              </a:lnSpc>
            </a:pPr>
            <a:r>
              <a:rPr lang="en-US" sz="94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Auditable actions, not just metrics</a:t>
            </a:r>
            <a:endParaRPr lang="en-US" sz="940" dirty="0"/>
          </a:p>
          <a:p>
            <a:pPr>
              <a:lnSpc>
                <a:spcPct val="90000"/>
              </a:lnSpc>
            </a:pPr>
            <a:r>
              <a:rPr lang="en-US" sz="94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Visible rule, evidence and owner</a:t>
            </a:r>
            <a:endParaRPr lang="en-US" sz="940" dirty="0"/>
          </a:p>
        </p:txBody>
      </p:sp>
      <p:sp>
        <p:nvSpPr>
          <p:cNvPr id="326" name="Shape 54">
            <a:extLst>
              <a:ext uri="{FF2B5EF4-FFF2-40B4-BE49-F238E27FC236}">
                <a16:creationId xmlns:a16="http://schemas.microsoft.com/office/drawing/2014/main" id="{0AE171AA-AD45-1449-A330-6A32DAF791BF}"/>
              </a:ext>
            </a:extLst>
          </p:cNvPr>
          <p:cNvSpPr/>
          <p:nvPr/>
        </p:nvSpPr>
        <p:spPr>
          <a:xfrm>
            <a:off x="13997940" y="13823836"/>
            <a:ext cx="1813560" cy="3570732"/>
          </a:xfrm>
          <a:prstGeom prst="roundRect">
            <a:avLst>
              <a:gd name="adj" fmla="val 3529"/>
            </a:avLst>
          </a:prstGeom>
          <a:solidFill>
            <a:srgbClr val="FFF3E8"/>
          </a:solidFill>
          <a:ln w="12700">
            <a:solidFill>
              <a:srgbClr val="F28C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8" name="Text 55">
            <a:extLst>
              <a:ext uri="{FF2B5EF4-FFF2-40B4-BE49-F238E27FC236}">
                <a16:creationId xmlns:a16="http://schemas.microsoft.com/office/drawing/2014/main" id="{A758C04C-90A9-8EC2-7CB0-03B327CEA4B7}"/>
              </a:ext>
            </a:extLst>
          </p:cNvPr>
          <p:cNvSpPr/>
          <p:nvPr/>
        </p:nvSpPr>
        <p:spPr>
          <a:xfrm>
            <a:off x="14107668" y="13944537"/>
            <a:ext cx="1594104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20" b="1" dirty="0">
                <a:solidFill>
                  <a:srgbClr val="F28C2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Limitations</a:t>
            </a:r>
            <a:endParaRPr lang="en-US" sz="1120" dirty="0"/>
          </a:p>
        </p:txBody>
      </p:sp>
      <p:sp>
        <p:nvSpPr>
          <p:cNvPr id="330" name="Text 56">
            <a:extLst>
              <a:ext uri="{FF2B5EF4-FFF2-40B4-BE49-F238E27FC236}">
                <a16:creationId xmlns:a16="http://schemas.microsoft.com/office/drawing/2014/main" id="{F351D3B3-CD6E-1B7E-C683-7E1B83281C3A}"/>
              </a:ext>
            </a:extLst>
          </p:cNvPr>
          <p:cNvSpPr/>
          <p:nvPr/>
        </p:nvSpPr>
        <p:spPr>
          <a:xfrm>
            <a:off x="14180820" y="14477632"/>
            <a:ext cx="1493520" cy="2514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94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Synthetic controlled datasets</a:t>
            </a:r>
            <a:endParaRPr lang="en-US" sz="940" dirty="0"/>
          </a:p>
          <a:p>
            <a:pPr>
              <a:lnSpc>
                <a:spcPct val="90000"/>
              </a:lnSpc>
            </a:pPr>
            <a:r>
              <a:rPr lang="en-US" sz="94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Prototype weights and thresholds</a:t>
            </a:r>
            <a:endParaRPr lang="en-US" sz="940" dirty="0"/>
          </a:p>
          <a:p>
            <a:pPr>
              <a:lnSpc>
                <a:spcPct val="90000"/>
              </a:lnSpc>
            </a:pPr>
            <a:r>
              <a:rPr lang="en-US" sz="94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 formal merchandiser UAT</a:t>
            </a:r>
            <a:endParaRPr lang="en-US" sz="940" dirty="0"/>
          </a:p>
        </p:txBody>
      </p:sp>
      <p:sp>
        <p:nvSpPr>
          <p:cNvPr id="332" name="Shape 57">
            <a:extLst>
              <a:ext uri="{FF2B5EF4-FFF2-40B4-BE49-F238E27FC236}">
                <a16:creationId xmlns:a16="http://schemas.microsoft.com/office/drawing/2014/main" id="{2BB94D88-01D4-D872-DEE9-DF87AC5C750F}"/>
              </a:ext>
            </a:extLst>
          </p:cNvPr>
          <p:cNvSpPr/>
          <p:nvPr/>
        </p:nvSpPr>
        <p:spPr>
          <a:xfrm>
            <a:off x="15902940" y="13823836"/>
            <a:ext cx="1813560" cy="3570732"/>
          </a:xfrm>
          <a:prstGeom prst="roundRect">
            <a:avLst>
              <a:gd name="adj" fmla="val 3529"/>
            </a:avLst>
          </a:prstGeom>
          <a:solidFill>
            <a:srgbClr val="EAF3FE"/>
          </a:solidFill>
          <a:ln w="12700">
            <a:solidFill>
              <a:srgbClr val="1E73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4" name="Text 58">
            <a:extLst>
              <a:ext uri="{FF2B5EF4-FFF2-40B4-BE49-F238E27FC236}">
                <a16:creationId xmlns:a16="http://schemas.microsoft.com/office/drawing/2014/main" id="{DEBE625E-B395-6463-6BB4-84288142761E}"/>
              </a:ext>
            </a:extLst>
          </p:cNvPr>
          <p:cNvSpPr/>
          <p:nvPr/>
        </p:nvSpPr>
        <p:spPr>
          <a:xfrm>
            <a:off x="16012668" y="13944537"/>
            <a:ext cx="1594104" cy="3017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ctr">
              <a:lnSpc>
                <a:spcPct val="92000"/>
              </a:lnSpc>
              <a:buNone/>
            </a:pPr>
            <a:r>
              <a:rPr lang="en-US" sz="1120" b="1" dirty="0">
                <a:solidFill>
                  <a:srgbClr val="1E73BE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Future work</a:t>
            </a:r>
            <a:endParaRPr lang="en-US" sz="1120" dirty="0"/>
          </a:p>
        </p:txBody>
      </p:sp>
      <p:sp>
        <p:nvSpPr>
          <p:cNvPr id="336" name="Text 59">
            <a:extLst>
              <a:ext uri="{FF2B5EF4-FFF2-40B4-BE49-F238E27FC236}">
                <a16:creationId xmlns:a16="http://schemas.microsoft.com/office/drawing/2014/main" id="{836B3054-908B-C1C8-4AFE-0E48C49AC756}"/>
              </a:ext>
            </a:extLst>
          </p:cNvPr>
          <p:cNvSpPr/>
          <p:nvPr/>
        </p:nvSpPr>
        <p:spPr>
          <a:xfrm>
            <a:off x="16085820" y="14477632"/>
            <a:ext cx="1493520" cy="25146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94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Historical back-testing</a:t>
            </a:r>
            <a:endParaRPr lang="en-US" sz="940" dirty="0"/>
          </a:p>
          <a:p>
            <a:pPr>
              <a:lnSpc>
                <a:spcPct val="90000"/>
              </a:lnSpc>
            </a:pPr>
            <a:r>
              <a:rPr lang="en-US" sz="94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Expert calibration and UAT</a:t>
            </a:r>
            <a:endParaRPr lang="en-US" sz="940" dirty="0"/>
          </a:p>
          <a:p>
            <a:pPr>
              <a:lnSpc>
                <a:spcPct val="90000"/>
              </a:lnSpc>
            </a:pPr>
            <a:r>
              <a:rPr lang="en-US" sz="940" dirty="0">
                <a:solidFill>
                  <a:srgbClr val="0B213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Live integrations + audit trail</a:t>
            </a:r>
            <a:endParaRPr lang="en-US" sz="940" dirty="0"/>
          </a:p>
        </p:txBody>
      </p:sp>
      <p:sp>
        <p:nvSpPr>
          <p:cNvPr id="338" name="Text 60">
            <a:extLst>
              <a:ext uri="{FF2B5EF4-FFF2-40B4-BE49-F238E27FC236}">
                <a16:creationId xmlns:a16="http://schemas.microsoft.com/office/drawing/2014/main" id="{6E8F72B5-2490-C2B0-4C91-17B957D83B85}"/>
              </a:ext>
            </a:extLst>
          </p:cNvPr>
          <p:cNvSpPr/>
          <p:nvPr/>
        </p:nvSpPr>
        <p:spPr>
          <a:xfrm>
            <a:off x="12156948" y="17625912"/>
            <a:ext cx="5495544" cy="72420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 algn="l">
              <a:lnSpc>
                <a:spcPct val="92000"/>
              </a:lnSpc>
              <a:buNone/>
            </a:pPr>
            <a:r>
              <a:rPr lang="en-US" sz="1120" b="1" dirty="0">
                <a:solidFill>
                  <a:srgbClr val="062B4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Conclusion: transparent weighted scoring and explicit merchandising rules can convert fragmented evidence into explainable weekly priorities within the prototype boundary.</a:t>
            </a:r>
            <a:endParaRPr lang="en-US" sz="11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953</Words>
  <Application>Microsoft Office PowerPoint</Application>
  <PresentationFormat>Custom</PresentationFormat>
  <Paragraphs>171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Merchandising Decision Support System (MDSS)</dc:title>
  <dc:subject>MDSS poster</dc:subject>
  <dc:creator>Federico Mossa</dc:creator>
  <cp:lastModifiedBy>Federico Mossa (2314622)</cp:lastModifiedBy>
  <cp:revision>5</cp:revision>
  <dcterms:created xsi:type="dcterms:W3CDTF">2026-08-10T17:09:21Z</dcterms:created>
  <dcterms:modified xsi:type="dcterms:W3CDTF">2026-08-11T17:36:06Z</dcterms:modified>
</cp:coreProperties>
</file>