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58"/>
  </p:normalViewPr>
  <p:slideViewPr>
    <p:cSldViewPr snapToGrid="0">
      <p:cViewPr varScale="1">
        <p:scale>
          <a:sx n="115" d="100"/>
          <a:sy n="115" d="100"/>
        </p:scale>
        <p:origin x="4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1782A-B5A2-EA31-3552-3F5E08270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DFDA1B-0B52-C320-DBB4-89FCBB3F0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04E0C-F7C5-51B4-D16E-4BCFA2FF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DF99A-C0A9-CBA8-4DEB-7B5AC7FEC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E8A7F-C51F-FA36-3DFF-3A625646C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310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99AAD-B9A3-5193-AA67-2B4E2F243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7CA76-5359-4B97-6039-C7121B1B2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E5B23-FAC1-50BA-ADDC-07C8545BA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A075C-08BC-71D6-6E09-66CEEFDEF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0CFC5-2EBC-9731-7B47-BFAA98061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765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1D5A4-4E21-A761-FE5B-7531CECAD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6C6CCF-166B-874B-11C0-9BD5F0417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6682E-59C9-774E-D63F-54A43D0B1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29C43-4627-1FF8-7588-FE309B75E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FE137-821E-E4A8-F28C-32467E15B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4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58326-781F-2562-D8DE-FF5ADB00F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1C949-1F2B-0080-E4BC-B66C755956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0529C-4621-7163-9E4C-A7651116E2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64011-A062-D415-960F-C5CC1FF44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130FD-9ECD-65D2-4168-A01394FCA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43399E-26ED-F7CA-78D4-5EA355CAC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43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E2E49-F011-DD1D-9A11-33F05C8ED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9E440C-4B9A-CFA6-3397-48B5CBD8A3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A88513-A4FD-A8A0-8269-B4021F604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14937E-915E-0DE9-49C2-8912F2D3A6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ED1B16-2AB3-1439-00F3-62B8CFC7D4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F29A19-0D81-BF01-52DE-B6D5FD8DB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C1EF58-4C61-93F9-DBD8-8625BEADC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06AF94-0717-665A-5196-172693BAD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423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73E70-9A6C-31CB-20DD-16CFF6276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C3F4C7-9CE9-F152-00E0-BC8B0A841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882A3-C6CF-E96A-E3AF-67CE3938C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1734AA-CC8E-91D9-9CC9-D230DC3E1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80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56B805-A6E0-4BEF-E33A-01AF33237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BA4DBB-55A2-0254-D580-C4593ED2A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DCC71-EA5B-FAA6-0A89-F8A4C02A9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03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04037-A51B-BD3E-CA98-2C6F4FF7E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6A464-080A-2BAA-6430-5AE19EACF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7EB1C-B93A-A214-EC7B-8FB671255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55B5C-8628-FD64-DD16-52F1BF297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32CDAE-C04F-FD74-EEC0-3784E517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C4451B-ECDC-CAA5-867B-1DAB04DE2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00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9C34-9F5B-C50E-A71A-E91855EFD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1D65DC-8B21-5ACE-E8E1-86CCAF3FFE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AD802-176A-EC8B-DA2D-86775D5D1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9CB3A3-A716-34B3-C26C-229D76D2B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48B6CB-B7C9-0BC4-D7B9-D5B0EC88B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E2976-C550-65C9-9A29-AD4213ABB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929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93463-FD56-C8E0-7917-B5226CBA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F694B5-E474-4F1F-96F9-32C183169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62320-6B40-B08D-0045-7F5BCAA5D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EB3FE-1F79-A6DB-8FF1-DC0C1FC1F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02C6F-BEF8-3C19-39A5-4EAECC6CC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610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980706-746B-7E45-BA00-ADCC201325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76A770-AA15-26E4-7C23-00D3D87722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BCD2A-C7DD-33B0-BDAA-84E99F63C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FF23A-7666-3F73-A638-F841A9EE9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84FD4-742B-E82A-CB54-B1737D006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2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519D13-EBA0-F9EB-6FED-21541FD7E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B2039-7928-DD7B-7B0C-8085191945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FE9ED-1019-ECA5-DD67-EF2CE507E5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58C91-BD8E-48A7-A81C-1DDD08E1B8F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7B826-420C-9472-E473-915AA1FA36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5C0CE-C2BD-304C-06D9-138815FF35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26A212-134C-41C3-9492-3CA7D0EFD4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716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Factories And Smoke">
            <a:extLst>
              <a:ext uri="{FF2B5EF4-FFF2-40B4-BE49-F238E27FC236}">
                <a16:creationId xmlns:a16="http://schemas.microsoft.com/office/drawing/2014/main" id="{8017F045-9640-F170-7D62-077129924C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D2446-FDDB-09EF-6900-D3C958691B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66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Copperopolis: Why Swansea Prospered During the Industrial Revolution</a:t>
            </a:r>
            <a:endParaRPr lang="en-GB" sz="6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2FA69C-69BA-90C8-AD40-169FD9089F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Presented by: Cristina Tecu </a:t>
            </a:r>
          </a:p>
        </p:txBody>
      </p:sp>
    </p:spTree>
    <p:extLst>
      <p:ext uri="{BB962C8B-B14F-4D97-AF65-F5344CB8AC3E}">
        <p14:creationId xmlns:p14="http://schemas.microsoft.com/office/powerpoint/2010/main" val="220095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48C41-C2F2-E178-ABBD-46A89161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Autofit/>
          </a:bodyPr>
          <a:lstStyle/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 Swansea Prospered: Location, Resources &amp; Industrial Context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32F49-E799-5822-83AD-25DBECC4A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571" y="2722860"/>
            <a:ext cx="5461225" cy="2976191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Main Points: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is located on the south coast of Wales with good access to water. 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near to the South Wales Coalfield, which was significant during the Industrial Revolution. 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revolution's unprecendented demands for copper, coal, limestone, and steam power fast-tracked developments in Swansea. 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that time, Swansea 'Copperopolis' was the world's leading center for copper smelting during the 18th &amp; 19th centuries. 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0D0835-2278-163F-98F9-42CAFBF895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0465" r="-1" b="35553"/>
          <a:stretch>
            <a:fillRect/>
          </a:stretch>
        </p:blipFill>
        <p:spPr>
          <a:xfrm>
            <a:off x="8779933" y="685798"/>
            <a:ext cx="2726267" cy="24214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5956A1-ADE4-486F-ECF6-1CC0AFD4AF1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794"/>
          <a:stretch>
            <a:fillRect/>
          </a:stretch>
        </p:blipFill>
        <p:spPr>
          <a:xfrm>
            <a:off x="8779933" y="3750732"/>
            <a:ext cx="2726267" cy="2421467"/>
          </a:xfrm>
          <a:prstGeom prst="rect">
            <a:avLst/>
          </a:prstGeom>
        </p:spPr>
      </p:pic>
      <p:pic>
        <p:nvPicPr>
          <p:cNvPr id="23" name="Audio 22">
            <a:extLst>
              <a:ext uri="{FF2B5EF4-FFF2-40B4-BE49-F238E27FC236}">
                <a16:creationId xmlns:a16="http://schemas.microsoft.com/office/drawing/2014/main" id="{6AE81706-99D4-93EA-7812-4129E0C528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362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02"/>
    </mc:Choice>
    <mc:Fallback>
      <p:transition spd="slow" advTm="49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95A04-E5A0-46C1-AA33-15DBE1F5A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rmAutofit/>
          </a:bodyPr>
          <a:lstStyle/>
          <a:p>
            <a:pPr algn="ctr"/>
            <a:r>
              <a:rPr lang="en-US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Drove Prosperity: Resources, Processes &amp; Key Figures</a:t>
            </a:r>
            <a:endParaRPr lang="en-GB" sz="28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DEC61-2305-C06F-F4D8-2D20E1D36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885" y="2494751"/>
            <a:ext cx="6482780" cy="3137433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Main points: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Coal: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Wales steam coal is sedimentary coal, which forms 300 millions ago and ideal for engines and smelting.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Copper Ore: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Copper ore was brought in from Cornwall and Anglesey, and later from the whole globe.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Limestone: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Essential for smelting. Smelting of wrought copper (the most common) required 4 tones of coal per 1 tone of ore. Swansea was in the perfect location to access coal.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industrial participants: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Vivian family, Chauncey Townsend, White Rock, Hafod, Morfa &amp; Upper Bank works.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infrastructure: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Canal, the early tramroads (or tramways), docks, railways.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314E1D-8E9E-EFEE-2A42-D0CDDC141A1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664" r="-4" b="-4"/>
          <a:stretch>
            <a:fillRect/>
          </a:stretch>
        </p:blipFill>
        <p:spPr>
          <a:xfrm>
            <a:off x="8779933" y="685798"/>
            <a:ext cx="2726267" cy="24214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23BA78-BC5F-78B8-1145-75EEF51A28D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905" r="3398"/>
          <a:stretch>
            <a:fillRect/>
          </a:stretch>
        </p:blipFill>
        <p:spPr>
          <a:xfrm>
            <a:off x="8779933" y="3750732"/>
            <a:ext cx="2726267" cy="2421467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C6535626-6607-7DB6-3CD1-FD5088D454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2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39"/>
    </mc:Choice>
    <mc:Fallback>
      <p:transition spd="slow" advTm="71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BACDE-D3B4-38D1-6E39-A47D12F00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Impacts: Environment, Workforce, Social Change &amp;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55867-BDB7-B64C-5BC8-FF27CDDBD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013" y="2563907"/>
            <a:ext cx="6211614" cy="2976191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Main points: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Workforce: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Thousands of workers were engaged in the copper, mining, transport, and metal industries.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changes: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Fierce urban growth; new terraced houses; long hours of work; poor standard of living.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impact: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Toxic copper smoke, "smoke disease" in animals and scarring of the landscape on Kilvey Hill.</a:t>
            </a:r>
          </a:p>
          <a:p>
            <a:r>
              <a:rPr lang="en-US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significance: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Swansea was a supplier of copper for machinery, ships, telegraph cables, and in international markets. Swansea had transformed from rural farmland to a major industrial center for the local economy </a:t>
            </a: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2CF109-FA88-E49D-CD5E-8BC8887287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011" r="5012"/>
          <a:stretch>
            <a:fillRect/>
          </a:stretch>
        </p:blipFill>
        <p:spPr>
          <a:xfrm>
            <a:off x="8779933" y="685798"/>
            <a:ext cx="2726267" cy="24214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FDB474-4783-A8F1-FF7A-1726A5D6ECE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178" b="21760"/>
          <a:stretch>
            <a:fillRect/>
          </a:stretch>
        </p:blipFill>
        <p:spPr>
          <a:xfrm>
            <a:off x="8779933" y="3750732"/>
            <a:ext cx="2726267" cy="2421467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104B4365-8A16-E3A1-281A-12047878AF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51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71"/>
    </mc:Choice>
    <mc:Fallback>
      <p:transition spd="slow" advTm="63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C230C-6EB6-9175-A7D7-C10F5AFDF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261137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27B78-BD89-63D1-3821-57351A644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481" y="2427383"/>
            <a:ext cx="10443079" cy="3169482"/>
          </a:xfrm>
        </p:spPr>
        <p:txBody>
          <a:bodyPr anchor="t">
            <a:noAutofit/>
          </a:bodyPr>
          <a:lstStyle/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Globalisation and the Industrial Revolution.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Golding, B., &amp; Golding, S. D. (2017). Copper and coal through the ages. In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Metals, energy and sustainability: The story of doctor copper and king coal (pp. 37-155).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Cham: Springer International Publishing.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(pp. 75-97). 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Tuttle, C. (2021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Hard at work in factories and mines: the economics of child labor during the British industrial revolution.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Yang, J., Yu, Y., Ma, T., Zhang, C., &amp; Wang, Q. (2021). Evolution of energy and metal demand driven by industrial revolutions and its trend analysis. </a:t>
            </a:r>
            <a:r>
              <a:rPr lang="en-US" sz="1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Chinese Journal of Population, Resources and Environment, 19</a:t>
            </a:r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256-264.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1644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35</TotalTime>
  <Words>576</Words>
  <PresentationFormat>Widescreen</PresentationFormat>
  <Paragraphs>28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Copperopolis: Why Swansea Prospered During the Industrial Revolution</vt:lpstr>
      <vt:lpstr>Why Swansea Prospered: Location, Resources &amp; Industrial Context</vt:lpstr>
      <vt:lpstr>What Drove Prosperity: Resources, Processes &amp; Key Figures</vt:lpstr>
      <vt:lpstr>Impacts: Environment, Workforce, Social Change &amp; Economy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2025-11-06T18:17:01Z</dcterms:created>
  <dcterms:modified xsi:type="dcterms:W3CDTF">2025-11-08T17:16:49Z</dcterms:modified>
</cp:coreProperties>
</file>