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84" r:id="rId4"/>
  </p:sldMasterIdLst>
  <p:notesMasterIdLst>
    <p:notesMasterId r:id="rId25"/>
  </p:notesMasterIdLst>
  <p:sldIdLst>
    <p:sldId id="256" r:id="rId5"/>
    <p:sldId id="267" r:id="rId6"/>
    <p:sldId id="279" r:id="rId7"/>
    <p:sldId id="261" r:id="rId8"/>
    <p:sldId id="315" r:id="rId9"/>
    <p:sldId id="306" r:id="rId10"/>
    <p:sldId id="268" r:id="rId11"/>
    <p:sldId id="316" r:id="rId12"/>
    <p:sldId id="269" r:id="rId13"/>
    <p:sldId id="270" r:id="rId14"/>
    <p:sldId id="266" r:id="rId15"/>
    <p:sldId id="282" r:id="rId16"/>
    <p:sldId id="317" r:id="rId17"/>
    <p:sldId id="309" r:id="rId18"/>
    <p:sldId id="281" r:id="rId19"/>
    <p:sldId id="318" r:id="rId20"/>
    <p:sldId id="310" r:id="rId21"/>
    <p:sldId id="319" r:id="rId22"/>
    <p:sldId id="295" r:id="rId23"/>
    <p:sldId id="314"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4E5EB82-DAF4-480B-9A0A-150B56D6EB7B}" v="7" dt="2025-11-18T11:49:07.6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3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FC82E2-3434-4F8F-B24D-E09295921497}" type="datetimeFigureOut">
              <a:rPr lang="en-US" smtClean="0"/>
              <a:t>11/24/2025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93C6C-82EA-4D9D-AA8A-69C85F2EE2B5}" type="slidenum">
              <a:rPr lang="en-US" smtClean="0"/>
              <a:t>‹#›</a:t>
            </a:fld>
            <a:endParaRPr lang="en-US" dirty="0"/>
          </a:p>
        </p:txBody>
      </p:sp>
    </p:spTree>
    <p:extLst>
      <p:ext uri="{BB962C8B-B14F-4D97-AF65-F5344CB8AC3E}">
        <p14:creationId xmlns:p14="http://schemas.microsoft.com/office/powerpoint/2010/main" val="5373262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Presentation, 20minutes </a:t>
            </a:r>
          </a:p>
        </p:txBody>
      </p:sp>
      <p:sp>
        <p:nvSpPr>
          <p:cNvPr id="4" name="Slide Number Placeholder 3"/>
          <p:cNvSpPr>
            <a:spLocks noGrp="1"/>
          </p:cNvSpPr>
          <p:nvPr>
            <p:ph type="sldNum" sz="quarter" idx="5"/>
          </p:nvPr>
        </p:nvSpPr>
        <p:spPr/>
        <p:txBody>
          <a:bodyPr/>
          <a:lstStyle/>
          <a:p>
            <a:fld id="{C280CD01-7FEE-4F1F-BAE6-E5DEE5CA6A12}" type="slidenum">
              <a:rPr lang="en-GB"/>
              <a:t>8</a:t>
            </a:fld>
            <a:endParaRPr lang="en-GB"/>
          </a:p>
        </p:txBody>
      </p:sp>
    </p:spTree>
    <p:extLst>
      <p:ext uri="{BB962C8B-B14F-4D97-AF65-F5344CB8AC3E}">
        <p14:creationId xmlns:p14="http://schemas.microsoft.com/office/powerpoint/2010/main" val="41697894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rgbClr val="FFFFFF"/>
                </a:solidFill>
              </a:defRPr>
            </a:lvl1pPr>
          </a:lstStyle>
          <a:p>
            <a:fld id="{5539117B-1405-4997-81DF-D47685487591}" type="datetime1">
              <a:rPr lang="en-US" smtClean="0"/>
              <a:t>11/24/2025</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2A87957-4685-4AAA-AC15-17027EB8CE3B}" type="datetime1">
              <a:rPr lang="en-US" smtClean="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FB02546-CD2F-49E1-B1D0-A834B66B5E2F}" type="datetime1">
              <a:rPr lang="en-US" smtClean="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F7815D2-491A-4C11-867A-1AADC7361863}" type="datetime1">
              <a:rPr lang="en-US" smtClean="0"/>
              <a:t>11/24/2025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45CC7DB-A260-4317-B84F-54DF88D675D3}" type="datetime1">
              <a:rPr lang="en-US" smtClean="0"/>
              <a:t>11/24/2025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23632A5-C0DB-45B3-9A28-AA7E7B5E7621}" type="datetime1">
              <a:rPr lang="en-US" smtClean="0"/>
              <a:t>11/24/2025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F6FDAC-91B9-467F-9D59-FECADBF43D47}" type="datetime1">
              <a:rPr lang="en-US" smtClean="0"/>
              <a:t>11/24/2025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151332A-5D1A-4A68-8DC3-3FC24CFC5B34}" type="datetime1">
              <a:rPr lang="en-US" smtClean="0"/>
              <a:t>11/24/2025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D47A8BF-B3DA-48FF-989E-13589D6975D0}" type="datetime1">
              <a:rPr lang="en-US" smtClean="0"/>
              <a:t>11/24/2025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73AD327-AB58-4897-AF71-6D19B63EA53A}" type="datetime1">
              <a:rPr lang="en-US" smtClean="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650F879-CB5E-4D5D-8720-D92DA7AE545E}" type="datetime1">
              <a:rPr lang="en-US" smtClean="0"/>
              <a:t>11/24/2025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53B4EE1E-2631-4416-BD05-4FE45075E299}" type="datetime1">
              <a:rPr lang="en-US" smtClean="0"/>
              <a:t>11/24/2025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mailto:andrea.williams@uwtsd.ac.uk" TargetMode="Externa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mailto:https://moodle.uwtsd.ac.uk/course/view.php?id=12876"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63FE6F10-B3AD-4403-94CA-F51155286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057" name="Rectangle 2056">
            <a:extLst>
              <a:ext uri="{FF2B5EF4-FFF2-40B4-BE49-F238E27FC236}">
                <a16:creationId xmlns:a16="http://schemas.microsoft.com/office/drawing/2014/main" id="{364D6A39-A4F7-4B00-9F42-3BC67177DB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944" y="246887"/>
            <a:ext cx="4397755"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059" name="Straight Connector 2058">
            <a:extLst>
              <a:ext uri="{FF2B5EF4-FFF2-40B4-BE49-F238E27FC236}">
                <a16:creationId xmlns:a16="http://schemas.microsoft.com/office/drawing/2014/main" id="{13553ADF-88A1-4645-B819-890CA3DF7D5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70284" y="4405863"/>
            <a:ext cx="2763075"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061" name="Rectangle 2060">
            <a:extLst>
              <a:ext uri="{FF2B5EF4-FFF2-40B4-BE49-F238E27FC236}">
                <a16:creationId xmlns:a16="http://schemas.microsoft.com/office/drawing/2014/main" id="{B5D0D97D-7911-4A25-88E2-4D81FD4AB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55B9BDB7-2134-468E-9725-B904F4E364E5}"/>
              </a:ext>
            </a:extLst>
          </p:cNvPr>
          <p:cNvSpPr>
            <a:spLocks noGrp="1"/>
          </p:cNvSpPr>
          <p:nvPr>
            <p:ph type="ctrTitle"/>
          </p:nvPr>
        </p:nvSpPr>
        <p:spPr>
          <a:xfrm>
            <a:off x="8195138" y="857675"/>
            <a:ext cx="3113366" cy="3622844"/>
          </a:xfrm>
        </p:spPr>
        <p:txBody>
          <a:bodyPr>
            <a:normAutofit fontScale="90000"/>
          </a:bodyPr>
          <a:lstStyle/>
          <a:p>
            <a:r>
              <a:rPr lang="en-US" sz="3200" dirty="0"/>
              <a:t>ECPS4014 History of Counselling: Assignment Workshop: Presentation Guidance</a:t>
            </a:r>
            <a:br>
              <a:rPr lang="en-US" sz="3200" dirty="0"/>
            </a:br>
            <a:br>
              <a:rPr lang="en-US" sz="3200" dirty="0"/>
            </a:br>
            <a:r>
              <a:rPr lang="en-US" sz="2000" dirty="0"/>
              <a:t>Module Lead:</a:t>
            </a:r>
            <a:br>
              <a:rPr lang="en-US" sz="2000" dirty="0"/>
            </a:br>
            <a:r>
              <a:rPr lang="en-US" sz="2000" dirty="0"/>
              <a:t> Andrea Williams</a:t>
            </a:r>
          </a:p>
        </p:txBody>
      </p:sp>
      <p:pic>
        <p:nvPicPr>
          <p:cNvPr id="2050" name="Picture 2" descr="Introduction to Mental Health | Introduction to Psychology">
            <a:extLst>
              <a:ext uri="{FF2B5EF4-FFF2-40B4-BE49-F238E27FC236}">
                <a16:creationId xmlns:a16="http://schemas.microsoft.com/office/drawing/2014/main" id="{A875E479-84E2-54E6-A672-F8BEBF3D89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3135" r="18660" b="1"/>
          <a:stretch/>
        </p:blipFill>
        <p:spPr bwMode="auto">
          <a:xfrm>
            <a:off x="872064" y="857675"/>
            <a:ext cx="6045576" cy="5140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2697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E3DC42C2-6B58-404C-B339-2C72808A5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441783" y="609600"/>
            <a:ext cx="6693061" cy="1356360"/>
          </a:xfrm>
        </p:spPr>
        <p:txBody>
          <a:bodyPr vert="horz" lIns="91440" tIns="45720" rIns="91440" bIns="45720" rtlCol="0" anchor="ctr">
            <a:normAutofit/>
          </a:bodyPr>
          <a:lstStyle/>
          <a:p>
            <a:r>
              <a:rPr lang="en-US" sz="3100" b="1" dirty="0">
                <a:solidFill>
                  <a:srgbClr val="FFFFFF"/>
                </a:solidFill>
              </a:rPr>
              <a:t>Welcome to the ECPS4014 History of Counselling Module.</a:t>
            </a:r>
            <a:endParaRPr lang="en-US" sz="3100" dirty="0">
              <a:solidFill>
                <a:srgbClr val="FFFFFF"/>
              </a:solidFill>
            </a:endParaRPr>
          </a:p>
        </p:txBody>
      </p:sp>
      <p:sp>
        <p:nvSpPr>
          <p:cNvPr id="3" name="Content Placeholder 2"/>
          <p:cNvSpPr>
            <a:spLocks noGrp="1"/>
          </p:cNvSpPr>
          <p:nvPr>
            <p:ph sz="half" idx="1"/>
          </p:nvPr>
        </p:nvSpPr>
        <p:spPr>
          <a:xfrm>
            <a:off x="4441783" y="2057400"/>
            <a:ext cx="6693061" cy="4038600"/>
          </a:xfrm>
        </p:spPr>
        <p:txBody>
          <a:bodyPr vert="horz" lIns="91440" tIns="45720" rIns="91440" bIns="45720" rtlCol="0">
            <a:normAutofit/>
          </a:bodyPr>
          <a:lstStyle/>
          <a:p>
            <a:pPr marL="45720"/>
            <a:endParaRPr lang="en-US" b="1" dirty="0">
              <a:solidFill>
                <a:srgbClr val="FFFFFF"/>
              </a:solidFill>
            </a:endParaRPr>
          </a:p>
          <a:p>
            <a:pPr marL="45720"/>
            <a:r>
              <a:rPr lang="en-US" sz="2800" b="1" dirty="0">
                <a:solidFill>
                  <a:srgbClr val="FFFFFF"/>
                </a:solidFill>
              </a:rPr>
              <a:t>Module Leader: Andrea Williams</a:t>
            </a:r>
          </a:p>
          <a:p>
            <a:pPr marL="45720"/>
            <a:r>
              <a:rPr lang="en-US" sz="2800" dirty="0">
                <a:solidFill>
                  <a:srgbClr val="FFFFFF"/>
                </a:solidFill>
              </a:rPr>
              <a:t>Email: </a:t>
            </a:r>
            <a:r>
              <a:rPr lang="en-US" sz="2800" dirty="0">
                <a:solidFill>
                  <a:srgbClr val="FFFFFF"/>
                </a:solidFill>
                <a:hlinkClick r:id="rId2"/>
              </a:rPr>
              <a:t>andrea.williams@uwtsd.ac.uk</a:t>
            </a:r>
            <a:endParaRPr lang="en-US" sz="2800" dirty="0">
              <a:solidFill>
                <a:srgbClr val="FFFFFF"/>
              </a:solidFill>
            </a:endParaRPr>
          </a:p>
          <a:p>
            <a:pPr marL="45720"/>
            <a:r>
              <a:rPr lang="en-US" sz="2800" dirty="0">
                <a:solidFill>
                  <a:srgbClr val="FFFFFF"/>
                </a:solidFill>
              </a:rPr>
              <a:t>Office Hours: Please email for an appointment</a:t>
            </a:r>
          </a:p>
          <a:p>
            <a:pPr marL="45720"/>
            <a:endParaRPr lang="en-US" sz="2800" dirty="0">
              <a:solidFill>
                <a:srgbClr val="FFFFFF"/>
              </a:solidFill>
            </a:endParaRPr>
          </a:p>
          <a:p>
            <a:pPr marL="45720"/>
            <a:endParaRPr lang="en-US" dirty="0">
              <a:solidFill>
                <a:srgbClr val="FFFFFF"/>
              </a:solidFill>
            </a:endParaRPr>
          </a:p>
        </p:txBody>
      </p:sp>
      <p:sp>
        <p:nvSpPr>
          <p:cNvPr id="14" name="Rectangle 13">
            <a:extLst>
              <a:ext uri="{FF2B5EF4-FFF2-40B4-BE49-F238E27FC236}">
                <a16:creationId xmlns:a16="http://schemas.microsoft.com/office/drawing/2014/main" id="{FCF82941-5589-49BF-B6B1-76122B2D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3840"/>
            <a:ext cx="11724640" cy="637793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00E98D1B-349D-1351-AB3F-E1A1AFCD1DCC}"/>
              </a:ext>
            </a:extLst>
          </p:cNvPr>
          <p:cNvSpPr>
            <a:spLocks noGrp="1"/>
          </p:cNvSpPr>
          <p:nvPr>
            <p:ph sz="half" idx="2"/>
          </p:nvPr>
        </p:nvSpPr>
        <p:spPr/>
        <p:txBody>
          <a:bodyPr/>
          <a:lstStyle/>
          <a:p>
            <a:endParaRPr lang="en-GB" dirty="0"/>
          </a:p>
        </p:txBody>
      </p:sp>
      <p:pic>
        <p:nvPicPr>
          <p:cNvPr id="7" name="Picture 6">
            <a:extLst>
              <a:ext uri="{FF2B5EF4-FFF2-40B4-BE49-F238E27FC236}">
                <a16:creationId xmlns:a16="http://schemas.microsoft.com/office/drawing/2014/main" id="{3EC851A2-29EB-3A9E-8F2E-8122E69BC716}"/>
              </a:ext>
            </a:extLst>
          </p:cNvPr>
          <p:cNvPicPr>
            <a:picLocks noChangeAspect="1"/>
          </p:cNvPicPr>
          <p:nvPr/>
        </p:nvPicPr>
        <p:blipFill>
          <a:blip r:embed="rId3"/>
          <a:stretch>
            <a:fillRect/>
          </a:stretch>
        </p:blipFill>
        <p:spPr>
          <a:xfrm>
            <a:off x="226060" y="236222"/>
            <a:ext cx="4213183" cy="6385558"/>
          </a:xfrm>
          <a:prstGeom prst="rect">
            <a:avLst/>
          </a:prstGeom>
        </p:spPr>
      </p:pic>
    </p:spTree>
    <p:extLst>
      <p:ext uri="{BB962C8B-B14F-4D97-AF65-F5344CB8AC3E}">
        <p14:creationId xmlns:p14="http://schemas.microsoft.com/office/powerpoint/2010/main" val="3441176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B54C89A-2D0B-4062-BF97-CA51B69D7B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079"/>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4091C99A-98BE-457D-87BD-7B9B6EDDC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34761"/>
            <a:ext cx="11724640" cy="6377939"/>
          </a:xfrm>
          <a:prstGeom prst="rect">
            <a:avLst/>
          </a:prstGeom>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60A769C-8991-4FDE-89A0-A218E5BF6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9642" y="0"/>
            <a:ext cx="462235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3FCB3E-33BB-4563-A1AB-5B3ADA057D50}"/>
              </a:ext>
            </a:extLst>
          </p:cNvPr>
          <p:cNvSpPr>
            <a:spLocks noGrp="1"/>
          </p:cNvSpPr>
          <p:nvPr>
            <p:ph type="title"/>
          </p:nvPr>
        </p:nvSpPr>
        <p:spPr>
          <a:xfrm>
            <a:off x="7989455" y="609599"/>
            <a:ext cx="3574471" cy="5403273"/>
          </a:xfrm>
        </p:spPr>
        <p:txBody>
          <a:bodyPr>
            <a:normAutofit/>
          </a:bodyPr>
          <a:lstStyle/>
          <a:p>
            <a:r>
              <a:rPr lang="en-GB" sz="6000">
                <a:solidFill>
                  <a:srgbClr val="FFFFFF"/>
                </a:solidFill>
              </a:rPr>
              <a:t>Module Learning Outcomes</a:t>
            </a:r>
          </a:p>
        </p:txBody>
      </p:sp>
      <p:sp>
        <p:nvSpPr>
          <p:cNvPr id="15" name="Rectangle 14">
            <a:extLst>
              <a:ext uri="{FF2B5EF4-FFF2-40B4-BE49-F238E27FC236}">
                <a16:creationId xmlns:a16="http://schemas.microsoft.com/office/drawing/2014/main" id="{855CA58E-F8D8-4DF3-B813-C2585E0AB0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Content Placeholder 5">
            <a:extLst>
              <a:ext uri="{FF2B5EF4-FFF2-40B4-BE49-F238E27FC236}">
                <a16:creationId xmlns:a16="http://schemas.microsoft.com/office/drawing/2014/main" id="{BDD0F417-3B1C-8E35-06DC-8EB7195201E0}"/>
              </a:ext>
            </a:extLst>
          </p:cNvPr>
          <p:cNvSpPr>
            <a:spLocks noGrp="1"/>
          </p:cNvSpPr>
          <p:nvPr>
            <p:ph idx="1"/>
          </p:nvPr>
        </p:nvSpPr>
        <p:spPr>
          <a:xfrm>
            <a:off x="231140" y="282633"/>
            <a:ext cx="7228147" cy="5813367"/>
          </a:xfrm>
        </p:spPr>
        <p:txBody>
          <a:bodyPr>
            <a:normAutofit/>
          </a:bodyPr>
          <a:lstStyle/>
          <a:p>
            <a:pPr marL="45720" indent="0">
              <a:buNone/>
            </a:pPr>
            <a:r>
              <a:rPr lang="en-GB" sz="2800" b="1" dirty="0">
                <a:solidFill>
                  <a:schemeClr val="accent1">
                    <a:lumMod val="75000"/>
                  </a:schemeClr>
                </a:solidFill>
              </a:rPr>
              <a:t>Upon the successful completion of this module the student should be able to: </a:t>
            </a:r>
          </a:p>
          <a:p>
            <a:endParaRPr lang="en-GB" sz="2800" dirty="0">
              <a:solidFill>
                <a:schemeClr val="accent1">
                  <a:lumMod val="75000"/>
                </a:schemeClr>
              </a:solidFill>
            </a:endParaRPr>
          </a:p>
          <a:p>
            <a:r>
              <a:rPr lang="en-GB" sz="2800" dirty="0">
                <a:solidFill>
                  <a:schemeClr val="accent1">
                    <a:lumMod val="75000"/>
                  </a:schemeClr>
                </a:solidFill>
              </a:rPr>
              <a:t>Recognise the diversity and changing nature of the determinants of care and well-being within the Counselling discourse </a:t>
            </a:r>
          </a:p>
          <a:p>
            <a:r>
              <a:rPr lang="en-GB" sz="2800" dirty="0">
                <a:solidFill>
                  <a:schemeClr val="accent1">
                    <a:lumMod val="75000"/>
                  </a:schemeClr>
                </a:solidFill>
              </a:rPr>
              <a:t>Recognise the interdisciplinary nature of Counselling in relation to psychological health and social influences</a:t>
            </a:r>
          </a:p>
          <a:p>
            <a:r>
              <a:rPr lang="en-GB" sz="2800" dirty="0">
                <a:solidFill>
                  <a:schemeClr val="accent1">
                    <a:lumMod val="75000"/>
                  </a:schemeClr>
                </a:solidFill>
              </a:rPr>
              <a:t>Take responsibility for their own learning and skill development including effective personal planning, self-reflection, and project management skills.</a:t>
            </a:r>
          </a:p>
        </p:txBody>
      </p:sp>
    </p:spTree>
    <p:extLst>
      <p:ext uri="{BB962C8B-B14F-4D97-AF65-F5344CB8AC3E}">
        <p14:creationId xmlns:p14="http://schemas.microsoft.com/office/powerpoint/2010/main" val="372446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Flowchart: Predefined Process 8"/>
          <p:cNvSpPr/>
          <p:nvPr/>
        </p:nvSpPr>
        <p:spPr>
          <a:xfrm>
            <a:off x="210589" y="288175"/>
            <a:ext cx="11682153" cy="6334297"/>
          </a:xfrm>
          <a:prstGeom prst="flowChartPredefined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2800" dirty="0"/>
          </a:p>
          <a:p>
            <a:endParaRPr lang="en-GB" sz="2800" dirty="0"/>
          </a:p>
          <a:p>
            <a:r>
              <a:rPr lang="en-GB" sz="2800" dirty="0">
                <a:solidFill>
                  <a:schemeClr val="bg1"/>
                </a:solidFill>
              </a:rPr>
              <a:t>Assessment Component Two</a:t>
            </a:r>
          </a:p>
          <a:p>
            <a:endParaRPr lang="en-GB" sz="2800" dirty="0">
              <a:solidFill>
                <a:schemeClr val="bg1"/>
              </a:solidFill>
            </a:endParaRPr>
          </a:p>
          <a:p>
            <a:pPr marL="457200" indent="-457200">
              <a:buFont typeface="Arial" panose="020B0604020202020204" pitchFamily="34" charset="0"/>
              <a:buChar char="•"/>
            </a:pPr>
            <a:r>
              <a:rPr lang="en-GB" sz="3200" dirty="0">
                <a:solidFill>
                  <a:schemeClr val="bg1"/>
                </a:solidFill>
              </a:rPr>
              <a:t>Assessment Task: Group Presentation</a:t>
            </a:r>
          </a:p>
          <a:p>
            <a:pPr marL="457200" indent="-457200">
              <a:buFont typeface="Arial" panose="020B0604020202020204" pitchFamily="34" charset="0"/>
              <a:buChar char="•"/>
            </a:pPr>
            <a:r>
              <a:rPr lang="en-GB" sz="3200" dirty="0">
                <a:solidFill>
                  <a:schemeClr val="bg1"/>
                </a:solidFill>
              </a:rPr>
              <a:t>Assessment weighting: 50%</a:t>
            </a:r>
          </a:p>
          <a:p>
            <a:pPr marL="457200" indent="-457200">
              <a:buFont typeface="Arial" panose="020B0604020202020204" pitchFamily="34" charset="0"/>
              <a:buChar char="•"/>
            </a:pPr>
            <a:r>
              <a:rPr lang="en-GB" sz="3200" dirty="0">
                <a:solidFill>
                  <a:schemeClr val="bg1"/>
                </a:solidFill>
              </a:rPr>
              <a:t>Wordcount: 10 minutes per person</a:t>
            </a:r>
          </a:p>
          <a:p>
            <a:pPr marL="457200" indent="-457200">
              <a:buFont typeface="Arial" panose="020B0604020202020204" pitchFamily="34" charset="0"/>
              <a:buChar char="•"/>
            </a:pPr>
            <a:r>
              <a:rPr lang="en-GB" sz="3200" dirty="0">
                <a:solidFill>
                  <a:schemeClr val="bg1"/>
                </a:solidFill>
              </a:rPr>
              <a:t>Submission Details: Submit Power Point via Turnitin</a:t>
            </a:r>
          </a:p>
          <a:p>
            <a:pPr marL="457200" indent="-457200">
              <a:buFont typeface="Arial" panose="020B0604020202020204" pitchFamily="34" charset="0"/>
              <a:buChar char="•"/>
            </a:pPr>
            <a:r>
              <a:rPr lang="en-GB" sz="3200" dirty="0">
                <a:solidFill>
                  <a:schemeClr val="bg1"/>
                </a:solidFill>
              </a:rPr>
              <a:t>Submission date: MONDAY, 6th JANUARY 2026</a:t>
            </a:r>
          </a:p>
          <a:p>
            <a:pPr marL="457200" indent="-457200">
              <a:buFont typeface="Arial" panose="020B0604020202020204" pitchFamily="34" charset="0"/>
              <a:buChar char="•"/>
            </a:pPr>
            <a:r>
              <a:rPr lang="en-GB" sz="3200" dirty="0">
                <a:solidFill>
                  <a:schemeClr val="bg1"/>
                </a:solidFill>
              </a:rPr>
              <a:t>Slides to be submitted to Turnitin no later than 9:00AM (Only </a:t>
            </a:r>
            <a:r>
              <a:rPr lang="en-GB" sz="3200" dirty="0">
                <a:solidFill>
                  <a:schemeClr val="bg1"/>
                </a:solidFill>
                <a:latin typeface="Arial Nova" panose="020B0504020202020204" pitchFamily="34" charset="0"/>
                <a:ea typeface="Arial Nova" panose="020B0504020202020204" pitchFamily="34" charset="0"/>
                <a:cs typeface="Arial Nova" panose="020B0504020202020204" pitchFamily="34" charset="0"/>
              </a:rPr>
              <a:t>submit your own section of the PowerPoint slides through Turnitin)</a:t>
            </a:r>
            <a:endParaRPr lang="en-GB" sz="3200" dirty="0">
              <a:solidFill>
                <a:schemeClr val="bg1"/>
              </a:solidFill>
              <a:latin typeface="Times New Roman" panose="02020603050405020304" pitchFamily="18" charset="0"/>
              <a:ea typeface="Times New Roman" panose="02020603050405020304" pitchFamily="18" charset="0"/>
            </a:endParaRPr>
          </a:p>
          <a:p>
            <a:pPr marL="457200" indent="-457200">
              <a:buFont typeface="Arial" panose="020B0604020202020204" pitchFamily="34" charset="0"/>
              <a:buChar char="•"/>
            </a:pPr>
            <a:endParaRPr lang="en-GB" sz="3200" dirty="0">
              <a:solidFill>
                <a:schemeClr val="accent1">
                  <a:lumMod val="50000"/>
                </a:schemeClr>
              </a:solidFill>
            </a:endParaRPr>
          </a:p>
          <a:p>
            <a:pPr marL="457200" indent="-457200">
              <a:buFont typeface="Arial" panose="020B0604020202020204" pitchFamily="34" charset="0"/>
              <a:buChar char="•"/>
            </a:pPr>
            <a:endParaRPr lang="en-GB" sz="2800" dirty="0">
              <a:solidFill>
                <a:schemeClr val="accent1">
                  <a:lumMod val="50000"/>
                </a:schemeClr>
              </a:solidFill>
            </a:endParaRPr>
          </a:p>
          <a:p>
            <a:pPr algn="ctr"/>
            <a:endParaRPr lang="en-GB" dirty="0"/>
          </a:p>
        </p:txBody>
      </p:sp>
    </p:spTree>
    <p:extLst>
      <p:ext uri="{BB962C8B-B14F-4D97-AF65-F5344CB8AC3E}">
        <p14:creationId xmlns:p14="http://schemas.microsoft.com/office/powerpoint/2010/main" val="1244813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54A65-E12F-80BD-572B-6D5283B2EF06}"/>
              </a:ext>
            </a:extLst>
          </p:cNvPr>
          <p:cNvSpPr>
            <a:spLocks noGrp="1"/>
          </p:cNvSpPr>
          <p:nvPr>
            <p:ph type="title"/>
          </p:nvPr>
        </p:nvSpPr>
        <p:spPr/>
        <p:txBody>
          <a:bodyPr/>
          <a:lstStyle/>
          <a:p>
            <a:r>
              <a:rPr lang="en-GB" dirty="0">
                <a:solidFill>
                  <a:schemeClr val="accent1">
                    <a:lumMod val="75000"/>
                  </a:schemeClr>
                </a:solidFill>
              </a:rPr>
              <a:t>Additional Guidance</a:t>
            </a:r>
          </a:p>
        </p:txBody>
      </p:sp>
      <p:sp>
        <p:nvSpPr>
          <p:cNvPr id="3" name="Content Placeholder 2">
            <a:extLst>
              <a:ext uri="{FF2B5EF4-FFF2-40B4-BE49-F238E27FC236}">
                <a16:creationId xmlns:a16="http://schemas.microsoft.com/office/drawing/2014/main" id="{A6615C61-94C7-064E-BE4F-DCCB883DC298}"/>
              </a:ext>
            </a:extLst>
          </p:cNvPr>
          <p:cNvSpPr>
            <a:spLocks noGrp="1"/>
          </p:cNvSpPr>
          <p:nvPr>
            <p:ph idx="1"/>
          </p:nvPr>
        </p:nvSpPr>
        <p:spPr>
          <a:xfrm>
            <a:off x="670560" y="1618211"/>
            <a:ext cx="10345311" cy="4932218"/>
          </a:xfrm>
        </p:spPr>
        <p:txBody>
          <a:bodyPr>
            <a:normAutofit/>
          </a:bodyPr>
          <a:lstStyle/>
          <a:p>
            <a:pPr marL="45720" indent="0" algn="just">
              <a:buNone/>
            </a:pPr>
            <a:r>
              <a:rPr lang="en-GB" sz="1800" b="1" dirty="0">
                <a:effectLst/>
                <a:latin typeface="Arial Nova" panose="020B0504020202020204" pitchFamily="34" charset="0"/>
                <a:ea typeface="Arial Nova" panose="020B0504020202020204" pitchFamily="34" charset="0"/>
                <a:cs typeface="Arial Nova" panose="020B0504020202020204" pitchFamily="34" charset="0"/>
              </a:rPr>
              <a:t> </a:t>
            </a:r>
            <a:endParaRPr lang="en-GB" sz="1800" dirty="0">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The aim of this task is to demonstrate your knowledge and understanding of the interdisciplinary nature of counselling, and social influences in relation to psychological health and wellbeing over time.  </a:t>
            </a:r>
            <a:endParaRPr lang="en-GB" sz="1800" dirty="0">
              <a:solidFill>
                <a:schemeClr val="accent1">
                  <a:lumMod val="75000"/>
                </a:schemeClr>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Research your topic well. Please do not read directly from notes or slides. Instead use cue cards, with key bullet points as prompts and talk around these.</a:t>
            </a:r>
            <a:endParaRPr lang="en-GB" sz="1800" dirty="0">
              <a:solidFill>
                <a:schemeClr val="accent1">
                  <a:lumMod val="75000"/>
                </a:schemeClr>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Aim to include a balance of both images and text within slides.</a:t>
            </a:r>
            <a:endParaRPr lang="en-GB" sz="1800" dirty="0">
              <a:solidFill>
                <a:schemeClr val="accent1">
                  <a:lumMod val="75000"/>
                </a:schemeClr>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Ensure that you use relevant in-text citations and reference all text and images according to APA referencing conventions.</a:t>
            </a:r>
            <a:endParaRPr lang="en-GB" sz="1800" dirty="0">
              <a:solidFill>
                <a:schemeClr val="accent1">
                  <a:lumMod val="75000"/>
                </a:schemeClr>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Only submit your own section of the PowerPoint slides through Turnitin.</a:t>
            </a:r>
            <a:endParaRPr lang="en-GB" sz="1800" dirty="0">
              <a:solidFill>
                <a:schemeClr val="accent1">
                  <a:lumMod val="75000"/>
                </a:schemeClr>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Include APA reference list and notes within slides.</a:t>
            </a:r>
            <a:endParaRPr lang="en-GB" sz="1800" dirty="0">
              <a:solidFill>
                <a:schemeClr val="accent1">
                  <a:lumMod val="75000"/>
                </a:schemeClr>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Group presentation timings will be confirmed and posted on the module Moodle page.</a:t>
            </a:r>
            <a:endParaRPr lang="en-GB" sz="1800" dirty="0">
              <a:solidFill>
                <a:schemeClr val="accent1">
                  <a:lumMod val="75000"/>
                </a:schemeClr>
              </a:solidFill>
              <a:effectLst/>
              <a:latin typeface="Times New Roman" panose="02020603050405020304" pitchFamily="18" charset="0"/>
              <a:ea typeface="Times New Roman" panose="02020603050405020304" pitchFamily="18" charset="0"/>
            </a:endParaRPr>
          </a:p>
          <a:p>
            <a:pPr marL="342900" lvl="0" indent="-342900" algn="just">
              <a:buFont typeface="Symbol" panose="05050102010706020507" pitchFamily="18" charset="2"/>
              <a:buChar char=""/>
            </a:pPr>
            <a:r>
              <a:rPr lang="en-GB" sz="1800"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Further assessment guidance will be provided in class </a:t>
            </a:r>
            <a:endParaRPr lang="en-GB" sz="1800" dirty="0">
              <a:solidFill>
                <a:schemeClr val="accent1">
                  <a:lumMod val="75000"/>
                </a:schemeClr>
              </a:solidFill>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0430442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7D3AA-28F6-0AAF-E4FE-C15297A10C3E}"/>
              </a:ext>
            </a:extLst>
          </p:cNvPr>
          <p:cNvSpPr>
            <a:spLocks noGrp="1"/>
          </p:cNvSpPr>
          <p:nvPr>
            <p:ph type="title"/>
          </p:nvPr>
        </p:nvSpPr>
        <p:spPr>
          <a:xfrm>
            <a:off x="332509" y="609600"/>
            <a:ext cx="11554691" cy="1356360"/>
          </a:xfrm>
        </p:spPr>
        <p:txBody>
          <a:bodyPr/>
          <a:lstStyle/>
          <a:p>
            <a:r>
              <a:rPr lang="en-GB" dirty="0">
                <a:solidFill>
                  <a:schemeClr val="accent1">
                    <a:lumMod val="75000"/>
                  </a:schemeClr>
                </a:solidFill>
              </a:rPr>
              <a:t>Assessment Component 1: Group Presentation</a:t>
            </a:r>
          </a:p>
        </p:txBody>
      </p:sp>
      <p:sp>
        <p:nvSpPr>
          <p:cNvPr id="3" name="Content Placeholder 2">
            <a:extLst>
              <a:ext uri="{FF2B5EF4-FFF2-40B4-BE49-F238E27FC236}">
                <a16:creationId xmlns:a16="http://schemas.microsoft.com/office/drawing/2014/main" id="{9C485175-E3B4-DECD-EDDA-6A6A6634F017}"/>
              </a:ext>
            </a:extLst>
          </p:cNvPr>
          <p:cNvSpPr>
            <a:spLocks noGrp="1"/>
          </p:cNvSpPr>
          <p:nvPr>
            <p:ph idx="1"/>
          </p:nvPr>
        </p:nvSpPr>
        <p:spPr>
          <a:xfrm>
            <a:off x="1143000" y="1607127"/>
            <a:ext cx="9872871" cy="4810297"/>
          </a:xfrm>
        </p:spPr>
        <p:txBody>
          <a:bodyPr>
            <a:noAutofit/>
          </a:bodyPr>
          <a:lstStyle/>
          <a:p>
            <a:pPr marL="45720" indent="0" algn="just">
              <a:buNone/>
            </a:pPr>
            <a:r>
              <a:rPr lang="en-GB" sz="1800" b="1"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 Seminal Group Presentation</a:t>
            </a:r>
          </a:p>
          <a:p>
            <a:pPr marL="45720" indent="0">
              <a:buNone/>
            </a:pPr>
            <a:r>
              <a:rPr lang="en-GB" sz="2400" dirty="0">
                <a:solidFill>
                  <a:schemeClr val="accent1">
                    <a:lumMod val="75000"/>
                  </a:schemeClr>
                </a:solidFill>
              </a:rPr>
              <a:t>Working in groups (no more than 4 per group)</a:t>
            </a:r>
          </a:p>
          <a:p>
            <a:pPr marL="45720" indent="0">
              <a:buNone/>
            </a:pPr>
            <a:r>
              <a:rPr lang="en-GB" sz="2400" dirty="0">
                <a:solidFill>
                  <a:schemeClr val="accent1">
                    <a:lumMod val="75000"/>
                  </a:schemeClr>
                </a:solidFill>
              </a:rPr>
              <a:t>Discuss how the treatment and care of patients/clients have developed over time. </a:t>
            </a:r>
          </a:p>
          <a:p>
            <a:pPr marL="45720" indent="0">
              <a:buNone/>
            </a:pPr>
            <a:r>
              <a:rPr lang="en-GB" sz="2400" dirty="0">
                <a:solidFill>
                  <a:schemeClr val="accent1">
                    <a:lumMod val="75000"/>
                  </a:schemeClr>
                </a:solidFill>
              </a:rPr>
              <a:t>Consider changes in societal and cultural attitudes and our understanding of interdisciplinary practice. </a:t>
            </a:r>
          </a:p>
          <a:p>
            <a:pPr marL="45720" indent="0">
              <a:buNone/>
            </a:pPr>
            <a:r>
              <a:rPr lang="en-GB" sz="2400" b="1" dirty="0">
                <a:solidFill>
                  <a:schemeClr val="accent1">
                    <a:lumMod val="75000"/>
                  </a:schemeClr>
                </a:solidFill>
              </a:rPr>
              <a:t>Choose one topic area to focus your presentation</a:t>
            </a:r>
          </a:p>
          <a:p>
            <a:pPr marL="45720" indent="0">
              <a:buNone/>
            </a:pPr>
            <a:r>
              <a:rPr lang="en-GB" sz="2400" dirty="0">
                <a:solidFill>
                  <a:schemeClr val="accent1">
                    <a:lumMod val="75000"/>
                  </a:schemeClr>
                </a:solidFill>
              </a:rPr>
              <a:t>1.	Anxiety</a:t>
            </a:r>
          </a:p>
          <a:p>
            <a:pPr marL="45720" indent="0">
              <a:buNone/>
            </a:pPr>
            <a:r>
              <a:rPr lang="en-GB" sz="2400" dirty="0">
                <a:solidFill>
                  <a:schemeClr val="accent1">
                    <a:lumMod val="75000"/>
                  </a:schemeClr>
                </a:solidFill>
              </a:rPr>
              <a:t>2.	Depression</a:t>
            </a:r>
          </a:p>
          <a:p>
            <a:pPr marL="45720" indent="0">
              <a:buNone/>
            </a:pPr>
            <a:r>
              <a:rPr lang="en-GB" sz="2400" dirty="0">
                <a:solidFill>
                  <a:schemeClr val="accent1">
                    <a:lumMod val="75000"/>
                  </a:schemeClr>
                </a:solidFill>
              </a:rPr>
              <a:t>3.	PTSD</a:t>
            </a:r>
          </a:p>
          <a:p>
            <a:pPr marL="45720" indent="0">
              <a:buNone/>
            </a:pPr>
            <a:endParaRPr lang="en-GB" sz="2800" dirty="0">
              <a:solidFill>
                <a:schemeClr val="accent1">
                  <a:lumMod val="75000"/>
                </a:schemeClr>
              </a:solidFill>
            </a:endParaRPr>
          </a:p>
        </p:txBody>
      </p:sp>
    </p:spTree>
    <p:extLst>
      <p:ext uri="{BB962C8B-B14F-4D97-AF65-F5344CB8AC3E}">
        <p14:creationId xmlns:p14="http://schemas.microsoft.com/office/powerpoint/2010/main" val="3740273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solidFill>
                  <a:schemeClr val="accent1">
                    <a:lumMod val="75000"/>
                  </a:schemeClr>
                </a:solidFill>
                <a:latin typeface="+mn-lt"/>
              </a:rPr>
              <a:t>Structuring a presentation</a:t>
            </a:r>
          </a:p>
        </p:txBody>
      </p:sp>
      <p:sp>
        <p:nvSpPr>
          <p:cNvPr id="3" name="Content Placeholder 2"/>
          <p:cNvSpPr>
            <a:spLocks noGrp="1"/>
          </p:cNvSpPr>
          <p:nvPr>
            <p:ph sz="half" idx="1"/>
          </p:nvPr>
        </p:nvSpPr>
        <p:spPr>
          <a:xfrm>
            <a:off x="443345" y="1965961"/>
            <a:ext cx="5940687" cy="4434840"/>
          </a:xfrm>
        </p:spPr>
        <p:txBody>
          <a:bodyPr>
            <a:noAutofit/>
          </a:bodyPr>
          <a:lstStyle/>
          <a:p>
            <a:pPr>
              <a:buFont typeface="Wingdings" panose="05000000000000000000" pitchFamily="2" charset="2"/>
              <a:buChar char="v"/>
            </a:pPr>
            <a:r>
              <a:rPr lang="en-GB" sz="2400" dirty="0">
                <a:solidFill>
                  <a:schemeClr val="accent1">
                    <a:lumMod val="75000"/>
                  </a:schemeClr>
                </a:solidFill>
                <a:latin typeface="+mn-lt"/>
              </a:rPr>
              <a:t>Focus on </a:t>
            </a:r>
            <a:r>
              <a:rPr lang="en-GB" sz="2400" dirty="0">
                <a:solidFill>
                  <a:schemeClr val="accent1">
                    <a:lumMod val="75000"/>
                  </a:schemeClr>
                </a:solidFill>
              </a:rPr>
              <a:t>your</a:t>
            </a:r>
            <a:r>
              <a:rPr lang="en-GB" sz="2400" dirty="0">
                <a:solidFill>
                  <a:schemeClr val="accent1">
                    <a:lumMod val="75000"/>
                  </a:schemeClr>
                </a:solidFill>
                <a:latin typeface="+mn-lt"/>
              </a:rPr>
              <a:t> chosen topic. </a:t>
            </a:r>
          </a:p>
          <a:p>
            <a:pPr>
              <a:buFont typeface="Wingdings" panose="05000000000000000000" pitchFamily="2" charset="2"/>
              <a:buChar char="v"/>
            </a:pPr>
            <a:r>
              <a:rPr lang="en-GB" sz="2400" dirty="0">
                <a:solidFill>
                  <a:schemeClr val="accent1">
                    <a:lumMod val="75000"/>
                  </a:schemeClr>
                </a:solidFill>
                <a:latin typeface="+mn-lt"/>
              </a:rPr>
              <a:t> Read and understand the aim of the assignment, it has been designed to enable you to meet the learning outcomes for this module.</a:t>
            </a:r>
          </a:p>
          <a:p>
            <a:pPr>
              <a:buFont typeface="Wingdings" panose="05000000000000000000" pitchFamily="2" charset="2"/>
              <a:buChar char="v"/>
            </a:pPr>
            <a:r>
              <a:rPr lang="en-GB" sz="2400" dirty="0">
                <a:solidFill>
                  <a:schemeClr val="accent1">
                    <a:lumMod val="75000"/>
                  </a:schemeClr>
                </a:solidFill>
                <a:latin typeface="+mn-lt"/>
              </a:rPr>
              <a:t>Allow yourself plenty of time to plan, prepare</a:t>
            </a:r>
          </a:p>
          <a:p>
            <a:pPr>
              <a:buFont typeface="Wingdings" panose="05000000000000000000" pitchFamily="2" charset="2"/>
              <a:buChar char="v"/>
            </a:pPr>
            <a:r>
              <a:rPr lang="en-GB" sz="2400" dirty="0">
                <a:solidFill>
                  <a:schemeClr val="accent1">
                    <a:lumMod val="75000"/>
                  </a:schemeClr>
                </a:solidFill>
              </a:rPr>
              <a:t>R</a:t>
            </a:r>
            <a:r>
              <a:rPr lang="en-GB" sz="2400" dirty="0">
                <a:solidFill>
                  <a:schemeClr val="accent1">
                    <a:lumMod val="75000"/>
                  </a:schemeClr>
                </a:solidFill>
                <a:latin typeface="+mn-lt"/>
              </a:rPr>
              <a:t>ead and research around the topic area</a:t>
            </a:r>
          </a:p>
          <a:p>
            <a:pPr>
              <a:buFont typeface="Wingdings" panose="05000000000000000000" pitchFamily="2" charset="2"/>
              <a:buChar char="v"/>
            </a:pPr>
            <a:r>
              <a:rPr lang="en-GB" sz="2400" dirty="0">
                <a:solidFill>
                  <a:schemeClr val="accent1">
                    <a:lumMod val="75000"/>
                  </a:schemeClr>
                </a:solidFill>
                <a:latin typeface="+mn-lt"/>
              </a:rPr>
              <a:t>Draw a plan, there should be a clear beginning, middle and end</a:t>
            </a:r>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747319" y="2189149"/>
            <a:ext cx="3474680" cy="2722289"/>
          </a:xfrm>
        </p:spPr>
      </p:pic>
    </p:spTree>
    <p:extLst>
      <p:ext uri="{BB962C8B-B14F-4D97-AF65-F5344CB8AC3E}">
        <p14:creationId xmlns:p14="http://schemas.microsoft.com/office/powerpoint/2010/main" val="35579031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DBAF6-D397-42DF-88D0-D09F23F5396A}"/>
              </a:ext>
            </a:extLst>
          </p:cNvPr>
          <p:cNvSpPr>
            <a:spLocks noGrp="1"/>
          </p:cNvSpPr>
          <p:nvPr>
            <p:ph type="title"/>
          </p:nvPr>
        </p:nvSpPr>
        <p:spPr>
          <a:xfrm>
            <a:off x="1157084" y="374427"/>
            <a:ext cx="10374517" cy="971512"/>
          </a:xfrm>
        </p:spPr>
        <p:txBody>
          <a:bodyPr anchor="ctr">
            <a:normAutofit/>
          </a:bodyPr>
          <a:lstStyle/>
          <a:p>
            <a:r>
              <a:rPr lang="en-GB" sz="3200" dirty="0">
                <a:solidFill>
                  <a:schemeClr val="accent1">
                    <a:lumMod val="50000"/>
                  </a:schemeClr>
                </a:solidFill>
              </a:rPr>
              <a:t>10-minute presentation plan</a:t>
            </a:r>
          </a:p>
        </p:txBody>
      </p:sp>
      <p:graphicFrame>
        <p:nvGraphicFramePr>
          <p:cNvPr id="4" name="Table 4">
            <a:extLst>
              <a:ext uri="{FF2B5EF4-FFF2-40B4-BE49-F238E27FC236}">
                <a16:creationId xmlns:a16="http://schemas.microsoft.com/office/drawing/2014/main" id="{47EAC417-3036-47A6-ABE7-0DC61DA29A98}"/>
              </a:ext>
            </a:extLst>
          </p:cNvPr>
          <p:cNvGraphicFramePr>
            <a:graphicFrameLocks noGrp="1"/>
          </p:cNvGraphicFramePr>
          <p:nvPr>
            <p:ph idx="1"/>
            <p:extLst>
              <p:ext uri="{D42A27DB-BD31-4B8C-83A1-F6EECF244321}">
                <p14:modId xmlns:p14="http://schemas.microsoft.com/office/powerpoint/2010/main" val="1072719091"/>
              </p:ext>
            </p:extLst>
          </p:nvPr>
        </p:nvGraphicFramePr>
        <p:xfrm>
          <a:off x="660400" y="1097280"/>
          <a:ext cx="10395806" cy="5575069"/>
        </p:xfrm>
        <a:graphic>
          <a:graphicData uri="http://schemas.openxmlformats.org/drawingml/2006/table">
            <a:tbl>
              <a:tblPr firstRow="1" bandRow="1">
                <a:tableStyleId>{8799B23B-EC83-4686-B30A-512413B5E67A}</a:tableStyleId>
              </a:tblPr>
              <a:tblGrid>
                <a:gridCol w="2371642">
                  <a:extLst>
                    <a:ext uri="{9D8B030D-6E8A-4147-A177-3AD203B41FA5}">
                      <a16:colId xmlns:a16="http://schemas.microsoft.com/office/drawing/2014/main" val="1286263194"/>
                    </a:ext>
                  </a:extLst>
                </a:gridCol>
                <a:gridCol w="8024164">
                  <a:extLst>
                    <a:ext uri="{9D8B030D-6E8A-4147-A177-3AD203B41FA5}">
                      <a16:colId xmlns:a16="http://schemas.microsoft.com/office/drawing/2014/main" val="1767151099"/>
                    </a:ext>
                  </a:extLst>
                </a:gridCol>
              </a:tblGrid>
              <a:tr h="881438">
                <a:tc>
                  <a:txBody>
                    <a:bodyPr/>
                    <a:lstStyle/>
                    <a:p>
                      <a:r>
                        <a:rPr lang="en-GB" sz="1700" dirty="0">
                          <a:solidFill>
                            <a:schemeClr val="accent4">
                              <a:lumMod val="75000"/>
                            </a:schemeClr>
                          </a:solidFill>
                        </a:rPr>
                        <a:t>Time</a:t>
                      </a:r>
                    </a:p>
                  </a:txBody>
                  <a:tcPr marL="88009" marR="88009" marT="44005" marB="44005"/>
                </a:tc>
                <a:tc>
                  <a:txBody>
                    <a:bodyPr/>
                    <a:lstStyle/>
                    <a:p>
                      <a:r>
                        <a:rPr lang="en-GB" sz="1700" dirty="0">
                          <a:solidFill>
                            <a:schemeClr val="accent4">
                              <a:lumMod val="75000"/>
                            </a:schemeClr>
                          </a:solidFill>
                        </a:rPr>
                        <a:t>Title: Group topic</a:t>
                      </a:r>
                    </a:p>
                    <a:p>
                      <a:r>
                        <a:rPr lang="en-GB" sz="1700" b="0" dirty="0">
                          <a:solidFill>
                            <a:schemeClr val="accent4">
                              <a:lumMod val="75000"/>
                            </a:schemeClr>
                          </a:solidFill>
                        </a:rPr>
                        <a:t>Include module code and title</a:t>
                      </a:r>
                    </a:p>
                    <a:p>
                      <a:r>
                        <a:rPr lang="en-GB" sz="1700" b="0" dirty="0">
                          <a:solidFill>
                            <a:schemeClr val="accent4">
                              <a:lumMod val="75000"/>
                            </a:schemeClr>
                          </a:solidFill>
                        </a:rPr>
                        <a:t>*Student ID </a:t>
                      </a:r>
                    </a:p>
                  </a:txBody>
                  <a:tcPr marL="88009" marR="88009" marT="44005" marB="44005"/>
                </a:tc>
                <a:extLst>
                  <a:ext uri="{0D108BD9-81ED-4DB2-BD59-A6C34878D82A}">
                    <a16:rowId xmlns:a16="http://schemas.microsoft.com/office/drawing/2014/main" val="2169499408"/>
                  </a:ext>
                </a:extLst>
              </a:tr>
              <a:tr h="1145365">
                <a:tc>
                  <a:txBody>
                    <a:bodyPr/>
                    <a:lstStyle/>
                    <a:p>
                      <a:r>
                        <a:rPr lang="en-GB" sz="1700" dirty="0">
                          <a:solidFill>
                            <a:schemeClr val="accent4">
                              <a:lumMod val="75000"/>
                            </a:schemeClr>
                          </a:solidFill>
                        </a:rPr>
                        <a:t>1 mins</a:t>
                      </a:r>
                    </a:p>
                  </a:txBody>
                  <a:tcPr marL="88009" marR="88009" marT="44005" marB="44005"/>
                </a:tc>
                <a:tc>
                  <a:txBody>
                    <a:bodyPr/>
                    <a:lstStyle/>
                    <a:p>
                      <a:r>
                        <a:rPr lang="en-GB" sz="1700" b="1" dirty="0">
                          <a:solidFill>
                            <a:schemeClr val="accent4">
                              <a:lumMod val="75000"/>
                            </a:schemeClr>
                          </a:solidFill>
                        </a:rPr>
                        <a:t>Introduction</a:t>
                      </a:r>
                    </a:p>
                    <a:p>
                      <a:pPr marL="285750" lvl="0" indent="-285750">
                        <a:buFont typeface="Arial" panose="020B0604020202020204" pitchFamily="34" charset="0"/>
                        <a:buChar char="•"/>
                      </a:pPr>
                      <a:r>
                        <a:rPr lang="en-GB" sz="1700" dirty="0">
                          <a:solidFill>
                            <a:schemeClr val="accent4">
                              <a:lumMod val="75000"/>
                            </a:schemeClr>
                          </a:solidFill>
                        </a:rPr>
                        <a:t>Highlight the key points that you will be contributing to the presentation.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700" dirty="0">
                          <a:solidFill>
                            <a:schemeClr val="accent4">
                              <a:lumMod val="75000"/>
                            </a:schemeClr>
                          </a:solidFill>
                        </a:rPr>
                        <a:t>In the introduction you are setting the scene</a:t>
                      </a:r>
                      <a:r>
                        <a:rPr lang="en-GB" sz="1700" b="0" u="none" strike="noStrike" noProof="0" dirty="0">
                          <a:solidFill>
                            <a:schemeClr val="accent4">
                              <a:lumMod val="75000"/>
                            </a:schemeClr>
                          </a:solidFill>
                        </a:rPr>
                        <a:t>– has a clear rationale</a:t>
                      </a:r>
                      <a:endParaRPr lang="en-GB" sz="1700" dirty="0">
                        <a:solidFill>
                          <a:schemeClr val="accent4">
                            <a:lumMod val="75000"/>
                          </a:schemeClr>
                        </a:solidFill>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700" b="0" u="none" strike="noStrike" noProof="0" dirty="0">
                          <a:solidFill>
                            <a:schemeClr val="accent4">
                              <a:lumMod val="75000"/>
                            </a:schemeClr>
                          </a:solidFill>
                        </a:rPr>
                        <a:t>What aspect of the topic are you focusing on and why it is important</a:t>
                      </a:r>
                      <a:endParaRPr lang="en-GB" sz="1700" dirty="0">
                        <a:solidFill>
                          <a:schemeClr val="accent4">
                            <a:lumMod val="75000"/>
                          </a:schemeClr>
                        </a:solidFill>
                      </a:endParaRPr>
                    </a:p>
                  </a:txBody>
                  <a:tcPr marL="88009" marR="88009" marT="44005" marB="44005"/>
                </a:tc>
                <a:extLst>
                  <a:ext uri="{0D108BD9-81ED-4DB2-BD59-A6C34878D82A}">
                    <a16:rowId xmlns:a16="http://schemas.microsoft.com/office/drawing/2014/main" val="2566626059"/>
                  </a:ext>
                </a:extLst>
              </a:tr>
              <a:tr h="2201074">
                <a:tc>
                  <a:txBody>
                    <a:bodyPr/>
                    <a:lstStyle/>
                    <a:p>
                      <a:r>
                        <a:rPr lang="en-GB" sz="1700" dirty="0">
                          <a:solidFill>
                            <a:schemeClr val="accent4">
                              <a:lumMod val="75000"/>
                            </a:schemeClr>
                          </a:solidFill>
                        </a:rPr>
                        <a:t>8 mins</a:t>
                      </a:r>
                    </a:p>
                  </a:txBody>
                  <a:tcPr marL="88009" marR="88009" marT="44005" marB="44005"/>
                </a:tc>
                <a:tc>
                  <a:txBody>
                    <a:bodyPr/>
                    <a:lstStyle/>
                    <a:p>
                      <a:r>
                        <a:rPr lang="en-GB" sz="1700" b="1" dirty="0">
                          <a:solidFill>
                            <a:schemeClr val="accent4">
                              <a:lumMod val="75000"/>
                            </a:schemeClr>
                          </a:solidFill>
                        </a:rPr>
                        <a:t>Main Body</a:t>
                      </a:r>
                    </a:p>
                    <a:p>
                      <a:pPr marL="285750" lvl="0" indent="-285750">
                        <a:buFont typeface="Arial" panose="020B0604020202020204" pitchFamily="34" charset="0"/>
                        <a:buChar char="•"/>
                      </a:pPr>
                      <a:r>
                        <a:rPr lang="en-GB" sz="1700" b="0" u="none" strike="noStrike" noProof="0" dirty="0">
                          <a:solidFill>
                            <a:schemeClr val="accent4">
                              <a:lumMod val="75000"/>
                            </a:schemeClr>
                          </a:solidFill>
                        </a:rPr>
                        <a:t>Focus on the chosen topic and conduct a concise review of relevant empirical and theoretical literature from the area under study </a:t>
                      </a:r>
                    </a:p>
                    <a:p>
                      <a:pPr marL="285750" lvl="0" indent="-285750">
                        <a:buFont typeface="Arial" panose="020B0604020202020204" pitchFamily="34" charset="0"/>
                        <a:buChar char="•"/>
                      </a:pPr>
                      <a:r>
                        <a:rPr lang="en-GB" sz="1700" b="0" u="none" strike="noStrike" noProof="0" dirty="0">
                          <a:solidFill>
                            <a:schemeClr val="accent4">
                              <a:lumMod val="75000"/>
                            </a:schemeClr>
                          </a:solidFill>
                        </a:rPr>
                        <a:t>A good research topic should be informed by a review of the academic literature: Relevant theory, empirical evidence.  </a:t>
                      </a:r>
                    </a:p>
                    <a:p>
                      <a:pPr marL="285750" lvl="0" indent="-285750">
                        <a:buFont typeface="Arial" panose="020B0604020202020204" pitchFamily="34" charset="0"/>
                        <a:buChar char="•"/>
                      </a:pPr>
                      <a:r>
                        <a:rPr lang="en-GB" sz="1700" b="0" u="none" strike="noStrike" noProof="0" dirty="0">
                          <a:solidFill>
                            <a:schemeClr val="accent4">
                              <a:lumMod val="75000"/>
                            </a:schemeClr>
                          </a:solidFill>
                        </a:rPr>
                        <a:t>Support your discussion with relevant theory and research informed literature</a:t>
                      </a:r>
                    </a:p>
                    <a:p>
                      <a:pPr marL="285750" lvl="0" indent="-285750" algn="l">
                        <a:lnSpc>
                          <a:spcPct val="100000"/>
                        </a:lnSpc>
                        <a:spcBef>
                          <a:spcPts val="0"/>
                        </a:spcBef>
                        <a:spcAft>
                          <a:spcPts val="0"/>
                        </a:spcAft>
                        <a:buFont typeface="Arial" panose="020B0604020202020204" pitchFamily="34" charset="0"/>
                        <a:buChar char="•"/>
                      </a:pPr>
                      <a:r>
                        <a:rPr lang="en-GB" sz="1700" b="0" u="none" strike="noStrike" noProof="0" dirty="0">
                          <a:solidFill>
                            <a:schemeClr val="accent4">
                              <a:lumMod val="75000"/>
                            </a:schemeClr>
                          </a:solidFill>
                        </a:rPr>
                        <a:t>Aim to integrate the main points from your research group</a:t>
                      </a:r>
                    </a:p>
                    <a:p>
                      <a:pPr marL="0" lvl="0" indent="0" algn="l">
                        <a:lnSpc>
                          <a:spcPct val="100000"/>
                        </a:lnSpc>
                        <a:spcBef>
                          <a:spcPts val="0"/>
                        </a:spcBef>
                        <a:spcAft>
                          <a:spcPts val="0"/>
                        </a:spcAft>
                        <a:buFont typeface="Arial" panose="020B0604020202020204" pitchFamily="34" charset="0"/>
                        <a:buNone/>
                      </a:pPr>
                      <a:endParaRPr lang="en-GB" sz="1700" dirty="0">
                        <a:solidFill>
                          <a:schemeClr val="accent4">
                            <a:lumMod val="75000"/>
                          </a:schemeClr>
                        </a:solidFill>
                      </a:endParaRPr>
                    </a:p>
                  </a:txBody>
                  <a:tcPr marL="88009" marR="88009" marT="44005" marB="44005"/>
                </a:tc>
                <a:extLst>
                  <a:ext uri="{0D108BD9-81ED-4DB2-BD59-A6C34878D82A}">
                    <a16:rowId xmlns:a16="http://schemas.microsoft.com/office/drawing/2014/main" val="1370388871"/>
                  </a:ext>
                </a:extLst>
              </a:tr>
              <a:tr h="1347192">
                <a:tc>
                  <a:txBody>
                    <a:bodyPr/>
                    <a:lstStyle/>
                    <a:p>
                      <a:pPr lvl="0">
                        <a:buNone/>
                      </a:pPr>
                      <a:r>
                        <a:rPr lang="en-GB" sz="1700" dirty="0">
                          <a:solidFill>
                            <a:schemeClr val="accent4">
                              <a:lumMod val="75000"/>
                            </a:schemeClr>
                          </a:solidFill>
                        </a:rPr>
                        <a:t>1 minutes</a:t>
                      </a:r>
                    </a:p>
                  </a:txBody>
                  <a:tcPr marL="88009" marR="88009" marT="44005" marB="44005"/>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700" b="1" dirty="0">
                          <a:solidFill>
                            <a:schemeClr val="accent4">
                              <a:lumMod val="75000"/>
                            </a:schemeClr>
                          </a:solidFill>
                        </a:rPr>
                        <a:t>Conclusion</a:t>
                      </a:r>
                      <a:r>
                        <a:rPr lang="en-GB" sz="1700" dirty="0">
                          <a:solidFill>
                            <a:schemeClr val="accent4">
                              <a:lumMod val="75000"/>
                            </a:schemeClr>
                          </a:solidFill>
                        </a:rPr>
                        <a:t>. </a:t>
                      </a:r>
                      <a:r>
                        <a:rPr lang="en-GB" sz="1600" dirty="0">
                          <a:solidFill>
                            <a:schemeClr val="accent4">
                              <a:lumMod val="75000"/>
                            </a:schemeClr>
                          </a:solidFill>
                        </a:rPr>
                        <a:t>The conclusion will summarise your topic and raise further questions.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chemeClr val="accent4">
                              <a:lumMod val="75000"/>
                            </a:schemeClr>
                          </a:solidFill>
                        </a:rPr>
                        <a:t>It pulls your discussion together and leaves the reader wanting to know more.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solidFill>
                            <a:schemeClr val="accent4">
                              <a:lumMod val="75000"/>
                            </a:schemeClr>
                          </a:solidFill>
                        </a:rPr>
                        <a:t>What is missing from the current research? Are you able to make recommendations for further research?</a:t>
                      </a:r>
                    </a:p>
                    <a:p>
                      <a:pPr lvl="0">
                        <a:buNone/>
                      </a:pPr>
                      <a:r>
                        <a:rPr lang="en-GB" sz="1600" dirty="0">
                          <a:solidFill>
                            <a:schemeClr val="accent4">
                              <a:lumMod val="75000"/>
                            </a:schemeClr>
                          </a:solidFill>
                        </a:rPr>
                        <a:t>*Include an APA Reference list and notes</a:t>
                      </a:r>
                    </a:p>
                  </a:txBody>
                  <a:tcPr marL="88009" marR="88009" marT="44005" marB="44005"/>
                </a:tc>
                <a:extLst>
                  <a:ext uri="{0D108BD9-81ED-4DB2-BD59-A6C34878D82A}">
                    <a16:rowId xmlns:a16="http://schemas.microsoft.com/office/drawing/2014/main" val="97303478"/>
                  </a:ext>
                </a:extLst>
              </a:tr>
            </a:tbl>
          </a:graphicData>
        </a:graphic>
      </p:graphicFrame>
    </p:spTree>
    <p:extLst>
      <p:ext uri="{BB962C8B-B14F-4D97-AF65-F5344CB8AC3E}">
        <p14:creationId xmlns:p14="http://schemas.microsoft.com/office/powerpoint/2010/main" val="15060171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a:solidFill>
                  <a:schemeClr val="accent1">
                    <a:lumMod val="75000"/>
                  </a:schemeClr>
                </a:solidFill>
                <a:latin typeface="+mn-lt"/>
              </a:rPr>
              <a:t>Presentation Structure</a:t>
            </a:r>
          </a:p>
        </p:txBody>
      </p:sp>
      <p:sp>
        <p:nvSpPr>
          <p:cNvPr id="7" name="Content Placeholder 6"/>
          <p:cNvSpPr>
            <a:spLocks noGrp="1"/>
          </p:cNvSpPr>
          <p:nvPr>
            <p:ph idx="1"/>
          </p:nvPr>
        </p:nvSpPr>
        <p:spPr>
          <a:xfrm>
            <a:off x="626225" y="1676400"/>
            <a:ext cx="10270376" cy="5064968"/>
          </a:xfrm>
        </p:spPr>
        <p:txBody>
          <a:bodyPr>
            <a:normAutofit/>
          </a:bodyPr>
          <a:lstStyle/>
          <a:p>
            <a:pPr>
              <a:buFont typeface="Wingdings" panose="05000000000000000000" pitchFamily="2" charset="2"/>
              <a:buChar char="v"/>
            </a:pPr>
            <a:r>
              <a:rPr lang="en-GB" sz="2800" dirty="0">
                <a:solidFill>
                  <a:schemeClr val="accent1">
                    <a:lumMod val="75000"/>
                  </a:schemeClr>
                </a:solidFill>
              </a:rPr>
              <a:t>PLAN and PREPARE!!!!! </a:t>
            </a:r>
          </a:p>
          <a:p>
            <a:pPr>
              <a:buFont typeface="Wingdings" panose="05000000000000000000" pitchFamily="2" charset="2"/>
              <a:buChar char="v"/>
            </a:pPr>
            <a:r>
              <a:rPr lang="en-GB" sz="2800" dirty="0">
                <a:solidFill>
                  <a:schemeClr val="accent1">
                    <a:lumMod val="75000"/>
                  </a:schemeClr>
                </a:solidFill>
              </a:rPr>
              <a:t>Pay attention to detail - presentation is important</a:t>
            </a:r>
          </a:p>
          <a:p>
            <a:pPr>
              <a:buFont typeface="Wingdings" panose="05000000000000000000" pitchFamily="2" charset="2"/>
              <a:buChar char="v"/>
            </a:pPr>
            <a:r>
              <a:rPr lang="en-GB" sz="2800" dirty="0">
                <a:solidFill>
                  <a:schemeClr val="accent1">
                    <a:lumMod val="75000"/>
                  </a:schemeClr>
                </a:solidFill>
              </a:rPr>
              <a:t>Format the structure of your MS Power point – select the theme, set font style</a:t>
            </a:r>
          </a:p>
          <a:p>
            <a:pPr>
              <a:buFont typeface="Wingdings" panose="05000000000000000000" pitchFamily="2" charset="2"/>
              <a:buChar char="v"/>
            </a:pPr>
            <a:r>
              <a:rPr lang="en-GB" sz="2800" dirty="0">
                <a:solidFill>
                  <a:schemeClr val="accent1">
                    <a:lumMod val="75000"/>
                  </a:schemeClr>
                </a:solidFill>
              </a:rPr>
              <a:t> APA Referencing – in-text citations, acknowledge use of AI and reference images.  Include a reference list</a:t>
            </a:r>
          </a:p>
          <a:p>
            <a:pPr>
              <a:buFont typeface="Wingdings" panose="05000000000000000000" pitchFamily="2" charset="2"/>
              <a:buChar char="v"/>
            </a:pPr>
            <a:r>
              <a:rPr lang="en-GB" sz="2800" dirty="0">
                <a:solidFill>
                  <a:schemeClr val="accent1">
                    <a:lumMod val="75000"/>
                  </a:schemeClr>
                </a:solidFill>
              </a:rPr>
              <a:t>*Include notes at the end of slide show</a:t>
            </a:r>
          </a:p>
          <a:p>
            <a:pPr>
              <a:buFont typeface="Wingdings" panose="05000000000000000000" pitchFamily="2" charset="2"/>
              <a:buChar char="v"/>
            </a:pPr>
            <a:endParaRPr lang="en-GB" sz="2800" dirty="0">
              <a:solidFill>
                <a:schemeClr val="bg2">
                  <a:lumMod val="25000"/>
                </a:schemeClr>
              </a:solidFill>
            </a:endParaRPr>
          </a:p>
          <a:p>
            <a:pPr>
              <a:buFont typeface="Wingdings" panose="05000000000000000000" pitchFamily="2" charset="2"/>
              <a:buChar char="v"/>
            </a:pPr>
            <a:endParaRPr lang="en-GB" sz="2800" dirty="0">
              <a:solidFill>
                <a:schemeClr val="bg2">
                  <a:lumMod val="25000"/>
                </a:schemeClr>
              </a:solidFill>
            </a:endParaRPr>
          </a:p>
        </p:txBody>
      </p:sp>
    </p:spTree>
    <p:extLst>
      <p:ext uri="{BB962C8B-B14F-4D97-AF65-F5344CB8AC3E}">
        <p14:creationId xmlns:p14="http://schemas.microsoft.com/office/powerpoint/2010/main" val="9160849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681644"/>
            <a:ext cx="9601200" cy="371092"/>
          </a:xfrm>
        </p:spPr>
        <p:txBody>
          <a:bodyPr>
            <a:normAutofit fontScale="90000"/>
          </a:bodyPr>
          <a:lstStyle/>
          <a:p>
            <a:r>
              <a:rPr lang="en-GB" sz="4400" b="1" dirty="0">
                <a:solidFill>
                  <a:schemeClr val="accent1">
                    <a:lumMod val="75000"/>
                  </a:schemeClr>
                </a:solidFill>
              </a:rPr>
              <a:t>A good presentation….</a:t>
            </a:r>
            <a:br>
              <a:rPr lang="en-GB" sz="4400" b="1" dirty="0">
                <a:solidFill>
                  <a:schemeClr val="accent1">
                    <a:lumMod val="75000"/>
                  </a:schemeClr>
                </a:solidFill>
              </a:rPr>
            </a:br>
            <a:endParaRPr lang="en-GB" dirty="0"/>
          </a:p>
        </p:txBody>
      </p:sp>
      <p:sp>
        <p:nvSpPr>
          <p:cNvPr id="3" name="Content Placeholder 2"/>
          <p:cNvSpPr>
            <a:spLocks noGrp="1"/>
          </p:cNvSpPr>
          <p:nvPr>
            <p:ph idx="1"/>
          </p:nvPr>
        </p:nvSpPr>
        <p:spPr>
          <a:xfrm>
            <a:off x="532015" y="1100565"/>
            <a:ext cx="10364586" cy="5757435"/>
          </a:xfrm>
        </p:spPr>
        <p:txBody>
          <a:bodyPr>
            <a:normAutofit/>
          </a:bodyPr>
          <a:lstStyle/>
          <a:p>
            <a:endParaRPr lang="en-GB" sz="2400" dirty="0">
              <a:solidFill>
                <a:schemeClr val="accent1">
                  <a:lumMod val="75000"/>
                </a:schemeClr>
              </a:solidFill>
            </a:endParaRPr>
          </a:p>
          <a:p>
            <a:r>
              <a:rPr lang="en-GB" sz="2400" dirty="0">
                <a:solidFill>
                  <a:schemeClr val="accent1">
                    <a:lumMod val="75000"/>
                  </a:schemeClr>
                </a:solidFill>
              </a:rPr>
              <a:t>Has a clear aim –it has a strong academic structure -  a clear beginning, middle and end </a:t>
            </a:r>
          </a:p>
          <a:p>
            <a:r>
              <a:rPr lang="en-GB" sz="2400" dirty="0">
                <a:solidFill>
                  <a:schemeClr val="accent1">
                    <a:lumMod val="75000"/>
                  </a:schemeClr>
                </a:solidFill>
              </a:rPr>
              <a:t>It addresses the assignment topic. </a:t>
            </a:r>
          </a:p>
          <a:p>
            <a:r>
              <a:rPr lang="en-GB" sz="2400" dirty="0">
                <a:solidFill>
                  <a:schemeClr val="accent1">
                    <a:lumMod val="75000"/>
                  </a:schemeClr>
                </a:solidFill>
              </a:rPr>
              <a:t>Your research will consider mental health from an historical and philosophical perspective.</a:t>
            </a:r>
          </a:p>
          <a:p>
            <a:r>
              <a:rPr lang="en-GB" sz="2400" dirty="0">
                <a:solidFill>
                  <a:schemeClr val="accent1">
                    <a:lumMod val="75000"/>
                  </a:schemeClr>
                </a:solidFill>
              </a:rPr>
              <a:t>Your presentation will be supported by research informed academic literature from a wide range of sources i.e. textbooks, academic journals and articles.</a:t>
            </a:r>
          </a:p>
          <a:p>
            <a:endParaRPr lang="en-GB" dirty="0"/>
          </a:p>
        </p:txBody>
      </p:sp>
    </p:spTree>
    <p:extLst>
      <p:ext uri="{BB962C8B-B14F-4D97-AF65-F5344CB8AC3E}">
        <p14:creationId xmlns:p14="http://schemas.microsoft.com/office/powerpoint/2010/main" val="31355701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50000"/>
                  </a:schemeClr>
                </a:solidFill>
              </a:rPr>
              <a:t>APA Referencing</a:t>
            </a:r>
          </a:p>
        </p:txBody>
      </p:sp>
      <p:sp>
        <p:nvSpPr>
          <p:cNvPr id="3" name="Content Placeholder 2"/>
          <p:cNvSpPr>
            <a:spLocks noGrp="1"/>
          </p:cNvSpPr>
          <p:nvPr>
            <p:ph idx="1"/>
          </p:nvPr>
        </p:nvSpPr>
        <p:spPr>
          <a:xfrm>
            <a:off x="526473" y="2205643"/>
            <a:ext cx="11366269" cy="4455621"/>
          </a:xfrm>
        </p:spPr>
        <p:txBody>
          <a:bodyPr>
            <a:noAutofit/>
          </a:bodyPr>
          <a:lstStyle/>
          <a:p>
            <a:r>
              <a:rPr lang="en-GB" sz="2400" dirty="0">
                <a:solidFill>
                  <a:schemeClr val="accent1">
                    <a:lumMod val="75000"/>
                  </a:schemeClr>
                </a:solidFill>
              </a:rPr>
              <a:t>Your work will be informed and supported by academic literature that is relevant to and focused on the assessment task, this means peer reviewed, research informed journals, articles and texts.  (Do not rely on Wikipedia or websites, unless they are relevant</a:t>
            </a:r>
          </a:p>
          <a:p>
            <a:r>
              <a:rPr lang="en-GB" sz="2400" dirty="0">
                <a:solidFill>
                  <a:schemeClr val="accent1">
                    <a:lumMod val="75000"/>
                  </a:schemeClr>
                </a:solidFill>
              </a:rPr>
              <a:t> Provide evidence that you have accessed a wide range of sources; these should be current, credible, relevant, authoritative, peer reviewed</a:t>
            </a:r>
          </a:p>
          <a:p>
            <a:r>
              <a:rPr lang="en-GB" sz="2400" dirty="0">
                <a:solidFill>
                  <a:schemeClr val="accent1">
                    <a:lumMod val="75000"/>
                  </a:schemeClr>
                </a:solidFill>
              </a:rPr>
              <a:t>Provide evidence of your research and reading throughout your work,  including in-text citations in the main body and a reference list at the end of your work.  </a:t>
            </a:r>
          </a:p>
          <a:p>
            <a:r>
              <a:rPr lang="en-GB" sz="2400" dirty="0">
                <a:solidFill>
                  <a:schemeClr val="accent1">
                    <a:lumMod val="75000"/>
                  </a:schemeClr>
                </a:solidFill>
              </a:rPr>
              <a:t> APA Referencing Guide Moodle and Library website</a:t>
            </a:r>
          </a:p>
          <a:p>
            <a:endParaRPr lang="en-GB" sz="2400" dirty="0"/>
          </a:p>
        </p:txBody>
      </p:sp>
    </p:spTree>
    <p:extLst>
      <p:ext uri="{BB962C8B-B14F-4D97-AF65-F5344CB8AC3E}">
        <p14:creationId xmlns:p14="http://schemas.microsoft.com/office/powerpoint/2010/main" val="3717728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b="1" dirty="0"/>
            </a:br>
            <a:endParaRPr lang="en-GB" dirty="0"/>
          </a:p>
        </p:txBody>
      </p:sp>
      <p:sp>
        <p:nvSpPr>
          <p:cNvPr id="3" name="Content Placeholder 2"/>
          <p:cNvSpPr>
            <a:spLocks noGrp="1"/>
          </p:cNvSpPr>
          <p:nvPr>
            <p:ph sz="half" idx="1"/>
          </p:nvPr>
        </p:nvSpPr>
        <p:spPr>
          <a:xfrm>
            <a:off x="753687" y="609600"/>
            <a:ext cx="5144193" cy="5471159"/>
          </a:xfrm>
        </p:spPr>
        <p:txBody>
          <a:bodyPr>
            <a:normAutofit fontScale="92500" lnSpcReduction="10000"/>
          </a:bodyPr>
          <a:lstStyle/>
          <a:p>
            <a:pPr algn="just">
              <a:lnSpc>
                <a:spcPct val="107000"/>
              </a:lnSpc>
              <a:spcBef>
                <a:spcPts val="600"/>
              </a:spcBef>
              <a:spcAft>
                <a:spcPts val="600"/>
              </a:spcAft>
            </a:pPr>
            <a:r>
              <a:rPr lang="en-GB" sz="3000" b="1"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Choose one topic per group</a:t>
            </a:r>
            <a:endParaRPr lang="en-GB" sz="3000" dirty="0">
              <a:solidFill>
                <a:schemeClr val="accent1">
                  <a:lumMod val="75000"/>
                </a:schemeClr>
              </a:solidFill>
              <a:effectLst/>
              <a:latin typeface="Times New Roman" panose="02020603050405020304" pitchFamily="18" charset="0"/>
              <a:ea typeface="Times New Roman" panose="02020603050405020304" pitchFamily="18" charset="0"/>
            </a:endParaRPr>
          </a:p>
          <a:p>
            <a:pPr marL="342900" lvl="0" indent="-342900" algn="just">
              <a:lnSpc>
                <a:spcPct val="107000"/>
              </a:lnSpc>
              <a:spcBef>
                <a:spcPts val="600"/>
              </a:spcBef>
              <a:spcAft>
                <a:spcPts val="600"/>
              </a:spcAft>
              <a:buFont typeface="Arial Nova" panose="020B0504020202020204" pitchFamily="34" charset="0"/>
              <a:buAutoNum type="arabicPeriod"/>
            </a:pPr>
            <a:r>
              <a:rPr lang="en-GB" sz="2400" b="1"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Anxiety</a:t>
            </a:r>
            <a:endParaRPr lang="en-GB" sz="2400" dirty="0">
              <a:solidFill>
                <a:schemeClr val="accent1">
                  <a:lumMod val="75000"/>
                </a:schemeClr>
              </a:solidFill>
              <a:effectLst/>
              <a:latin typeface="Times New Roman" panose="02020603050405020304" pitchFamily="18" charset="0"/>
              <a:ea typeface="Times New Roman" panose="02020603050405020304" pitchFamily="18" charset="0"/>
            </a:endParaRPr>
          </a:p>
          <a:p>
            <a:pPr marL="342900" lvl="0" indent="-342900" algn="just">
              <a:lnSpc>
                <a:spcPct val="107000"/>
              </a:lnSpc>
              <a:spcBef>
                <a:spcPts val="600"/>
              </a:spcBef>
              <a:spcAft>
                <a:spcPts val="600"/>
              </a:spcAft>
              <a:buFont typeface="Arial Nova" panose="020B0504020202020204" pitchFamily="34" charset="0"/>
              <a:buAutoNum type="arabicPeriod"/>
            </a:pPr>
            <a:r>
              <a:rPr lang="en-GB" sz="2400" b="1"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Depression</a:t>
            </a:r>
            <a:endParaRPr lang="en-GB" sz="2400" dirty="0">
              <a:solidFill>
                <a:schemeClr val="accent1">
                  <a:lumMod val="75000"/>
                </a:schemeClr>
              </a:solidFill>
              <a:effectLst/>
              <a:latin typeface="Times New Roman" panose="02020603050405020304" pitchFamily="18" charset="0"/>
              <a:ea typeface="Times New Roman" panose="02020603050405020304" pitchFamily="18" charset="0"/>
            </a:endParaRPr>
          </a:p>
          <a:p>
            <a:pPr marL="342900" lvl="0" indent="-342900" algn="just">
              <a:lnSpc>
                <a:spcPct val="107000"/>
              </a:lnSpc>
              <a:spcBef>
                <a:spcPts val="600"/>
              </a:spcBef>
              <a:spcAft>
                <a:spcPts val="600"/>
              </a:spcAft>
              <a:buFont typeface="Arial Nova" panose="020B0504020202020204" pitchFamily="34" charset="0"/>
              <a:buAutoNum type="arabicPeriod"/>
            </a:pPr>
            <a:r>
              <a:rPr lang="en-GB" sz="2400" b="1"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PTSD</a:t>
            </a:r>
          </a:p>
          <a:p>
            <a:pPr marL="342900" lvl="0" indent="-342900" algn="just">
              <a:lnSpc>
                <a:spcPct val="107000"/>
              </a:lnSpc>
              <a:spcBef>
                <a:spcPts val="600"/>
              </a:spcBef>
              <a:spcAft>
                <a:spcPts val="600"/>
              </a:spcAft>
              <a:buFont typeface="Arial Nova" panose="020B0504020202020204" pitchFamily="34" charset="0"/>
              <a:buAutoNum type="arabicPeriod"/>
            </a:pPr>
            <a:endParaRPr lang="en-GB" sz="2400" b="1" dirty="0">
              <a:solidFill>
                <a:schemeClr val="accent1">
                  <a:lumMod val="75000"/>
                </a:schemeClr>
              </a:solidFill>
              <a:latin typeface="Arial Nova" panose="020B0504020202020204" pitchFamily="34" charset="0"/>
              <a:ea typeface="Times New Roman" panose="02020603050405020304" pitchFamily="18" charset="0"/>
            </a:endParaRPr>
          </a:p>
          <a:p>
            <a:pPr>
              <a:spcBef>
                <a:spcPts val="600"/>
              </a:spcBef>
              <a:spcAft>
                <a:spcPts val="600"/>
              </a:spcAft>
            </a:pPr>
            <a:r>
              <a:rPr lang="en-GB" sz="2400"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No more than 4 students in a group; each student will talk for 10 minutes and be assessed individually.</a:t>
            </a:r>
            <a:endParaRPr lang="en-GB" sz="2400" dirty="0">
              <a:solidFill>
                <a:schemeClr val="accent1">
                  <a:lumMod val="75000"/>
                </a:schemeClr>
              </a:solidFill>
              <a:latin typeface="Times New Roman" panose="02020603050405020304" pitchFamily="18" charset="0"/>
              <a:ea typeface="Arial Nova" panose="020B0504020202020204" pitchFamily="34" charset="0"/>
            </a:endParaRPr>
          </a:p>
          <a:p>
            <a:pPr>
              <a:spcBef>
                <a:spcPts val="600"/>
              </a:spcBef>
              <a:spcAft>
                <a:spcPts val="600"/>
              </a:spcAft>
            </a:pPr>
            <a:r>
              <a:rPr lang="en-GB" sz="2400"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Discuss how the treatment and care of patients/clients has developed throughout the centuries.  </a:t>
            </a:r>
          </a:p>
          <a:p>
            <a:pPr>
              <a:spcBef>
                <a:spcPts val="600"/>
              </a:spcBef>
              <a:spcAft>
                <a:spcPts val="600"/>
              </a:spcAft>
            </a:pPr>
            <a:r>
              <a:rPr lang="en-GB" sz="2400" dirty="0">
                <a:solidFill>
                  <a:schemeClr val="accent1">
                    <a:lumMod val="75000"/>
                  </a:schemeClr>
                </a:solidFill>
                <a:effectLst/>
                <a:latin typeface="Arial Nova" panose="020B0504020202020204" pitchFamily="34" charset="0"/>
                <a:ea typeface="Arial Nova" panose="020B0504020202020204" pitchFamily="34" charset="0"/>
                <a:cs typeface="Arial Nova" panose="020B0504020202020204" pitchFamily="34" charset="0"/>
              </a:rPr>
              <a:t>Consider changes in societal attitudes and our understanding of interdisciplinary practice. </a:t>
            </a:r>
            <a:endParaRPr lang="en-GB" sz="2400" dirty="0">
              <a:solidFill>
                <a:schemeClr val="accent1">
                  <a:lumMod val="75000"/>
                </a:schemeClr>
              </a:solidFill>
              <a:effectLst/>
              <a:latin typeface="Times New Roman" panose="02020603050405020304" pitchFamily="18" charset="0"/>
              <a:ea typeface="Times New Roman" panose="02020603050405020304" pitchFamily="18" charset="0"/>
            </a:endParaRPr>
          </a:p>
          <a:p>
            <a:pPr marL="342900" lvl="0" indent="-342900" algn="just">
              <a:lnSpc>
                <a:spcPct val="107000"/>
              </a:lnSpc>
              <a:spcBef>
                <a:spcPts val="600"/>
              </a:spcBef>
              <a:spcAft>
                <a:spcPts val="600"/>
              </a:spcAft>
              <a:buFont typeface="Arial Nova" panose="020B0504020202020204" pitchFamily="34" charset="0"/>
              <a:buAutoNum type="arabicPeriod"/>
            </a:pPr>
            <a:endParaRPr lang="en-GB" sz="2400" dirty="0">
              <a:solidFill>
                <a:schemeClr val="accent1">
                  <a:lumMod val="75000"/>
                </a:schemeClr>
              </a:solidFill>
              <a:effectLst/>
              <a:latin typeface="Times New Roman" panose="02020603050405020304" pitchFamily="18" charset="0"/>
              <a:ea typeface="Times New Roman" panose="02020603050405020304" pitchFamily="18" charset="0"/>
            </a:endParaRPr>
          </a:p>
          <a:p>
            <a:pPr marL="45720" indent="0">
              <a:buNone/>
            </a:pPr>
            <a:endParaRPr lang="en-GB" dirty="0"/>
          </a:p>
        </p:txBody>
      </p:sp>
      <p:pic>
        <p:nvPicPr>
          <p:cNvPr id="2050" name="Picture 2" descr="Should I try group therapy or a support group? - Counselling Directory">
            <a:extLst>
              <a:ext uri="{FF2B5EF4-FFF2-40B4-BE49-F238E27FC236}">
                <a16:creationId xmlns:a16="http://schemas.microsoft.com/office/drawing/2014/main" id="{5CC3DAB3-C327-40C5-A174-992EBBAD5A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418704"/>
            <a:ext cx="5485161" cy="4342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8884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53687" y="1607127"/>
            <a:ext cx="5144193" cy="4473632"/>
          </a:xfrm>
        </p:spPr>
        <p:txBody>
          <a:bodyPr>
            <a:normAutofit/>
          </a:bodyPr>
          <a:lstStyle/>
          <a:p>
            <a:pPr marL="45720" indent="0">
              <a:buNone/>
            </a:pPr>
            <a:r>
              <a:rPr lang="en-GB" sz="3600" dirty="0">
                <a:solidFill>
                  <a:schemeClr val="accent1">
                    <a:lumMod val="75000"/>
                  </a:schemeClr>
                </a:solidFill>
              </a:rPr>
              <a:t>Consider how you will approach this presentation:</a:t>
            </a:r>
          </a:p>
          <a:p>
            <a:pPr marL="45720" indent="0">
              <a:buNone/>
            </a:pPr>
            <a:endParaRPr lang="en-GB" sz="3600" dirty="0">
              <a:solidFill>
                <a:schemeClr val="accent1">
                  <a:lumMod val="75000"/>
                </a:schemeClr>
              </a:solidFill>
            </a:endParaRPr>
          </a:p>
          <a:p>
            <a:r>
              <a:rPr lang="en-GB" sz="2400" dirty="0">
                <a:solidFill>
                  <a:schemeClr val="accent1">
                    <a:lumMod val="75000"/>
                  </a:schemeClr>
                </a:solidFill>
              </a:rPr>
              <a:t>How will you address this topic?</a:t>
            </a:r>
          </a:p>
          <a:p>
            <a:r>
              <a:rPr lang="en-GB" sz="2400" dirty="0">
                <a:solidFill>
                  <a:schemeClr val="accent1">
                    <a:lumMod val="75000"/>
                  </a:schemeClr>
                </a:solidFill>
              </a:rPr>
              <a:t>What is the task asking you to do?</a:t>
            </a:r>
          </a:p>
          <a:p>
            <a:r>
              <a:rPr lang="en-GB" sz="2400" dirty="0">
                <a:solidFill>
                  <a:schemeClr val="accent1">
                    <a:lumMod val="75000"/>
                  </a:schemeClr>
                </a:solidFill>
              </a:rPr>
              <a:t>What are the learning outcomes?</a:t>
            </a:r>
          </a:p>
          <a:p>
            <a:r>
              <a:rPr lang="en-GB" sz="2400" dirty="0">
                <a:solidFill>
                  <a:schemeClr val="accent1">
                    <a:lumMod val="75000"/>
                  </a:schemeClr>
                </a:solidFill>
              </a:rPr>
              <a:t>Questions?</a:t>
            </a:r>
            <a:endParaRPr lang="en-GB" sz="2400" dirty="0">
              <a:solidFill>
                <a:schemeClr val="bg2">
                  <a:lumMod val="25000"/>
                </a:schemeClr>
              </a:solidFill>
            </a:endParaRPr>
          </a:p>
          <a:p>
            <a:pPr marL="45720" indent="0">
              <a:buNone/>
            </a:pPr>
            <a:endParaRPr lang="en-GB" dirty="0"/>
          </a:p>
        </p:txBody>
      </p:sp>
      <p:pic>
        <p:nvPicPr>
          <p:cNvPr id="2050" name="Picture 2" descr="Should I try group therapy or a support group? - Counselling Directory">
            <a:extLst>
              <a:ext uri="{FF2B5EF4-FFF2-40B4-BE49-F238E27FC236}">
                <a16:creationId xmlns:a16="http://schemas.microsoft.com/office/drawing/2014/main" id="{5CC3DAB3-C327-40C5-A174-992EBBAD5AC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96000" y="1418704"/>
            <a:ext cx="5485161" cy="4342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06511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809C0BCD-BEE9-423F-A51C-BCCD8E5EAA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143001" y="1070336"/>
            <a:ext cx="5199926" cy="448976"/>
          </a:xfrm>
        </p:spPr>
        <p:txBody>
          <a:bodyPr vert="horz" lIns="91440" tIns="45720" rIns="91440" bIns="45720" rtlCol="0" anchor="ctr">
            <a:normAutofit fontScale="90000"/>
          </a:bodyPr>
          <a:lstStyle/>
          <a:p>
            <a:r>
              <a:rPr lang="en-US" sz="4000" dirty="0"/>
              <a:t>Submission Details</a:t>
            </a:r>
          </a:p>
        </p:txBody>
      </p:sp>
      <p:sp>
        <p:nvSpPr>
          <p:cNvPr id="3" name="Content Placeholder 2"/>
          <p:cNvSpPr>
            <a:spLocks noGrp="1"/>
          </p:cNvSpPr>
          <p:nvPr>
            <p:ph sz="half" idx="1"/>
          </p:nvPr>
        </p:nvSpPr>
        <p:spPr>
          <a:xfrm>
            <a:off x="288387" y="2121100"/>
            <a:ext cx="6808763" cy="4493060"/>
          </a:xfrm>
        </p:spPr>
        <p:txBody>
          <a:bodyPr vert="horz" lIns="91440" tIns="45720" rIns="91440" bIns="45720" rtlCol="0">
            <a:normAutofit/>
          </a:bodyPr>
          <a:lstStyle/>
          <a:p>
            <a:r>
              <a:rPr lang="en-US" sz="2400" dirty="0">
                <a:solidFill>
                  <a:schemeClr val="accent1">
                    <a:lumMod val="75000"/>
                  </a:schemeClr>
                </a:solidFill>
              </a:rPr>
              <a:t>Submit Electronically through TURNITIN</a:t>
            </a:r>
          </a:p>
          <a:p>
            <a:r>
              <a:rPr lang="en-US" sz="2400" dirty="0">
                <a:solidFill>
                  <a:schemeClr val="accent1">
                    <a:lumMod val="75000"/>
                  </a:schemeClr>
                </a:solidFill>
              </a:rPr>
              <a:t>Draft Portal: Text similarity reports. Draft Submissions do not include the return of feedback</a:t>
            </a:r>
          </a:p>
          <a:p>
            <a:r>
              <a:rPr lang="en-US" sz="2400" dirty="0">
                <a:solidFill>
                  <a:schemeClr val="accent1">
                    <a:lumMod val="75000"/>
                  </a:schemeClr>
                </a:solidFill>
              </a:rPr>
              <a:t>Final Portal</a:t>
            </a:r>
          </a:p>
          <a:p>
            <a:r>
              <a:rPr lang="en-US" sz="2400" dirty="0">
                <a:solidFill>
                  <a:schemeClr val="accent1">
                    <a:lumMod val="75000"/>
                  </a:schemeClr>
                </a:solidFill>
              </a:rPr>
              <a:t>Read the assessment and marking criteria</a:t>
            </a:r>
          </a:p>
          <a:p>
            <a:r>
              <a:rPr lang="en-US" sz="2400" dirty="0">
                <a:solidFill>
                  <a:schemeClr val="accent1">
                    <a:lumMod val="75000"/>
                  </a:schemeClr>
                </a:solidFill>
              </a:rPr>
              <a:t>Students will receive written feedback for work submitted via Turnitin within twenty clear term-time working days after submission of assignment.  </a:t>
            </a:r>
          </a:p>
          <a:p>
            <a:r>
              <a:rPr lang="en-US" sz="2400" dirty="0">
                <a:solidFill>
                  <a:schemeClr val="accent1">
                    <a:lumMod val="75000"/>
                  </a:schemeClr>
                </a:solidFill>
              </a:rPr>
              <a:t>Pay attention to feedback and Rubric feedback</a:t>
            </a:r>
          </a:p>
          <a:p>
            <a:endParaRPr lang="en-US" sz="1700" dirty="0"/>
          </a:p>
        </p:txBody>
      </p:sp>
      <p:pic>
        <p:nvPicPr>
          <p:cNvPr id="14" name="Content Placeholder 13" descr="A logo with a shield and arrow&#10;&#10;Description automatically generated">
            <a:extLst>
              <a:ext uri="{FF2B5EF4-FFF2-40B4-BE49-F238E27FC236}">
                <a16:creationId xmlns:a16="http://schemas.microsoft.com/office/drawing/2014/main" id="{DB85CD78-9793-F7CA-F517-E11FBD91126B}"/>
              </a:ext>
            </a:extLst>
          </p:cNvPr>
          <p:cNvPicPr>
            <a:picLocks noGrp="1" noChangeAspect="1"/>
          </p:cNvPicPr>
          <p:nvPr>
            <p:ph sz="half" idx="2"/>
          </p:nvPr>
        </p:nvPicPr>
        <p:blipFill>
          <a:blip r:embed="rId2"/>
          <a:srcRect r="2" b="5234"/>
          <a:stretch/>
        </p:blipFill>
        <p:spPr>
          <a:xfrm>
            <a:off x="6636743" y="1238487"/>
            <a:ext cx="4741120" cy="4493060"/>
          </a:xfrm>
          <a:prstGeom prst="rect">
            <a:avLst/>
          </a:prstGeom>
        </p:spPr>
      </p:pic>
    </p:spTree>
    <p:extLst>
      <p:ext uri="{BB962C8B-B14F-4D97-AF65-F5344CB8AC3E}">
        <p14:creationId xmlns:p14="http://schemas.microsoft.com/office/powerpoint/2010/main" val="1474643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2853" y="493221"/>
            <a:ext cx="9601200" cy="1014153"/>
          </a:xfrm>
        </p:spPr>
        <p:txBody>
          <a:bodyPr>
            <a:normAutofit/>
          </a:bodyPr>
          <a:lstStyle/>
          <a:p>
            <a:r>
              <a:rPr lang="en-GB" dirty="0"/>
              <a:t>Academic Misconduct</a:t>
            </a:r>
          </a:p>
        </p:txBody>
      </p:sp>
      <p:sp>
        <p:nvSpPr>
          <p:cNvPr id="3" name="Content Placeholder 2"/>
          <p:cNvSpPr>
            <a:spLocks noGrp="1"/>
          </p:cNvSpPr>
          <p:nvPr>
            <p:ph idx="1"/>
          </p:nvPr>
        </p:nvSpPr>
        <p:spPr>
          <a:xfrm>
            <a:off x="282633" y="1729047"/>
            <a:ext cx="11909367" cy="5128956"/>
          </a:xfrm>
        </p:spPr>
        <p:txBody>
          <a:bodyPr>
            <a:normAutofit/>
          </a:bodyPr>
          <a:lstStyle/>
          <a:p>
            <a:pPr marL="342900" indent="-342900"/>
            <a:r>
              <a:rPr lang="en-GB" sz="2800" b="1" dirty="0">
                <a:solidFill>
                  <a:schemeClr val="accent1">
                    <a:lumMod val="75000"/>
                  </a:schemeClr>
                </a:solidFill>
                <a:latin typeface="+mj-lt"/>
              </a:rPr>
              <a:t>Academic honesty </a:t>
            </a:r>
          </a:p>
          <a:p>
            <a:pPr marL="342900" indent="-342900"/>
            <a:r>
              <a:rPr lang="en-GB" sz="2800" b="1" dirty="0">
                <a:solidFill>
                  <a:schemeClr val="accent1">
                    <a:lumMod val="75000"/>
                  </a:schemeClr>
                </a:solidFill>
                <a:latin typeface="+mj-lt"/>
              </a:rPr>
              <a:t>Plagiarism</a:t>
            </a:r>
            <a:r>
              <a:rPr lang="en-GB" sz="2800" dirty="0">
                <a:solidFill>
                  <a:schemeClr val="accent1">
                    <a:lumMod val="75000"/>
                  </a:schemeClr>
                </a:solidFill>
                <a:latin typeface="+mj-lt"/>
              </a:rPr>
              <a:t> – claiming the work of others as your own</a:t>
            </a:r>
          </a:p>
          <a:p>
            <a:r>
              <a:rPr lang="en-GB" sz="2800" dirty="0">
                <a:solidFill>
                  <a:schemeClr val="accent1">
                    <a:lumMod val="75000"/>
                  </a:schemeClr>
                </a:solidFill>
                <a:latin typeface="+mj-lt"/>
              </a:rPr>
              <a:t>   </a:t>
            </a:r>
            <a:r>
              <a:rPr lang="en-GB" sz="2800" b="1" dirty="0">
                <a:solidFill>
                  <a:schemeClr val="accent1">
                    <a:lumMod val="75000"/>
                  </a:schemeClr>
                </a:solidFill>
                <a:latin typeface="+mj-lt"/>
              </a:rPr>
              <a:t>Avoiding plagiarism - </a:t>
            </a:r>
            <a:r>
              <a:rPr lang="en-GB" sz="2800" dirty="0">
                <a:solidFill>
                  <a:schemeClr val="accent1">
                    <a:lumMod val="75000"/>
                  </a:schemeClr>
                </a:solidFill>
                <a:latin typeface="+mj-lt"/>
              </a:rPr>
              <a:t>Always acknowledge and give credit to authors that you have used in your research and whose ideas your work is based. </a:t>
            </a:r>
          </a:p>
          <a:p>
            <a:pPr marL="342900" indent="-342900"/>
            <a:r>
              <a:rPr lang="en-GB" sz="2800" b="1" dirty="0">
                <a:solidFill>
                  <a:schemeClr val="accent1">
                    <a:lumMod val="75000"/>
                  </a:schemeClr>
                </a:solidFill>
                <a:latin typeface="+mj-lt"/>
              </a:rPr>
              <a:t>Always include in text citations and a reference list- </a:t>
            </a:r>
            <a:r>
              <a:rPr lang="en-GB" sz="2800" dirty="0">
                <a:solidFill>
                  <a:schemeClr val="accent1">
                    <a:lumMod val="75000"/>
                  </a:schemeClr>
                </a:solidFill>
                <a:latin typeface="+mj-lt"/>
              </a:rPr>
              <a:t>list all the books, articles, journals that you have cited quoted within your essay. </a:t>
            </a:r>
          </a:p>
          <a:p>
            <a:r>
              <a:rPr lang="en-GB" sz="2800" b="1" dirty="0">
                <a:solidFill>
                  <a:schemeClr val="accent1">
                    <a:lumMod val="75000"/>
                  </a:schemeClr>
                </a:solidFill>
                <a:latin typeface="+mj-lt"/>
              </a:rPr>
              <a:t>  Penalty for plagiarism</a:t>
            </a:r>
          </a:p>
          <a:p>
            <a:pPr marL="342900" indent="-342900"/>
            <a:r>
              <a:rPr lang="en-GB" sz="2800" b="1" dirty="0">
                <a:solidFill>
                  <a:schemeClr val="accent1">
                    <a:lumMod val="75000"/>
                  </a:schemeClr>
                </a:solidFill>
                <a:latin typeface="+mj-lt"/>
              </a:rPr>
              <a:t>Collusion -</a:t>
            </a:r>
            <a:r>
              <a:rPr lang="en-GB" sz="2800" dirty="0">
                <a:solidFill>
                  <a:schemeClr val="accent1">
                    <a:lumMod val="75000"/>
                  </a:schemeClr>
                </a:solidFill>
                <a:latin typeface="+mj-lt"/>
              </a:rPr>
              <a:t>Unauthorised co-operation between students </a:t>
            </a:r>
          </a:p>
          <a:p>
            <a:pPr marL="45720" indent="0">
              <a:buNone/>
            </a:pPr>
            <a:endParaRPr lang="en-GB" dirty="0"/>
          </a:p>
          <a:p>
            <a:endParaRPr lang="en-GB" dirty="0"/>
          </a:p>
        </p:txBody>
      </p:sp>
    </p:spTree>
    <p:extLst>
      <p:ext uri="{BB962C8B-B14F-4D97-AF65-F5344CB8AC3E}">
        <p14:creationId xmlns:p14="http://schemas.microsoft.com/office/powerpoint/2010/main" val="7609961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700B5-322A-2A4A-656D-21ABA5070F2B}"/>
              </a:ext>
            </a:extLst>
          </p:cNvPr>
          <p:cNvSpPr>
            <a:spLocks noGrp="1"/>
          </p:cNvSpPr>
          <p:nvPr>
            <p:ph type="title"/>
          </p:nvPr>
        </p:nvSpPr>
        <p:spPr>
          <a:xfrm>
            <a:off x="1143000" y="609599"/>
            <a:ext cx="9875520" cy="1729047"/>
          </a:xfrm>
        </p:spPr>
        <p:txBody>
          <a:bodyPr>
            <a:normAutofit fontScale="90000"/>
          </a:bodyPr>
          <a:lstStyle/>
          <a:p>
            <a:r>
              <a:rPr lang="en-GB" dirty="0">
                <a:solidFill>
                  <a:schemeClr val="accent1">
                    <a:lumMod val="75000"/>
                  </a:schemeClr>
                </a:solidFill>
              </a:rPr>
              <a:t>Acknowledge the  use of Artificial Intelligence, </a:t>
            </a:r>
            <a:br>
              <a:rPr lang="en-GB" dirty="0">
                <a:solidFill>
                  <a:schemeClr val="accent1">
                    <a:lumMod val="75000"/>
                  </a:schemeClr>
                </a:solidFill>
              </a:rPr>
            </a:br>
            <a:endParaRPr lang="en-GB" dirty="0"/>
          </a:p>
        </p:txBody>
      </p:sp>
      <p:sp>
        <p:nvSpPr>
          <p:cNvPr id="3" name="Content Placeholder 2">
            <a:extLst>
              <a:ext uri="{FF2B5EF4-FFF2-40B4-BE49-F238E27FC236}">
                <a16:creationId xmlns:a16="http://schemas.microsoft.com/office/drawing/2014/main" id="{81F69DB7-49DF-0FDB-387B-A4EC6578D98E}"/>
              </a:ext>
            </a:extLst>
          </p:cNvPr>
          <p:cNvSpPr>
            <a:spLocks noGrp="1"/>
          </p:cNvSpPr>
          <p:nvPr>
            <p:ph idx="1"/>
          </p:nvPr>
        </p:nvSpPr>
        <p:spPr>
          <a:xfrm>
            <a:off x="1143000" y="2482734"/>
            <a:ext cx="9872871" cy="3613265"/>
          </a:xfrm>
        </p:spPr>
        <p:txBody>
          <a:bodyPr>
            <a:normAutofit lnSpcReduction="10000"/>
          </a:bodyPr>
          <a:lstStyle/>
          <a:p>
            <a:r>
              <a:rPr lang="en-GB" dirty="0">
                <a:solidFill>
                  <a:schemeClr val="accent1">
                    <a:lumMod val="50000"/>
                  </a:schemeClr>
                </a:solidFill>
              </a:rPr>
              <a:t>For this assignment you are allowed to use AI for the following:</a:t>
            </a:r>
          </a:p>
          <a:p>
            <a:r>
              <a:rPr lang="en-GB" dirty="0">
                <a:solidFill>
                  <a:schemeClr val="accent1">
                    <a:lumMod val="50000"/>
                  </a:schemeClr>
                </a:solidFill>
              </a:rPr>
              <a:t> Research</a:t>
            </a:r>
          </a:p>
          <a:p>
            <a:r>
              <a:rPr lang="en-GB" dirty="0">
                <a:solidFill>
                  <a:schemeClr val="accent1">
                    <a:lumMod val="50000"/>
                  </a:schemeClr>
                </a:solidFill>
              </a:rPr>
              <a:t>Structure</a:t>
            </a:r>
          </a:p>
          <a:p>
            <a:r>
              <a:rPr lang="en-GB" dirty="0">
                <a:solidFill>
                  <a:schemeClr val="accent1">
                    <a:lumMod val="50000"/>
                  </a:schemeClr>
                </a:solidFill>
              </a:rPr>
              <a:t>Proof reading</a:t>
            </a:r>
          </a:p>
          <a:p>
            <a:r>
              <a:rPr lang="en-GB" dirty="0">
                <a:solidFill>
                  <a:schemeClr val="accent1">
                    <a:lumMod val="50000"/>
                  </a:schemeClr>
                </a:solidFill>
              </a:rPr>
              <a:t>Creativity</a:t>
            </a:r>
          </a:p>
          <a:p>
            <a:r>
              <a:rPr lang="en-GB" dirty="0">
                <a:solidFill>
                  <a:schemeClr val="accent1">
                    <a:lumMod val="50000"/>
                  </a:schemeClr>
                </a:solidFill>
              </a:rPr>
              <a:t>Include a statement to acknowledge the use of AI and include the source and date information was accessed.</a:t>
            </a:r>
          </a:p>
          <a:p>
            <a:r>
              <a:rPr lang="en-GB" dirty="0">
                <a:solidFill>
                  <a:schemeClr val="accent1">
                    <a:lumMod val="50000"/>
                  </a:schemeClr>
                </a:solidFill>
              </a:rPr>
              <a:t>AI guidance is available in PDF and video format and is located in the AI tile on Moodle</a:t>
            </a:r>
          </a:p>
          <a:p>
            <a:endParaRPr lang="en-GB" dirty="0">
              <a:solidFill>
                <a:schemeClr val="accent1">
                  <a:lumMod val="50000"/>
                </a:schemeClr>
              </a:solidFill>
            </a:endParaRPr>
          </a:p>
        </p:txBody>
      </p:sp>
    </p:spTree>
    <p:extLst>
      <p:ext uri="{BB962C8B-B14F-4D97-AF65-F5344CB8AC3E}">
        <p14:creationId xmlns:p14="http://schemas.microsoft.com/office/powerpoint/2010/main" val="15418347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54C30-3992-A707-1A85-A0084D1D8C33}"/>
              </a:ext>
            </a:extLst>
          </p:cNvPr>
          <p:cNvSpPr>
            <a:spLocks noGrp="1"/>
          </p:cNvSpPr>
          <p:nvPr>
            <p:ph type="title"/>
          </p:nvPr>
        </p:nvSpPr>
        <p:spPr/>
        <p:txBody>
          <a:bodyPr/>
          <a:lstStyle/>
          <a:p>
            <a:r>
              <a:rPr lang="en-GB" dirty="0">
                <a:solidFill>
                  <a:schemeClr val="accent1">
                    <a:lumMod val="50000"/>
                  </a:schemeClr>
                </a:solidFill>
              </a:rPr>
              <a:t>Late submission</a:t>
            </a:r>
          </a:p>
        </p:txBody>
      </p:sp>
      <p:sp>
        <p:nvSpPr>
          <p:cNvPr id="3" name="Content Placeholder 2">
            <a:extLst>
              <a:ext uri="{FF2B5EF4-FFF2-40B4-BE49-F238E27FC236}">
                <a16:creationId xmlns:a16="http://schemas.microsoft.com/office/drawing/2014/main" id="{F2505E8F-76C8-15F9-7095-E583951738D1}"/>
              </a:ext>
            </a:extLst>
          </p:cNvPr>
          <p:cNvSpPr>
            <a:spLocks noGrp="1"/>
          </p:cNvSpPr>
          <p:nvPr>
            <p:ph idx="1"/>
          </p:nvPr>
        </p:nvSpPr>
        <p:spPr>
          <a:xfrm>
            <a:off x="654828" y="1728511"/>
            <a:ext cx="11137982" cy="4784377"/>
          </a:xfrm>
        </p:spPr>
        <p:txBody>
          <a:bodyPr>
            <a:normAutofit/>
          </a:bodyPr>
          <a:lstStyle/>
          <a:p>
            <a:r>
              <a:rPr lang="en-GB" sz="2400" dirty="0">
                <a:solidFill>
                  <a:schemeClr val="accent1">
                    <a:lumMod val="75000"/>
                  </a:schemeClr>
                </a:solidFill>
              </a:rPr>
              <a:t>Late penalty mark:</a:t>
            </a:r>
          </a:p>
          <a:p>
            <a:r>
              <a:rPr lang="en-GB" sz="2400" dirty="0">
                <a:solidFill>
                  <a:schemeClr val="accent1">
                    <a:lumMod val="75000"/>
                  </a:schemeClr>
                </a:solidFill>
              </a:rPr>
              <a:t>Work which is submitted up to 1 week late will be capped at 40% for the first attempt and will be awarded a mark of 0% for re-assessment. </a:t>
            </a:r>
          </a:p>
          <a:p>
            <a:r>
              <a:rPr lang="en-GB" sz="2400" dirty="0">
                <a:solidFill>
                  <a:schemeClr val="accent1">
                    <a:lumMod val="75000"/>
                  </a:schemeClr>
                </a:solidFill>
              </a:rPr>
              <a:t>Late submission penalties may be lifted only if there is an approved extenuating circumstances claim (a link to the EC application can be found on the HWB page). </a:t>
            </a:r>
          </a:p>
          <a:p>
            <a:r>
              <a:rPr lang="en-GB" sz="2400" dirty="0">
                <a:solidFill>
                  <a:schemeClr val="accent1">
                    <a:lumMod val="75000"/>
                  </a:schemeClr>
                </a:solidFill>
              </a:rPr>
              <a:t>Work submitted more than 1 week late will be considered as a non-submission and will not be marked. </a:t>
            </a:r>
          </a:p>
          <a:p>
            <a:r>
              <a:rPr lang="en-GB" sz="2400" dirty="0">
                <a:solidFill>
                  <a:schemeClr val="accent1">
                    <a:lumMod val="75000"/>
                  </a:schemeClr>
                </a:solidFill>
              </a:rPr>
              <a:t>The work may be considered as a submission for reassessment if offered by an Examining Board or if there is an approved extenuating circumstances claim or an approved differentiated deadline in place</a:t>
            </a:r>
          </a:p>
        </p:txBody>
      </p:sp>
    </p:spTree>
    <p:extLst>
      <p:ext uri="{BB962C8B-B14F-4D97-AF65-F5344CB8AC3E}">
        <p14:creationId xmlns:p14="http://schemas.microsoft.com/office/powerpoint/2010/main" val="30656176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03195-9545-7C2F-29BA-47B6244540A9}"/>
              </a:ext>
            </a:extLst>
          </p:cNvPr>
          <p:cNvSpPr>
            <a:spLocks noGrp="1"/>
          </p:cNvSpPr>
          <p:nvPr>
            <p:ph type="title"/>
          </p:nvPr>
        </p:nvSpPr>
        <p:spPr/>
        <p:txBody>
          <a:bodyPr/>
          <a:lstStyle/>
          <a:p>
            <a:r>
              <a:rPr lang="en-GB" dirty="0">
                <a:solidFill>
                  <a:schemeClr val="accent1">
                    <a:lumMod val="50000"/>
                  </a:schemeClr>
                </a:solidFill>
              </a:rPr>
              <a:t>Differential Deadlines (DDs)</a:t>
            </a:r>
          </a:p>
        </p:txBody>
      </p:sp>
      <p:sp>
        <p:nvSpPr>
          <p:cNvPr id="3" name="Content Placeholder 2">
            <a:extLst>
              <a:ext uri="{FF2B5EF4-FFF2-40B4-BE49-F238E27FC236}">
                <a16:creationId xmlns:a16="http://schemas.microsoft.com/office/drawing/2014/main" id="{30C2C5D3-B4DA-B35A-2E82-7B10FF113EE9}"/>
              </a:ext>
            </a:extLst>
          </p:cNvPr>
          <p:cNvSpPr>
            <a:spLocks noGrp="1"/>
          </p:cNvSpPr>
          <p:nvPr>
            <p:ph idx="1"/>
          </p:nvPr>
        </p:nvSpPr>
        <p:spPr>
          <a:xfrm>
            <a:off x="1143000" y="2057399"/>
            <a:ext cx="9872871" cy="4321233"/>
          </a:xfrm>
        </p:spPr>
        <p:txBody>
          <a:bodyPr/>
          <a:lstStyle/>
          <a:p>
            <a:r>
              <a:rPr lang="en-GB" sz="2800" dirty="0">
                <a:solidFill>
                  <a:schemeClr val="accent1">
                    <a:lumMod val="50000"/>
                  </a:schemeClr>
                </a:solidFill>
              </a:rPr>
              <a:t>If you have a Statement of Compensatory Measures (SCM) please check with your mentor what adjustments are in place for you.</a:t>
            </a:r>
          </a:p>
          <a:p>
            <a:r>
              <a:rPr lang="en-GB" sz="2800" dirty="0">
                <a:solidFill>
                  <a:schemeClr val="accent1">
                    <a:lumMod val="50000"/>
                  </a:schemeClr>
                </a:solidFill>
              </a:rPr>
              <a:t>For example:</a:t>
            </a:r>
          </a:p>
          <a:p>
            <a:r>
              <a:rPr lang="en-GB" sz="2800" dirty="0">
                <a:solidFill>
                  <a:schemeClr val="accent1">
                    <a:lumMod val="50000"/>
                  </a:schemeClr>
                </a:solidFill>
              </a:rPr>
              <a:t>Extra time (usually 7 days), </a:t>
            </a:r>
          </a:p>
          <a:p>
            <a:r>
              <a:rPr lang="en-GB" sz="2800" dirty="0">
                <a:solidFill>
                  <a:schemeClr val="accent1">
                    <a:lumMod val="50000"/>
                  </a:schemeClr>
                </a:solidFill>
              </a:rPr>
              <a:t>The opportunity to present one to one. </a:t>
            </a:r>
          </a:p>
          <a:p>
            <a:r>
              <a:rPr lang="en-GB" sz="2800" dirty="0">
                <a:solidFill>
                  <a:schemeClr val="accent1">
                    <a:lumMod val="50000"/>
                  </a:schemeClr>
                </a:solidFill>
              </a:rPr>
              <a:t>Let your mentor know that you wish to make use of the adjustments and I need confirmation of this prior to the submission date.</a:t>
            </a:r>
          </a:p>
          <a:p>
            <a:endParaRPr lang="en-GB" dirty="0">
              <a:solidFill>
                <a:schemeClr val="accent1">
                  <a:lumMod val="50000"/>
                </a:schemeClr>
              </a:solidFill>
            </a:endParaRPr>
          </a:p>
        </p:txBody>
      </p:sp>
    </p:spTree>
    <p:extLst>
      <p:ext uri="{BB962C8B-B14F-4D97-AF65-F5344CB8AC3E}">
        <p14:creationId xmlns:p14="http://schemas.microsoft.com/office/powerpoint/2010/main" val="10717913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2E809-3FFF-4ABC-86D4-02C5C623470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7BBC74-6069-41D4-B582-98CC3C7262DE}"/>
              </a:ext>
            </a:extLst>
          </p:cNvPr>
          <p:cNvSpPr>
            <a:spLocks noGrp="1"/>
          </p:cNvSpPr>
          <p:nvPr>
            <p:ph sz="half" idx="1"/>
          </p:nvPr>
        </p:nvSpPr>
        <p:spPr>
          <a:xfrm>
            <a:off x="443345" y="1651462"/>
            <a:ext cx="5780117" cy="4976553"/>
          </a:xfrm>
        </p:spPr>
        <p:txBody>
          <a:bodyPr>
            <a:normAutofit lnSpcReduction="10000"/>
          </a:bodyPr>
          <a:lstStyle/>
          <a:p>
            <a:pPr marL="45720" indent="0">
              <a:buNone/>
            </a:pPr>
            <a:endParaRPr lang="en-GB" dirty="0">
              <a:solidFill>
                <a:srgbClr val="F59E00"/>
              </a:solidFill>
              <a:hlinkClick r:id="rId2"/>
            </a:endParaRPr>
          </a:p>
          <a:p>
            <a:r>
              <a:rPr lang="en-GB" sz="2400" dirty="0">
                <a:solidFill>
                  <a:schemeClr val="accent1">
                    <a:lumMod val="75000"/>
                  </a:schemeClr>
                </a:solidFill>
              </a:rPr>
              <a:t>Read Assignment Proforma in the Assessment tile on Moodle page</a:t>
            </a:r>
          </a:p>
          <a:p>
            <a:r>
              <a:rPr lang="en-GB" sz="2400" dirty="0">
                <a:solidFill>
                  <a:schemeClr val="accent1">
                    <a:lumMod val="75000"/>
                  </a:schemeClr>
                </a:solidFill>
              </a:rPr>
              <a:t>Be aware of submission date and time</a:t>
            </a:r>
          </a:p>
          <a:p>
            <a:r>
              <a:rPr lang="en-GB" sz="2400" dirty="0">
                <a:solidFill>
                  <a:schemeClr val="accent1">
                    <a:lumMod val="75000"/>
                  </a:schemeClr>
                </a:solidFill>
              </a:rPr>
              <a:t>*APA Referencing</a:t>
            </a:r>
          </a:p>
          <a:p>
            <a:r>
              <a:rPr lang="en-GB" sz="2400" dirty="0">
                <a:solidFill>
                  <a:schemeClr val="accent1">
                    <a:lumMod val="75000"/>
                  </a:schemeClr>
                </a:solidFill>
              </a:rPr>
              <a:t>Make use of the Turnitin Draft portal </a:t>
            </a:r>
          </a:p>
          <a:p>
            <a:r>
              <a:rPr lang="en-GB" sz="2400" dirty="0">
                <a:solidFill>
                  <a:schemeClr val="accent1">
                    <a:lumMod val="75000"/>
                  </a:schemeClr>
                </a:solidFill>
              </a:rPr>
              <a:t>Give yourself plenty of time</a:t>
            </a:r>
          </a:p>
          <a:p>
            <a:r>
              <a:rPr lang="en-GB" dirty="0">
                <a:solidFill>
                  <a:schemeClr val="accent1">
                    <a:lumMod val="75000"/>
                  </a:schemeClr>
                </a:solidFill>
              </a:rPr>
              <a:t>Take a look at the Library and Digital Skills on the Programme Moodle page</a:t>
            </a:r>
          </a:p>
          <a:p>
            <a:r>
              <a:rPr lang="en-GB" dirty="0">
                <a:solidFill>
                  <a:schemeClr val="accent1">
                    <a:lumMod val="75000"/>
                  </a:schemeClr>
                </a:solidFill>
              </a:rPr>
              <a:t>Make use of the library and learning resources</a:t>
            </a:r>
          </a:p>
          <a:p>
            <a:r>
              <a:rPr lang="en-GB" dirty="0">
                <a:solidFill>
                  <a:schemeClr val="accent1">
                    <a:lumMod val="75000"/>
                  </a:schemeClr>
                </a:solidFill>
              </a:rPr>
              <a:t>*</a:t>
            </a:r>
            <a:r>
              <a:rPr lang="en-GB" b="1" dirty="0">
                <a:solidFill>
                  <a:schemeClr val="accent1">
                    <a:lumMod val="75000"/>
                  </a:schemeClr>
                </a:solidFill>
              </a:rPr>
              <a:t>Reach out to learning support and wellbeing services if you are struggling!!!!</a:t>
            </a:r>
          </a:p>
        </p:txBody>
      </p:sp>
      <p:pic>
        <p:nvPicPr>
          <p:cNvPr id="5" name="Content Placeholder 4">
            <a:extLst>
              <a:ext uri="{FF2B5EF4-FFF2-40B4-BE49-F238E27FC236}">
                <a16:creationId xmlns:a16="http://schemas.microsoft.com/office/drawing/2014/main" id="{F18C1ED6-05CC-81A8-73A7-968A5599E783}"/>
              </a:ext>
            </a:extLst>
          </p:cNvPr>
          <p:cNvPicPr>
            <a:picLocks noGrp="1" noChangeAspect="1"/>
          </p:cNvPicPr>
          <p:nvPr>
            <p:ph sz="half" idx="2"/>
          </p:nvPr>
        </p:nvPicPr>
        <p:blipFill>
          <a:blip r:embed="rId3"/>
          <a:stretch>
            <a:fillRect/>
          </a:stretch>
        </p:blipFill>
        <p:spPr>
          <a:xfrm>
            <a:off x="6267450" y="1943765"/>
            <a:ext cx="4754563" cy="3173670"/>
          </a:xfrm>
          <a:prstGeom prst="rect">
            <a:avLst/>
          </a:prstGeom>
        </p:spPr>
      </p:pic>
    </p:spTree>
    <p:extLst>
      <p:ext uri="{BB962C8B-B14F-4D97-AF65-F5344CB8AC3E}">
        <p14:creationId xmlns:p14="http://schemas.microsoft.com/office/powerpoint/2010/main" val="1833551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D0533-8651-A35D-5EFD-103E89B28337}"/>
              </a:ext>
            </a:extLst>
          </p:cNvPr>
          <p:cNvSpPr>
            <a:spLocks noGrp="1"/>
          </p:cNvSpPr>
          <p:nvPr>
            <p:ph type="title"/>
          </p:nvPr>
        </p:nvSpPr>
        <p:spPr/>
        <p:txBody>
          <a:bodyPr/>
          <a:lstStyle/>
          <a:p>
            <a:r>
              <a:rPr lang="en-GB" dirty="0"/>
              <a:t>Reading</a:t>
            </a:r>
          </a:p>
        </p:txBody>
      </p:sp>
      <p:sp>
        <p:nvSpPr>
          <p:cNvPr id="5" name="Content Placeholder 4">
            <a:extLst>
              <a:ext uri="{FF2B5EF4-FFF2-40B4-BE49-F238E27FC236}">
                <a16:creationId xmlns:a16="http://schemas.microsoft.com/office/drawing/2014/main" id="{617E30DE-C74F-E376-9A3D-17873A80D62B}"/>
              </a:ext>
            </a:extLst>
          </p:cNvPr>
          <p:cNvSpPr>
            <a:spLocks noGrp="1"/>
          </p:cNvSpPr>
          <p:nvPr>
            <p:ph idx="1"/>
          </p:nvPr>
        </p:nvSpPr>
        <p:spPr>
          <a:xfrm>
            <a:off x="1143000" y="1734589"/>
            <a:ext cx="9872871" cy="4361411"/>
          </a:xfrm>
        </p:spPr>
        <p:txBody>
          <a:bodyPr>
            <a:normAutofit fontScale="92500" lnSpcReduction="10000"/>
          </a:bodyPr>
          <a:lstStyle/>
          <a:p>
            <a:r>
              <a:rPr lang="en-GB" dirty="0">
                <a:solidFill>
                  <a:schemeClr val="accent1">
                    <a:lumMod val="75000"/>
                  </a:schemeClr>
                </a:solidFill>
              </a:rPr>
              <a:t>Jones-Smith, E (2016) Theories of Counselling and Psychotherapy: An Integrative approach. 2nd Ed. Sage. </a:t>
            </a:r>
          </a:p>
          <a:p>
            <a:r>
              <a:rPr lang="en-GB" dirty="0">
                <a:solidFill>
                  <a:schemeClr val="accent1">
                    <a:lumMod val="75000"/>
                  </a:schemeClr>
                </a:solidFill>
              </a:rPr>
              <a:t>Howard, A. (2000). Philosophy for Counselling and Psychotherapy. Palgrave Macmillan </a:t>
            </a:r>
          </a:p>
          <a:p>
            <a:r>
              <a:rPr lang="en-GB" dirty="0">
                <a:solidFill>
                  <a:schemeClr val="accent1">
                    <a:lumMod val="75000"/>
                  </a:schemeClr>
                </a:solidFill>
              </a:rPr>
              <a:t>Horwitz, A. V. (2020) Between Sanity and Madness: Mental Illness from Ancient Greece to the Neuroscientific Era. OUP </a:t>
            </a:r>
          </a:p>
          <a:p>
            <a:r>
              <a:rPr lang="en-GB" dirty="0">
                <a:solidFill>
                  <a:schemeClr val="accent1">
                    <a:lumMod val="75000"/>
                  </a:schemeClr>
                </a:solidFill>
              </a:rPr>
              <a:t>Jay, M. (2016) This way Madness Lies. Thames and Hudson Ltd. </a:t>
            </a:r>
          </a:p>
          <a:p>
            <a:r>
              <a:rPr lang="en-GB" dirty="0">
                <a:solidFill>
                  <a:schemeClr val="accent1">
                    <a:lumMod val="75000"/>
                  </a:schemeClr>
                </a:solidFill>
              </a:rPr>
              <a:t>McLeod. (2013). An introduction to counselling. 5th edition. Open University Press.</a:t>
            </a:r>
          </a:p>
          <a:p>
            <a:r>
              <a:rPr lang="en-GB" dirty="0">
                <a:solidFill>
                  <a:schemeClr val="accent1">
                    <a:lumMod val="75000"/>
                  </a:schemeClr>
                </a:solidFill>
              </a:rPr>
              <a:t>Scull, A. (2016). Madness in Civilization: A cultural history of insanity from the Bible to Freud, from the madhouse to modern medicine. Thames and Hudson  Scull. A. (2022). Desperate Remedies: Psychiatry and the Mysteries of Mental Illness. Penguin Random House UK </a:t>
            </a:r>
          </a:p>
          <a:p>
            <a:r>
              <a:rPr lang="en-GB" dirty="0">
                <a:solidFill>
                  <a:schemeClr val="accent1">
                    <a:lumMod val="75000"/>
                  </a:schemeClr>
                </a:solidFill>
              </a:rPr>
              <a:t>Scull, A. 2011. Madness A Very Short Introduction. OUP </a:t>
            </a:r>
          </a:p>
        </p:txBody>
      </p:sp>
    </p:spTree>
    <p:extLst>
      <p:ext uri="{BB962C8B-B14F-4D97-AF65-F5344CB8AC3E}">
        <p14:creationId xmlns:p14="http://schemas.microsoft.com/office/powerpoint/2010/main" val="1166484451"/>
      </p:ext>
    </p:extLst>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928E4D0-782D-4812-BE7D-AE5131FD37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915EF7-B9F6-4EB7-AA4F-557BE6AB702C}">
  <ds:schemaRefs>
    <ds:schemaRef ds:uri="http://schemas.microsoft.com/office/2006/metadata/properties"/>
    <ds:schemaRef ds:uri="http://purl.org/dc/terms/"/>
    <ds:schemaRef ds:uri="http://purl.org/dc/elements/1.1/"/>
    <ds:schemaRef ds:uri="71af3243-3dd4-4a8d-8c0d-dd76da1f02a5"/>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16c05727-aa75-4e4a-9b5f-8a80a1165891"/>
    <ds:schemaRef ds:uri="http://purl.org/dc/dcmitype/"/>
  </ds:schemaRefs>
</ds:datastoreItem>
</file>

<file path=customXml/itemProps3.xml><?xml version="1.0" encoding="utf-8"?>
<ds:datastoreItem xmlns:ds="http://schemas.openxmlformats.org/officeDocument/2006/customXml" ds:itemID="{F465D742-03F8-4A07-AD44-2F5940A9609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Basis design</Template>
  <TotalTime>0</TotalTime>
  <Words>1589</Words>
  <Application>Microsoft Office PowerPoint</Application>
  <PresentationFormat>Widescreen</PresentationFormat>
  <Paragraphs>155</Paragraphs>
  <Slides>20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Arial Nova</vt:lpstr>
      <vt:lpstr>Calibri</vt:lpstr>
      <vt:lpstr>Corbel</vt:lpstr>
      <vt:lpstr>Symbol</vt:lpstr>
      <vt:lpstr>Times New Roman</vt:lpstr>
      <vt:lpstr>Wingdings</vt:lpstr>
      <vt:lpstr>Basis</vt:lpstr>
      <vt:lpstr>ECPS4014 History of Counselling: Assignment Workshop: Presentation Guidance  Module Lead:  Andrea Williams</vt:lpstr>
      <vt:lpstr>Welcome to the ECPS4014 History of Counselling Module.</vt:lpstr>
      <vt:lpstr>Module Learning Outcomes</vt:lpstr>
      <vt:lpstr>PowerPoint Presentation</vt:lpstr>
      <vt:lpstr>Additional Guidance</vt:lpstr>
      <vt:lpstr>Assessment Component 1: Group Presentation</vt:lpstr>
      <vt:lpstr>Structuring a presentation</vt:lpstr>
      <vt:lpstr>10-minute presentation plan</vt:lpstr>
      <vt:lpstr>Presentation Structure</vt:lpstr>
      <vt:lpstr>A good presentation…. </vt:lpstr>
      <vt:lpstr>APA Referencing</vt:lpstr>
      <vt:lpstr> </vt:lpstr>
      <vt:lpstr>PowerPoint Presentation</vt:lpstr>
      <vt:lpstr>Submission Details</vt:lpstr>
      <vt:lpstr>Academic Misconduct</vt:lpstr>
      <vt:lpstr>Acknowledge the  use of Artificial Intelligence,  </vt:lpstr>
      <vt:lpstr>Late submission</vt:lpstr>
      <vt:lpstr>Differential Deadlines (DDs)</vt:lpstr>
      <vt:lpstr>Summary</vt:lpstr>
      <vt:lpstr>Reading</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2021-02-24T15:33:56Z</dcterms:created>
  <dcterms:modified xsi:type="dcterms:W3CDTF">2025-11-24T10:09:26Z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