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11/8/2024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University of Wales Trinity Saint David - myday">
            <a:extLst>
              <a:ext uri="{FF2B5EF4-FFF2-40B4-BE49-F238E27FC236}">
                <a16:creationId xmlns:a16="http://schemas.microsoft.com/office/drawing/2014/main" id="{11DDFE81-6314-D09D-0FB0-18DC7AD73637}"/>
              </a:ext>
            </a:extLst>
          </p:cNvPr>
          <p:cNvPicPr>
            <a:picLocks noChangeAspect="1"/>
          </p:cNvPicPr>
          <p:nvPr/>
        </p:nvPicPr>
        <p:blipFill>
          <a:blip r:embed="rId2"/>
          <a:stretch>
            <a:fillRect/>
          </a:stretch>
        </p:blipFill>
        <p:spPr>
          <a:xfrm>
            <a:off x="3967164" y="154827"/>
            <a:ext cx="3466920" cy="1343743"/>
          </a:xfrm>
          <a:prstGeom prst="rect">
            <a:avLst/>
          </a:prstGeom>
        </p:spPr>
      </p:pic>
      <p:sp>
        <p:nvSpPr>
          <p:cNvPr id="5" name="TextBox 4">
            <a:extLst>
              <a:ext uri="{FF2B5EF4-FFF2-40B4-BE49-F238E27FC236}">
                <a16:creationId xmlns:a16="http://schemas.microsoft.com/office/drawing/2014/main" id="{C9FA6531-E93B-3367-C2BB-EBCFC914A43C}"/>
              </a:ext>
            </a:extLst>
          </p:cNvPr>
          <p:cNvSpPr txBox="1"/>
          <p:nvPr/>
        </p:nvSpPr>
        <p:spPr>
          <a:xfrm>
            <a:off x="4326307" y="2091745"/>
            <a:ext cx="2743200" cy="187743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latin typeface="Arial Nova"/>
              </a:rPr>
              <a:t>Course: Problem Solving</a:t>
            </a:r>
          </a:p>
          <a:p>
            <a:r>
              <a:rPr lang="en-US" sz="1400">
                <a:latin typeface="Arial Nova"/>
              </a:rPr>
              <a:t>Innovation Module: BMSW4014</a:t>
            </a:r>
          </a:p>
          <a:p>
            <a:r>
              <a:rPr lang="en-US" sz="1400">
                <a:latin typeface="Arial Nova"/>
              </a:rPr>
              <a:t>Lecturer: Rhiannon Akers</a:t>
            </a:r>
          </a:p>
          <a:p>
            <a:r>
              <a:rPr lang="en-US" sz="1400">
                <a:latin typeface="Arial Nova"/>
              </a:rPr>
              <a:t>Group presentation</a:t>
            </a:r>
          </a:p>
          <a:p>
            <a:r>
              <a:rPr lang="en-US" sz="1400">
                <a:latin typeface="Arial Nova"/>
              </a:rPr>
              <a:t>Students: </a:t>
            </a:r>
            <a:r>
              <a:rPr lang="en-US" sz="1400" dirty="0">
                <a:latin typeface="Arial Nova"/>
              </a:rPr>
              <a:t>Florina </a:t>
            </a:r>
            <a:r>
              <a:rPr lang="en-US" sz="1400">
                <a:latin typeface="Arial Nova"/>
              </a:rPr>
              <a:t>Alexandra </a:t>
            </a:r>
            <a:r>
              <a:rPr lang="en-US" sz="1400" dirty="0">
                <a:latin typeface="Arial Nova"/>
              </a:rPr>
              <a:t> </a:t>
            </a:r>
            <a:r>
              <a:rPr lang="en-US" sz="1400">
                <a:latin typeface="Arial Nova"/>
              </a:rPr>
              <a:t>Pivoda-2330382</a:t>
            </a:r>
            <a:endParaRPr lang="en-US" sz="1400" dirty="0">
              <a:latin typeface="Arial Nova"/>
            </a:endParaRPr>
          </a:p>
          <a:p>
            <a:r>
              <a:rPr lang="en-US" sz="1400" dirty="0">
                <a:latin typeface="Arial Nova"/>
              </a:rPr>
              <a:t>Word Count: 508</a:t>
            </a:r>
            <a:endParaRPr lang="en-US" sz="1400">
              <a:latin typeface="Arial Nova"/>
            </a:endParaRPr>
          </a:p>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B1EBD-6D69-B2AF-878E-216CECE60F7D}"/>
              </a:ext>
            </a:extLst>
          </p:cNvPr>
          <p:cNvSpPr>
            <a:spLocks noGrp="1"/>
          </p:cNvSpPr>
          <p:nvPr>
            <p:ph type="title"/>
          </p:nvPr>
        </p:nvSpPr>
        <p:spPr>
          <a:xfrm>
            <a:off x="953219" y="379502"/>
            <a:ext cx="10515600" cy="448545"/>
          </a:xfrm>
        </p:spPr>
        <p:txBody>
          <a:bodyPr>
            <a:normAutofit fontScale="90000"/>
          </a:bodyPr>
          <a:lstStyle/>
          <a:p>
            <a:r>
              <a:rPr lang="en-US"/>
              <a:t>Weaknesses</a:t>
            </a:r>
          </a:p>
        </p:txBody>
      </p:sp>
      <p:sp>
        <p:nvSpPr>
          <p:cNvPr id="3" name="Content Placeholder 2">
            <a:extLst>
              <a:ext uri="{FF2B5EF4-FFF2-40B4-BE49-F238E27FC236}">
                <a16:creationId xmlns:a16="http://schemas.microsoft.com/office/drawing/2014/main" id="{6F110F2B-96C7-63FC-8483-16263D3A397F}"/>
              </a:ext>
            </a:extLst>
          </p:cNvPr>
          <p:cNvSpPr>
            <a:spLocks noGrp="1"/>
          </p:cNvSpPr>
          <p:nvPr>
            <p:ph idx="1"/>
          </p:nvPr>
        </p:nvSpPr>
        <p:spPr>
          <a:xfrm>
            <a:off x="148087" y="1149890"/>
            <a:ext cx="11895826" cy="4840168"/>
          </a:xfrm>
        </p:spPr>
        <p:txBody>
          <a:bodyPr vert="horz" lIns="91440" tIns="45720" rIns="91440" bIns="45720" rtlCol="0" anchor="t">
            <a:normAutofit/>
          </a:bodyPr>
          <a:lstStyle/>
          <a:p>
            <a:pPr>
              <a:lnSpc>
                <a:spcPct val="150000"/>
              </a:lnSpc>
            </a:pPr>
            <a:r>
              <a:rPr lang="en-US" sz="1400">
                <a:latin typeface="Arial Nova"/>
              </a:rPr>
              <a:t>Decline of traditionality and originality: With a fast-paced society there comes big repercussions. Starbucks faces one of its greatest challenges yet. In the rush to adapt and appeal to the  modern quota, Starbucks has instead begun to decline from traditionality to a very fast paced brand chain (</a:t>
            </a:r>
            <a:r>
              <a:rPr lang="en-US" sz="1400" err="1">
                <a:latin typeface="Arial Nova"/>
              </a:rPr>
              <a:t>Meyersohn</a:t>
            </a:r>
            <a:r>
              <a:rPr lang="en-US" sz="1400">
                <a:latin typeface="Arial Nova"/>
              </a:rPr>
              <a:t> N., 2024). While in the past, Starbucks' atmosphere used to be cozy and welcoming, the past 4 years have seen a massive change in their policy to the point where its new CEO wishes to backtrack to the times where Starbucks offered more than just a brand name, stating that he wishes to help Starbucks to become a "community coffeehouse" again (</a:t>
            </a:r>
            <a:r>
              <a:rPr lang="en-US" sz="1400" err="1">
                <a:latin typeface="Arial Nova"/>
              </a:rPr>
              <a:t>Meyersohn</a:t>
            </a:r>
            <a:r>
              <a:rPr lang="en-US" sz="1400">
                <a:latin typeface="Arial Nova"/>
              </a:rPr>
              <a:t> N.,2024). Due to the lack of originality, Starbucks may become just one of the many coffee shops facing decline from lack of tradition. </a:t>
            </a:r>
          </a:p>
          <a:p>
            <a:pPr>
              <a:lnSpc>
                <a:spcPct val="150000"/>
              </a:lnSpc>
            </a:pPr>
            <a:r>
              <a:rPr lang="en-US" sz="1400">
                <a:latin typeface="Arial Nova"/>
              </a:rPr>
              <a:t>Price rising in waves: Starbucks faces some challenges, one of them being the criticism regarding the pricing. Since 2020, the price for a Grande has gone up by 49%, resulting in a loss of customers, (Kennedy R., 2024). Many customers may choose smaller and independent coffee shops, as the brand prices may represent a barrier for many of them. Due to the higher costs of the brand products, including for the most basic options of coffee, Starbucks can possibly lose many of the "regular" customers that cannot afford these expenses on a daily basis (Makos J., 2024). Additionally, Starbucks offer a sense of belonging by selling its brand name which is why customers spend as much as necessary due to the peer pressure of being part of a community, this can be seen particularly in the younger generations, which is only reinforced with the spread of social media platforms and popularity. </a:t>
            </a:r>
          </a:p>
          <a:p>
            <a:pPr>
              <a:lnSpc>
                <a:spcPct val="150000"/>
              </a:lnSpc>
            </a:pPr>
            <a:endParaRPr lang="en-US" sz="1600">
              <a:latin typeface="Arial Nova"/>
            </a:endParaRPr>
          </a:p>
          <a:p>
            <a:endParaRPr lang="en-US" sz="1600">
              <a:latin typeface="Arial Nova"/>
            </a:endParaRPr>
          </a:p>
          <a:p>
            <a:endParaRPr lang="en-US" sz="1600">
              <a:latin typeface="Arial Nova"/>
            </a:endParaRPr>
          </a:p>
        </p:txBody>
      </p:sp>
    </p:spTree>
    <p:extLst>
      <p:ext uri="{BB962C8B-B14F-4D97-AF65-F5344CB8AC3E}">
        <p14:creationId xmlns:p14="http://schemas.microsoft.com/office/powerpoint/2010/main" val="34046369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FE553-8434-8665-94AC-2AD76D63DBFF}"/>
              </a:ext>
            </a:extLst>
          </p:cNvPr>
          <p:cNvSpPr>
            <a:spLocks noGrp="1"/>
          </p:cNvSpPr>
          <p:nvPr>
            <p:ph type="title"/>
          </p:nvPr>
        </p:nvSpPr>
        <p:spPr/>
        <p:txBody>
          <a:bodyPr/>
          <a:lstStyle/>
          <a:p>
            <a:r>
              <a:rPr lang="en-US"/>
              <a:t>Further speaker notes </a:t>
            </a:r>
          </a:p>
        </p:txBody>
      </p:sp>
      <p:sp>
        <p:nvSpPr>
          <p:cNvPr id="3" name="Content Placeholder 2">
            <a:extLst>
              <a:ext uri="{FF2B5EF4-FFF2-40B4-BE49-F238E27FC236}">
                <a16:creationId xmlns:a16="http://schemas.microsoft.com/office/drawing/2014/main" id="{8ECFDFD4-DAAD-C065-750B-D7F262A6B501}"/>
              </a:ext>
            </a:extLst>
          </p:cNvPr>
          <p:cNvSpPr>
            <a:spLocks noGrp="1"/>
          </p:cNvSpPr>
          <p:nvPr>
            <p:ph idx="1"/>
          </p:nvPr>
        </p:nvSpPr>
        <p:spPr>
          <a:xfrm>
            <a:off x="1001485" y="1690688"/>
            <a:ext cx="10515600" cy="4351338"/>
          </a:xfrm>
        </p:spPr>
        <p:txBody>
          <a:bodyPr vert="horz" lIns="91440" tIns="45720" rIns="91440" bIns="45720" rtlCol="0" anchor="t">
            <a:normAutofit/>
          </a:bodyPr>
          <a:lstStyle/>
          <a:p>
            <a:pPr>
              <a:lnSpc>
                <a:spcPct val="150000"/>
              </a:lnSpc>
            </a:pPr>
            <a:r>
              <a:rPr lang="en-US" sz="1400">
                <a:latin typeface="Arial Nova"/>
              </a:rPr>
              <a:t>Imitation of Products: Although Starbucks has many options of coffee and coffee-based drinks, there is a lack of products that can be offered as unique for the brand (pestleanalysis.com, 2024). Furthermore, Starbucks standard menu does not offer any new flavors or combination that can stand out as innovative products or signature creations of the brand. Subsequently, other brands such as Greggs and Tim Hortons follow the same recipe patterns as Starbucks at more affordable prices. A comparison was drawn between Starbucks and Greggs pumpkin spiced latte, the result was Greggs having a lesser price with additionally "complimentary whipped cream" (Nuttall A. 2024).</a:t>
            </a:r>
          </a:p>
          <a:p>
            <a:pPr>
              <a:lnSpc>
                <a:spcPct val="150000"/>
              </a:lnSpc>
            </a:pPr>
            <a:r>
              <a:rPr lang="en-GB" sz="1400">
                <a:latin typeface="Arial Nova"/>
              </a:rPr>
              <a:t>Oversaturation of the market and standardisation of the market: Nowadays there are different coffee shops in every 3-4 miles. This poses as a weakness to Starbucks due to the oversaturation of the market. Coffee shops are a place for interactions and studying among the young people, therefore a very popular activity. This can be seen as a problem because it is such a common occurrence that coffee begins to taste the same everywhere. A majority of the younger generation may choose to go to more affordable coffee shops, causing Starbucks to lose a big portion of its main customers. </a:t>
            </a:r>
            <a:r>
              <a:rPr lang="en-GB" sz="1400">
                <a:solidFill>
                  <a:srgbClr val="000000"/>
                </a:solidFill>
                <a:latin typeface="Arial Nova"/>
                <a:ea typeface="+mn-lt"/>
                <a:cs typeface="+mn-lt"/>
              </a:rPr>
              <a:t>"According to the Allegra Group, there are now more than 22,000 coffee shops in the UK." (Kale S., 2024) </a:t>
            </a:r>
            <a:endParaRPr lang="en-US">
              <a:solidFill>
                <a:srgbClr val="000000"/>
              </a:solidFill>
              <a:latin typeface="Aptos" panose="020B0004020202020204"/>
            </a:endParaRPr>
          </a:p>
        </p:txBody>
      </p:sp>
    </p:spTree>
    <p:extLst>
      <p:ext uri="{BB962C8B-B14F-4D97-AF65-F5344CB8AC3E}">
        <p14:creationId xmlns:p14="http://schemas.microsoft.com/office/powerpoint/2010/main" val="192960508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Weaknesses</vt:lpstr>
      <vt:lpstr>Further speaker notes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F Pivoda</cp:lastModifiedBy>
  <cp:revision>2</cp:revision>
  <dcterms:created xsi:type="dcterms:W3CDTF">2024-11-08T00:02:04Z</dcterms:created>
  <dcterms:modified xsi:type="dcterms:W3CDTF">2024-11-08T02:27:13Z</dcterms:modified>
</cp:coreProperties>
</file>