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5124113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0" d="100"/>
          <a:sy n="50" d="100"/>
        </p:scale>
        <p:origin x="1445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r>
              <a:rPr lang="en-GB" sz="900"/>
              <a:t>Food insecurity by household income (%)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Food insecurity (%)</c:v>
                </c:pt>
              </c:strCache>
            </c:strRef>
          </c:tx>
          <c:invertIfNegative val="1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800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&lt; £19k</c:v>
                </c:pt>
                <c:pt idx="1">
                  <c:v>£64k–£96k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47</c:v>
                </c:pt>
                <c:pt idx="1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88-4F8D-A939-78A1FF7751F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plotVisOnly val="1"/>
    <c:dispBlanksAs val="gap"/>
    <c:showDLblsOverMax val="1"/>
  </c:chart>
  <c:txPr>
    <a:bodyPr/>
    <a:lstStyle/>
    <a:p>
      <a:pPr>
        <a:defRPr sz="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4315C7-4C52-4AEC-86D1-FD1708260040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6188" y="1143000"/>
            <a:ext cx="43656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D34EF8-E32C-43FC-B7C8-00271B068B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474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34EF8-E32C-43FC-B7C8-00271B068B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68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5124176" cy="201168"/>
          </a:xfrm>
          <a:prstGeom prst="rect">
            <a:avLst/>
          </a:prstGeom>
          <a:solidFill>
            <a:srgbClr val="00818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uow_logo_fin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59" y="475488"/>
            <a:ext cx="5096757" cy="1783076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640080" y="2683627"/>
            <a:ext cx="6088266" cy="1096804"/>
          </a:xfrm>
          <a:prstGeom prst="roundRect">
            <a:avLst/>
          </a:prstGeom>
          <a:solidFill>
            <a:srgbClr val="00818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poster</a:t>
            </a:r>
            <a:endParaRPr sz="36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94360" y="2683626"/>
            <a:ext cx="6675120" cy="2742289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endParaRPr lang="en-GB" sz="2900" b="1" dirty="0">
              <a:solidFill>
                <a:srgbClr val="0A2647"/>
              </a:solidFill>
              <a:latin typeface="Aptos"/>
            </a:endParaRPr>
          </a:p>
          <a:p>
            <a:pPr algn="l"/>
            <a:endParaRPr lang="en-GB" sz="2900" b="1" dirty="0">
              <a:solidFill>
                <a:srgbClr val="0A2647"/>
              </a:solidFill>
              <a:latin typeface="Aptos"/>
            </a:endParaRPr>
          </a:p>
          <a:p>
            <a:pPr algn="l"/>
            <a:endParaRPr lang="en-GB" sz="2900" b="1" dirty="0">
              <a:solidFill>
                <a:srgbClr val="0A2647"/>
              </a:solidFill>
              <a:latin typeface="Aptos"/>
            </a:endParaRPr>
          </a:p>
          <a:p>
            <a:pPr algn="l"/>
            <a:r>
              <a:rPr sz="2900" b="1" dirty="0">
                <a:solidFill>
                  <a:srgbClr val="0A2647"/>
                </a:solidFill>
                <a:latin typeface="Aptos"/>
              </a:rPr>
              <a:t>Food Insecurity and Sleep Quality Among Adults Experiencing Socioeconomic Disadvantage in the UK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0080" y="5669280"/>
            <a:ext cx="13807440" cy="4236720"/>
          </a:xfrm>
          <a:prstGeom prst="roundRect">
            <a:avLst/>
          </a:prstGeom>
          <a:solidFill>
            <a:srgbClr val="EAF4F7"/>
          </a:solidFill>
          <a:ln w="12700">
            <a:solidFill>
              <a:srgbClr val="00818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51560" y="6080760"/>
            <a:ext cx="12984480" cy="32004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800" b="1">
                <a:solidFill>
                  <a:srgbClr val="0A2647"/>
                </a:solidFill>
                <a:latin typeface="Aptos"/>
              </a:rPr>
              <a:t>STUDENT DETAILS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43000" y="6720840"/>
            <a:ext cx="12710160" cy="384048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900" b="1">
                <a:solidFill>
                  <a:srgbClr val="0A2647"/>
                </a:solidFill>
                <a:latin typeface="Aptos"/>
              </a:rPr>
              <a:t>Vaishnavi Odedra  •  Student ID: 2540605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43000" y="7360920"/>
            <a:ext cx="12710160" cy="384048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800" b="0">
                <a:solidFill>
                  <a:srgbClr val="273139"/>
                </a:solidFill>
                <a:latin typeface="Aptos"/>
              </a:rPr>
              <a:t>Supervisor: Dr Junaid Shaikh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43000" y="8001000"/>
            <a:ext cx="12710160" cy="384048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800" b="0">
                <a:solidFill>
                  <a:srgbClr val="273139"/>
                </a:solidFill>
                <a:latin typeface="Aptos"/>
              </a:rPr>
              <a:t>MSc Public Health and Social Care in Practice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43000" y="8540496"/>
            <a:ext cx="12710160" cy="22860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200" b="1">
                <a:solidFill>
                  <a:srgbClr val="008185"/>
                </a:solidFill>
                <a:latin typeface="Aptos"/>
              </a:rPr>
              <a:t>University of Wales Trinity Saint David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F69DEB7-C4A9-77B7-933B-C75ACB23B3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4450" y="475489"/>
            <a:ext cx="7192806" cy="486883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5124176" cy="1068933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70866"/>
            <a:ext cx="15124176" cy="1051560"/>
          </a:xfrm>
          <a:prstGeom prst="rect">
            <a:avLst/>
          </a:prstGeom>
          <a:solidFill>
            <a:srgbClr val="0A264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uow_logo_fin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608" y="256032"/>
            <a:ext cx="1261872" cy="4414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37360" y="182880"/>
            <a:ext cx="12755880" cy="1172629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2400" b="1" dirty="0">
                <a:solidFill>
                  <a:srgbClr val="FFFFFF"/>
                </a:solidFill>
                <a:latin typeface="Aptos"/>
              </a:rPr>
              <a:t>FOOD INSECURITY AND SLEEP QUALITY</a:t>
            </a:r>
            <a:r>
              <a:rPr lang="en-GB" sz="2400" b="1" dirty="0">
                <a:solidFill>
                  <a:srgbClr val="FFFFFF"/>
                </a:solidFill>
                <a:latin typeface="Aptos"/>
              </a:rPr>
              <a:t> </a:t>
            </a:r>
            <a:r>
              <a:rPr lang="en-GB" sz="2400" b="1" dirty="0">
                <a:solidFill>
                  <a:srgbClr val="DAEBF4"/>
                </a:solidFill>
                <a:latin typeface="Aptos"/>
              </a:rPr>
              <a:t>Among adults experiencing socioeconomic disadvantage in the UK  </a:t>
            </a:r>
          </a:p>
          <a:p>
            <a:pPr algn="ctr"/>
            <a:endParaRPr sz="2400" b="1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28600" y="1225296"/>
            <a:ext cx="14666976" cy="585216"/>
          </a:xfrm>
          <a:prstGeom prst="roundRect">
            <a:avLst/>
          </a:prstGeom>
          <a:solidFill>
            <a:srgbClr val="FFF7E8"/>
          </a:solidFill>
          <a:ln w="12700">
            <a:solidFill>
              <a:srgbClr val="EF91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38912" y="1362456"/>
            <a:ext cx="1097280" cy="18288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000" b="1">
                <a:solidFill>
                  <a:srgbClr val="EF9127"/>
                </a:solidFill>
                <a:latin typeface="Aptos"/>
              </a:rPr>
              <a:t>DEFINITION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72768" y="1307592"/>
            <a:ext cx="13030200" cy="310896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200" b="1">
                <a:solidFill>
                  <a:srgbClr val="0A2647"/>
                </a:solidFill>
                <a:latin typeface="Aptos"/>
              </a:rPr>
              <a:t>Food insecurity is limited or uncertain access to adequate food; sleep quality refers to restorative, continuous and undisturbed sleep.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8600" y="1965960"/>
            <a:ext cx="4617720" cy="25603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400" b="1">
                <a:solidFill>
                  <a:srgbClr val="008185"/>
                </a:solidFill>
                <a:latin typeface="Aptos"/>
              </a:rPr>
              <a:t>1. PREVALENCE &amp; INEQUALITY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28600" y="2258568"/>
            <a:ext cx="4617720" cy="32004"/>
          </a:xfrm>
          <a:prstGeom prst="rect">
            <a:avLst/>
          </a:prstGeom>
          <a:solidFill>
            <a:srgbClr val="00818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228600" y="2395728"/>
            <a:ext cx="4617720" cy="1874519"/>
          </a:xfrm>
          <a:prstGeom prst="roundRect">
            <a:avLst/>
          </a:prstGeom>
          <a:solidFill>
            <a:srgbClr val="EAF4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11480" y="2578608"/>
            <a:ext cx="4251959" cy="50292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2800" b="1">
                <a:solidFill>
                  <a:srgbClr val="008185"/>
                </a:solidFill>
                <a:latin typeface="Aptos"/>
              </a:rPr>
              <a:t>21%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" y="3108960"/>
            <a:ext cx="4160520" cy="572464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100" b="0" dirty="0">
                <a:solidFill>
                  <a:srgbClr val="273139"/>
                </a:solidFill>
                <a:latin typeface="Aptos"/>
              </a:rPr>
              <a:t>of respondents in England, Wales and Northern Ireland were classified as food insecure: 10% low and 11% very low food security (Food Standards Agency, 2025a).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228600" y="4480560"/>
            <a:ext cx="2148840" cy="1033271"/>
          </a:xfrm>
          <a:prstGeom prst="roundRect">
            <a:avLst/>
          </a:prstGeom>
          <a:solidFill>
            <a:srgbClr val="00818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320040" y="4590288"/>
            <a:ext cx="1965960" cy="32004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2500" b="1">
                <a:solidFill>
                  <a:srgbClr val="FFFFFF"/>
                </a:solidFill>
                <a:latin typeface="Aptos"/>
              </a:rPr>
              <a:t>47%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38328" y="4956048"/>
            <a:ext cx="1920240" cy="27432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910" b="0">
                <a:solidFill>
                  <a:srgbClr val="FFFFFF"/>
                </a:solidFill>
                <a:latin typeface="Aptos"/>
              </a:rPr>
              <a:t>Income below £19,000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2697480" y="4480560"/>
            <a:ext cx="2148840" cy="1033271"/>
          </a:xfrm>
          <a:prstGeom prst="roundRect">
            <a:avLst/>
          </a:prstGeom>
          <a:solidFill>
            <a:srgbClr val="583C8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2788920" y="4590288"/>
            <a:ext cx="1965960" cy="32004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2500" b="1">
                <a:solidFill>
                  <a:srgbClr val="FFFFFF"/>
                </a:solidFill>
                <a:latin typeface="Aptos"/>
              </a:rPr>
              <a:t>7%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807208" y="4956048"/>
            <a:ext cx="1920240" cy="27432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910" b="0">
                <a:solidFill>
                  <a:srgbClr val="FFFFFF"/>
                </a:solidFill>
                <a:latin typeface="Aptos"/>
              </a:rPr>
              <a:t>Income £64,000–£95,999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38328" y="5669280"/>
            <a:ext cx="4398264" cy="572464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100" b="0" dirty="0">
                <a:solidFill>
                  <a:srgbClr val="273139"/>
                </a:solidFill>
                <a:latin typeface="Aptos"/>
              </a:rPr>
              <a:t>Food insecurity showed a strong income gradient; this is an association, not proof that income alone caused the difference (Moore et al., 2025).</a:t>
            </a:r>
          </a:p>
        </p:txBody>
      </p:sp>
      <p:graphicFrame>
        <p:nvGraphicFramePr>
          <p:cNvPr id="22" name="Chart 21"/>
          <p:cNvGraphicFramePr>
            <a:graphicFrameLocks noGrp="1"/>
          </p:cNvGraphicFramePr>
          <p:nvPr/>
        </p:nvGraphicFramePr>
        <p:xfrm>
          <a:off x="594360" y="6309360"/>
          <a:ext cx="3886200" cy="1554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3" name="TextBox 22"/>
          <p:cNvSpPr txBox="1"/>
          <p:nvPr/>
        </p:nvSpPr>
        <p:spPr>
          <a:xfrm>
            <a:off x="320040" y="7918704"/>
            <a:ext cx="4434840" cy="572464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100" b="0" dirty="0">
                <a:solidFill>
                  <a:srgbClr val="505A64"/>
                </a:solidFill>
                <a:latin typeface="Aptos"/>
              </a:rPr>
              <a:t>FSA Wave 9: weighted respondents; England, Wales and Northern Ireland only. No matching national sleep-prevalence estimate was identified for the target population.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28600" y="8476488"/>
            <a:ext cx="4617720" cy="25603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400" b="1">
                <a:solidFill>
                  <a:srgbClr val="583C89"/>
                </a:solidFill>
                <a:latin typeface="Aptos"/>
              </a:rPr>
              <a:t>2. WHY THIS REVIEW?</a:t>
            </a:r>
          </a:p>
        </p:txBody>
      </p:sp>
      <p:sp>
        <p:nvSpPr>
          <p:cNvPr id="25" name="Rectangle 24"/>
          <p:cNvSpPr/>
          <p:nvPr/>
        </p:nvSpPr>
        <p:spPr>
          <a:xfrm>
            <a:off x="228600" y="8769096"/>
            <a:ext cx="4617720" cy="32004"/>
          </a:xfrm>
          <a:prstGeom prst="rect">
            <a:avLst/>
          </a:prstGeom>
          <a:solidFill>
            <a:srgbClr val="583C8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228600" y="8833104"/>
            <a:ext cx="4617720" cy="789447"/>
          </a:xfrm>
          <a:prstGeom prst="rect">
            <a:avLst/>
          </a:prstGeom>
          <a:noFill/>
        </p:spPr>
        <p:txBody>
          <a:bodyPr wrap="square" lIns="64008" tIns="27432" rIns="45720">
            <a:spAutoFit/>
          </a:bodyPr>
          <a:lstStyle/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Food insecurity may coexist with hunger, stress, anxiety, poorer diet and unstable housing; poor sleep may also affect work capacity and finances.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International evidence suggests an association, but UK-focused synthesis is needed and causality cannot be assumed.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120640" y="1965960"/>
            <a:ext cx="4617720" cy="25603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400" b="1">
                <a:solidFill>
                  <a:srgbClr val="583C89"/>
                </a:solidFill>
                <a:latin typeface="Aptos"/>
              </a:rPr>
              <a:t>3. RATIONALE &amp; ORIGINALITY</a:t>
            </a:r>
          </a:p>
        </p:txBody>
      </p:sp>
      <p:sp>
        <p:nvSpPr>
          <p:cNvPr id="28" name="Rectangle 27"/>
          <p:cNvSpPr/>
          <p:nvPr/>
        </p:nvSpPr>
        <p:spPr>
          <a:xfrm>
            <a:off x="5120640" y="2258568"/>
            <a:ext cx="4617720" cy="32004"/>
          </a:xfrm>
          <a:prstGeom prst="rect">
            <a:avLst/>
          </a:prstGeom>
          <a:solidFill>
            <a:srgbClr val="583C8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5120640" y="2395728"/>
            <a:ext cx="4617720" cy="2057400"/>
          </a:xfrm>
          <a:prstGeom prst="roundRect">
            <a:avLst/>
          </a:prstGeom>
          <a:solidFill>
            <a:srgbClr val="F2EE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321807" y="2578608"/>
            <a:ext cx="4215383" cy="34747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500" b="1">
                <a:solidFill>
                  <a:srgbClr val="583C89"/>
                </a:solidFill>
                <a:latin typeface="Aptos"/>
              </a:rPr>
              <a:t>Evidence is suggestive, not conclusive.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230368" y="2999232"/>
            <a:ext cx="4398264" cy="958724"/>
          </a:xfrm>
          <a:prstGeom prst="rect">
            <a:avLst/>
          </a:prstGeom>
          <a:noFill/>
        </p:spPr>
        <p:txBody>
          <a:bodyPr wrap="square" lIns="64008" tIns="27432" rIns="45720">
            <a:spAutoFit/>
          </a:bodyPr>
          <a:lstStyle/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Meta-analysis: 10 studies; 83,764 adults; higher odds of poor sleep quality (OR 1.45; 95% CI 1.24–1.70).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High heterogeneity (I²=95%) means the pooled international estimate may not apply directly to disadvantaged UK adults (Mazloomi et al., 2023).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230368" y="4553712"/>
            <a:ext cx="4398264" cy="91440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100" b="0" dirty="0">
                <a:solidFill>
                  <a:srgbClr val="273139"/>
                </a:solidFill>
                <a:latin typeface="Aptos"/>
              </a:rPr>
              <a:t>Studies use different food-security tools and sleep measures. Sleep quality, disturbance, insomnia and duration are separate outcomes and should not be pooled indiscriminately (Troxel et al., 2019; Ding et al., 2015; Nagata et al., 2019; Isaura et al., 2020; Jordan et al., 2016; Arzhang et al., 2024; Jacob et al., 2023; Gyasi et al., 2021).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230368" y="5559552"/>
            <a:ext cx="4398264" cy="911019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100" b="0" dirty="0">
                <a:solidFill>
                  <a:srgbClr val="273139"/>
                </a:solidFill>
                <a:latin typeface="Aptos"/>
              </a:rPr>
              <a:t>UK evidence exists: a study of 21,650 adults in the 2021/22 UK Household Longitudinal Study found poorer sleep outcomes among food-insecure participants (Chai and Lu, 2026). This review provides a focused synthesis for disadvantaged UK adults rather than claiming the topic is unstudied.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5120640" y="6702552"/>
            <a:ext cx="4617720" cy="25603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400" b="1">
                <a:solidFill>
                  <a:srgbClr val="0A2647"/>
                </a:solidFill>
                <a:latin typeface="Aptos"/>
              </a:rPr>
              <a:t>4. RESEARCH QUESTION</a:t>
            </a:r>
          </a:p>
        </p:txBody>
      </p:sp>
      <p:sp>
        <p:nvSpPr>
          <p:cNvPr id="35" name="Rectangle 34"/>
          <p:cNvSpPr/>
          <p:nvPr/>
        </p:nvSpPr>
        <p:spPr>
          <a:xfrm>
            <a:off x="5120640" y="6995160"/>
            <a:ext cx="4617720" cy="32004"/>
          </a:xfrm>
          <a:prstGeom prst="rect">
            <a:avLst/>
          </a:prstGeom>
          <a:solidFill>
            <a:srgbClr val="0A264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Rounded Rectangle 35"/>
          <p:cNvSpPr/>
          <p:nvPr/>
        </p:nvSpPr>
        <p:spPr>
          <a:xfrm>
            <a:off x="5120640" y="7068312"/>
            <a:ext cx="4617720" cy="914400"/>
          </a:xfrm>
          <a:prstGeom prst="roundRect">
            <a:avLst/>
          </a:prstGeom>
          <a:solidFill>
            <a:srgbClr val="EAF4F7"/>
          </a:solidFill>
          <a:ln w="12700">
            <a:solidFill>
              <a:srgbClr val="0A264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5248655" y="7251192"/>
            <a:ext cx="4361688" cy="521207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019" b="1">
                <a:solidFill>
                  <a:srgbClr val="0A2647"/>
                </a:solidFill>
                <a:latin typeface="Aptos"/>
              </a:rPr>
              <a:t>Among adults experiencing socioeconomic disadvantage in the UK, what is the association between food insecurity and sleep quality?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120640" y="8183879"/>
            <a:ext cx="4617720" cy="25603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400" b="1">
                <a:solidFill>
                  <a:srgbClr val="008185"/>
                </a:solidFill>
                <a:latin typeface="Aptos"/>
              </a:rPr>
              <a:t>5. AIM &amp; OBJECTIVES</a:t>
            </a:r>
          </a:p>
        </p:txBody>
      </p:sp>
      <p:sp>
        <p:nvSpPr>
          <p:cNvPr id="39" name="Rectangle 38"/>
          <p:cNvSpPr/>
          <p:nvPr/>
        </p:nvSpPr>
        <p:spPr>
          <a:xfrm>
            <a:off x="5120640" y="8476488"/>
            <a:ext cx="4617720" cy="32004"/>
          </a:xfrm>
          <a:prstGeom prst="rect">
            <a:avLst/>
          </a:prstGeom>
          <a:solidFill>
            <a:srgbClr val="00818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5120640" y="8567928"/>
            <a:ext cx="4617720" cy="1543499"/>
          </a:xfrm>
          <a:prstGeom prst="rect">
            <a:avLst/>
          </a:prstGeom>
          <a:noFill/>
        </p:spPr>
        <p:txBody>
          <a:bodyPr wrap="square" lIns="64008" tIns="27432" rIns="45720">
            <a:spAutoFit/>
          </a:bodyPr>
          <a:lstStyle/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Aim: identify, critically appraise and </a:t>
            </a:r>
            <a:r>
              <a:rPr sz="1100" dirty="0" err="1">
                <a:solidFill>
                  <a:srgbClr val="273139"/>
                </a:solidFill>
                <a:latin typeface="Aptos"/>
              </a:rPr>
              <a:t>synthesise</a:t>
            </a:r>
            <a:r>
              <a:rPr sz="1100" dirty="0">
                <a:solidFill>
                  <a:srgbClr val="273139"/>
                </a:solidFill>
                <a:latin typeface="Aptos"/>
              </a:rPr>
              <a:t> UK observational evidence on food insecurity and sleep quality.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Identify eligible studies, including extractable disadvantaged-subgroup findings.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Assess methodological quality and risk of bias using design-appropriate criteria.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Compare associations, measures and populations; identify evidence gaps.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0012680" y="1965960"/>
            <a:ext cx="4617720" cy="25603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400" b="1">
                <a:solidFill>
                  <a:srgbClr val="EF9127"/>
                </a:solidFill>
                <a:latin typeface="Aptos"/>
              </a:rPr>
              <a:t>6. PROPOSED METHODS</a:t>
            </a:r>
          </a:p>
        </p:txBody>
      </p:sp>
      <p:sp>
        <p:nvSpPr>
          <p:cNvPr id="42" name="Rectangle 41"/>
          <p:cNvSpPr/>
          <p:nvPr/>
        </p:nvSpPr>
        <p:spPr>
          <a:xfrm>
            <a:off x="10012680" y="2258568"/>
            <a:ext cx="4617720" cy="32004"/>
          </a:xfrm>
          <a:prstGeom prst="rect">
            <a:avLst/>
          </a:prstGeom>
          <a:solidFill>
            <a:srgbClr val="EF912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10012680" y="2377440"/>
            <a:ext cx="4617720" cy="2466829"/>
          </a:xfrm>
          <a:prstGeom prst="rect">
            <a:avLst/>
          </a:prstGeom>
          <a:noFill/>
        </p:spPr>
        <p:txBody>
          <a:bodyPr wrap="square" lIns="64008" tIns="27432" rIns="45720">
            <a:spAutoFit/>
          </a:bodyPr>
          <a:lstStyle/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Population: UK adults aged 18+ experiencing socioeconomic disadvantage, defined by low income, area deprivation, means-tested benefits or unemployment.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Exposure: individual- or household-level food insecurity measured using a validated or clearly described tool.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Primary outcome: sleep quality. Secondary outcomes: disturbance, insomnia symptoms, duration and timing—reported separately.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Designs: cross-sectional, cohort and case-control studies.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Databases: MEDLINE/PubMed, Embase, CINAHL, PsycINFO, Scopus and Web of Science.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Appraisal/synthesis: design-appropriate risk-of-bias tools; narrative synthesis; meta-analysis only where studies are comparable; PRISMA 2020 reporting (Page et al., 2021).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0012680" y="6016752"/>
            <a:ext cx="4617720" cy="25603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400" b="1">
                <a:solidFill>
                  <a:srgbClr val="008185"/>
                </a:solidFill>
                <a:latin typeface="Aptos"/>
              </a:rPr>
              <a:t>7. IMPACT &amp; LIMITATIONS</a:t>
            </a:r>
          </a:p>
        </p:txBody>
      </p:sp>
      <p:sp>
        <p:nvSpPr>
          <p:cNvPr id="45" name="Rectangle 44"/>
          <p:cNvSpPr/>
          <p:nvPr/>
        </p:nvSpPr>
        <p:spPr>
          <a:xfrm>
            <a:off x="10012680" y="6309360"/>
            <a:ext cx="4617720" cy="32004"/>
          </a:xfrm>
          <a:prstGeom prst="rect">
            <a:avLst/>
          </a:prstGeom>
          <a:solidFill>
            <a:srgbClr val="00818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10012680" y="6419088"/>
            <a:ext cx="4617720" cy="1374222"/>
          </a:xfrm>
          <a:prstGeom prst="rect">
            <a:avLst/>
          </a:prstGeom>
          <a:noFill/>
        </p:spPr>
        <p:txBody>
          <a:bodyPr wrap="square" lIns="64008" tIns="27432" rIns="45720">
            <a:spAutoFit/>
          </a:bodyPr>
          <a:lstStyle/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May inform public-health needs assessment, research priorities and consideration of food access within health and social-care planning.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Will not prove causation or that food-support services improve sleep.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Limitations: varying definitions of disadvantage; household versus individual exposure; confounding and reverse causation; and high heterogeneity.</a:t>
            </a:r>
          </a:p>
          <a:p>
            <a:pPr>
              <a:spcAft>
                <a:spcPts val="300"/>
              </a:spcAft>
            </a:pPr>
            <a:r>
              <a:rPr sz="1100" dirty="0">
                <a:solidFill>
                  <a:srgbClr val="273139"/>
                </a:solidFill>
                <a:latin typeface="Aptos"/>
              </a:rPr>
              <a:t>• The FSA prevalence figure is not a whole-UK household estimate.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10012680" y="8686800"/>
            <a:ext cx="4617720" cy="256032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l"/>
            <a:r>
              <a:rPr sz="1400" b="1">
                <a:solidFill>
                  <a:srgbClr val="0A2647"/>
                </a:solidFill>
                <a:latin typeface="Aptos"/>
              </a:rPr>
              <a:t>TAKE-HOME MESSAGE</a:t>
            </a:r>
          </a:p>
        </p:txBody>
      </p:sp>
      <p:sp>
        <p:nvSpPr>
          <p:cNvPr id="48" name="Rectangle 47"/>
          <p:cNvSpPr/>
          <p:nvPr/>
        </p:nvSpPr>
        <p:spPr>
          <a:xfrm>
            <a:off x="10012680" y="8979408"/>
            <a:ext cx="4617720" cy="32004"/>
          </a:xfrm>
          <a:prstGeom prst="rect">
            <a:avLst/>
          </a:prstGeom>
          <a:solidFill>
            <a:srgbClr val="0A264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Rounded Rectangle 48"/>
          <p:cNvSpPr/>
          <p:nvPr/>
        </p:nvSpPr>
        <p:spPr>
          <a:xfrm>
            <a:off x="10012680" y="9089136"/>
            <a:ext cx="4617720" cy="960120"/>
          </a:xfrm>
          <a:prstGeom prst="roundRect">
            <a:avLst/>
          </a:prstGeom>
          <a:solidFill>
            <a:srgbClr val="0A264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10149840" y="9308592"/>
            <a:ext cx="4343400" cy="50292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1010" b="1">
                <a:solidFill>
                  <a:srgbClr val="FFFFFF"/>
                </a:solidFill>
                <a:latin typeface="Aptos"/>
              </a:rPr>
              <a:t>Food insecurity and poorer sleep quality may be associated, but careful UK-focused synthesis is needed before drawing causal or service conclusions.</a:t>
            </a:r>
          </a:p>
        </p:txBody>
      </p:sp>
      <p:sp>
        <p:nvSpPr>
          <p:cNvPr id="51" name="Rectangle 50"/>
          <p:cNvSpPr/>
          <p:nvPr/>
        </p:nvSpPr>
        <p:spPr>
          <a:xfrm>
            <a:off x="0" y="10387584"/>
            <a:ext cx="15124176" cy="301752"/>
          </a:xfrm>
          <a:prstGeom prst="rect">
            <a:avLst/>
          </a:prstGeom>
          <a:solidFill>
            <a:srgbClr val="0A264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5124176" cy="1068933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5124176" cy="201168"/>
          </a:xfrm>
          <a:prstGeom prst="rect">
            <a:avLst/>
          </a:prstGeom>
          <a:solidFill>
            <a:srgbClr val="00818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uow_logo_fin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" y="411480"/>
            <a:ext cx="2331720" cy="8157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08960" y="530352"/>
            <a:ext cx="11292840" cy="618631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3600" b="1" dirty="0">
                <a:solidFill>
                  <a:srgbClr val="0A2647"/>
                </a:solidFill>
                <a:latin typeface="Aptos"/>
              </a:rPr>
              <a:t>HARVARD 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08960" y="987552"/>
            <a:ext cx="11292840" cy="495520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2800" b="0" dirty="0">
                <a:solidFill>
                  <a:srgbClr val="583C89"/>
                </a:solidFill>
                <a:latin typeface="Aptos"/>
              </a:rPr>
              <a:t>All sources cited in the poster text are listed below.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1508760"/>
            <a:ext cx="6903720" cy="6342249"/>
          </a:xfrm>
          <a:prstGeom prst="rect">
            <a:avLst/>
          </a:prstGeom>
          <a:noFill/>
        </p:spPr>
        <p:txBody>
          <a:bodyPr wrap="square" lIns="64008" tIns="27432" rIns="45720">
            <a:spAutoFit/>
          </a:bodyPr>
          <a:lstStyle/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+mj-lt"/>
              </a:rPr>
              <a:t>• Food Standards Agency (2025a) Food and You 2: Wave 9, Chapter 3—Food security. Available at: https://www.food.gov.uk/research/fy2-wave-9-chapter-3-food-security (Accessed: [insert date]).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+mj-lt"/>
              </a:rPr>
              <a:t>• Moore, A., Heard, H., Murray, L., Shillitoe, R., Clifford, R., Mensah, D. and Jenkins, M. (2025) Food and You 2: Wave 9: Key findings. Food Standards Agency. doi:10.46756/sci.fsa.tlg343.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+mj-lt"/>
              </a:rPr>
              <a:t>• Food Standards Agency (2025b) Food and You 2 trends: Chapter 3—Food security. Available at: https://www.food.gov.uk/research/food-and-you-2-trends-chapter-3-food-security (Accessed: [insert date]).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+mj-lt"/>
              </a:rPr>
              <a:t>• Mazloomi, S.N. et al. (2023) ‘Food insecurity is associated with the sleep quality and quantity in adults: a systematic review and meta-analysis’, Public Health Nutrition, 26(4), pp. 792–802. doi:10.1017/S1368980022002488.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+mj-lt"/>
              </a:rPr>
              <a:t>• Chai, L. and Lu, Z. (2026) ‘Loneliness as a mediator in the association between food insecurity and multiple sleep problems: evidence from the 2021/22 UK Household Longitudinal Study’, American Journal of Health Promotion, 40, pp. 149–156. doi:10.1177/08901171251366077.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+mj-lt"/>
              </a:rPr>
              <a:t>• Troxel, W.M. et al. (2019) ‘Food insecurity is associated with objectively measured sleep problems’, Behavioral Sleep Medicine, 17(6), pp. 725–735.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+mj-lt"/>
              </a:rPr>
              <a:t>• Ding, M., Keiley, M.K., Garza, K.B., Duffy, P.A. and Zizza, C.A. (2015) ‘Food insecurity is associated with poor sleep outcomes among US adults’, The Journal of Nutrition, 145(3), pp. 415–421. doi:10.3945/jn.114.199919.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+mj-lt"/>
              </a:rPr>
              <a:t>• Nagata, J.M. et al. (2019) ‘Food insecurity is associated with poorer mental health and sleep outcomes in young adults’, Journal of Adolescent Health, 65(6), pp. 805–812. doi:10.1016/j.jadohealth.2019.08.010.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26679" y="1508760"/>
            <a:ext cx="6903720" cy="5798510"/>
          </a:xfrm>
          <a:prstGeom prst="rect">
            <a:avLst/>
          </a:prstGeom>
          <a:noFill/>
        </p:spPr>
        <p:txBody>
          <a:bodyPr wrap="square" lIns="64008" tIns="27432" rIns="45720">
            <a:spAutoFit/>
          </a:bodyPr>
          <a:lstStyle/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Calibri hedings"/>
              </a:rPr>
              <a:t>• Isaura, E.R., Chen, Y-C., Su, H-Y. and Yang, S-H. (2020) ‘The relationship between food security status and sleep disturbance among adults: a cross-sectional study in an Indonesian population’, Nutrients, 12(11), 3411. doi:10.3390/nu12113411.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Calibri hedings"/>
              </a:rPr>
              <a:t>• Jordan, M., Pérez-Escamilla, R., Desai, M.M. and Shamah-Levy, T. (2016) ‘Household food insecurity and sleep patterns among Mexican adults: results from ENSANUT-2012’, Journal of Immigrant and Minority Health, 18(5), pp. 1093–1101.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Calibri hedings"/>
              </a:rPr>
              <a:t>• Arzhang, P. et al. (2024) ‘Associations between food insecurity and sleep duration, quality, and disturbance among older adults from six low- and middle-income countries’, The Journal of Nutrition, Health &amp; Aging. doi:10.1016/j.jnha.2023.100018.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Calibri hedings"/>
              </a:rPr>
              <a:t>• Jacob, L. et al. (2023) ‘Food insecurity and insomnia-related symptoms among adults from low- and middle-income countries’, Journal of Sleep Research, 32(4), e13852. doi:10.1111/jsr.13852.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Calibri hedings"/>
              </a:rPr>
              <a:t>• Gyasi, R.M. et al. (2021) ‘Food insecurity and sleep quality among older adults: findings from a population-based study in Ghana’, </a:t>
            </a:r>
            <a:r>
              <a:rPr sz="1600" b="1" dirty="0" err="1">
                <a:solidFill>
                  <a:srgbClr val="273139"/>
                </a:solidFill>
                <a:latin typeface="Calibri hedings"/>
              </a:rPr>
              <a:t>Maturitas</a:t>
            </a:r>
            <a:r>
              <a:rPr sz="1600" b="1" dirty="0">
                <a:solidFill>
                  <a:srgbClr val="273139"/>
                </a:solidFill>
                <a:latin typeface="Calibri hedings"/>
              </a:rPr>
              <a:t>, 143, pp. 47–54.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Calibri hedings"/>
              </a:rPr>
              <a:t>• Olanrewaju, J.I. et al. (2025) ‘Anxiety moderates the association between severity of food insecurity and sleep duration among young adults in food-insecure households’, Journal of Behavioral Medicine, 48, pp. 1–13.</a:t>
            </a:r>
          </a:p>
          <a:p>
            <a:pPr>
              <a:spcAft>
                <a:spcPts val="400"/>
              </a:spcAft>
            </a:pPr>
            <a:r>
              <a:rPr sz="1600" b="1" dirty="0">
                <a:solidFill>
                  <a:srgbClr val="273139"/>
                </a:solidFill>
                <a:latin typeface="Calibri hedings"/>
              </a:rPr>
              <a:t>• Page, M.J. et al. (2021) ‘The PRISMA 2020 statement: an updated guideline for reporting systematic reviews’, BMJ, 372, n71. doi:10.1136/bmj.n71.</a:t>
            </a:r>
          </a:p>
        </p:txBody>
      </p:sp>
      <p:sp>
        <p:nvSpPr>
          <p:cNvPr id="9" name="Rectangle 8"/>
          <p:cNvSpPr/>
          <p:nvPr/>
        </p:nvSpPr>
        <p:spPr>
          <a:xfrm>
            <a:off x="182880" y="10287000"/>
            <a:ext cx="14758416" cy="237744"/>
          </a:xfrm>
          <a:prstGeom prst="rect">
            <a:avLst/>
          </a:prstGeom>
          <a:solidFill>
            <a:srgbClr val="0A264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0040" y="10323576"/>
            <a:ext cx="14447520" cy="146304"/>
          </a:xfrm>
          <a:prstGeom prst="rect">
            <a:avLst/>
          </a:prstGeom>
          <a:noFill/>
        </p:spPr>
        <p:txBody>
          <a:bodyPr wrap="square" lIns="64008" tIns="32004" rIns="64008" bIns="32004">
            <a:spAutoFit/>
          </a:bodyPr>
          <a:lstStyle/>
          <a:p>
            <a:pPr algn="ctr"/>
            <a:r>
              <a:rPr sz="770" b="0">
                <a:solidFill>
                  <a:srgbClr val="FFFFFF"/>
                </a:solidFill>
                <a:latin typeface="Aptos"/>
              </a:rPr>
              <a:t>Before submission: replace “[insert date]” with your actual access date and check punctuation against your university Harvard guide.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1490</Words>
  <Application>Microsoft Office PowerPoint</Application>
  <PresentationFormat>Custom</PresentationFormat>
  <Paragraphs>72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Arial</vt:lpstr>
      <vt:lpstr>Calibri</vt:lpstr>
      <vt:lpstr>Calibri hedings</vt:lpstr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Priya Odedra</dc:creator>
  <cp:keywords/>
  <dc:description>generated using python-pptx</dc:description>
  <cp:lastModifiedBy>Vaishnavi Ranmalbhai Odedra (2541605)</cp:lastModifiedBy>
  <cp:revision>5</cp:revision>
  <dcterms:created xsi:type="dcterms:W3CDTF">2013-01-27T09:14:16Z</dcterms:created>
  <dcterms:modified xsi:type="dcterms:W3CDTF">2026-10-11T11:26:39Z</dcterms:modified>
  <cp:category/>
</cp:coreProperties>
</file>