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8"/>
  </p:notesMasterIdLst>
  <p:sldIdLst>
    <p:sldId id="256" r:id="rId5"/>
    <p:sldId id="257" r:id="rId6"/>
    <p:sldId id="258" r:id="rId7"/>
    <p:sldId id="396" r:id="rId8"/>
    <p:sldId id="407" r:id="rId9"/>
    <p:sldId id="408" r:id="rId10"/>
    <p:sldId id="399" r:id="rId11"/>
    <p:sldId id="400" r:id="rId12"/>
    <p:sldId id="404" r:id="rId13"/>
    <p:sldId id="260" r:id="rId14"/>
    <p:sldId id="403" r:id="rId15"/>
    <p:sldId id="421" r:id="rId16"/>
    <p:sldId id="423" r:id="rId17"/>
    <p:sldId id="397" r:id="rId18"/>
    <p:sldId id="401" r:id="rId19"/>
    <p:sldId id="402" r:id="rId20"/>
    <p:sldId id="406" r:id="rId21"/>
    <p:sldId id="274" r:id="rId22"/>
    <p:sldId id="405" r:id="rId23"/>
    <p:sldId id="262" r:id="rId24"/>
    <p:sldId id="261" r:id="rId25"/>
    <p:sldId id="275" r:id="rId26"/>
    <p:sldId id="276" r:id="rId27"/>
    <p:sldId id="282" r:id="rId28"/>
    <p:sldId id="277" r:id="rId29"/>
    <p:sldId id="285" r:id="rId30"/>
    <p:sldId id="287" r:id="rId31"/>
    <p:sldId id="286" r:id="rId32"/>
    <p:sldId id="279" r:id="rId33"/>
    <p:sldId id="283" r:id="rId34"/>
    <p:sldId id="280" r:id="rId35"/>
    <p:sldId id="288" r:id="rId36"/>
    <p:sldId id="284"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notesViewPr>
    <p:cSldViewPr snapToGrid="0">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8F508392-95EA-415F-96C5-AEECE7664F2F}"/>
    <pc:docChg chg="modSld">
      <pc:chgData name="Cerys Davies" userId="61e71dc1-9594-4277-b52b-4420989f68ee" providerId="ADAL" clId="{8F508392-95EA-415F-96C5-AEECE7664F2F}" dt="2025-09-10T14:00:22.474" v="2" actId="14100"/>
      <pc:docMkLst>
        <pc:docMk/>
      </pc:docMkLst>
      <pc:sldChg chg="modSp mod">
        <pc:chgData name="Cerys Davies" userId="61e71dc1-9594-4277-b52b-4420989f68ee" providerId="ADAL" clId="{8F508392-95EA-415F-96C5-AEECE7664F2F}" dt="2025-09-10T14:00:22.474" v="2" actId="14100"/>
        <pc:sldMkLst>
          <pc:docMk/>
          <pc:sldMk cId="3889909072" sldId="406"/>
        </pc:sldMkLst>
        <pc:spChg chg="mod">
          <ac:chgData name="Cerys Davies" userId="61e71dc1-9594-4277-b52b-4420989f68ee" providerId="ADAL" clId="{8F508392-95EA-415F-96C5-AEECE7664F2F}" dt="2025-09-10T14:00:22.474" v="2" actId="14100"/>
          <ac:spMkLst>
            <pc:docMk/>
            <pc:sldMk cId="3889909072" sldId="406"/>
            <ac:spMk id="3" creationId="{CD608B61-CA75-8065-4D45-A848251D126F}"/>
          </ac:spMkLst>
        </pc:spChg>
      </pc:sldChg>
      <pc:sldChg chg="modSp mod">
        <pc:chgData name="Cerys Davies" userId="61e71dc1-9594-4277-b52b-4420989f68ee" providerId="ADAL" clId="{8F508392-95EA-415F-96C5-AEECE7664F2F}" dt="2025-09-10T13:59:40.482" v="0" actId="1076"/>
        <pc:sldMkLst>
          <pc:docMk/>
          <pc:sldMk cId="103133895" sldId="408"/>
        </pc:sldMkLst>
        <pc:picChg chg="mod">
          <ac:chgData name="Cerys Davies" userId="61e71dc1-9594-4277-b52b-4420989f68ee" providerId="ADAL" clId="{8F508392-95EA-415F-96C5-AEECE7664F2F}" dt="2025-09-10T13:59:40.482" v="0" actId="1076"/>
          <ac:picMkLst>
            <pc:docMk/>
            <pc:sldMk cId="103133895" sldId="408"/>
            <ac:picMk id="4" creationId="{5460A48F-78E5-CC65-E2C3-B4F820E8370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10/09/2025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774257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3976914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1676032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4</a:t>
            </a:fld>
            <a:endParaRPr lang="en-GB"/>
          </a:p>
        </p:txBody>
      </p:sp>
    </p:spTree>
    <p:extLst>
      <p:ext uri="{BB962C8B-B14F-4D97-AF65-F5344CB8AC3E}">
        <p14:creationId xmlns:p14="http://schemas.microsoft.com/office/powerpoint/2010/main" val="2290562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620600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AD291-FC47-99BD-B13D-A3D26FA25C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466CEF-AC49-9552-3862-C1AA8C67F9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62AA05-DDD5-134E-301B-C4032E1520B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64A88CF-FE06-9AEA-A93A-B91134B3471F}"/>
              </a:ext>
            </a:extLst>
          </p:cNvPr>
          <p:cNvSpPr>
            <a:spLocks noGrp="1"/>
          </p:cNvSpPr>
          <p:nvPr>
            <p:ph type="sldNum" sz="quarter" idx="10"/>
          </p:nvPr>
        </p:nvSpPr>
        <p:spPr/>
        <p:txBody>
          <a:bodyPr/>
          <a:lstStyle/>
          <a:p>
            <a:fld id="{8852175B-0EAA-454B-AF2C-090B68FFE16E}" type="slidenum">
              <a:rPr lang="en-GB" smtClean="0"/>
              <a:t>6</a:t>
            </a:fld>
            <a:endParaRPr lang="en-GB"/>
          </a:p>
        </p:txBody>
      </p:sp>
    </p:spTree>
    <p:extLst>
      <p:ext uri="{BB962C8B-B14F-4D97-AF65-F5344CB8AC3E}">
        <p14:creationId xmlns:p14="http://schemas.microsoft.com/office/powerpoint/2010/main" val="294759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12568571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467BAC-B52D-ED54-358F-6C3E46B977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CC7F1B-08A9-71CC-0913-0D0D2B241B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2739D7-71F6-FDB1-C55C-4E3D728ADD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D6E8EA-BC6F-5466-D796-22E32E0E0068}"/>
              </a:ext>
            </a:extLst>
          </p:cNvPr>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2665511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1385495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11345055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6132601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C0215-3FD3-9F96-A60A-D71D16D2F1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AE2AD2-A252-A70F-079B-192C939795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9B730C-0CFB-F8E3-4E0B-EAAA36BBD5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BB9616-54DC-252D-A0DA-501D1889A213}"/>
              </a:ext>
            </a:extLst>
          </p:cNvPr>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25366623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20593280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24657948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741917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2896883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17</a:t>
            </a:fld>
            <a:endParaRPr lang="en-GB"/>
          </a:p>
        </p:txBody>
      </p:sp>
    </p:spTree>
    <p:extLst>
      <p:ext uri="{BB962C8B-B14F-4D97-AF65-F5344CB8AC3E}">
        <p14:creationId xmlns:p14="http://schemas.microsoft.com/office/powerpoint/2010/main" val="12589517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18</a:t>
            </a:fld>
            <a:endParaRPr lang="en-GB"/>
          </a:p>
        </p:txBody>
      </p:sp>
    </p:spTree>
    <p:extLst>
      <p:ext uri="{BB962C8B-B14F-4D97-AF65-F5344CB8AC3E}">
        <p14:creationId xmlns:p14="http://schemas.microsoft.com/office/powerpoint/2010/main" val="6058889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19</a:t>
            </a:fld>
            <a:endParaRPr lang="en-GB"/>
          </a:p>
        </p:txBody>
      </p:sp>
    </p:spTree>
    <p:extLst>
      <p:ext uri="{BB962C8B-B14F-4D97-AF65-F5344CB8AC3E}">
        <p14:creationId xmlns:p14="http://schemas.microsoft.com/office/powerpoint/2010/main" val="11787513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20</a:t>
            </a:fld>
            <a:endParaRPr lang="en-GB"/>
          </a:p>
        </p:txBody>
      </p:sp>
    </p:spTree>
    <p:extLst>
      <p:ext uri="{BB962C8B-B14F-4D97-AF65-F5344CB8AC3E}">
        <p14:creationId xmlns:p14="http://schemas.microsoft.com/office/powerpoint/2010/main" val="37064633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21</a:t>
            </a:fld>
            <a:endParaRPr lang="en-GB"/>
          </a:p>
        </p:txBody>
      </p:sp>
    </p:spTree>
    <p:extLst>
      <p:ext uri="{BB962C8B-B14F-4D97-AF65-F5344CB8AC3E}">
        <p14:creationId xmlns:p14="http://schemas.microsoft.com/office/powerpoint/2010/main" val="32634247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22</a:t>
            </a:fld>
            <a:endParaRPr lang="en-GB"/>
          </a:p>
        </p:txBody>
      </p:sp>
    </p:spTree>
    <p:extLst>
      <p:ext uri="{BB962C8B-B14F-4D97-AF65-F5344CB8AC3E}">
        <p14:creationId xmlns:p14="http://schemas.microsoft.com/office/powerpoint/2010/main" val="20836336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23</a:t>
            </a:fld>
            <a:endParaRPr lang="en-GB"/>
          </a:p>
        </p:txBody>
      </p:sp>
    </p:spTree>
    <p:extLst>
      <p:ext uri="{BB962C8B-B14F-4D97-AF65-F5344CB8AC3E}">
        <p14:creationId xmlns:p14="http://schemas.microsoft.com/office/powerpoint/2010/main" val="30862070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24</a:t>
            </a:fld>
            <a:endParaRPr lang="en-GB"/>
          </a:p>
        </p:txBody>
      </p:sp>
    </p:spTree>
    <p:extLst>
      <p:ext uri="{BB962C8B-B14F-4D97-AF65-F5344CB8AC3E}">
        <p14:creationId xmlns:p14="http://schemas.microsoft.com/office/powerpoint/2010/main" val="32959586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25</a:t>
            </a:fld>
            <a:endParaRPr lang="en-GB"/>
          </a:p>
        </p:txBody>
      </p:sp>
    </p:spTree>
    <p:extLst>
      <p:ext uri="{BB962C8B-B14F-4D97-AF65-F5344CB8AC3E}">
        <p14:creationId xmlns:p14="http://schemas.microsoft.com/office/powerpoint/2010/main" val="28153766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26</a:t>
            </a:fld>
            <a:endParaRPr lang="en-GB"/>
          </a:p>
        </p:txBody>
      </p:sp>
    </p:spTree>
    <p:extLst>
      <p:ext uri="{BB962C8B-B14F-4D97-AF65-F5344CB8AC3E}">
        <p14:creationId xmlns:p14="http://schemas.microsoft.com/office/powerpoint/2010/main" val="2380924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27</a:t>
            </a:fld>
            <a:endParaRPr lang="en-GB"/>
          </a:p>
        </p:txBody>
      </p:sp>
    </p:spTree>
    <p:extLst>
      <p:ext uri="{BB962C8B-B14F-4D97-AF65-F5344CB8AC3E}">
        <p14:creationId xmlns:p14="http://schemas.microsoft.com/office/powerpoint/2010/main" val="23259965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00200" lvl="3" indent="-228600">
              <a:buAutoNum type="alphaLcParenR"/>
            </a:pPr>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28</a:t>
            </a:fld>
            <a:endParaRPr lang="en-GB"/>
          </a:p>
        </p:txBody>
      </p:sp>
    </p:spTree>
    <p:extLst>
      <p:ext uri="{BB962C8B-B14F-4D97-AF65-F5344CB8AC3E}">
        <p14:creationId xmlns:p14="http://schemas.microsoft.com/office/powerpoint/2010/main" val="16676425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29</a:t>
            </a:fld>
            <a:endParaRPr lang="en-GB"/>
          </a:p>
        </p:txBody>
      </p:sp>
    </p:spTree>
    <p:extLst>
      <p:ext uri="{BB962C8B-B14F-4D97-AF65-F5344CB8AC3E}">
        <p14:creationId xmlns:p14="http://schemas.microsoft.com/office/powerpoint/2010/main" val="10608927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30</a:t>
            </a:fld>
            <a:endParaRPr lang="en-GB"/>
          </a:p>
        </p:txBody>
      </p:sp>
    </p:spTree>
    <p:extLst>
      <p:ext uri="{BB962C8B-B14F-4D97-AF65-F5344CB8AC3E}">
        <p14:creationId xmlns:p14="http://schemas.microsoft.com/office/powerpoint/2010/main" val="8282205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31</a:t>
            </a:fld>
            <a:endParaRPr lang="en-GB"/>
          </a:p>
        </p:txBody>
      </p:sp>
    </p:spTree>
    <p:extLst>
      <p:ext uri="{BB962C8B-B14F-4D97-AF65-F5344CB8AC3E}">
        <p14:creationId xmlns:p14="http://schemas.microsoft.com/office/powerpoint/2010/main" val="40156934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2175B-0EAA-454B-AF2C-090B68FFE16E}" type="slidenum">
              <a:rPr lang="en-GB" smtClean="0"/>
              <a:t>32</a:t>
            </a:fld>
            <a:endParaRPr lang="en-GB"/>
          </a:p>
        </p:txBody>
      </p:sp>
    </p:spTree>
    <p:extLst>
      <p:ext uri="{BB962C8B-B14F-4D97-AF65-F5344CB8AC3E}">
        <p14:creationId xmlns:p14="http://schemas.microsoft.com/office/powerpoint/2010/main" val="40824584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33</a:t>
            </a:fld>
            <a:endParaRPr lang="en-GB"/>
          </a:p>
        </p:txBody>
      </p:sp>
    </p:spTree>
    <p:extLst>
      <p:ext uri="{BB962C8B-B14F-4D97-AF65-F5344CB8AC3E}">
        <p14:creationId xmlns:p14="http://schemas.microsoft.com/office/powerpoint/2010/main" val="1249149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10/09/2025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10/09/2025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10/09/2025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10/09/2025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10/09/2025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10/09/2025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10/09/2025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10/09/2025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10/09/2025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10/09/2025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10/09/2025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10/09/2025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10/09/2025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10/09/2025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10/09/2025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10/09/2025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10/09/2025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hyperlink" Target="http://resolution.org.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000360" y="546613"/>
            <a:ext cx="9437601" cy="1646302"/>
          </a:xfrm>
        </p:spPr>
        <p:txBody>
          <a:bodyPr/>
          <a:lstStyle/>
          <a:p>
            <a:pPr algn="ctr"/>
            <a:r>
              <a:rPr lang="en-GB" b="1" dirty="0"/>
              <a:t>Principles of Professional Legal Practice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907174" y="2786980"/>
            <a:ext cx="7766936" cy="2871948"/>
          </a:xfrm>
        </p:spPr>
        <p:txBody>
          <a:bodyPr>
            <a:noAutofit/>
          </a:bodyPr>
          <a:lstStyle/>
          <a:p>
            <a:pPr algn="ctr"/>
            <a:r>
              <a:rPr lang="en-GB" sz="3600" b="1" dirty="0">
                <a:solidFill>
                  <a:schemeClr val="tx1"/>
                </a:solidFill>
              </a:rPr>
              <a:t>Week 2 – Interviewing the Client – Preparation for and Conducting the First Interview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What will we cover in respect of First Interviews?</a:t>
            </a:r>
          </a:p>
        </p:txBody>
      </p:sp>
      <p:sp>
        <p:nvSpPr>
          <p:cNvPr id="3" name="Content Placeholder 2"/>
          <p:cNvSpPr>
            <a:spLocks noGrp="1"/>
          </p:cNvSpPr>
          <p:nvPr>
            <p:ph idx="1"/>
          </p:nvPr>
        </p:nvSpPr>
        <p:spPr/>
        <p:txBody>
          <a:bodyPr>
            <a:normAutofit fontScale="92500"/>
          </a:bodyPr>
          <a:lstStyle/>
          <a:p>
            <a:r>
              <a:rPr lang="en-GB" sz="2800" dirty="0"/>
              <a:t>Professional Conduct – The first interview</a:t>
            </a:r>
          </a:p>
          <a:p>
            <a:r>
              <a:rPr lang="en-GB" sz="2800" dirty="0"/>
              <a:t>Preparing for the first interview</a:t>
            </a:r>
          </a:p>
          <a:p>
            <a:r>
              <a:rPr lang="en-GB" sz="2800" dirty="0"/>
              <a:t>Conducting the first interview</a:t>
            </a:r>
          </a:p>
          <a:p>
            <a:r>
              <a:rPr lang="en-GB" sz="2800" dirty="0"/>
              <a:t>Post interview matters including the client care letter</a:t>
            </a:r>
          </a:p>
          <a:p>
            <a:r>
              <a:rPr lang="en-GB" sz="2800" dirty="0"/>
              <a:t>Follow-up meetings</a:t>
            </a:r>
          </a:p>
          <a:p>
            <a:r>
              <a:rPr lang="en-GB" sz="2800" dirty="0"/>
              <a:t>Attendance notes and follow-up letters</a:t>
            </a:r>
          </a:p>
          <a:p>
            <a:r>
              <a:rPr lang="en-GB" sz="2800" dirty="0"/>
              <a:t>Dealing with client complaints </a:t>
            </a:r>
            <a:endParaRPr lang="en-GB" sz="2800" b="1" dirty="0"/>
          </a:p>
          <a:p>
            <a:endParaRPr lang="en-GB" dirty="0"/>
          </a:p>
        </p:txBody>
      </p:sp>
      <p:pic>
        <p:nvPicPr>
          <p:cNvPr id="4" name="Picture 3"/>
          <p:cNvPicPr>
            <a:picLocks noChangeAspect="1"/>
          </p:cNvPicPr>
          <p:nvPr/>
        </p:nvPicPr>
        <p:blipFill>
          <a:blip r:embed="rId3"/>
          <a:stretch>
            <a:fillRect/>
          </a:stretch>
        </p:blipFill>
        <p:spPr>
          <a:xfrm>
            <a:off x="8672284" y="1556314"/>
            <a:ext cx="2842382" cy="1705429"/>
          </a:xfrm>
          <a:prstGeom prst="rect">
            <a:avLst/>
          </a:prstGeom>
        </p:spPr>
      </p:pic>
    </p:spTree>
    <p:extLst>
      <p:ext uri="{BB962C8B-B14F-4D97-AF65-F5344CB8AC3E}">
        <p14:creationId xmlns:p14="http://schemas.microsoft.com/office/powerpoint/2010/main" val="312920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468030" y="1527986"/>
            <a:ext cx="8371170" cy="4562263"/>
          </a:xfrm>
        </p:spPr>
        <p:txBody>
          <a:bodyPr>
            <a:normAutofit/>
          </a:bodyPr>
          <a:lstStyle/>
          <a:p>
            <a:r>
              <a:rPr lang="en-GB" sz="3600" dirty="0"/>
              <a:t>Every relationship with a client is different.</a:t>
            </a:r>
          </a:p>
          <a:p>
            <a:r>
              <a:rPr lang="en-GB" sz="3600" dirty="0"/>
              <a:t>No matter how good you are at law, it is the ability to communicate that defines a good lawyer.</a:t>
            </a:r>
          </a:p>
          <a:p>
            <a:r>
              <a:rPr lang="en-GB" sz="3600" dirty="0"/>
              <a:t>First impressions count </a:t>
            </a:r>
          </a:p>
        </p:txBody>
      </p:sp>
    </p:spTree>
    <p:extLst>
      <p:ext uri="{BB962C8B-B14F-4D97-AF65-F5344CB8AC3E}">
        <p14:creationId xmlns:p14="http://schemas.microsoft.com/office/powerpoint/2010/main" val="2380182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B315B-4F81-C5F4-CC77-A3F0324B76C5}"/>
              </a:ext>
            </a:extLst>
          </p:cNvPr>
          <p:cNvSpPr>
            <a:spLocks noGrp="1"/>
          </p:cNvSpPr>
          <p:nvPr>
            <p:ph type="title"/>
          </p:nvPr>
        </p:nvSpPr>
        <p:spPr>
          <a:xfrm>
            <a:off x="481802" y="195532"/>
            <a:ext cx="8596668" cy="747623"/>
          </a:xfrm>
        </p:spPr>
        <p:txBody>
          <a:bodyPr/>
          <a:lstStyle/>
          <a:p>
            <a:r>
              <a:rPr lang="en-GB" dirty="0"/>
              <a:t>Preparing for a First Interview</a:t>
            </a:r>
          </a:p>
        </p:txBody>
      </p:sp>
      <p:sp>
        <p:nvSpPr>
          <p:cNvPr id="3" name="Content Placeholder 2">
            <a:extLst>
              <a:ext uri="{FF2B5EF4-FFF2-40B4-BE49-F238E27FC236}">
                <a16:creationId xmlns:a16="http://schemas.microsoft.com/office/drawing/2014/main" id="{3820101F-3E27-21BD-C76A-BF305BE2C24E}"/>
              </a:ext>
            </a:extLst>
          </p:cNvPr>
          <p:cNvSpPr>
            <a:spLocks noGrp="1"/>
          </p:cNvSpPr>
          <p:nvPr>
            <p:ph idx="1"/>
          </p:nvPr>
        </p:nvSpPr>
        <p:spPr>
          <a:xfrm>
            <a:off x="545061" y="1062158"/>
            <a:ext cx="9312055" cy="5361645"/>
          </a:xfrm>
        </p:spPr>
        <p:txBody>
          <a:bodyPr>
            <a:normAutofit/>
          </a:bodyPr>
          <a:lstStyle/>
          <a:p>
            <a:r>
              <a:rPr lang="en-GB" sz="2000" dirty="0"/>
              <a:t>A number of considerations and matters to address prior to the First Interview</a:t>
            </a:r>
          </a:p>
          <a:p>
            <a:r>
              <a:rPr lang="en-GB" sz="2000" dirty="0"/>
              <a:t>Must ensure compliance with the Principles and Code throughout</a:t>
            </a:r>
          </a:p>
          <a:p>
            <a:r>
              <a:rPr lang="en-GB" sz="2000" dirty="0"/>
              <a:t>Matters to consider will include:</a:t>
            </a:r>
          </a:p>
          <a:p>
            <a:pPr lvl="1"/>
            <a:r>
              <a:rPr lang="en-GB" sz="2000" dirty="0"/>
              <a:t>Pre interview checks e.g. conflict check and identity check</a:t>
            </a:r>
          </a:p>
          <a:p>
            <a:pPr lvl="1"/>
            <a:r>
              <a:rPr lang="en-GB" sz="2000" dirty="0"/>
              <a:t>Understanding the purpose of the meeting</a:t>
            </a:r>
          </a:p>
          <a:p>
            <a:pPr lvl="1"/>
            <a:r>
              <a:rPr lang="en-GB" sz="2000" dirty="0"/>
              <a:t>The appropriate person to conduct the interview</a:t>
            </a:r>
          </a:p>
          <a:p>
            <a:pPr lvl="1"/>
            <a:r>
              <a:rPr lang="en-GB" sz="2000" dirty="0"/>
              <a:t>Agreeing time, date and type of interview</a:t>
            </a:r>
          </a:p>
          <a:p>
            <a:pPr lvl="1"/>
            <a:r>
              <a:rPr lang="en-GB" sz="2000" dirty="0"/>
              <a:t>Ensuring client understands the basis of charging for the interview</a:t>
            </a:r>
          </a:p>
          <a:p>
            <a:pPr lvl="1"/>
            <a:r>
              <a:rPr lang="en-GB" sz="2000" dirty="0"/>
              <a:t>Ensuring an adequate venue for the interview</a:t>
            </a:r>
          </a:p>
          <a:p>
            <a:pPr lvl="1"/>
            <a:r>
              <a:rPr lang="en-GB" sz="2000" dirty="0"/>
              <a:t>Ensuring preparation/availability of relevant documents, leaflets, forms … as appropriate</a:t>
            </a:r>
          </a:p>
          <a:p>
            <a:pPr lvl="1"/>
            <a:endParaRPr lang="en-GB" dirty="0"/>
          </a:p>
          <a:p>
            <a:endParaRPr lang="en-GB" dirty="0"/>
          </a:p>
        </p:txBody>
      </p:sp>
    </p:spTree>
    <p:extLst>
      <p:ext uri="{BB962C8B-B14F-4D97-AF65-F5344CB8AC3E}">
        <p14:creationId xmlns:p14="http://schemas.microsoft.com/office/powerpoint/2010/main" val="1459293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4DEDF1-1448-3CFD-2A8A-751B2620C5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3E90FE-AFF8-FFB9-6EEE-750B39703957}"/>
              </a:ext>
            </a:extLst>
          </p:cNvPr>
          <p:cNvSpPr>
            <a:spLocks noGrp="1"/>
          </p:cNvSpPr>
          <p:nvPr>
            <p:ph type="title"/>
          </p:nvPr>
        </p:nvSpPr>
        <p:spPr>
          <a:xfrm>
            <a:off x="1066800" y="0"/>
            <a:ext cx="10058400" cy="1371600"/>
          </a:xfrm>
        </p:spPr>
        <p:txBody>
          <a:bodyPr>
            <a:normAutofit/>
          </a:bodyPr>
          <a:lstStyle/>
          <a:p>
            <a:r>
              <a:rPr lang="en-GB" sz="3200" b="1" u="sng" dirty="0"/>
              <a:t>1.PREPARING FOR THE INTERVIEW</a:t>
            </a:r>
          </a:p>
        </p:txBody>
      </p:sp>
      <p:sp>
        <p:nvSpPr>
          <p:cNvPr id="3" name="Content Placeholder 2">
            <a:extLst>
              <a:ext uri="{FF2B5EF4-FFF2-40B4-BE49-F238E27FC236}">
                <a16:creationId xmlns:a16="http://schemas.microsoft.com/office/drawing/2014/main" id="{A341D7F8-69C0-B67F-BCF3-FC3841057495}"/>
              </a:ext>
            </a:extLst>
          </p:cNvPr>
          <p:cNvSpPr>
            <a:spLocks noGrp="1"/>
          </p:cNvSpPr>
          <p:nvPr>
            <p:ph idx="1"/>
          </p:nvPr>
        </p:nvSpPr>
        <p:spPr>
          <a:xfrm>
            <a:off x="326228" y="789038"/>
            <a:ext cx="8858030" cy="5772787"/>
          </a:xfrm>
        </p:spPr>
        <p:txBody>
          <a:bodyPr>
            <a:noAutofit/>
          </a:bodyPr>
          <a:lstStyle/>
          <a:p>
            <a:pPr marL="0" indent="0">
              <a:buNone/>
            </a:pPr>
            <a:r>
              <a:rPr lang="en-GB" sz="2800" b="1" dirty="0">
                <a:solidFill>
                  <a:schemeClr val="accent5">
                    <a:lumMod val="60000"/>
                    <a:lumOff val="40000"/>
                  </a:schemeClr>
                </a:solidFill>
              </a:rPr>
              <a:t>The interview should ….</a:t>
            </a:r>
          </a:p>
          <a:p>
            <a:r>
              <a:rPr lang="en-GB" sz="2000" dirty="0"/>
              <a:t>be in private and the client should not be able to be overheard by others nearby.</a:t>
            </a:r>
          </a:p>
          <a:p>
            <a:r>
              <a:rPr lang="en-GB" sz="2000" dirty="0"/>
              <a:t>Should not be interrupted by the telephone or others entering the room.</a:t>
            </a:r>
          </a:p>
          <a:p>
            <a:r>
              <a:rPr lang="en-GB" sz="2000" dirty="0"/>
              <a:t>Last a sufficient length of time to take instructions properly, give considered advice and to give the client your full attention</a:t>
            </a:r>
          </a:p>
          <a:p>
            <a:endParaRPr lang="en-GB" sz="2000" dirty="0"/>
          </a:p>
          <a:p>
            <a:pPr marL="0" indent="0">
              <a:buNone/>
            </a:pPr>
            <a:r>
              <a:rPr lang="en-GB" sz="2800" b="1" dirty="0">
                <a:solidFill>
                  <a:srgbClr val="FF0066"/>
                </a:solidFill>
              </a:rPr>
              <a:t>YOU should….</a:t>
            </a:r>
          </a:p>
          <a:p>
            <a:r>
              <a:rPr lang="en-GB" sz="2000" dirty="0"/>
              <a:t>Not prejudge what the client’s problem may be (it often takes time for a client to disclose)</a:t>
            </a:r>
          </a:p>
          <a:p>
            <a:r>
              <a:rPr lang="en-GB" sz="2000" dirty="0"/>
              <a:t>Ensure your office is prepared for the interview by making sure you have a ready supply of pens and paper, funding forms, court forms (</a:t>
            </a:r>
            <a:r>
              <a:rPr lang="en-GB" sz="2000" dirty="0" err="1"/>
              <a:t>incase</a:t>
            </a:r>
            <a:r>
              <a:rPr lang="en-GB" sz="2000" dirty="0"/>
              <a:t> you need to make an urgent application, standard forms (e.g. file checklists), business cards.</a:t>
            </a:r>
          </a:p>
        </p:txBody>
      </p:sp>
      <p:pic>
        <p:nvPicPr>
          <p:cNvPr id="4" name="Picture 3">
            <a:extLst>
              <a:ext uri="{FF2B5EF4-FFF2-40B4-BE49-F238E27FC236}">
                <a16:creationId xmlns:a16="http://schemas.microsoft.com/office/drawing/2014/main" id="{3A817AF6-6139-CD08-67C5-DBFD6D84C6DD}"/>
              </a:ext>
            </a:extLst>
          </p:cNvPr>
          <p:cNvPicPr>
            <a:picLocks noChangeAspect="1"/>
          </p:cNvPicPr>
          <p:nvPr/>
        </p:nvPicPr>
        <p:blipFill>
          <a:blip r:embed="rId3"/>
          <a:stretch>
            <a:fillRect/>
          </a:stretch>
        </p:blipFill>
        <p:spPr>
          <a:xfrm>
            <a:off x="10173419" y="2139026"/>
            <a:ext cx="1887996" cy="1267851"/>
          </a:xfrm>
          <a:prstGeom prst="rect">
            <a:avLst/>
          </a:prstGeom>
        </p:spPr>
      </p:pic>
      <p:pic>
        <p:nvPicPr>
          <p:cNvPr id="5" name="Picture 4">
            <a:extLst>
              <a:ext uri="{FF2B5EF4-FFF2-40B4-BE49-F238E27FC236}">
                <a16:creationId xmlns:a16="http://schemas.microsoft.com/office/drawing/2014/main" id="{881287C5-E311-9947-E3AD-80EF9AFD1D52}"/>
              </a:ext>
            </a:extLst>
          </p:cNvPr>
          <p:cNvPicPr>
            <a:picLocks noChangeAspect="1"/>
          </p:cNvPicPr>
          <p:nvPr/>
        </p:nvPicPr>
        <p:blipFill>
          <a:blip r:embed="rId4"/>
          <a:stretch>
            <a:fillRect/>
          </a:stretch>
        </p:blipFill>
        <p:spPr>
          <a:xfrm>
            <a:off x="9818066" y="4467009"/>
            <a:ext cx="2243349" cy="1329107"/>
          </a:xfrm>
          <a:prstGeom prst="rect">
            <a:avLst/>
          </a:prstGeom>
        </p:spPr>
      </p:pic>
    </p:spTree>
    <p:extLst>
      <p:ext uri="{BB962C8B-B14F-4D97-AF65-F5344CB8AC3E}">
        <p14:creationId xmlns:p14="http://schemas.microsoft.com/office/powerpoint/2010/main" val="536629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5FA5B2-D6E4-A459-0A90-C53AFC00C2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361AEF-D0CD-3AD8-EB0D-EA9AC5F8B7E9}"/>
              </a:ext>
            </a:extLst>
          </p:cNvPr>
          <p:cNvSpPr>
            <a:spLocks noGrp="1"/>
          </p:cNvSpPr>
          <p:nvPr>
            <p:ph type="title"/>
          </p:nvPr>
        </p:nvSpPr>
        <p:spPr/>
        <p:txBody>
          <a:bodyPr/>
          <a:lstStyle/>
          <a:p>
            <a:r>
              <a:rPr lang="en-GB" b="1" u="sng" dirty="0"/>
              <a:t>1. PREPARING FOR THE INTERVIEW</a:t>
            </a:r>
          </a:p>
        </p:txBody>
      </p:sp>
      <p:sp>
        <p:nvSpPr>
          <p:cNvPr id="3" name="Content Placeholder 2">
            <a:extLst>
              <a:ext uri="{FF2B5EF4-FFF2-40B4-BE49-F238E27FC236}">
                <a16:creationId xmlns:a16="http://schemas.microsoft.com/office/drawing/2014/main" id="{A58FC01B-5E0D-0A44-F37C-F2CA20C3246E}"/>
              </a:ext>
            </a:extLst>
          </p:cNvPr>
          <p:cNvSpPr>
            <a:spLocks noGrp="1"/>
          </p:cNvSpPr>
          <p:nvPr>
            <p:ph idx="1"/>
          </p:nvPr>
        </p:nvSpPr>
        <p:spPr>
          <a:xfrm>
            <a:off x="499055" y="1590915"/>
            <a:ext cx="9323556" cy="3880773"/>
          </a:xfrm>
        </p:spPr>
        <p:txBody>
          <a:bodyPr/>
          <a:lstStyle/>
          <a:p>
            <a:r>
              <a:rPr lang="en-GB" sz="2400" dirty="0"/>
              <a:t>Many solicitors keep a selection of leaflets and information on local services and agencies who can help families as well as national organisations which offer advice and information.</a:t>
            </a:r>
          </a:p>
          <a:p>
            <a:endParaRPr lang="en-GB" sz="2400" dirty="0"/>
          </a:p>
          <a:p>
            <a:r>
              <a:rPr lang="en-GB" sz="2400" dirty="0"/>
              <a:t>There are organisations which have their own Codes of Conduct or Guides to Good practice, such as Resolution.</a:t>
            </a:r>
          </a:p>
          <a:p>
            <a:pPr marL="0" indent="0">
              <a:buNone/>
            </a:pPr>
            <a:endParaRPr lang="en-GB" dirty="0"/>
          </a:p>
          <a:p>
            <a:pPr marL="0" indent="0">
              <a:buNone/>
            </a:pPr>
            <a:r>
              <a:rPr lang="en-GB" sz="2800" dirty="0">
                <a:hlinkClick r:id="rId3"/>
              </a:rPr>
              <a:t>http://resolution.org.uk/</a:t>
            </a:r>
            <a:endParaRPr lang="en-GB" sz="2800" dirty="0"/>
          </a:p>
          <a:p>
            <a:pPr marL="0" indent="0">
              <a:buNone/>
            </a:pPr>
            <a:endParaRPr lang="en-GB" dirty="0"/>
          </a:p>
        </p:txBody>
      </p:sp>
      <p:pic>
        <p:nvPicPr>
          <p:cNvPr id="4" name="Picture 3">
            <a:extLst>
              <a:ext uri="{FF2B5EF4-FFF2-40B4-BE49-F238E27FC236}">
                <a16:creationId xmlns:a16="http://schemas.microsoft.com/office/drawing/2014/main" id="{5460A48F-78E5-CC65-E2C3-B4F820E83701}"/>
              </a:ext>
            </a:extLst>
          </p:cNvPr>
          <p:cNvPicPr>
            <a:picLocks noChangeAspect="1"/>
          </p:cNvPicPr>
          <p:nvPr/>
        </p:nvPicPr>
        <p:blipFill>
          <a:blip r:embed="rId4"/>
          <a:stretch>
            <a:fillRect/>
          </a:stretch>
        </p:blipFill>
        <p:spPr>
          <a:xfrm>
            <a:off x="5257984" y="4522602"/>
            <a:ext cx="4514146" cy="1725798"/>
          </a:xfrm>
          <a:prstGeom prst="rect">
            <a:avLst/>
          </a:prstGeom>
        </p:spPr>
      </p:pic>
    </p:spTree>
    <p:extLst>
      <p:ext uri="{BB962C8B-B14F-4D97-AF65-F5344CB8AC3E}">
        <p14:creationId xmlns:p14="http://schemas.microsoft.com/office/powerpoint/2010/main" val="103133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B3F8C-C48C-3312-8FF4-6A79DE69208B}"/>
              </a:ext>
            </a:extLst>
          </p:cNvPr>
          <p:cNvSpPr>
            <a:spLocks noGrp="1"/>
          </p:cNvSpPr>
          <p:nvPr>
            <p:ph type="title"/>
          </p:nvPr>
        </p:nvSpPr>
        <p:spPr>
          <a:xfrm>
            <a:off x="165501" y="178279"/>
            <a:ext cx="8771466" cy="747623"/>
          </a:xfrm>
        </p:spPr>
        <p:txBody>
          <a:bodyPr>
            <a:normAutofit fontScale="90000"/>
          </a:bodyPr>
          <a:lstStyle/>
          <a:p>
            <a:r>
              <a:rPr lang="en-GB" sz="3100" dirty="0"/>
              <a:t>Preparing for the Interview- Background and Regulatory  Checks</a:t>
            </a:r>
            <a:r>
              <a:rPr lang="en-GB" dirty="0"/>
              <a:t> : </a:t>
            </a:r>
            <a:r>
              <a:rPr lang="en-GB" b="1" dirty="0"/>
              <a:t>Conflict of Interest</a:t>
            </a:r>
          </a:p>
        </p:txBody>
      </p:sp>
      <p:sp>
        <p:nvSpPr>
          <p:cNvPr id="3" name="Content Placeholder 2">
            <a:extLst>
              <a:ext uri="{FF2B5EF4-FFF2-40B4-BE49-F238E27FC236}">
                <a16:creationId xmlns:a16="http://schemas.microsoft.com/office/drawing/2014/main" id="{433752D2-F1A0-4AE4-BDB5-058470706A8A}"/>
              </a:ext>
            </a:extLst>
          </p:cNvPr>
          <p:cNvSpPr>
            <a:spLocks noGrp="1"/>
          </p:cNvSpPr>
          <p:nvPr>
            <p:ph idx="1"/>
          </p:nvPr>
        </p:nvSpPr>
        <p:spPr>
          <a:xfrm>
            <a:off x="294895" y="1492370"/>
            <a:ext cx="9746251" cy="5641675"/>
          </a:xfrm>
        </p:spPr>
        <p:txBody>
          <a:bodyPr>
            <a:normAutofit/>
          </a:bodyPr>
          <a:lstStyle/>
          <a:p>
            <a:pPr marL="0" indent="0">
              <a:lnSpc>
                <a:spcPct val="115000"/>
              </a:lnSpc>
              <a:spcAft>
                <a:spcPts val="800"/>
              </a:spcAft>
              <a:buNone/>
            </a:pPr>
            <a:r>
              <a:rPr lang="en-GB" sz="2000" b="1" kern="100" dirty="0">
                <a:effectLst/>
                <a:ea typeface="DengXian" panose="02010600030101010101" pitchFamily="2" charset="-122"/>
                <a:cs typeface="Times New Roman" panose="02020603050405020304" pitchFamily="18" charset="0"/>
              </a:rPr>
              <a:t>Conflict of Interest information:  </a:t>
            </a:r>
            <a:r>
              <a:rPr lang="en-GB" sz="2000" kern="100" dirty="0">
                <a:effectLst/>
                <a:ea typeface="DengXian" panose="02010600030101010101" pitchFamily="2" charset="-122"/>
                <a:cs typeface="Times New Roman" panose="02020603050405020304" pitchFamily="18" charset="0"/>
              </a:rPr>
              <a:t>check for conflicts with existing clients </a:t>
            </a:r>
            <a:r>
              <a:rPr lang="en-GB" sz="2000" b="1" kern="100" dirty="0">
                <a:effectLst/>
                <a:ea typeface="DengXian" panose="02010600030101010101" pitchFamily="2" charset="-122"/>
                <a:cs typeface="Times New Roman" panose="02020603050405020304" pitchFamily="18" charset="0"/>
              </a:rPr>
              <a:t>PRIOR</a:t>
            </a:r>
            <a:r>
              <a:rPr lang="en-GB" sz="2000" kern="100" dirty="0">
                <a:effectLst/>
                <a:ea typeface="DengXian" panose="02010600030101010101" pitchFamily="2" charset="-122"/>
                <a:cs typeface="Times New Roman" panose="02020603050405020304" pitchFamily="18" charset="0"/>
              </a:rPr>
              <a:t> to the interview. </a:t>
            </a:r>
            <a:r>
              <a:rPr lang="en-GB" sz="2000" kern="100" dirty="0">
                <a:ea typeface="DengXian" panose="02010600030101010101" pitchFamily="2" charset="-122"/>
                <a:cs typeface="Times New Roman" panose="02020603050405020304" pitchFamily="18" charset="0"/>
              </a:rPr>
              <a:t>Why?</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The following information should be obtained from the client to conduct a conflict check and to cancel the interview if there is a conflict:</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name, address and telephone number</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field of law involved, for example matrimonial or crime</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name of the opponent or others involved in the matter if applicable</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If the firm provides interviews on a walk-in basis, then these checks should be done before the interview takes place and if the checks reveal a conflict, no interview should take place.</a:t>
            </a:r>
          </a:p>
          <a:p>
            <a:endParaRPr lang="en-GB" dirty="0"/>
          </a:p>
        </p:txBody>
      </p:sp>
    </p:spTree>
    <p:extLst>
      <p:ext uri="{BB962C8B-B14F-4D97-AF65-F5344CB8AC3E}">
        <p14:creationId xmlns:p14="http://schemas.microsoft.com/office/powerpoint/2010/main" val="2391620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A542E-EB27-E834-005A-879BD4DDDE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7673C8-0B7A-5D9E-2BDF-741E375866CB}"/>
              </a:ext>
            </a:extLst>
          </p:cNvPr>
          <p:cNvSpPr>
            <a:spLocks noGrp="1"/>
          </p:cNvSpPr>
          <p:nvPr>
            <p:ph type="title"/>
          </p:nvPr>
        </p:nvSpPr>
        <p:spPr>
          <a:xfrm>
            <a:off x="315024" y="143773"/>
            <a:ext cx="8596668" cy="747623"/>
          </a:xfrm>
        </p:spPr>
        <p:txBody>
          <a:bodyPr>
            <a:normAutofit fontScale="90000"/>
          </a:bodyPr>
          <a:lstStyle/>
          <a:p>
            <a:r>
              <a:rPr lang="en-GB" sz="3100" dirty="0"/>
              <a:t>Preparing for the Interview- Background and Regulatory  Checks</a:t>
            </a:r>
            <a:r>
              <a:rPr lang="en-GB" sz="3200" dirty="0"/>
              <a:t> : </a:t>
            </a:r>
            <a:r>
              <a:rPr lang="en-GB" sz="3200" b="1" dirty="0"/>
              <a:t>Identity</a:t>
            </a:r>
            <a:endParaRPr lang="en-GB" dirty="0"/>
          </a:p>
        </p:txBody>
      </p:sp>
      <p:sp>
        <p:nvSpPr>
          <p:cNvPr id="3" name="Content Placeholder 2">
            <a:extLst>
              <a:ext uri="{FF2B5EF4-FFF2-40B4-BE49-F238E27FC236}">
                <a16:creationId xmlns:a16="http://schemas.microsoft.com/office/drawing/2014/main" id="{A332C751-70ED-1F12-DD01-821FFA7C95C7}"/>
              </a:ext>
            </a:extLst>
          </p:cNvPr>
          <p:cNvSpPr>
            <a:spLocks noGrp="1"/>
          </p:cNvSpPr>
          <p:nvPr>
            <p:ph idx="1"/>
          </p:nvPr>
        </p:nvSpPr>
        <p:spPr>
          <a:xfrm>
            <a:off x="424292" y="1283570"/>
            <a:ext cx="9691617" cy="5384649"/>
          </a:xfrm>
        </p:spPr>
        <p:txBody>
          <a:bodyPr>
            <a:normAutofit fontScale="92500"/>
          </a:bodyPr>
          <a:lstStyle/>
          <a:p>
            <a:pPr marL="0" indent="0">
              <a:lnSpc>
                <a:spcPct val="115000"/>
              </a:lnSpc>
              <a:spcAft>
                <a:spcPts val="800"/>
              </a:spcAft>
              <a:buNone/>
            </a:pPr>
            <a:r>
              <a:rPr lang="en-GB" sz="2400" b="1" kern="100" dirty="0">
                <a:effectLst/>
                <a:ea typeface="DengXian" panose="02010600030101010101" pitchFamily="2" charset="-122"/>
                <a:cs typeface="Times New Roman" panose="02020603050405020304" pitchFamily="18" charset="0"/>
              </a:rPr>
              <a:t>Identity information</a:t>
            </a:r>
            <a:endParaRPr lang="en-GB" sz="24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Conducting conflict checks  provides some identity information from the client, however, the identity </a:t>
            </a:r>
            <a:r>
              <a:rPr lang="en-GB" sz="2400" kern="100" dirty="0">
                <a:ea typeface="DengXian" panose="02010600030101010101" pitchFamily="2" charset="-122"/>
                <a:cs typeface="Times New Roman" panose="02020603050405020304" pitchFamily="18" charset="0"/>
              </a:rPr>
              <a:t>of the client</a:t>
            </a:r>
            <a:r>
              <a:rPr lang="en-GB" sz="2400" kern="100" dirty="0">
                <a:effectLst/>
                <a:ea typeface="DengXian" panose="02010600030101010101" pitchFamily="2" charset="-122"/>
                <a:cs typeface="Times New Roman" panose="02020603050405020304" pitchFamily="18" charset="0"/>
              </a:rPr>
              <a:t> must also be checked and verified  in order to comply with paragraph 8.1 SCCS.</a:t>
            </a: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In addition, the Money Laundering, Terrorist Financing and Transfer of Funds (Information on the Payer) Regulations 2017 require that where the work being carried out falls within the regulated sector, verification must be done on the  identity of various parties. </a:t>
            </a: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Sensible practice would be to ask clients to bring evidence of their identity with them to the initial interview to reduce delays in proceeding with the retainer.</a:t>
            </a:r>
          </a:p>
          <a:p>
            <a:endParaRPr lang="en-GB" dirty="0"/>
          </a:p>
        </p:txBody>
      </p:sp>
    </p:spTree>
    <p:extLst>
      <p:ext uri="{BB962C8B-B14F-4D97-AF65-F5344CB8AC3E}">
        <p14:creationId xmlns:p14="http://schemas.microsoft.com/office/powerpoint/2010/main" val="4040293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728BE-32A2-7D7C-12BF-4C646F325C68}"/>
              </a:ext>
            </a:extLst>
          </p:cNvPr>
          <p:cNvSpPr>
            <a:spLocks noGrp="1"/>
          </p:cNvSpPr>
          <p:nvPr>
            <p:ph type="title"/>
          </p:nvPr>
        </p:nvSpPr>
        <p:spPr>
          <a:xfrm>
            <a:off x="435795" y="224287"/>
            <a:ext cx="8596668" cy="1320800"/>
          </a:xfrm>
        </p:spPr>
        <p:txBody>
          <a:bodyPr/>
          <a:lstStyle/>
          <a:p>
            <a:r>
              <a:rPr lang="en-GB" dirty="0"/>
              <a:t>Preparing for Interview: Ensure both parties clear on purpose</a:t>
            </a:r>
          </a:p>
        </p:txBody>
      </p:sp>
      <p:sp>
        <p:nvSpPr>
          <p:cNvPr id="3" name="Content Placeholder 2">
            <a:extLst>
              <a:ext uri="{FF2B5EF4-FFF2-40B4-BE49-F238E27FC236}">
                <a16:creationId xmlns:a16="http://schemas.microsoft.com/office/drawing/2014/main" id="{2EEB86E8-C5F9-6820-03C7-4704BF447202}"/>
              </a:ext>
            </a:extLst>
          </p:cNvPr>
          <p:cNvSpPr>
            <a:spLocks noGrp="1"/>
          </p:cNvSpPr>
          <p:nvPr>
            <p:ph idx="1"/>
          </p:nvPr>
        </p:nvSpPr>
        <p:spPr>
          <a:xfrm>
            <a:off x="435794" y="1792529"/>
            <a:ext cx="9231541" cy="3880773"/>
          </a:xfrm>
        </p:spPr>
        <p:txBody>
          <a:bodyPr/>
          <a:lstStyle/>
          <a:p>
            <a:r>
              <a:rPr lang="en-GB" sz="2800" dirty="0"/>
              <a:t>Why is it important for both interviewer and client to be clear about the purpose of the interview?</a:t>
            </a:r>
            <a:br>
              <a:rPr lang="en-GB" sz="2800" dirty="0"/>
            </a:br>
            <a:br>
              <a:rPr lang="en-GB" sz="2800" dirty="0"/>
            </a:br>
            <a:endParaRPr lang="en-GB" sz="2800" dirty="0"/>
          </a:p>
          <a:p>
            <a:r>
              <a:rPr lang="en-GB" sz="2800" dirty="0"/>
              <a:t>Why is it important for both interviewer and client to be clear about the nature of the interview?</a:t>
            </a:r>
          </a:p>
          <a:p>
            <a:endParaRPr lang="en-GB" dirty="0"/>
          </a:p>
        </p:txBody>
      </p:sp>
    </p:spTree>
    <p:extLst>
      <p:ext uri="{BB962C8B-B14F-4D97-AF65-F5344CB8AC3E}">
        <p14:creationId xmlns:p14="http://schemas.microsoft.com/office/powerpoint/2010/main" val="3287370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287" y="0"/>
            <a:ext cx="10900913" cy="1371600"/>
          </a:xfrm>
        </p:spPr>
        <p:txBody>
          <a:bodyPr>
            <a:normAutofit/>
          </a:bodyPr>
          <a:lstStyle/>
          <a:p>
            <a:r>
              <a:rPr lang="en-GB" sz="4000" dirty="0"/>
              <a:t>Preparing for Interview: ensure both parties are clear on purpose</a:t>
            </a:r>
            <a:endParaRPr lang="en-GB" sz="4000" dirty="0">
              <a:solidFill>
                <a:srgbClr val="00B0F0"/>
              </a:solidFill>
            </a:endParaRPr>
          </a:p>
        </p:txBody>
      </p:sp>
      <p:sp>
        <p:nvSpPr>
          <p:cNvPr id="3" name="Content Placeholder 2"/>
          <p:cNvSpPr>
            <a:spLocks noGrp="1"/>
          </p:cNvSpPr>
          <p:nvPr>
            <p:ph idx="1"/>
          </p:nvPr>
        </p:nvSpPr>
        <p:spPr>
          <a:xfrm>
            <a:off x="381547" y="1463040"/>
            <a:ext cx="10058400" cy="3931920"/>
          </a:xfrm>
        </p:spPr>
        <p:txBody>
          <a:bodyPr>
            <a:normAutofit/>
          </a:bodyPr>
          <a:lstStyle/>
          <a:p>
            <a:r>
              <a:rPr lang="en-GB" sz="2400" dirty="0"/>
              <a:t>A solicitor does not have to take on a client and can refuse to do so.</a:t>
            </a:r>
          </a:p>
          <a:p>
            <a:r>
              <a:rPr lang="en-GB" sz="2400" b="1" dirty="0"/>
              <a:t>A lawyer should not act for a client where the firm or lawyer has insufficient resources, which include:</a:t>
            </a:r>
          </a:p>
          <a:p>
            <a:pPr>
              <a:buFontTx/>
              <a:buChar char="-"/>
            </a:pPr>
            <a:r>
              <a:rPr lang="en-GB" sz="2400" dirty="0"/>
              <a:t>Knowledge or qualifications;</a:t>
            </a:r>
          </a:p>
          <a:p>
            <a:pPr>
              <a:buFontTx/>
              <a:buChar char="-"/>
            </a:pPr>
            <a:r>
              <a:rPr lang="en-GB" sz="2400" dirty="0"/>
              <a:t>Expertise</a:t>
            </a:r>
          </a:p>
          <a:p>
            <a:pPr>
              <a:buFontTx/>
              <a:buChar char="-"/>
            </a:pPr>
            <a:r>
              <a:rPr lang="en-GB" sz="2400" dirty="0"/>
              <a:t>Time;</a:t>
            </a:r>
          </a:p>
          <a:p>
            <a:pPr>
              <a:buFontTx/>
              <a:buChar char="-"/>
            </a:pPr>
            <a:r>
              <a:rPr lang="en-GB" sz="2400" dirty="0"/>
              <a:t>Sufficient support staff </a:t>
            </a:r>
          </a:p>
        </p:txBody>
      </p:sp>
      <p:sp>
        <p:nvSpPr>
          <p:cNvPr id="4" name="Rectangle 3"/>
          <p:cNvSpPr/>
          <p:nvPr/>
        </p:nvSpPr>
        <p:spPr>
          <a:xfrm>
            <a:off x="5263813" y="3116958"/>
            <a:ext cx="6169061" cy="35294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476599" y="3260268"/>
            <a:ext cx="5883498" cy="3139321"/>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Example:</a:t>
            </a:r>
          </a:p>
          <a:p>
            <a:endParaRPr lang="en-GB" b="1" dirty="0">
              <a:solidFill>
                <a:schemeClr val="bg1"/>
              </a:solidFill>
              <a:latin typeface="Arial" panose="020B0604020202020204" pitchFamily="34" charset="0"/>
              <a:cs typeface="Arial" panose="020B0604020202020204" pitchFamily="34" charset="0"/>
            </a:endParaRPr>
          </a:p>
          <a:p>
            <a:r>
              <a:rPr lang="en-GB" b="1" dirty="0">
                <a:solidFill>
                  <a:schemeClr val="bg1"/>
                </a:solidFill>
                <a:latin typeface="Arial" panose="020B0604020202020204" pitchFamily="34" charset="0"/>
                <a:cs typeface="Arial" panose="020B0604020202020204" pitchFamily="34" charset="0"/>
              </a:rPr>
              <a:t>A client contracts you regarding a highly complex but potentially lucrative case. Your firm is one which specialises in criminal and family law but the case concerns a matter of intellectual property. You have no experience in intellectual property law and there is no one in the firm with any experience of this kind of work. You should not accept the retainer, as you and your firm lack sufficient expertise to advise on the case fully.</a:t>
            </a:r>
          </a:p>
        </p:txBody>
      </p:sp>
      <p:pic>
        <p:nvPicPr>
          <p:cNvPr id="6" name="Picture 5"/>
          <p:cNvPicPr>
            <a:picLocks noChangeAspect="1"/>
          </p:cNvPicPr>
          <p:nvPr/>
        </p:nvPicPr>
        <p:blipFill>
          <a:blip r:embed="rId3"/>
          <a:stretch>
            <a:fillRect/>
          </a:stretch>
        </p:blipFill>
        <p:spPr>
          <a:xfrm>
            <a:off x="10246023" y="1104181"/>
            <a:ext cx="1901693" cy="1064948"/>
          </a:xfrm>
          <a:prstGeom prst="rect">
            <a:avLst/>
          </a:prstGeom>
        </p:spPr>
      </p:pic>
    </p:spTree>
    <p:extLst>
      <p:ext uri="{BB962C8B-B14F-4D97-AF65-F5344CB8AC3E}">
        <p14:creationId xmlns:p14="http://schemas.microsoft.com/office/powerpoint/2010/main" val="3812873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A6BF4-96DD-58D8-A1BF-62774DA7F043}"/>
              </a:ext>
            </a:extLst>
          </p:cNvPr>
          <p:cNvSpPr>
            <a:spLocks noGrp="1"/>
          </p:cNvSpPr>
          <p:nvPr>
            <p:ph type="title"/>
          </p:nvPr>
        </p:nvSpPr>
        <p:spPr>
          <a:xfrm>
            <a:off x="292021" y="120770"/>
            <a:ext cx="8596668" cy="753373"/>
          </a:xfrm>
        </p:spPr>
        <p:txBody>
          <a:bodyPr/>
          <a:lstStyle/>
          <a:p>
            <a:r>
              <a:rPr lang="en-GB" dirty="0"/>
              <a:t>Preparing for the Interview</a:t>
            </a:r>
          </a:p>
        </p:txBody>
      </p:sp>
      <p:sp>
        <p:nvSpPr>
          <p:cNvPr id="3" name="Content Placeholder 2">
            <a:extLst>
              <a:ext uri="{FF2B5EF4-FFF2-40B4-BE49-F238E27FC236}">
                <a16:creationId xmlns:a16="http://schemas.microsoft.com/office/drawing/2014/main" id="{B18282FF-F870-DB2A-8CEB-F79DCFB3016E}"/>
              </a:ext>
            </a:extLst>
          </p:cNvPr>
          <p:cNvSpPr>
            <a:spLocks noGrp="1"/>
          </p:cNvSpPr>
          <p:nvPr>
            <p:ph idx="1"/>
          </p:nvPr>
        </p:nvSpPr>
        <p:spPr>
          <a:xfrm>
            <a:off x="359185" y="1190080"/>
            <a:ext cx="8748461" cy="4993585"/>
          </a:xfrm>
        </p:spPr>
        <p:txBody>
          <a:bodyPr>
            <a:normAutofit/>
          </a:bodyPr>
          <a:lstStyle/>
          <a:p>
            <a:pPr marL="0" indent="0">
              <a:lnSpc>
                <a:spcPct val="115000"/>
              </a:lnSpc>
              <a:spcAft>
                <a:spcPts val="800"/>
              </a:spcAft>
              <a:buNone/>
            </a:pPr>
            <a:r>
              <a:rPr lang="en-GB" sz="2000" b="1" kern="100" dirty="0">
                <a:ea typeface="DengXian" panose="02010600030101010101" pitchFamily="2" charset="-122"/>
                <a:cs typeface="Times New Roman" panose="02020603050405020304" pitchFamily="18" charset="0"/>
              </a:rPr>
              <a:t>COSTS: In line with the SRA Transparency Rules (“Transparency Rules”)  and  Law Society’s Practice note:</a:t>
            </a:r>
            <a:endParaRPr lang="en-GB" sz="20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Clients must be provided with the best possible information about the cost of a matter ( Transparency Rules 1.5)  This includes providing clients with information about the costs for the initial interview You must also inform them if the services you are providing are regulated, by whom they are regulated and how this affects the protections available to the client.</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At the start of any matter you must inform clients, in writing, of their right to complain to you about your services and charges, including how and to whom a complaint can be made. ( More details in Week [    ])</a:t>
            </a:r>
          </a:p>
          <a:p>
            <a:pPr marL="0" indent="0">
              <a:buNone/>
            </a:pPr>
            <a:endParaRPr lang="en-GB" dirty="0"/>
          </a:p>
        </p:txBody>
      </p:sp>
      <p:pic>
        <p:nvPicPr>
          <p:cNvPr id="4" name="Picture 3">
            <a:extLst>
              <a:ext uri="{FF2B5EF4-FFF2-40B4-BE49-F238E27FC236}">
                <a16:creationId xmlns:a16="http://schemas.microsoft.com/office/drawing/2014/main" id="{A22A57C8-840F-F2D4-BED9-FAA84DE834DC}"/>
              </a:ext>
            </a:extLst>
          </p:cNvPr>
          <p:cNvPicPr>
            <a:picLocks noChangeAspect="1"/>
          </p:cNvPicPr>
          <p:nvPr/>
        </p:nvPicPr>
        <p:blipFill>
          <a:blip r:embed="rId3"/>
          <a:stretch>
            <a:fillRect/>
          </a:stretch>
        </p:blipFill>
        <p:spPr>
          <a:xfrm>
            <a:off x="10046614" y="419818"/>
            <a:ext cx="1740194" cy="1740194"/>
          </a:xfrm>
          <a:prstGeom prst="rect">
            <a:avLst/>
          </a:prstGeom>
        </p:spPr>
      </p:pic>
    </p:spTree>
    <p:extLst>
      <p:ext uri="{BB962C8B-B14F-4D97-AF65-F5344CB8AC3E}">
        <p14:creationId xmlns:p14="http://schemas.microsoft.com/office/powerpoint/2010/main" val="1088637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D660B0-A6FF-0694-E6AD-BC990A4179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1AE5A4-09E2-4F5E-1599-1E94F59D9848}"/>
              </a:ext>
            </a:extLst>
          </p:cNvPr>
          <p:cNvSpPr>
            <a:spLocks noGrp="1"/>
          </p:cNvSpPr>
          <p:nvPr>
            <p:ph type="title"/>
          </p:nvPr>
        </p:nvSpPr>
        <p:spPr>
          <a:xfrm>
            <a:off x="292021" y="120770"/>
            <a:ext cx="8596668" cy="753373"/>
          </a:xfrm>
        </p:spPr>
        <p:txBody>
          <a:bodyPr/>
          <a:lstStyle/>
          <a:p>
            <a:r>
              <a:rPr lang="en-GB" dirty="0"/>
              <a:t>Preparing for the Interview</a:t>
            </a:r>
          </a:p>
        </p:txBody>
      </p:sp>
      <p:sp>
        <p:nvSpPr>
          <p:cNvPr id="3" name="Content Placeholder 2">
            <a:extLst>
              <a:ext uri="{FF2B5EF4-FFF2-40B4-BE49-F238E27FC236}">
                <a16:creationId xmlns:a16="http://schemas.microsoft.com/office/drawing/2014/main" id="{16BDA506-93B6-7F8E-CB62-FF671D6F9942}"/>
              </a:ext>
            </a:extLst>
          </p:cNvPr>
          <p:cNvSpPr>
            <a:spLocks noGrp="1"/>
          </p:cNvSpPr>
          <p:nvPr>
            <p:ph idx="1"/>
          </p:nvPr>
        </p:nvSpPr>
        <p:spPr>
          <a:xfrm>
            <a:off x="361033" y="822939"/>
            <a:ext cx="9846892" cy="5727386"/>
          </a:xfrm>
        </p:spPr>
        <p:txBody>
          <a:bodyPr>
            <a:normAutofit/>
          </a:bodyPr>
          <a:lstStyle/>
          <a:p>
            <a:pPr marL="0" indent="0">
              <a:lnSpc>
                <a:spcPct val="115000"/>
              </a:lnSpc>
              <a:spcAft>
                <a:spcPts val="800"/>
              </a:spcAft>
              <a:buNone/>
            </a:pPr>
            <a:r>
              <a:rPr lang="en-GB" b="1" kern="100" dirty="0">
                <a:latin typeface="Aptos" panose="020B0004020202020204" pitchFamily="34" charset="0"/>
                <a:ea typeface="DengXian" panose="02010600030101010101" pitchFamily="2" charset="-122"/>
                <a:cs typeface="Times New Roman" panose="02020603050405020304" pitchFamily="18" charset="0"/>
              </a:rPr>
              <a:t>STATUS OF INTERVIEWER</a:t>
            </a:r>
            <a:endParaRPr lang="en-GB" sz="1800" b="1"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2000" kern="100" dirty="0">
                <a:ea typeface="DengXian" panose="02010600030101010101" pitchFamily="2" charset="-122"/>
                <a:cs typeface="Times New Roman" panose="02020603050405020304" pitchFamily="18" charset="0"/>
              </a:rPr>
              <a:t>Client should be advised on attending the interview of the </a:t>
            </a:r>
            <a:r>
              <a:rPr lang="en-GB" sz="2000" kern="100" dirty="0">
                <a:effectLst/>
                <a:ea typeface="DengXian" panose="02010600030101010101" pitchFamily="2" charset="-122"/>
                <a:cs typeface="Times New Roman" panose="02020603050405020304" pitchFamily="18" charset="0"/>
              </a:rPr>
              <a:t>name and status of the solicitor or other person conducting the interview.</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This information can be prepared in a pro forma document in advance. You should take the client through the information and ask them to sign and date the document to acknowledge receipt. You should make a copy of the signed document to retain on your files.</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It may be useful for the client to have information about your practice’s areas of practice and relevant contact details. You may include this in the pro forma document because the client will be taking this away with them.</a:t>
            </a:r>
          </a:p>
          <a:p>
            <a:pPr>
              <a:lnSpc>
                <a:spcPct val="115000"/>
              </a:lnSpc>
              <a:spcAft>
                <a:spcPts val="800"/>
              </a:spcAft>
            </a:pPr>
            <a:r>
              <a:rPr lang="en-GB" sz="2000" kern="100" dirty="0">
                <a:ea typeface="DengXian" panose="02010600030101010101" pitchFamily="2" charset="-122"/>
                <a:cs typeface="Times New Roman" panose="02020603050405020304" pitchFamily="18" charset="0"/>
              </a:rPr>
              <a:t>However, thought should be given in advance of the interview to the above and who is the best person to conduct the interview. </a:t>
            </a:r>
            <a:endParaRPr lang="en-GB" sz="2000" kern="100" dirty="0">
              <a:effectLst/>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7525478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A2F13-CABC-F1DE-6882-87BFA9F95CE1}"/>
              </a:ext>
            </a:extLst>
          </p:cNvPr>
          <p:cNvSpPr>
            <a:spLocks noGrp="1"/>
          </p:cNvSpPr>
          <p:nvPr>
            <p:ph type="title"/>
          </p:nvPr>
        </p:nvSpPr>
        <p:spPr>
          <a:xfrm>
            <a:off x="677334" y="2700867"/>
            <a:ext cx="9668613" cy="1826581"/>
          </a:xfrm>
        </p:spPr>
        <p:txBody>
          <a:bodyPr>
            <a:noAutofit/>
          </a:bodyPr>
          <a:lstStyle/>
          <a:p>
            <a:r>
              <a:rPr lang="en-GB" sz="4800" b="1" dirty="0"/>
              <a:t>Preparing for the first interview: Agreeing time, date and type of interview</a:t>
            </a:r>
            <a:br>
              <a:rPr lang="en-GB" sz="4800" b="1" dirty="0"/>
            </a:br>
            <a:endParaRPr lang="en-GB" sz="4800" b="1" dirty="0"/>
          </a:p>
        </p:txBody>
      </p:sp>
    </p:spTree>
    <p:extLst>
      <p:ext uri="{BB962C8B-B14F-4D97-AF65-F5344CB8AC3E}">
        <p14:creationId xmlns:p14="http://schemas.microsoft.com/office/powerpoint/2010/main" val="201144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19769-43D5-65DA-6AB9-F3D5B1C31894}"/>
              </a:ext>
            </a:extLst>
          </p:cNvPr>
          <p:cNvSpPr>
            <a:spLocks noGrp="1"/>
          </p:cNvSpPr>
          <p:nvPr>
            <p:ph type="title"/>
          </p:nvPr>
        </p:nvSpPr>
        <p:spPr>
          <a:xfrm>
            <a:off x="493304" y="425569"/>
            <a:ext cx="8596668" cy="304800"/>
          </a:xfrm>
        </p:spPr>
        <p:txBody>
          <a:bodyPr>
            <a:normAutofit fontScale="90000"/>
          </a:bodyPr>
          <a:lstStyle/>
          <a:p>
            <a:r>
              <a:rPr lang="en-GB" dirty="0"/>
              <a:t>Preparing for the Interview – the venue</a:t>
            </a:r>
          </a:p>
        </p:txBody>
      </p:sp>
      <p:sp>
        <p:nvSpPr>
          <p:cNvPr id="3" name="Content Placeholder 2">
            <a:extLst>
              <a:ext uri="{FF2B5EF4-FFF2-40B4-BE49-F238E27FC236}">
                <a16:creationId xmlns:a16="http://schemas.microsoft.com/office/drawing/2014/main" id="{173A2655-0A39-7D9A-CF4A-0C21DDA469BB}"/>
              </a:ext>
            </a:extLst>
          </p:cNvPr>
          <p:cNvSpPr>
            <a:spLocks noGrp="1"/>
          </p:cNvSpPr>
          <p:nvPr>
            <p:ph idx="1"/>
          </p:nvPr>
        </p:nvSpPr>
        <p:spPr>
          <a:xfrm>
            <a:off x="493303" y="1124310"/>
            <a:ext cx="9766380" cy="5308121"/>
          </a:xfrm>
        </p:spPr>
        <p:txBody>
          <a:bodyPr>
            <a:normAutofit fontScale="62500" lnSpcReduction="20000"/>
          </a:bodyPr>
          <a:lstStyle/>
          <a:p>
            <a:pPr>
              <a:lnSpc>
                <a:spcPct val="115000"/>
              </a:lnSpc>
              <a:spcAft>
                <a:spcPts val="800"/>
              </a:spcAft>
            </a:pPr>
            <a:r>
              <a:rPr lang="en-GB" sz="2900" kern="100" dirty="0">
                <a:effectLst/>
                <a:ea typeface="DengXian" panose="02010600030101010101" pitchFamily="2" charset="-122"/>
                <a:cs typeface="Times New Roman" panose="02020603050405020304" pitchFamily="18" charset="0"/>
              </a:rPr>
              <a:t>Interview should be in private and not be overheard.  </a:t>
            </a:r>
          </a:p>
          <a:p>
            <a:pPr>
              <a:lnSpc>
                <a:spcPct val="115000"/>
              </a:lnSpc>
              <a:spcAft>
                <a:spcPts val="800"/>
              </a:spcAft>
            </a:pPr>
            <a:r>
              <a:rPr lang="en-GB" sz="2900" kern="100" dirty="0">
                <a:effectLst/>
                <a:ea typeface="DengXian" panose="02010600030101010101" pitchFamily="2" charset="-122"/>
                <a:cs typeface="Times New Roman" panose="02020603050405020304" pitchFamily="18" charset="0"/>
              </a:rPr>
              <a:t>Should not be interrupted by telephone or others entering the room. </a:t>
            </a:r>
          </a:p>
          <a:p>
            <a:pPr>
              <a:lnSpc>
                <a:spcPct val="115000"/>
              </a:lnSpc>
              <a:spcAft>
                <a:spcPts val="800"/>
              </a:spcAft>
            </a:pPr>
            <a:r>
              <a:rPr lang="en-GB" sz="2900" kern="100" dirty="0">
                <a:effectLst/>
                <a:ea typeface="DengXian" panose="02010600030101010101" pitchFamily="2" charset="-122"/>
                <a:cs typeface="Times New Roman" panose="02020603050405020304" pitchFamily="18" charset="0"/>
              </a:rPr>
              <a:t>Should last sufficient time to be able to take instructions properly, give considered advice and to give the client the lawyer’s full attention.</a:t>
            </a:r>
          </a:p>
          <a:p>
            <a:pPr>
              <a:lnSpc>
                <a:spcPct val="115000"/>
              </a:lnSpc>
              <a:spcAft>
                <a:spcPts val="800"/>
              </a:spcAft>
            </a:pPr>
            <a:r>
              <a:rPr lang="en-GB" sz="2900" kern="100" dirty="0">
                <a:effectLst/>
                <a:ea typeface="DengXian" panose="02010600030101010101" pitchFamily="2" charset="-122"/>
                <a:cs typeface="Times New Roman" panose="02020603050405020304" pitchFamily="18" charset="0"/>
              </a:rPr>
              <a:t>The office should be prepared for the interview, ensuring a ready supply of:</a:t>
            </a:r>
          </a:p>
          <a:p>
            <a:pPr marL="342900" lvl="0" indent="-342900">
              <a:lnSpc>
                <a:spcPct val="115000"/>
              </a:lnSpc>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Pens and paper;</a:t>
            </a:r>
          </a:p>
          <a:p>
            <a:pPr marL="342900" lvl="0" indent="-342900">
              <a:lnSpc>
                <a:spcPct val="115000"/>
              </a:lnSpc>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Funding forms</a:t>
            </a:r>
          </a:p>
          <a:p>
            <a:pPr marL="342900" lvl="0" indent="-342900">
              <a:lnSpc>
                <a:spcPct val="115000"/>
              </a:lnSpc>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Court forms in case of a need to make an urgent application</a:t>
            </a:r>
          </a:p>
          <a:p>
            <a:pPr marL="342900" lvl="0" indent="-342900">
              <a:lnSpc>
                <a:spcPct val="115000"/>
              </a:lnSpc>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Standard </a:t>
            </a:r>
            <a:r>
              <a:rPr lang="en-GB" sz="2900" kern="100" dirty="0" err="1">
                <a:effectLst/>
                <a:ea typeface="DengXian" panose="02010600030101010101" pitchFamily="2" charset="-122"/>
                <a:cs typeface="Times New Roman" panose="02020603050405020304" pitchFamily="18" charset="0"/>
              </a:rPr>
              <a:t>forms,eg</a:t>
            </a:r>
            <a:r>
              <a:rPr lang="en-GB" sz="2900" kern="100" dirty="0">
                <a:effectLst/>
                <a:ea typeface="DengXian" panose="02010600030101010101" pitchFamily="2" charset="-122"/>
                <a:cs typeface="Times New Roman" panose="02020603050405020304" pitchFamily="18" charset="0"/>
              </a:rPr>
              <a:t> file checklists</a:t>
            </a:r>
          </a:p>
          <a:p>
            <a:pPr marL="342900" lvl="0" indent="-342900">
              <a:lnSpc>
                <a:spcPct val="115000"/>
              </a:lnSpc>
              <a:spcAft>
                <a:spcPts val="800"/>
              </a:spcAft>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Business cards or contact details</a:t>
            </a:r>
          </a:p>
          <a:p>
            <a:pPr marL="342900" lvl="0" indent="-342900">
              <a:lnSpc>
                <a:spcPct val="115000"/>
              </a:lnSpc>
              <a:spcAft>
                <a:spcPts val="800"/>
              </a:spcAft>
              <a:buFont typeface="Symbol" panose="05050102010706020507" pitchFamily="18" charset="2"/>
              <a:buChar char=""/>
            </a:pPr>
            <a:r>
              <a:rPr lang="en-GB" sz="2900" kern="100" dirty="0">
                <a:effectLst/>
                <a:ea typeface="DengXian" panose="02010600030101010101" pitchFamily="2" charset="-122"/>
                <a:cs typeface="Times New Roman" panose="02020603050405020304" pitchFamily="18" charset="0"/>
              </a:rPr>
              <a:t>Leaflets and information on local services and agencies (</a:t>
            </a:r>
            <a:r>
              <a:rPr lang="en-GB" sz="2900" kern="100" dirty="0" err="1">
                <a:ea typeface="DengXian" panose="02010600030101010101" pitchFamily="2" charset="-122"/>
                <a:cs typeface="Times New Roman" panose="02020603050405020304" pitchFamily="18" charset="0"/>
              </a:rPr>
              <a:t>e.g</a:t>
            </a:r>
            <a:r>
              <a:rPr lang="en-GB" sz="2900" kern="100" dirty="0">
                <a:ea typeface="DengXian" panose="02010600030101010101" pitchFamily="2" charset="-122"/>
                <a:cs typeface="Times New Roman" panose="02020603050405020304" pitchFamily="18" charset="0"/>
              </a:rPr>
              <a:t> on family matters or housing charities or other appropriate advice centres) </a:t>
            </a:r>
            <a:r>
              <a:rPr lang="en-GB" sz="2900" kern="100" dirty="0">
                <a:effectLst/>
                <a:ea typeface="DengXian" panose="02010600030101010101" pitchFamily="2" charset="-122"/>
                <a:cs typeface="Times New Roman" panose="02020603050405020304" pitchFamily="18" charset="0"/>
              </a:rPr>
              <a:t>as well as national organisations which offer advice and information.</a:t>
            </a:r>
          </a:p>
          <a:p>
            <a:endParaRPr lang="en-GB" dirty="0"/>
          </a:p>
        </p:txBody>
      </p:sp>
    </p:spTree>
    <p:extLst>
      <p:ext uri="{BB962C8B-B14F-4D97-AF65-F5344CB8AC3E}">
        <p14:creationId xmlns:p14="http://schemas.microsoft.com/office/powerpoint/2010/main" val="5208240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EE656B-86CF-ED78-58A5-571337CE73C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AF0354B-A93E-69B2-A4BF-C4E9A837248C}"/>
              </a:ext>
            </a:extLst>
          </p:cNvPr>
          <p:cNvSpPr txBox="1"/>
          <p:nvPr/>
        </p:nvSpPr>
        <p:spPr>
          <a:xfrm>
            <a:off x="635068" y="661358"/>
            <a:ext cx="8708572" cy="4585871"/>
          </a:xfrm>
          <a:prstGeom prst="rect">
            <a:avLst/>
          </a:prstGeom>
          <a:noFill/>
        </p:spPr>
        <p:txBody>
          <a:bodyPr wrap="square" rtlCol="0">
            <a:spAutoFit/>
          </a:bodyPr>
          <a:lstStyle/>
          <a:p>
            <a:r>
              <a:rPr lang="en-GB" sz="4000" b="1" dirty="0">
                <a:solidFill>
                  <a:schemeClr val="accent1"/>
                </a:solidFill>
                <a:highlight>
                  <a:srgbClr val="FFFF00"/>
                </a:highlight>
              </a:rPr>
              <a:t>TASK:</a:t>
            </a:r>
            <a:r>
              <a:rPr lang="en-GB" sz="4000" b="1" dirty="0">
                <a:solidFill>
                  <a:schemeClr val="accent1"/>
                </a:solidFill>
              </a:rPr>
              <a:t> </a:t>
            </a:r>
            <a:r>
              <a:rPr lang="en-GB" sz="3000" b="1" dirty="0"/>
              <a:t>Think of some possible advantages and disadvantages of the following interview techniques:</a:t>
            </a:r>
          </a:p>
          <a:p>
            <a:endParaRPr lang="en-GB" sz="3200" dirty="0"/>
          </a:p>
          <a:p>
            <a:pPr marL="285750" indent="-285750">
              <a:buFontTx/>
              <a:buChar char="-"/>
            </a:pPr>
            <a:r>
              <a:rPr lang="en-GB" sz="3200" dirty="0"/>
              <a:t>Face-to-face</a:t>
            </a:r>
          </a:p>
          <a:p>
            <a:pPr marL="285750" indent="-285750">
              <a:buFontTx/>
              <a:buChar char="-"/>
            </a:pPr>
            <a:r>
              <a:rPr lang="en-GB" sz="3200" dirty="0"/>
              <a:t>Telephone</a:t>
            </a:r>
          </a:p>
          <a:p>
            <a:pPr marL="285750" indent="-285750">
              <a:buFontTx/>
              <a:buChar char="-"/>
            </a:pPr>
            <a:r>
              <a:rPr lang="en-GB" sz="3200" dirty="0"/>
              <a:t>Email</a:t>
            </a:r>
          </a:p>
          <a:p>
            <a:pPr marL="285750" indent="-285750">
              <a:buFontTx/>
              <a:buChar char="-"/>
            </a:pPr>
            <a:r>
              <a:rPr lang="en-GB" sz="3200" dirty="0"/>
              <a:t>Letter</a:t>
            </a:r>
          </a:p>
          <a:p>
            <a:pPr marL="285750" indent="-285750">
              <a:buFontTx/>
              <a:buChar char="-"/>
            </a:pPr>
            <a:r>
              <a:rPr lang="en-GB" sz="3200" dirty="0"/>
              <a:t>Teams/Zoom/Webcam/Video Conference</a:t>
            </a:r>
          </a:p>
        </p:txBody>
      </p:sp>
    </p:spTree>
    <p:extLst>
      <p:ext uri="{BB962C8B-B14F-4D97-AF65-F5344CB8AC3E}">
        <p14:creationId xmlns:p14="http://schemas.microsoft.com/office/powerpoint/2010/main" val="3375464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10072-8093-ED81-21D6-90E475534FF7}"/>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D1CEB4F-167F-27C3-9AA9-6F96700FD35B}"/>
              </a:ext>
            </a:extLst>
          </p:cNvPr>
          <p:cNvPicPr>
            <a:picLocks noChangeAspect="1"/>
          </p:cNvPicPr>
          <p:nvPr/>
        </p:nvPicPr>
        <p:blipFill>
          <a:blip r:embed="rId3"/>
          <a:stretch>
            <a:fillRect/>
          </a:stretch>
        </p:blipFill>
        <p:spPr>
          <a:xfrm>
            <a:off x="1304890" y="385740"/>
            <a:ext cx="9582220" cy="6086520"/>
          </a:xfrm>
          <a:prstGeom prst="rect">
            <a:avLst/>
          </a:prstGeom>
        </p:spPr>
      </p:pic>
    </p:spTree>
    <p:extLst>
      <p:ext uri="{BB962C8B-B14F-4D97-AF65-F5344CB8AC3E}">
        <p14:creationId xmlns:p14="http://schemas.microsoft.com/office/powerpoint/2010/main" val="417181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5187F-B109-AA88-6A4E-B1FD5FA81EAF}"/>
              </a:ext>
            </a:extLst>
          </p:cNvPr>
          <p:cNvSpPr>
            <a:spLocks noGrp="1"/>
          </p:cNvSpPr>
          <p:nvPr>
            <p:ph type="title"/>
          </p:nvPr>
        </p:nvSpPr>
        <p:spPr>
          <a:xfrm>
            <a:off x="499055" y="281947"/>
            <a:ext cx="8596668" cy="1320800"/>
          </a:xfrm>
        </p:spPr>
        <p:txBody>
          <a:bodyPr/>
          <a:lstStyle/>
          <a:p>
            <a:r>
              <a:rPr lang="en-GB" dirty="0"/>
              <a:t>Preparing for the Interview: Checklist?</a:t>
            </a:r>
          </a:p>
        </p:txBody>
      </p:sp>
      <p:sp>
        <p:nvSpPr>
          <p:cNvPr id="3" name="Content Placeholder 2">
            <a:extLst>
              <a:ext uri="{FF2B5EF4-FFF2-40B4-BE49-F238E27FC236}">
                <a16:creationId xmlns:a16="http://schemas.microsoft.com/office/drawing/2014/main" id="{CD608B61-CA75-8065-4D45-A848251D126F}"/>
              </a:ext>
            </a:extLst>
          </p:cNvPr>
          <p:cNvSpPr>
            <a:spLocks noGrp="1"/>
          </p:cNvSpPr>
          <p:nvPr>
            <p:ph idx="1"/>
          </p:nvPr>
        </p:nvSpPr>
        <p:spPr>
          <a:xfrm>
            <a:off x="602571" y="1148423"/>
            <a:ext cx="9116523" cy="5350143"/>
          </a:xfrm>
        </p:spPr>
        <p:txBody>
          <a:bodyPr>
            <a:noAutofit/>
          </a:bodyPr>
          <a:lstStyle/>
          <a:p>
            <a:r>
              <a:rPr lang="en-GB" sz="2400" dirty="0"/>
              <a:t>Checklists are often used within firms especially in relation to common interview situations e.g. Property or Probate matters</a:t>
            </a:r>
          </a:p>
          <a:p>
            <a:r>
              <a:rPr lang="en-GB" sz="2400" dirty="0"/>
              <a:t>Checklists can aid the interviewer to ensure they don’t forget to obtain key information from the client</a:t>
            </a:r>
          </a:p>
          <a:p>
            <a:r>
              <a:rPr lang="en-GB" sz="2400" dirty="0"/>
              <a:t>Checklists can also provide a structure to follow ( valuable for an inexperienced legal adviser or one who lacks confidence initially)</a:t>
            </a:r>
          </a:p>
          <a:p>
            <a:r>
              <a:rPr lang="en-GB" sz="2400" dirty="0"/>
              <a:t>The checklist will then be placed on file and may, together with an attendance note, provide the record of the meeting</a:t>
            </a:r>
          </a:p>
          <a:p>
            <a:r>
              <a:rPr lang="en-GB" sz="2400" dirty="0"/>
              <a:t>Problems with checklists?</a:t>
            </a:r>
          </a:p>
        </p:txBody>
      </p:sp>
    </p:spTree>
    <p:extLst>
      <p:ext uri="{BB962C8B-B14F-4D97-AF65-F5344CB8AC3E}">
        <p14:creationId xmlns:p14="http://schemas.microsoft.com/office/powerpoint/2010/main" val="3889909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1.PREPARING FOR THE INTERVIEW: TASK</a:t>
            </a:r>
          </a:p>
        </p:txBody>
      </p:sp>
      <p:sp>
        <p:nvSpPr>
          <p:cNvPr id="3" name="Content Placeholder 2"/>
          <p:cNvSpPr>
            <a:spLocks noGrp="1"/>
          </p:cNvSpPr>
          <p:nvPr>
            <p:ph idx="1"/>
          </p:nvPr>
        </p:nvSpPr>
        <p:spPr>
          <a:xfrm>
            <a:off x="562316" y="1930400"/>
            <a:ext cx="8596668" cy="3880773"/>
          </a:xfrm>
        </p:spPr>
        <p:txBody>
          <a:bodyPr>
            <a:normAutofit/>
          </a:bodyPr>
          <a:lstStyle/>
          <a:p>
            <a:pPr marL="0" indent="0">
              <a:buNone/>
            </a:pPr>
            <a:r>
              <a:rPr lang="en-GB" sz="3600" dirty="0"/>
              <a:t>You have an appointment with a client, Mrs Sullivan, who is coming to see you about an accident she has had at work. How would you prepare yourself for the  interview?</a:t>
            </a:r>
          </a:p>
        </p:txBody>
      </p:sp>
      <p:pic>
        <p:nvPicPr>
          <p:cNvPr id="5" name="Picture 4"/>
          <p:cNvPicPr>
            <a:picLocks noChangeAspect="1"/>
          </p:cNvPicPr>
          <p:nvPr/>
        </p:nvPicPr>
        <p:blipFill>
          <a:blip r:embed="rId3"/>
          <a:stretch>
            <a:fillRect/>
          </a:stretch>
        </p:blipFill>
        <p:spPr>
          <a:xfrm>
            <a:off x="9013005" y="4112872"/>
            <a:ext cx="2585884" cy="2585884"/>
          </a:xfrm>
          <a:prstGeom prst="rect">
            <a:avLst/>
          </a:prstGeom>
        </p:spPr>
      </p:pic>
    </p:spTree>
    <p:extLst>
      <p:ext uri="{BB962C8B-B14F-4D97-AF65-F5344CB8AC3E}">
        <p14:creationId xmlns:p14="http://schemas.microsoft.com/office/powerpoint/2010/main" val="14582107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17809-CE6D-3C2A-E788-F488F1D97CC2}"/>
              </a:ext>
            </a:extLst>
          </p:cNvPr>
          <p:cNvSpPr>
            <a:spLocks noGrp="1"/>
          </p:cNvSpPr>
          <p:nvPr>
            <p:ph type="title"/>
          </p:nvPr>
        </p:nvSpPr>
        <p:spPr>
          <a:xfrm>
            <a:off x="677335" y="2700867"/>
            <a:ext cx="9156778" cy="1826581"/>
          </a:xfrm>
        </p:spPr>
        <p:txBody>
          <a:bodyPr>
            <a:noAutofit/>
          </a:bodyPr>
          <a:lstStyle/>
          <a:p>
            <a:r>
              <a:rPr lang="en-GB" sz="6000" b="1" dirty="0"/>
              <a:t>Conducting the Interview</a:t>
            </a:r>
          </a:p>
        </p:txBody>
      </p:sp>
    </p:spTree>
    <p:extLst>
      <p:ext uri="{BB962C8B-B14F-4D97-AF65-F5344CB8AC3E}">
        <p14:creationId xmlns:p14="http://schemas.microsoft.com/office/powerpoint/2010/main" val="8311115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solidFill>
                  <a:schemeClr val="accent1"/>
                </a:solidFill>
              </a:rPr>
              <a:t>Conducting the FIRST INTERVIEW</a:t>
            </a:r>
          </a:p>
        </p:txBody>
      </p:sp>
      <p:sp>
        <p:nvSpPr>
          <p:cNvPr id="3" name="Content Placeholder 2"/>
          <p:cNvSpPr>
            <a:spLocks noGrp="1"/>
          </p:cNvSpPr>
          <p:nvPr>
            <p:ph idx="1"/>
          </p:nvPr>
        </p:nvSpPr>
        <p:spPr>
          <a:xfrm>
            <a:off x="677334" y="1746521"/>
            <a:ext cx="8596668" cy="3880773"/>
          </a:xfrm>
        </p:spPr>
        <p:txBody>
          <a:bodyPr>
            <a:normAutofit/>
          </a:bodyPr>
          <a:lstStyle/>
          <a:p>
            <a:pPr marL="342900" indent="-342900">
              <a:buAutoNum type="arabicPeriod"/>
            </a:pPr>
            <a:r>
              <a:rPr lang="en-GB" sz="3200" dirty="0"/>
              <a:t>Preparing for the interview</a:t>
            </a:r>
          </a:p>
          <a:p>
            <a:pPr marL="342900" indent="-342900">
              <a:buAutoNum type="arabicPeriod"/>
            </a:pPr>
            <a:r>
              <a:rPr lang="en-GB" sz="3200" dirty="0"/>
              <a:t>Gaining information in the interview</a:t>
            </a:r>
          </a:p>
          <a:p>
            <a:pPr>
              <a:buFontTx/>
              <a:buChar char="-"/>
            </a:pPr>
            <a:r>
              <a:rPr lang="en-GB" sz="3200" dirty="0"/>
              <a:t>Preliminaries</a:t>
            </a:r>
          </a:p>
          <a:p>
            <a:pPr>
              <a:buFontTx/>
              <a:buChar char="-"/>
            </a:pPr>
            <a:r>
              <a:rPr lang="en-GB" sz="3200" dirty="0"/>
              <a:t>Asking for information</a:t>
            </a:r>
          </a:p>
          <a:p>
            <a:pPr marL="0" indent="0">
              <a:buNone/>
            </a:pPr>
            <a:r>
              <a:rPr lang="en-GB" sz="3200" dirty="0"/>
              <a:t>3. Giving advice</a:t>
            </a:r>
          </a:p>
          <a:p>
            <a:pPr marL="0" indent="0">
              <a:buNone/>
            </a:pPr>
            <a:r>
              <a:rPr lang="en-GB" sz="3200" dirty="0"/>
              <a:t>4. Ending the Interview</a:t>
            </a:r>
          </a:p>
        </p:txBody>
      </p:sp>
    </p:spTree>
    <p:extLst>
      <p:ext uri="{BB962C8B-B14F-4D97-AF65-F5344CB8AC3E}">
        <p14:creationId xmlns:p14="http://schemas.microsoft.com/office/powerpoint/2010/main" val="40698759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ighlight>
                  <a:srgbClr val="FFFF00"/>
                </a:highlight>
              </a:rPr>
              <a:t>TASK</a:t>
            </a:r>
          </a:p>
        </p:txBody>
      </p:sp>
      <p:sp>
        <p:nvSpPr>
          <p:cNvPr id="3" name="Content Placeholder 2"/>
          <p:cNvSpPr>
            <a:spLocks noGrp="1"/>
          </p:cNvSpPr>
          <p:nvPr>
            <p:ph idx="1"/>
          </p:nvPr>
        </p:nvSpPr>
        <p:spPr>
          <a:xfrm>
            <a:off x="195533" y="1319193"/>
            <a:ext cx="9078470" cy="5173621"/>
          </a:xfrm>
        </p:spPr>
        <p:txBody>
          <a:bodyPr>
            <a:noAutofit/>
          </a:bodyPr>
          <a:lstStyle/>
          <a:p>
            <a:r>
              <a:rPr lang="en-GB" sz="2400" b="1" dirty="0"/>
              <a:t>What should you do…</a:t>
            </a:r>
          </a:p>
          <a:p>
            <a:pPr>
              <a:buFontTx/>
              <a:buChar char="-"/>
            </a:pPr>
            <a:r>
              <a:rPr lang="en-GB" sz="2400" dirty="0"/>
              <a:t>If someone other than the client gives instructions?</a:t>
            </a:r>
          </a:p>
          <a:p>
            <a:pPr>
              <a:buFontTx/>
              <a:buChar char="-"/>
            </a:pPr>
            <a:endParaRPr lang="en-GB" sz="2400" dirty="0"/>
          </a:p>
          <a:p>
            <a:r>
              <a:rPr lang="en-GB" sz="2400" b="1" dirty="0">
                <a:solidFill>
                  <a:srgbClr val="FF0000"/>
                </a:solidFill>
              </a:rPr>
              <a:t>Lawyers must guard against clients who are suffering duress or undue influence. </a:t>
            </a:r>
          </a:p>
          <a:p>
            <a:pPr>
              <a:buFontTx/>
              <a:buChar char="-"/>
            </a:pPr>
            <a:r>
              <a:rPr lang="en-GB" sz="2400" dirty="0"/>
              <a:t>Which clients may be more vulnerable than others?</a:t>
            </a:r>
          </a:p>
          <a:p>
            <a:pPr>
              <a:buFontTx/>
              <a:buChar char="-"/>
            </a:pPr>
            <a:r>
              <a:rPr lang="en-GB" sz="2400" dirty="0"/>
              <a:t>What signs do you think you should look out for?</a:t>
            </a:r>
          </a:p>
          <a:p>
            <a:pPr>
              <a:buFontTx/>
              <a:buChar char="-"/>
            </a:pPr>
            <a:r>
              <a:rPr lang="en-GB" sz="2400" dirty="0"/>
              <a:t>What do you think you could suggest if you suspect your client is under duress?</a:t>
            </a:r>
          </a:p>
        </p:txBody>
      </p:sp>
      <p:pic>
        <p:nvPicPr>
          <p:cNvPr id="4" name="Picture 3"/>
          <p:cNvPicPr>
            <a:picLocks noChangeAspect="1"/>
          </p:cNvPicPr>
          <p:nvPr/>
        </p:nvPicPr>
        <p:blipFill>
          <a:blip r:embed="rId3"/>
          <a:stretch>
            <a:fillRect/>
          </a:stretch>
        </p:blipFill>
        <p:spPr>
          <a:xfrm>
            <a:off x="8988725" y="430568"/>
            <a:ext cx="2804812" cy="1202062"/>
          </a:xfrm>
          <a:prstGeom prst="rect">
            <a:avLst/>
          </a:prstGeom>
        </p:spPr>
      </p:pic>
      <p:pic>
        <p:nvPicPr>
          <p:cNvPr id="5" name="Picture 4"/>
          <p:cNvPicPr>
            <a:picLocks noChangeAspect="1"/>
          </p:cNvPicPr>
          <p:nvPr/>
        </p:nvPicPr>
        <p:blipFill>
          <a:blip r:embed="rId4"/>
          <a:stretch>
            <a:fillRect/>
          </a:stretch>
        </p:blipFill>
        <p:spPr>
          <a:xfrm>
            <a:off x="9862868" y="5549660"/>
            <a:ext cx="2182082" cy="1067249"/>
          </a:xfrm>
          <a:prstGeom prst="rect">
            <a:avLst/>
          </a:prstGeom>
        </p:spPr>
      </p:pic>
    </p:spTree>
    <p:extLst>
      <p:ext uri="{BB962C8B-B14F-4D97-AF65-F5344CB8AC3E}">
        <p14:creationId xmlns:p14="http://schemas.microsoft.com/office/powerpoint/2010/main" val="15021030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025" y="212785"/>
            <a:ext cx="8596668" cy="1320800"/>
          </a:xfrm>
        </p:spPr>
        <p:txBody>
          <a:bodyPr>
            <a:normAutofit/>
          </a:bodyPr>
          <a:lstStyle/>
          <a:p>
            <a:pPr algn="ctr"/>
            <a:r>
              <a:rPr lang="en-GB" b="1" u="sng" dirty="0"/>
              <a:t>2. GAINING INFORMATION IN AN INTERVIEW</a:t>
            </a:r>
          </a:p>
        </p:txBody>
      </p:sp>
      <p:sp>
        <p:nvSpPr>
          <p:cNvPr id="3" name="Content Placeholder 2"/>
          <p:cNvSpPr>
            <a:spLocks noGrp="1"/>
          </p:cNvSpPr>
          <p:nvPr>
            <p:ph idx="1"/>
          </p:nvPr>
        </p:nvSpPr>
        <p:spPr>
          <a:xfrm>
            <a:off x="562315" y="1643004"/>
            <a:ext cx="8596668" cy="3880773"/>
          </a:xfrm>
        </p:spPr>
        <p:txBody>
          <a:bodyPr>
            <a:noAutofit/>
          </a:bodyPr>
          <a:lstStyle/>
          <a:p>
            <a:pPr marL="0" indent="0">
              <a:buNone/>
            </a:pPr>
            <a:r>
              <a:rPr lang="en-GB" sz="4000" b="1" dirty="0"/>
              <a:t>W</a:t>
            </a:r>
            <a:r>
              <a:rPr lang="en-GB" sz="2800" dirty="0"/>
              <a:t>elcome</a:t>
            </a:r>
          </a:p>
          <a:p>
            <a:pPr marL="0" indent="0">
              <a:buNone/>
            </a:pPr>
            <a:endParaRPr lang="en-GB" sz="2800" dirty="0"/>
          </a:p>
          <a:p>
            <a:pPr marL="0" indent="0">
              <a:buNone/>
            </a:pPr>
            <a:r>
              <a:rPr lang="en-GB" sz="4000" b="1" dirty="0"/>
              <a:t>A</a:t>
            </a:r>
            <a:r>
              <a:rPr lang="en-GB" sz="2800" dirty="0"/>
              <a:t>cquire Information</a:t>
            </a:r>
          </a:p>
          <a:p>
            <a:pPr marL="0" indent="0">
              <a:buNone/>
            </a:pPr>
            <a:endParaRPr lang="en-GB" sz="2800" dirty="0"/>
          </a:p>
          <a:p>
            <a:pPr marL="0" indent="0">
              <a:buNone/>
            </a:pPr>
            <a:r>
              <a:rPr lang="en-GB" sz="4000" b="1" dirty="0"/>
              <a:t>S</a:t>
            </a:r>
            <a:r>
              <a:rPr lang="en-GB" sz="2800" dirty="0"/>
              <a:t>upply information and advise</a:t>
            </a:r>
          </a:p>
          <a:p>
            <a:pPr marL="0" indent="0">
              <a:buNone/>
            </a:pPr>
            <a:endParaRPr lang="en-GB" sz="2800" dirty="0"/>
          </a:p>
          <a:p>
            <a:pPr marL="0" indent="0">
              <a:buNone/>
            </a:pPr>
            <a:r>
              <a:rPr lang="en-GB" sz="4000" b="1" dirty="0"/>
              <a:t>P</a:t>
            </a:r>
            <a:r>
              <a:rPr lang="en-GB" sz="2800" dirty="0"/>
              <a:t>art</a:t>
            </a:r>
          </a:p>
        </p:txBody>
      </p:sp>
      <p:pic>
        <p:nvPicPr>
          <p:cNvPr id="4" name="Picture 3"/>
          <p:cNvPicPr>
            <a:picLocks noChangeAspect="1"/>
          </p:cNvPicPr>
          <p:nvPr/>
        </p:nvPicPr>
        <p:blipFill>
          <a:blip r:embed="rId3"/>
          <a:stretch>
            <a:fillRect/>
          </a:stretch>
        </p:blipFill>
        <p:spPr>
          <a:xfrm>
            <a:off x="7355455" y="1533585"/>
            <a:ext cx="3899273" cy="2600815"/>
          </a:xfrm>
          <a:prstGeom prst="rect">
            <a:avLst/>
          </a:prstGeom>
        </p:spPr>
      </p:pic>
    </p:spTree>
    <p:extLst>
      <p:ext uri="{BB962C8B-B14F-4D97-AF65-F5344CB8AC3E}">
        <p14:creationId xmlns:p14="http://schemas.microsoft.com/office/powerpoint/2010/main" val="573021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1505" y="177611"/>
            <a:ext cx="2468291" cy="885645"/>
          </a:xfrm>
        </p:spPr>
        <p:txBody>
          <a:bodyPr/>
          <a:lstStyle/>
          <a:p>
            <a:r>
              <a:rPr lang="en-GB" b="1" u="sng" dirty="0"/>
              <a:t>W</a:t>
            </a:r>
            <a:r>
              <a:rPr lang="en-GB" u="sng" dirty="0"/>
              <a:t>elcome</a:t>
            </a:r>
          </a:p>
        </p:txBody>
      </p:sp>
      <p:sp>
        <p:nvSpPr>
          <p:cNvPr id="3" name="Content Placeholder 2"/>
          <p:cNvSpPr>
            <a:spLocks noGrp="1"/>
          </p:cNvSpPr>
          <p:nvPr>
            <p:ph idx="1"/>
          </p:nvPr>
        </p:nvSpPr>
        <p:spPr>
          <a:xfrm>
            <a:off x="361505" y="1063256"/>
            <a:ext cx="9800412" cy="5794744"/>
          </a:xfrm>
        </p:spPr>
        <p:txBody>
          <a:bodyPr>
            <a:normAutofit lnSpcReduction="10000"/>
          </a:bodyPr>
          <a:lstStyle/>
          <a:p>
            <a:pPr marL="0" indent="0">
              <a:buNone/>
            </a:pPr>
            <a:r>
              <a:rPr lang="en-GB" sz="2400" b="1" dirty="0">
                <a:solidFill>
                  <a:schemeClr val="accent5">
                    <a:lumMod val="60000"/>
                    <a:lumOff val="40000"/>
                  </a:schemeClr>
                </a:solidFill>
              </a:rPr>
              <a:t>“Meet, seat and greet”:</a:t>
            </a:r>
          </a:p>
          <a:p>
            <a:pPr marL="0" indent="0">
              <a:buNone/>
            </a:pPr>
            <a:r>
              <a:rPr lang="en-GB" sz="2400" dirty="0"/>
              <a:t>Client is met by the lawyer and is taken to the interview room, offered a seat and formal introductions are made.</a:t>
            </a:r>
          </a:p>
          <a:p>
            <a:r>
              <a:rPr lang="en-GB" sz="2400" dirty="0"/>
              <a:t>Be </a:t>
            </a:r>
            <a:r>
              <a:rPr lang="en-GB" sz="2400" b="1" dirty="0"/>
              <a:t>friendly </a:t>
            </a:r>
            <a:r>
              <a:rPr lang="en-GB" sz="2400" dirty="0"/>
              <a:t>and </a:t>
            </a:r>
            <a:r>
              <a:rPr lang="en-GB" sz="2400" b="1" dirty="0"/>
              <a:t>informal </a:t>
            </a:r>
            <a:r>
              <a:rPr lang="en-GB" sz="2400" dirty="0"/>
              <a:t>to put the client at ease</a:t>
            </a:r>
          </a:p>
          <a:p>
            <a:r>
              <a:rPr lang="en-GB" sz="2000" b="1" u="sng" dirty="0">
                <a:solidFill>
                  <a:srgbClr val="FF0000"/>
                </a:solidFill>
              </a:rPr>
              <a:t>Non-verbal communication </a:t>
            </a:r>
            <a:r>
              <a:rPr lang="en-GB" sz="2000" u="sng" dirty="0"/>
              <a:t>is key:</a:t>
            </a:r>
          </a:p>
          <a:p>
            <a:pPr marL="0" indent="0">
              <a:buNone/>
            </a:pPr>
            <a:r>
              <a:rPr lang="en-GB" sz="2400" b="1" i="1" dirty="0">
                <a:solidFill>
                  <a:schemeClr val="accent6"/>
                </a:solidFill>
              </a:rPr>
              <a:t>1. Have you made eye contact with the client? Did you smile and appear friendly?</a:t>
            </a:r>
          </a:p>
          <a:p>
            <a:pPr marL="0" indent="0">
              <a:buNone/>
            </a:pPr>
            <a:r>
              <a:rPr lang="en-GB" sz="2400" b="1" i="1" dirty="0">
                <a:solidFill>
                  <a:schemeClr val="accent6"/>
                </a:solidFill>
              </a:rPr>
              <a:t>2. Be confident but remain approachable, sympathetic and friendly</a:t>
            </a:r>
          </a:p>
          <a:p>
            <a:pPr marL="0" indent="0">
              <a:buNone/>
            </a:pPr>
            <a:r>
              <a:rPr lang="en-GB" sz="2400" b="1" i="1" dirty="0">
                <a:solidFill>
                  <a:schemeClr val="accent6"/>
                </a:solidFill>
              </a:rPr>
              <a:t>3. Speak naturally and sincerely (avoid the temptation to play the role of a lawyer.</a:t>
            </a:r>
          </a:p>
          <a:p>
            <a:pPr marL="0" indent="0">
              <a:buNone/>
            </a:pPr>
            <a:r>
              <a:rPr lang="en-GB" sz="2400" b="1" i="1" dirty="0">
                <a:solidFill>
                  <a:schemeClr val="accent6"/>
                </a:solidFill>
              </a:rPr>
              <a:t>4. Avoid the situation where you are behind a desk and the client is facing you. A better, more natural arrangement is to sit around the table.</a:t>
            </a:r>
          </a:p>
        </p:txBody>
      </p:sp>
      <p:pic>
        <p:nvPicPr>
          <p:cNvPr id="4" name="Picture 3"/>
          <p:cNvPicPr>
            <a:picLocks noChangeAspect="1"/>
          </p:cNvPicPr>
          <p:nvPr/>
        </p:nvPicPr>
        <p:blipFill>
          <a:blip r:embed="rId3"/>
          <a:stretch>
            <a:fillRect/>
          </a:stretch>
        </p:blipFill>
        <p:spPr>
          <a:xfrm>
            <a:off x="10660913" y="3604398"/>
            <a:ext cx="1169582" cy="1250429"/>
          </a:xfrm>
          <a:prstGeom prst="rect">
            <a:avLst/>
          </a:prstGeom>
        </p:spPr>
      </p:pic>
    </p:spTree>
    <p:extLst>
      <p:ext uri="{BB962C8B-B14F-4D97-AF65-F5344CB8AC3E}">
        <p14:creationId xmlns:p14="http://schemas.microsoft.com/office/powerpoint/2010/main" val="38151104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289" y="293298"/>
            <a:ext cx="4692836" cy="874144"/>
          </a:xfrm>
        </p:spPr>
        <p:txBody>
          <a:bodyPr/>
          <a:lstStyle/>
          <a:p>
            <a:r>
              <a:rPr lang="en-GB" b="1" u="sng" dirty="0">
                <a:highlight>
                  <a:srgbClr val="FFFF00"/>
                </a:highlight>
              </a:rPr>
              <a:t>WELCOME TASK</a:t>
            </a:r>
          </a:p>
        </p:txBody>
      </p:sp>
      <p:sp>
        <p:nvSpPr>
          <p:cNvPr id="3" name="Content Placeholder 2"/>
          <p:cNvSpPr>
            <a:spLocks noGrp="1"/>
          </p:cNvSpPr>
          <p:nvPr>
            <p:ph idx="1"/>
          </p:nvPr>
        </p:nvSpPr>
        <p:spPr>
          <a:xfrm>
            <a:off x="191387" y="1371600"/>
            <a:ext cx="11525692" cy="4837814"/>
          </a:xfrm>
        </p:spPr>
        <p:txBody>
          <a:bodyPr>
            <a:noAutofit/>
          </a:bodyPr>
          <a:lstStyle/>
          <a:p>
            <a:r>
              <a:rPr lang="en-GB" sz="2400" b="1" i="1" dirty="0"/>
              <a:t>Work with a partner. One of you takes on the role of the lawyer, with the other playing Mrs Sullivan. Remember to arrange an appropriate environment as far as you can.</a:t>
            </a:r>
          </a:p>
          <a:p>
            <a:pPr marL="342900" indent="-342900">
              <a:buAutoNum type="alphaLcParenR"/>
            </a:pPr>
            <a:r>
              <a:rPr lang="en-GB" sz="2400" dirty="0"/>
              <a:t>Practice the welcoming phase of the interview up to the point where the solicitor begins to ask about the client’s problem. </a:t>
            </a:r>
          </a:p>
          <a:p>
            <a:pPr marL="342900" indent="-342900">
              <a:buAutoNum type="alphaLcParenR"/>
            </a:pPr>
            <a:r>
              <a:rPr lang="en-GB" sz="2400" dirty="0"/>
              <a:t>Discuss what went well and why and what worked less well and why?</a:t>
            </a:r>
          </a:p>
          <a:p>
            <a:pPr marL="342900" indent="-342900">
              <a:buAutoNum type="alphaLcParenR"/>
            </a:pPr>
            <a:r>
              <a:rPr lang="en-GB" sz="2400" dirty="0"/>
              <a:t>Switch roles and carry out the welcome phase again.</a:t>
            </a:r>
          </a:p>
          <a:p>
            <a:pPr marL="342900" indent="-342900">
              <a:buAutoNum type="alphaLcParenR"/>
            </a:pPr>
            <a:r>
              <a:rPr lang="en-GB" sz="2400" dirty="0"/>
              <a:t>Based on your reflections and feedback, write a brief set of guidelines for opening an interview.</a:t>
            </a:r>
          </a:p>
          <a:p>
            <a:pPr marL="342900" indent="-342900">
              <a:buAutoNum type="alphaLcParenR"/>
            </a:pPr>
            <a:r>
              <a:rPr lang="en-GB" sz="2400" dirty="0"/>
              <a:t>Compare your guidelines with those of other pairs. What do you find?</a:t>
            </a:r>
          </a:p>
        </p:txBody>
      </p:sp>
    </p:spTree>
    <p:extLst>
      <p:ext uri="{BB962C8B-B14F-4D97-AF65-F5344CB8AC3E}">
        <p14:creationId xmlns:p14="http://schemas.microsoft.com/office/powerpoint/2010/main" val="3307640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832" y="0"/>
            <a:ext cx="10058400" cy="1371600"/>
          </a:xfrm>
        </p:spPr>
        <p:txBody>
          <a:bodyPr/>
          <a:lstStyle/>
          <a:p>
            <a:r>
              <a:rPr lang="en-GB" sz="6600" b="1" u="sng" dirty="0"/>
              <a:t>A</a:t>
            </a:r>
            <a:r>
              <a:rPr lang="en-GB" u="sng" dirty="0"/>
              <a:t>cquire Information</a:t>
            </a:r>
          </a:p>
        </p:txBody>
      </p:sp>
      <p:sp>
        <p:nvSpPr>
          <p:cNvPr id="3" name="Content Placeholder 2"/>
          <p:cNvSpPr>
            <a:spLocks noGrp="1"/>
          </p:cNvSpPr>
          <p:nvPr>
            <p:ph idx="1"/>
          </p:nvPr>
        </p:nvSpPr>
        <p:spPr>
          <a:xfrm>
            <a:off x="467832" y="1137684"/>
            <a:ext cx="11185452" cy="5486400"/>
          </a:xfrm>
        </p:spPr>
        <p:txBody>
          <a:bodyPr>
            <a:normAutofit fontScale="92500" lnSpcReduction="10000"/>
          </a:bodyPr>
          <a:lstStyle/>
          <a:p>
            <a:pPr marL="0" indent="0">
              <a:buNone/>
            </a:pPr>
            <a:endParaRPr lang="en-GB" dirty="0"/>
          </a:p>
          <a:p>
            <a:pPr marL="0" indent="0">
              <a:buNone/>
            </a:pPr>
            <a:r>
              <a:rPr lang="en-GB" sz="3200" b="1" u="sng" dirty="0"/>
              <a:t>LET YOUR CLIENT TALK</a:t>
            </a:r>
          </a:p>
          <a:p>
            <a:pPr marL="0" indent="0">
              <a:buNone/>
            </a:pPr>
            <a:r>
              <a:rPr lang="en-GB" sz="3200" i="1" dirty="0">
                <a:solidFill>
                  <a:srgbClr val="FF0000"/>
                </a:solidFill>
              </a:rPr>
              <a:t>If a client is not forthcoming:</a:t>
            </a:r>
          </a:p>
          <a:p>
            <a:r>
              <a:rPr lang="en-GB" sz="3200" dirty="0">
                <a:solidFill>
                  <a:schemeClr val="accent4">
                    <a:lumMod val="75000"/>
                  </a:schemeClr>
                </a:solidFill>
                <a:latin typeface="Arial Narrow" panose="020B0606020202030204" pitchFamily="34" charset="0"/>
              </a:rPr>
              <a:t>Use </a:t>
            </a:r>
            <a:r>
              <a:rPr lang="en-GB" sz="3200" b="1" dirty="0">
                <a:solidFill>
                  <a:schemeClr val="accent4">
                    <a:lumMod val="75000"/>
                  </a:schemeClr>
                </a:solidFill>
                <a:latin typeface="Arial Narrow" panose="020B0606020202030204" pitchFamily="34" charset="0"/>
              </a:rPr>
              <a:t>open questions</a:t>
            </a:r>
            <a:r>
              <a:rPr lang="en-GB" sz="3200" dirty="0">
                <a:solidFill>
                  <a:schemeClr val="accent4">
                    <a:lumMod val="75000"/>
                  </a:schemeClr>
                </a:solidFill>
                <a:latin typeface="Arial Narrow" panose="020B0606020202030204" pitchFamily="34" charset="0"/>
              </a:rPr>
              <a:t>: “why, who, where, how and when” will produce a more expansive answer than ‘yes’ or ‘no’</a:t>
            </a:r>
          </a:p>
          <a:p>
            <a:r>
              <a:rPr lang="en-GB" sz="3200" b="1" dirty="0">
                <a:solidFill>
                  <a:schemeClr val="accent4">
                    <a:lumMod val="75000"/>
                  </a:schemeClr>
                </a:solidFill>
                <a:latin typeface="Arial Narrow" panose="020B0606020202030204" pitchFamily="34" charset="0"/>
              </a:rPr>
              <a:t>Summarise your clients instructions </a:t>
            </a:r>
            <a:r>
              <a:rPr lang="en-GB" sz="3200" dirty="0">
                <a:solidFill>
                  <a:schemeClr val="accent4">
                    <a:lumMod val="75000"/>
                  </a:schemeClr>
                </a:solidFill>
                <a:latin typeface="Arial Narrow" panose="020B0606020202030204" pitchFamily="34" charset="0"/>
              </a:rPr>
              <a:t>and ask him to add any further information</a:t>
            </a:r>
          </a:p>
          <a:p>
            <a:r>
              <a:rPr lang="en-GB" sz="3200" b="1" dirty="0">
                <a:solidFill>
                  <a:schemeClr val="accent4">
                    <a:lumMod val="75000"/>
                  </a:schemeClr>
                </a:solidFill>
                <a:latin typeface="Arial Narrow" panose="020B0606020202030204" pitchFamily="34" charset="0"/>
              </a:rPr>
              <a:t>Invite the client to talk </a:t>
            </a:r>
            <a:r>
              <a:rPr lang="en-GB" sz="3200" dirty="0">
                <a:solidFill>
                  <a:schemeClr val="accent4">
                    <a:lumMod val="75000"/>
                  </a:schemeClr>
                </a:solidFill>
                <a:latin typeface="Arial Narrow" panose="020B0606020202030204" pitchFamily="34" charset="0"/>
              </a:rPr>
              <a:t>about a particular topic “Is there anything else you would like to add?” </a:t>
            </a:r>
          </a:p>
          <a:p>
            <a:r>
              <a:rPr lang="en-GB" sz="3200" dirty="0">
                <a:solidFill>
                  <a:schemeClr val="accent4">
                    <a:lumMod val="75000"/>
                  </a:schemeClr>
                </a:solidFill>
                <a:latin typeface="Arial Narrow" panose="020B0606020202030204" pitchFamily="34" charset="0"/>
              </a:rPr>
              <a:t>Be an </a:t>
            </a:r>
            <a:r>
              <a:rPr lang="en-GB" sz="3200" b="1" dirty="0">
                <a:solidFill>
                  <a:schemeClr val="accent4">
                    <a:lumMod val="75000"/>
                  </a:schemeClr>
                </a:solidFill>
                <a:latin typeface="Arial Narrow" panose="020B0606020202030204" pitchFamily="34" charset="0"/>
              </a:rPr>
              <a:t>ACTIVE LISTENER</a:t>
            </a:r>
            <a:r>
              <a:rPr lang="en-GB" sz="3200" dirty="0">
                <a:solidFill>
                  <a:schemeClr val="accent4">
                    <a:lumMod val="75000"/>
                  </a:schemeClr>
                </a:solidFill>
                <a:latin typeface="Arial Narrow" panose="020B0606020202030204" pitchFamily="34" charset="0"/>
              </a:rPr>
              <a:t>: A client should be able to tell that the lawyer is listening. Nod, smile and make prompting comments</a:t>
            </a:r>
          </a:p>
          <a:p>
            <a:endParaRPr lang="en-GB" sz="3200" b="1" dirty="0">
              <a:solidFill>
                <a:srgbClr val="FF0000"/>
              </a:solidFill>
            </a:endParaRPr>
          </a:p>
          <a:p>
            <a:endParaRPr lang="en-GB" sz="3200" b="1" dirty="0">
              <a:solidFill>
                <a:srgbClr val="FF0000"/>
              </a:solidFill>
            </a:endParaRPr>
          </a:p>
        </p:txBody>
      </p:sp>
      <p:pic>
        <p:nvPicPr>
          <p:cNvPr id="4" name="Picture 3"/>
          <p:cNvPicPr>
            <a:picLocks noChangeAspect="1"/>
          </p:cNvPicPr>
          <p:nvPr/>
        </p:nvPicPr>
        <p:blipFill>
          <a:blip r:embed="rId3"/>
          <a:stretch>
            <a:fillRect/>
          </a:stretch>
        </p:blipFill>
        <p:spPr>
          <a:xfrm>
            <a:off x="9043476" y="526212"/>
            <a:ext cx="1597774" cy="1597774"/>
          </a:xfrm>
          <a:prstGeom prst="rect">
            <a:avLst/>
          </a:prstGeom>
        </p:spPr>
      </p:pic>
    </p:spTree>
    <p:extLst>
      <p:ext uri="{BB962C8B-B14F-4D97-AF65-F5344CB8AC3E}">
        <p14:creationId xmlns:p14="http://schemas.microsoft.com/office/powerpoint/2010/main" val="24018534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6634" y="305027"/>
            <a:ext cx="10058400" cy="1371600"/>
          </a:xfrm>
        </p:spPr>
        <p:txBody>
          <a:bodyPr/>
          <a:lstStyle/>
          <a:p>
            <a:r>
              <a:rPr lang="en-GB" dirty="0"/>
              <a:t>ASKING FOR INFORMATION</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858762479"/>
              </p:ext>
            </p:extLst>
          </p:nvPr>
        </p:nvGraphicFramePr>
        <p:xfrm>
          <a:off x="448573" y="990827"/>
          <a:ext cx="11202838" cy="5562146"/>
        </p:xfrm>
        <a:graphic>
          <a:graphicData uri="http://schemas.openxmlformats.org/drawingml/2006/table">
            <a:tbl>
              <a:tblPr firstRow="1" bandRow="1">
                <a:tableStyleId>{5C22544A-7EE6-4342-B048-85BDC9FD1C3A}</a:tableStyleId>
              </a:tblPr>
              <a:tblGrid>
                <a:gridCol w="5601419">
                  <a:extLst>
                    <a:ext uri="{9D8B030D-6E8A-4147-A177-3AD203B41FA5}">
                      <a16:colId xmlns:a16="http://schemas.microsoft.com/office/drawing/2014/main" val="20000"/>
                    </a:ext>
                  </a:extLst>
                </a:gridCol>
                <a:gridCol w="5601419">
                  <a:extLst>
                    <a:ext uri="{9D8B030D-6E8A-4147-A177-3AD203B41FA5}">
                      <a16:colId xmlns:a16="http://schemas.microsoft.com/office/drawing/2014/main" val="20001"/>
                    </a:ext>
                  </a:extLst>
                </a:gridCol>
              </a:tblGrid>
              <a:tr h="654711">
                <a:tc>
                  <a:txBody>
                    <a:bodyPr/>
                    <a:lstStyle/>
                    <a:p>
                      <a:r>
                        <a:rPr lang="en-GB" sz="3200" dirty="0">
                          <a:solidFill>
                            <a:srgbClr val="7030A0"/>
                          </a:solidFill>
                        </a:rPr>
                        <a:t>DO’s</a:t>
                      </a:r>
                    </a:p>
                  </a:txBody>
                  <a:tcPr>
                    <a:solidFill>
                      <a:schemeClr val="accent2">
                        <a:lumMod val="20000"/>
                        <a:lumOff val="80000"/>
                      </a:schemeClr>
                    </a:solidFill>
                  </a:tcPr>
                </a:tc>
                <a:tc>
                  <a:txBody>
                    <a:bodyPr/>
                    <a:lstStyle/>
                    <a:p>
                      <a:r>
                        <a:rPr lang="en-GB" sz="3200" dirty="0">
                          <a:solidFill>
                            <a:srgbClr val="7030A0"/>
                          </a:solidFill>
                        </a:rPr>
                        <a:t>DONT’S</a:t>
                      </a:r>
                    </a:p>
                  </a:txBody>
                  <a:tcPr>
                    <a:solidFill>
                      <a:schemeClr val="accent6">
                        <a:lumMod val="20000"/>
                        <a:lumOff val="80000"/>
                      </a:schemeClr>
                    </a:solidFill>
                  </a:tcPr>
                </a:tc>
                <a:extLst>
                  <a:ext uri="{0D108BD9-81ED-4DB2-BD59-A6C34878D82A}">
                    <a16:rowId xmlns:a16="http://schemas.microsoft.com/office/drawing/2014/main" val="10000"/>
                  </a:ext>
                </a:extLst>
              </a:tr>
              <a:tr h="1869499">
                <a:tc>
                  <a:txBody>
                    <a:bodyPr/>
                    <a:lstStyle/>
                    <a:p>
                      <a:r>
                        <a:rPr lang="en-GB" sz="2400" dirty="0"/>
                        <a:t>Allow silence. A client may need time to think or collect himself.</a:t>
                      </a:r>
                    </a:p>
                  </a:txBody>
                  <a:tcPr>
                    <a:solidFill>
                      <a:schemeClr val="accent2">
                        <a:lumMod val="20000"/>
                        <a:lumOff val="80000"/>
                      </a:schemeClr>
                    </a:solidFill>
                  </a:tcPr>
                </a:tc>
                <a:tc>
                  <a:txBody>
                    <a:bodyPr/>
                    <a:lstStyle/>
                    <a:p>
                      <a:r>
                        <a:rPr lang="en-GB" sz="2000" dirty="0"/>
                        <a:t>Avoid asking</a:t>
                      </a:r>
                      <a:r>
                        <a:rPr lang="en-GB" sz="2000" baseline="0" dirty="0"/>
                        <a:t> multiple questions. For example, “What time did the accident happen? Where were you standing? Did anyone witness this?” – client may become confused. </a:t>
                      </a:r>
                      <a:endParaRPr lang="en-GB" sz="2000" dirty="0"/>
                    </a:p>
                  </a:txBody>
                  <a:tcPr>
                    <a:solidFill>
                      <a:schemeClr val="accent6">
                        <a:lumMod val="20000"/>
                        <a:lumOff val="80000"/>
                      </a:schemeClr>
                    </a:solidFill>
                  </a:tcPr>
                </a:tc>
                <a:extLst>
                  <a:ext uri="{0D108BD9-81ED-4DB2-BD59-A6C34878D82A}">
                    <a16:rowId xmlns:a16="http://schemas.microsoft.com/office/drawing/2014/main" val="10001"/>
                  </a:ext>
                </a:extLst>
              </a:tr>
              <a:tr h="1869499">
                <a:tc>
                  <a:txBody>
                    <a:bodyPr/>
                    <a:lstStyle/>
                    <a:p>
                      <a:r>
                        <a:rPr lang="en-GB" sz="2400" dirty="0"/>
                        <a:t>Use closed questions</a:t>
                      </a:r>
                      <a:r>
                        <a:rPr lang="en-GB" sz="2400" baseline="0" dirty="0"/>
                        <a:t> later in the interview to clarify points with the client. E.g. Was it Mr Smith or Ms Grey who helped you to your feet?</a:t>
                      </a:r>
                      <a:endParaRPr lang="en-GB" sz="2400" dirty="0"/>
                    </a:p>
                  </a:txBody>
                  <a:tcPr>
                    <a:solidFill>
                      <a:schemeClr val="accent2">
                        <a:lumMod val="20000"/>
                        <a:lumOff val="80000"/>
                      </a:schemeClr>
                    </a:solidFill>
                  </a:tcPr>
                </a:tc>
                <a:tc>
                  <a:txBody>
                    <a:bodyPr/>
                    <a:lstStyle/>
                    <a:p>
                      <a:r>
                        <a:rPr lang="en-GB" sz="2000" dirty="0"/>
                        <a:t>Try</a:t>
                      </a:r>
                      <a:r>
                        <a:rPr lang="en-GB" sz="2000" baseline="0" dirty="0"/>
                        <a:t> not to use Leading questions as the client may be tempted to say what they think the lawyer wants to hear rather than the truth. E.g. After the assault did you feel too frightened to go home?</a:t>
                      </a:r>
                      <a:endParaRPr lang="en-GB" sz="2000" dirty="0"/>
                    </a:p>
                  </a:txBody>
                  <a:tcPr>
                    <a:solidFill>
                      <a:schemeClr val="accent6">
                        <a:lumMod val="20000"/>
                        <a:lumOff val="80000"/>
                      </a:schemeClr>
                    </a:solidFill>
                  </a:tcPr>
                </a:tc>
                <a:extLst>
                  <a:ext uri="{0D108BD9-81ED-4DB2-BD59-A6C34878D82A}">
                    <a16:rowId xmlns:a16="http://schemas.microsoft.com/office/drawing/2014/main" val="10002"/>
                  </a:ext>
                </a:extLst>
              </a:tr>
              <a:tr h="1168437">
                <a:tc>
                  <a:txBody>
                    <a:bodyPr/>
                    <a:lstStyle/>
                    <a:p>
                      <a:endParaRPr lang="en-GB" dirty="0"/>
                    </a:p>
                  </a:txBody>
                  <a:tcPr>
                    <a:solidFill>
                      <a:schemeClr val="accent2">
                        <a:lumMod val="20000"/>
                        <a:lumOff val="80000"/>
                      </a:schemeClr>
                    </a:solidFill>
                  </a:tcPr>
                </a:tc>
                <a:tc>
                  <a:txBody>
                    <a:bodyPr/>
                    <a:lstStyle/>
                    <a:p>
                      <a:r>
                        <a:rPr lang="en-GB" sz="2000" dirty="0"/>
                        <a:t>Try to avoid closed questions at</a:t>
                      </a:r>
                      <a:r>
                        <a:rPr lang="en-GB" sz="2000" baseline="0" dirty="0"/>
                        <a:t> the beginning of the interview as they will only elicit a yes or no answer.</a:t>
                      </a:r>
                      <a:endParaRPr lang="en-GB" sz="2000" dirty="0"/>
                    </a:p>
                  </a:txBody>
                  <a:tcPr>
                    <a:solidFill>
                      <a:schemeClr val="accent6">
                        <a:lumMod val="20000"/>
                        <a:lumOff val="80000"/>
                      </a:schemeClr>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282695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40404"/>
            <a:ext cx="10058400" cy="1371600"/>
          </a:xfrm>
        </p:spPr>
        <p:txBody>
          <a:bodyPr>
            <a:normAutofit/>
          </a:bodyPr>
          <a:lstStyle/>
          <a:p>
            <a:r>
              <a:rPr lang="en-GB" b="1" u="sng" dirty="0"/>
              <a:t>ACQUIRE INFORMATION: Funnelling</a:t>
            </a:r>
          </a:p>
        </p:txBody>
      </p:sp>
      <p:sp>
        <p:nvSpPr>
          <p:cNvPr id="16" name="Rectangle 15"/>
          <p:cNvSpPr/>
          <p:nvPr/>
        </p:nvSpPr>
        <p:spPr>
          <a:xfrm>
            <a:off x="552894" y="6060559"/>
            <a:ext cx="3508743" cy="46783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Content Placeholder 2"/>
          <p:cNvSpPr>
            <a:spLocks noGrp="1"/>
          </p:cNvSpPr>
          <p:nvPr>
            <p:ph idx="1"/>
          </p:nvPr>
        </p:nvSpPr>
        <p:spPr>
          <a:xfrm>
            <a:off x="552894" y="902705"/>
            <a:ext cx="9987346" cy="5667153"/>
          </a:xfrm>
        </p:spPr>
        <p:txBody>
          <a:bodyPr>
            <a:noAutofit/>
          </a:bodyPr>
          <a:lstStyle/>
          <a:p>
            <a:r>
              <a:rPr lang="en-GB" sz="2400" dirty="0">
                <a:solidFill>
                  <a:schemeClr val="tx2">
                    <a:lumMod val="60000"/>
                    <a:lumOff val="40000"/>
                  </a:schemeClr>
                </a:solidFill>
                <a:cs typeface="Times New Roman" panose="02020603050405020304" pitchFamily="18" charset="0"/>
              </a:rPr>
              <a:t>To ask the client an </a:t>
            </a:r>
            <a:r>
              <a:rPr lang="en-GB" sz="2400" b="1" dirty="0">
                <a:solidFill>
                  <a:schemeClr val="tx2">
                    <a:lumMod val="60000"/>
                    <a:lumOff val="40000"/>
                  </a:schemeClr>
                </a:solidFill>
                <a:cs typeface="Times New Roman" panose="02020603050405020304" pitchFamily="18" charset="0"/>
              </a:rPr>
              <a:t>open question </a:t>
            </a:r>
            <a:r>
              <a:rPr lang="en-GB" sz="2400" dirty="0">
                <a:solidFill>
                  <a:schemeClr val="tx2">
                    <a:lumMod val="60000"/>
                    <a:lumOff val="40000"/>
                  </a:schemeClr>
                </a:solidFill>
                <a:cs typeface="Times New Roman" panose="02020603050405020304" pitchFamily="18" charset="0"/>
              </a:rPr>
              <a:t>to start the discussion and, as the client tells his story, listen carefully. </a:t>
            </a:r>
            <a:r>
              <a:rPr lang="en-GB" sz="2400" dirty="0" err="1">
                <a:solidFill>
                  <a:schemeClr val="tx2">
                    <a:lumMod val="60000"/>
                    <a:lumOff val="40000"/>
                  </a:schemeClr>
                </a:solidFill>
                <a:cs typeface="Times New Roman" panose="02020603050405020304" pitchFamily="18" charset="0"/>
              </a:rPr>
              <a:t>e.g</a:t>
            </a:r>
            <a:r>
              <a:rPr lang="en-GB" sz="2400" dirty="0">
                <a:solidFill>
                  <a:schemeClr val="tx2">
                    <a:lumMod val="60000"/>
                    <a:lumOff val="40000"/>
                  </a:schemeClr>
                </a:solidFill>
                <a:cs typeface="Times New Roman" panose="02020603050405020304" pitchFamily="18" charset="0"/>
              </a:rPr>
              <a:t> </a:t>
            </a:r>
            <a:r>
              <a:rPr lang="en-GB" sz="2400" b="1" dirty="0">
                <a:solidFill>
                  <a:schemeClr val="tx2"/>
                </a:solidFill>
              </a:rPr>
              <a:t>What happened?</a:t>
            </a:r>
            <a:endParaRPr lang="en-GB" sz="2400" dirty="0">
              <a:solidFill>
                <a:srgbClr val="FF0000"/>
              </a:solidFill>
              <a:cs typeface="Times New Roman" panose="02020603050405020304" pitchFamily="18" charset="0"/>
            </a:endParaRPr>
          </a:p>
          <a:p>
            <a:r>
              <a:rPr lang="en-GB" sz="2400" dirty="0">
                <a:solidFill>
                  <a:schemeClr val="accent5">
                    <a:lumMod val="75000"/>
                  </a:schemeClr>
                </a:solidFill>
                <a:cs typeface="Times New Roman" panose="02020603050405020304" pitchFamily="18" charset="0"/>
              </a:rPr>
              <a:t>Once the basic story has been obtained, the interviewer can ask questions which set the story in </a:t>
            </a:r>
            <a:r>
              <a:rPr lang="en-GB" sz="2400" b="1" dirty="0">
                <a:solidFill>
                  <a:schemeClr val="accent5">
                    <a:lumMod val="75000"/>
                  </a:schemeClr>
                </a:solidFill>
                <a:cs typeface="Times New Roman" panose="02020603050405020304" pitchFamily="18" charset="0"/>
              </a:rPr>
              <a:t>context</a:t>
            </a:r>
            <a:r>
              <a:rPr lang="en-GB" sz="2400" dirty="0">
                <a:solidFill>
                  <a:schemeClr val="accent5">
                    <a:lumMod val="75000"/>
                  </a:schemeClr>
                </a:solidFill>
                <a:cs typeface="Times New Roman" panose="02020603050405020304" pitchFamily="18" charset="0"/>
              </a:rPr>
              <a:t> and use “</a:t>
            </a:r>
            <a:r>
              <a:rPr lang="en-GB" sz="2400" b="1" dirty="0">
                <a:solidFill>
                  <a:schemeClr val="accent5">
                    <a:lumMod val="75000"/>
                  </a:schemeClr>
                </a:solidFill>
                <a:cs typeface="Times New Roman" panose="02020603050405020304" pitchFamily="18" charset="0"/>
              </a:rPr>
              <a:t>why, who, where, how, when ( and what else</a:t>
            </a:r>
            <a:r>
              <a:rPr lang="en-GB" sz="2400" dirty="0">
                <a:solidFill>
                  <a:schemeClr val="accent5">
                    <a:lumMod val="75000"/>
                  </a:schemeClr>
                </a:solidFill>
                <a:cs typeface="Times New Roman" panose="02020603050405020304" pitchFamily="18" charset="0"/>
              </a:rPr>
              <a:t>)” in order to do so. </a:t>
            </a:r>
          </a:p>
          <a:p>
            <a:r>
              <a:rPr lang="en-GB" sz="2400" dirty="0">
                <a:solidFill>
                  <a:schemeClr val="accent2"/>
                </a:solidFill>
                <a:cs typeface="Times New Roman" panose="02020603050405020304" pitchFamily="18" charset="0"/>
              </a:rPr>
              <a:t>Once the context is clear, the interviewer can ask questions to elicit exactly </a:t>
            </a:r>
            <a:r>
              <a:rPr lang="en-GB" sz="2400" b="1" dirty="0">
                <a:solidFill>
                  <a:schemeClr val="accent2"/>
                </a:solidFill>
                <a:cs typeface="Times New Roman" panose="02020603050405020304" pitchFamily="18" charset="0"/>
              </a:rPr>
              <a:t>how the events unfolded </a:t>
            </a:r>
            <a:r>
              <a:rPr lang="en-GB" sz="2400" dirty="0">
                <a:solidFill>
                  <a:schemeClr val="accent2"/>
                </a:solidFill>
                <a:cs typeface="Times New Roman" panose="02020603050405020304" pitchFamily="18" charset="0"/>
              </a:rPr>
              <a:t>and clarify any unclear points using “how” and “why” as a starting point. </a:t>
            </a:r>
          </a:p>
          <a:p>
            <a:r>
              <a:rPr lang="en-GB" sz="2400" dirty="0">
                <a:solidFill>
                  <a:schemeClr val="tx2">
                    <a:lumMod val="60000"/>
                    <a:lumOff val="40000"/>
                  </a:schemeClr>
                </a:solidFill>
                <a:cs typeface="Times New Roman" panose="02020603050405020304" pitchFamily="18" charset="0"/>
              </a:rPr>
              <a:t>Finally, </a:t>
            </a:r>
            <a:r>
              <a:rPr lang="en-GB" sz="2400" b="1" dirty="0">
                <a:solidFill>
                  <a:schemeClr val="tx2">
                    <a:lumMod val="60000"/>
                    <a:lumOff val="40000"/>
                  </a:schemeClr>
                </a:solidFill>
                <a:cs typeface="Times New Roman" panose="02020603050405020304" pitchFamily="18" charset="0"/>
              </a:rPr>
              <a:t>closed questions </a:t>
            </a:r>
            <a:r>
              <a:rPr lang="en-GB" sz="2400" dirty="0">
                <a:solidFill>
                  <a:schemeClr val="tx2">
                    <a:lumMod val="60000"/>
                    <a:lumOff val="40000"/>
                  </a:schemeClr>
                </a:solidFill>
                <a:cs typeface="Times New Roman" panose="02020603050405020304" pitchFamily="18" charset="0"/>
              </a:rPr>
              <a:t>can be used to clarify or check any final details.</a:t>
            </a:r>
          </a:p>
          <a:p>
            <a:r>
              <a:rPr lang="en-GB" sz="2400" dirty="0"/>
              <a:t> This funnelling process can be repeated to cover a number of topics if necessary.</a:t>
            </a:r>
          </a:p>
          <a:p>
            <a:r>
              <a:rPr lang="en-GB" sz="2400" b="1" dirty="0">
                <a:highlight>
                  <a:srgbClr val="FFFF00"/>
                </a:highlight>
              </a:rPr>
              <a:t>See Mrs Miggins Example ( Moodle)</a:t>
            </a:r>
          </a:p>
        </p:txBody>
      </p:sp>
      <p:cxnSp>
        <p:nvCxnSpPr>
          <p:cNvPr id="5" name="Straight Connector 4"/>
          <p:cNvCxnSpPr/>
          <p:nvPr/>
        </p:nvCxnSpPr>
        <p:spPr>
          <a:xfrm>
            <a:off x="9119191" y="1637414"/>
            <a:ext cx="907311" cy="3976577"/>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H="1">
            <a:off x="11125200" y="1637412"/>
            <a:ext cx="708836" cy="397657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27743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0837" y="0"/>
            <a:ext cx="10058400" cy="1371600"/>
          </a:xfrm>
        </p:spPr>
        <p:txBody>
          <a:bodyPr/>
          <a:lstStyle/>
          <a:p>
            <a:r>
              <a:rPr lang="en-GB" dirty="0"/>
              <a:t>ACQUIRE INFORMATION: TASK</a:t>
            </a:r>
            <a:br>
              <a:rPr lang="en-GB" dirty="0"/>
            </a:br>
            <a:r>
              <a:rPr lang="en-GB" dirty="0"/>
              <a:t>See Gaining Information Task ( Moodle)</a:t>
            </a:r>
          </a:p>
        </p:txBody>
      </p:sp>
      <p:pic>
        <p:nvPicPr>
          <p:cNvPr id="4" name="Content Placeholder 3"/>
          <p:cNvPicPr>
            <a:picLocks noGrp="1" noChangeAspect="1"/>
          </p:cNvPicPr>
          <p:nvPr>
            <p:ph idx="1"/>
          </p:nvPr>
        </p:nvPicPr>
        <p:blipFill rotWithShape="1">
          <a:blip r:embed="rId3"/>
          <a:srcRect l="36057" t="25030" r="36759" b="6602"/>
          <a:stretch/>
        </p:blipFill>
        <p:spPr>
          <a:xfrm>
            <a:off x="2398143" y="1276709"/>
            <a:ext cx="5129842" cy="4905022"/>
          </a:xfrm>
          <a:prstGeom prst="rect">
            <a:avLst/>
          </a:prstGeom>
        </p:spPr>
      </p:pic>
    </p:spTree>
    <p:extLst>
      <p:ext uri="{BB962C8B-B14F-4D97-AF65-F5344CB8AC3E}">
        <p14:creationId xmlns:p14="http://schemas.microsoft.com/office/powerpoint/2010/main" val="13604179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554" y="84691"/>
            <a:ext cx="3546571" cy="802154"/>
          </a:xfrm>
        </p:spPr>
        <p:txBody>
          <a:bodyPr/>
          <a:lstStyle/>
          <a:p>
            <a:r>
              <a:rPr lang="en-GB" b="1" u="sng" dirty="0"/>
              <a:t>S</a:t>
            </a:r>
            <a:r>
              <a:rPr lang="en-GB" u="sng" dirty="0"/>
              <a:t>upply Advice</a:t>
            </a:r>
          </a:p>
        </p:txBody>
      </p:sp>
      <p:sp>
        <p:nvSpPr>
          <p:cNvPr id="3" name="Content Placeholder 2"/>
          <p:cNvSpPr>
            <a:spLocks noGrp="1"/>
          </p:cNvSpPr>
          <p:nvPr>
            <p:ph idx="1"/>
          </p:nvPr>
        </p:nvSpPr>
        <p:spPr>
          <a:xfrm>
            <a:off x="338638" y="810884"/>
            <a:ext cx="9875038" cy="5853158"/>
          </a:xfrm>
        </p:spPr>
        <p:txBody>
          <a:bodyPr>
            <a:noAutofit/>
          </a:bodyPr>
          <a:lstStyle/>
          <a:p>
            <a:pPr marL="0" indent="0">
              <a:buNone/>
            </a:pPr>
            <a:r>
              <a:rPr lang="en-GB" sz="2000" dirty="0"/>
              <a:t>Advising a client fully can involve more than legal advice and it may include practical, non-legal solutions. For example, ADR, funding, risks involved in the case.</a:t>
            </a:r>
          </a:p>
          <a:p>
            <a:pPr marL="0" indent="0">
              <a:buNone/>
            </a:pPr>
            <a:r>
              <a:rPr lang="en-GB" sz="2000" dirty="0"/>
              <a:t>Giving advice can be nerve wracking. The advice must be preliminary as you cannot have possibly gained all the information from the first interview.</a:t>
            </a:r>
            <a:br>
              <a:rPr lang="en-GB" sz="2000" dirty="0"/>
            </a:br>
            <a:endParaRPr lang="en-GB" sz="2000" dirty="0"/>
          </a:p>
          <a:p>
            <a:pPr marL="0" indent="0">
              <a:buNone/>
            </a:pPr>
            <a:r>
              <a:rPr lang="en-GB" sz="2000" b="1" u="sng" dirty="0">
                <a:solidFill>
                  <a:schemeClr val="accent2">
                    <a:lumMod val="75000"/>
                  </a:schemeClr>
                </a:solidFill>
                <a:latin typeface="Lucida Sans Unicode" panose="020B0602030504020204" pitchFamily="34" charset="0"/>
                <a:cs typeface="Lucida Sans Unicode" panose="020B0602030504020204" pitchFamily="34" charset="0"/>
              </a:rPr>
              <a:t>The advice should be:</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Well structured</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Clear to the client</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The law should be clearly explained and the client advised on how the law applies to his case.</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If you are setting a specific task to the client, such as to bring in documents, you must make the time limit clear.</a:t>
            </a:r>
          </a:p>
          <a:p>
            <a:pPr>
              <a:buFontTx/>
              <a:buChar char="-"/>
            </a:pPr>
            <a:r>
              <a:rPr lang="en-GB" sz="2000" dirty="0">
                <a:solidFill>
                  <a:schemeClr val="accent2">
                    <a:lumMod val="75000"/>
                  </a:schemeClr>
                </a:solidFill>
                <a:latin typeface="Lucida Sans Unicode" panose="020B0602030504020204" pitchFamily="34" charset="0"/>
                <a:cs typeface="Lucida Sans Unicode" panose="020B0602030504020204" pitchFamily="34" charset="0"/>
              </a:rPr>
              <a:t>If further information is required before detailed advice can be given, make it clear to the client what is required and whose responsibility it is to obtain the information.</a:t>
            </a:r>
          </a:p>
        </p:txBody>
      </p:sp>
    </p:spTree>
    <p:extLst>
      <p:ext uri="{BB962C8B-B14F-4D97-AF65-F5344CB8AC3E}">
        <p14:creationId xmlns:p14="http://schemas.microsoft.com/office/powerpoint/2010/main" val="26558268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8639" y="3292872"/>
            <a:ext cx="3425998" cy="355515"/>
          </a:xfrm>
        </p:spPr>
        <p:txBody>
          <a:bodyPr>
            <a:noAutofit/>
          </a:bodyPr>
          <a:lstStyle/>
          <a:p>
            <a:r>
              <a:rPr lang="en-GB" sz="4000" u="sng" dirty="0"/>
              <a:t>Supply Advice</a:t>
            </a:r>
          </a:p>
        </p:txBody>
      </p:sp>
      <p:sp>
        <p:nvSpPr>
          <p:cNvPr id="4" name="Rounded Rectangle 3"/>
          <p:cNvSpPr/>
          <p:nvPr/>
        </p:nvSpPr>
        <p:spPr>
          <a:xfrm>
            <a:off x="6571133" y="246373"/>
            <a:ext cx="4903583" cy="285511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782237" y="368845"/>
            <a:ext cx="4540101" cy="267765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dirty="0"/>
              <a:t>Must be clear to the client and specific to the clients case. </a:t>
            </a:r>
          </a:p>
          <a:p>
            <a:endParaRPr lang="en-GB" sz="2400" dirty="0"/>
          </a:p>
          <a:p>
            <a:r>
              <a:rPr lang="en-GB" sz="2400" dirty="0"/>
              <a:t>Most clients do not want a lecture on all of the fascinating case law in your favourite area of law.</a:t>
            </a:r>
          </a:p>
        </p:txBody>
      </p:sp>
      <p:sp>
        <p:nvSpPr>
          <p:cNvPr id="6" name="Rounded Rectangle 5"/>
          <p:cNvSpPr/>
          <p:nvPr/>
        </p:nvSpPr>
        <p:spPr>
          <a:xfrm>
            <a:off x="5329268" y="4876922"/>
            <a:ext cx="5273749" cy="180753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5734190" y="4995859"/>
            <a:ext cx="4463903" cy="156966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dirty="0"/>
              <a:t>There will be some information the professional bodies require to be represented to the client.</a:t>
            </a:r>
          </a:p>
        </p:txBody>
      </p:sp>
      <p:sp>
        <p:nvSpPr>
          <p:cNvPr id="8" name="Rounded Rectangle 7"/>
          <p:cNvSpPr/>
          <p:nvPr/>
        </p:nvSpPr>
        <p:spPr>
          <a:xfrm>
            <a:off x="744279" y="382772"/>
            <a:ext cx="4189228" cy="13762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ounded Rectangle 8"/>
          <p:cNvSpPr/>
          <p:nvPr/>
        </p:nvSpPr>
        <p:spPr>
          <a:xfrm>
            <a:off x="574158" y="2849526"/>
            <a:ext cx="3224119" cy="20741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967562" y="470726"/>
            <a:ext cx="4189228" cy="156966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dirty="0"/>
              <a:t>The balance between telling a client what to do and giving advice is a fine one that improves with practice.</a:t>
            </a:r>
          </a:p>
        </p:txBody>
      </p:sp>
      <p:sp>
        <p:nvSpPr>
          <p:cNvPr id="11" name="TextBox 10"/>
          <p:cNvSpPr txBox="1"/>
          <p:nvPr/>
        </p:nvSpPr>
        <p:spPr>
          <a:xfrm>
            <a:off x="744278" y="3104705"/>
            <a:ext cx="3154241" cy="1938992"/>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400" dirty="0"/>
              <a:t>All options available to be the client must be addressed and the advantages and dis-advantages given.</a:t>
            </a:r>
          </a:p>
        </p:txBody>
      </p:sp>
      <p:pic>
        <p:nvPicPr>
          <p:cNvPr id="24" name="Picture 23"/>
          <p:cNvPicPr>
            <a:picLocks noChangeAspect="1"/>
          </p:cNvPicPr>
          <p:nvPr/>
        </p:nvPicPr>
        <p:blipFill>
          <a:blip r:embed="rId3"/>
          <a:stretch>
            <a:fillRect/>
          </a:stretch>
        </p:blipFill>
        <p:spPr>
          <a:xfrm>
            <a:off x="1993907" y="5104815"/>
            <a:ext cx="1950116" cy="1460704"/>
          </a:xfrm>
          <a:prstGeom prst="rect">
            <a:avLst/>
          </a:prstGeom>
        </p:spPr>
      </p:pic>
      <p:pic>
        <p:nvPicPr>
          <p:cNvPr id="25" name="Picture 24"/>
          <p:cNvPicPr>
            <a:picLocks noChangeAspect="1"/>
          </p:cNvPicPr>
          <p:nvPr/>
        </p:nvPicPr>
        <p:blipFill>
          <a:blip r:embed="rId4"/>
          <a:stretch>
            <a:fillRect/>
          </a:stretch>
        </p:blipFill>
        <p:spPr>
          <a:xfrm>
            <a:off x="7826072" y="3416930"/>
            <a:ext cx="1087315" cy="1087315"/>
          </a:xfrm>
          <a:prstGeom prst="rect">
            <a:avLst/>
          </a:prstGeom>
        </p:spPr>
      </p:pic>
    </p:spTree>
    <p:extLst>
      <p:ext uri="{BB962C8B-B14F-4D97-AF65-F5344CB8AC3E}">
        <p14:creationId xmlns:p14="http://schemas.microsoft.com/office/powerpoint/2010/main" val="24783971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 Ending the Interview</a:t>
            </a:r>
          </a:p>
        </p:txBody>
      </p:sp>
      <p:sp>
        <p:nvSpPr>
          <p:cNvPr id="3" name="Content Placeholder 2"/>
          <p:cNvSpPr>
            <a:spLocks noGrp="1"/>
          </p:cNvSpPr>
          <p:nvPr>
            <p:ph idx="1"/>
          </p:nvPr>
        </p:nvSpPr>
        <p:spPr>
          <a:xfrm>
            <a:off x="677334" y="1776438"/>
            <a:ext cx="8759964" cy="4043517"/>
          </a:xfrm>
        </p:spPr>
        <p:txBody>
          <a:bodyPr>
            <a:normAutofit/>
          </a:bodyPr>
          <a:lstStyle/>
          <a:p>
            <a:pPr marL="0" indent="0">
              <a:buNone/>
            </a:pPr>
            <a:r>
              <a:rPr lang="en-GB" sz="3200" b="1" dirty="0">
                <a:highlight>
                  <a:srgbClr val="FFFF00"/>
                </a:highlight>
              </a:rPr>
              <a:t>TASK</a:t>
            </a:r>
            <a:br>
              <a:rPr lang="en-GB" sz="3200" b="1" dirty="0">
                <a:highlight>
                  <a:srgbClr val="FFFF00"/>
                </a:highlight>
              </a:rPr>
            </a:br>
            <a:endParaRPr lang="en-GB" sz="3200" b="1" dirty="0">
              <a:highlight>
                <a:srgbClr val="FFFF00"/>
              </a:highlight>
            </a:endParaRPr>
          </a:p>
          <a:p>
            <a:pPr marL="342900" indent="-342900">
              <a:buAutoNum type="arabicPeriod"/>
            </a:pPr>
            <a:r>
              <a:rPr lang="en-GB" sz="3200" b="1" dirty="0"/>
              <a:t>What needs to be done during the final stages of an interview?</a:t>
            </a:r>
            <a:br>
              <a:rPr lang="en-GB" sz="3200" b="1" dirty="0"/>
            </a:br>
            <a:endParaRPr lang="en-GB" sz="3200" b="1" dirty="0"/>
          </a:p>
          <a:p>
            <a:pPr marL="342900" indent="-342900">
              <a:buAutoNum type="arabicPeriod"/>
            </a:pPr>
            <a:r>
              <a:rPr lang="en-GB" sz="3200" b="1" dirty="0"/>
              <a:t> List what you think are the main things to deal with?</a:t>
            </a:r>
          </a:p>
        </p:txBody>
      </p:sp>
    </p:spTree>
    <p:extLst>
      <p:ext uri="{BB962C8B-B14F-4D97-AF65-F5344CB8AC3E}">
        <p14:creationId xmlns:p14="http://schemas.microsoft.com/office/powerpoint/2010/main" val="33685872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 Ending the interview</a:t>
            </a:r>
          </a:p>
        </p:txBody>
      </p:sp>
      <p:sp>
        <p:nvSpPr>
          <p:cNvPr id="3" name="Content Placeholder 2"/>
          <p:cNvSpPr>
            <a:spLocks noGrp="1"/>
          </p:cNvSpPr>
          <p:nvPr>
            <p:ph idx="1"/>
          </p:nvPr>
        </p:nvSpPr>
        <p:spPr>
          <a:xfrm>
            <a:off x="715662" y="1421404"/>
            <a:ext cx="8596668" cy="3880773"/>
          </a:xfrm>
        </p:spPr>
        <p:txBody>
          <a:bodyPr/>
          <a:lstStyle/>
          <a:p>
            <a:pPr marL="0" indent="0">
              <a:buNone/>
            </a:pPr>
            <a:r>
              <a:rPr lang="en-GB" dirty="0"/>
              <a:t>At the conclusion of the interview, the lawyer should:</a:t>
            </a:r>
          </a:p>
        </p:txBody>
      </p:sp>
      <p:graphicFrame>
        <p:nvGraphicFramePr>
          <p:cNvPr id="4" name="Table 3"/>
          <p:cNvGraphicFramePr>
            <a:graphicFrameLocks noGrp="1"/>
          </p:cNvGraphicFramePr>
          <p:nvPr>
            <p:extLst>
              <p:ext uri="{D42A27DB-BD31-4B8C-83A1-F6EECF244321}">
                <p14:modId xmlns:p14="http://schemas.microsoft.com/office/powerpoint/2010/main" val="2715850223"/>
              </p:ext>
            </p:extLst>
          </p:nvPr>
        </p:nvGraphicFramePr>
        <p:xfrm>
          <a:off x="897061" y="2261045"/>
          <a:ext cx="9624646" cy="3727936"/>
        </p:xfrm>
        <a:graphic>
          <a:graphicData uri="http://schemas.openxmlformats.org/drawingml/2006/table">
            <a:tbl>
              <a:tblPr firstRow="1" bandRow="1">
                <a:tableStyleId>{5C22544A-7EE6-4342-B048-85BDC9FD1C3A}</a:tableStyleId>
              </a:tblPr>
              <a:tblGrid>
                <a:gridCol w="9624646">
                  <a:extLst>
                    <a:ext uri="{9D8B030D-6E8A-4147-A177-3AD203B41FA5}">
                      <a16:colId xmlns:a16="http://schemas.microsoft.com/office/drawing/2014/main" val="20000"/>
                    </a:ext>
                  </a:extLst>
                </a:gridCol>
              </a:tblGrid>
              <a:tr h="500256">
                <a:tc>
                  <a:txBody>
                    <a:bodyPr/>
                    <a:lstStyle/>
                    <a:p>
                      <a:r>
                        <a:rPr lang="en-GB" b="0" i="1" dirty="0">
                          <a:solidFill>
                            <a:schemeClr val="tx1"/>
                          </a:solidFill>
                          <a:latin typeface="Arial Black" panose="020B0A04020102020204" pitchFamily="34" charset="0"/>
                        </a:rPr>
                        <a:t>Ask the client if he wishes to instruct the lawyer</a:t>
                      </a:r>
                    </a:p>
                  </a:txBody>
                  <a:tcPr>
                    <a:solidFill>
                      <a:schemeClr val="accent2">
                        <a:lumMod val="20000"/>
                        <a:lumOff val="80000"/>
                      </a:schemeClr>
                    </a:solidFill>
                  </a:tcPr>
                </a:tc>
                <a:extLst>
                  <a:ext uri="{0D108BD9-81ED-4DB2-BD59-A6C34878D82A}">
                    <a16:rowId xmlns:a16="http://schemas.microsoft.com/office/drawing/2014/main" val="10000"/>
                  </a:ext>
                </a:extLst>
              </a:tr>
              <a:tr h="863456">
                <a:tc>
                  <a:txBody>
                    <a:bodyPr/>
                    <a:lstStyle/>
                    <a:p>
                      <a:r>
                        <a:rPr lang="en-GB" b="0" i="1" dirty="0">
                          <a:solidFill>
                            <a:schemeClr val="tx1"/>
                          </a:solidFill>
                          <a:latin typeface="Arial Black" panose="020B0A04020102020204" pitchFamily="34" charset="0"/>
                        </a:rPr>
                        <a:t>Ensure that he has a clear idea</a:t>
                      </a:r>
                      <a:r>
                        <a:rPr lang="en-GB" b="0" i="1" baseline="0" dirty="0">
                          <a:solidFill>
                            <a:schemeClr val="tx1"/>
                          </a:solidFill>
                          <a:latin typeface="Arial Black" panose="020B0A04020102020204" pitchFamily="34" charset="0"/>
                        </a:rPr>
                        <a:t> of the action the lawyer will take on his behalf</a:t>
                      </a:r>
                      <a:endParaRPr lang="en-GB" b="0" i="1" dirty="0">
                        <a:solidFill>
                          <a:schemeClr val="tx1"/>
                        </a:solidFill>
                        <a:latin typeface="Arial Black" panose="020B0A04020102020204" pitchFamily="34" charset="0"/>
                      </a:endParaRPr>
                    </a:p>
                  </a:txBody>
                  <a:tcPr/>
                </a:tc>
                <a:extLst>
                  <a:ext uri="{0D108BD9-81ED-4DB2-BD59-A6C34878D82A}">
                    <a16:rowId xmlns:a16="http://schemas.microsoft.com/office/drawing/2014/main" val="10001"/>
                  </a:ext>
                </a:extLst>
              </a:tr>
              <a:tr h="500256">
                <a:tc>
                  <a:txBody>
                    <a:bodyPr/>
                    <a:lstStyle/>
                    <a:p>
                      <a:r>
                        <a:rPr lang="en-GB" i="1" dirty="0">
                          <a:solidFill>
                            <a:schemeClr val="tx1"/>
                          </a:solidFill>
                          <a:latin typeface="Arial Black" panose="020B0A04020102020204" pitchFamily="34" charset="0"/>
                        </a:rPr>
                        <a:t>Inform</a:t>
                      </a:r>
                      <a:r>
                        <a:rPr lang="en-GB" i="1" baseline="0" dirty="0">
                          <a:solidFill>
                            <a:schemeClr val="tx1"/>
                          </a:solidFill>
                          <a:latin typeface="Arial Black" panose="020B0A04020102020204" pitchFamily="34" charset="0"/>
                        </a:rPr>
                        <a:t> the client who is responsible for his case</a:t>
                      </a:r>
                      <a:endParaRPr lang="en-GB" i="1" dirty="0">
                        <a:solidFill>
                          <a:schemeClr val="tx1"/>
                        </a:solidFill>
                        <a:latin typeface="Arial Black" panose="020B0A04020102020204" pitchFamily="34" charset="0"/>
                      </a:endParaRPr>
                    </a:p>
                  </a:txBody>
                  <a:tcPr>
                    <a:solidFill>
                      <a:schemeClr val="accent2">
                        <a:lumMod val="20000"/>
                        <a:lumOff val="80000"/>
                      </a:schemeClr>
                    </a:solidFill>
                  </a:tcPr>
                </a:tc>
                <a:extLst>
                  <a:ext uri="{0D108BD9-81ED-4DB2-BD59-A6C34878D82A}">
                    <a16:rowId xmlns:a16="http://schemas.microsoft.com/office/drawing/2014/main" val="10002"/>
                  </a:ext>
                </a:extLst>
              </a:tr>
              <a:tr h="500256">
                <a:tc>
                  <a:txBody>
                    <a:bodyPr/>
                    <a:lstStyle/>
                    <a:p>
                      <a:r>
                        <a:rPr lang="en-GB" i="1" dirty="0">
                          <a:solidFill>
                            <a:schemeClr val="tx1"/>
                          </a:solidFill>
                          <a:latin typeface="Arial Black" panose="020B0A04020102020204" pitchFamily="34" charset="0"/>
                        </a:rPr>
                        <a:t>Ensure that the client is clear on how</a:t>
                      </a:r>
                      <a:r>
                        <a:rPr lang="en-GB" i="1" baseline="0" dirty="0">
                          <a:solidFill>
                            <a:schemeClr val="tx1"/>
                          </a:solidFill>
                          <a:latin typeface="Arial Black" panose="020B0A04020102020204" pitchFamily="34" charset="0"/>
                        </a:rPr>
                        <a:t> he can contact the lawyer</a:t>
                      </a:r>
                      <a:endParaRPr lang="en-GB" i="1" dirty="0">
                        <a:solidFill>
                          <a:schemeClr val="tx1"/>
                        </a:solidFill>
                        <a:latin typeface="Arial Black" panose="020B0A04020102020204" pitchFamily="34" charset="0"/>
                      </a:endParaRPr>
                    </a:p>
                  </a:txBody>
                  <a:tcPr/>
                </a:tc>
                <a:extLst>
                  <a:ext uri="{0D108BD9-81ED-4DB2-BD59-A6C34878D82A}">
                    <a16:rowId xmlns:a16="http://schemas.microsoft.com/office/drawing/2014/main" val="10003"/>
                  </a:ext>
                </a:extLst>
              </a:tr>
              <a:tr h="863456">
                <a:tc>
                  <a:txBody>
                    <a:bodyPr/>
                    <a:lstStyle/>
                    <a:p>
                      <a:r>
                        <a:rPr lang="en-GB" i="1" dirty="0">
                          <a:solidFill>
                            <a:schemeClr val="tx1"/>
                          </a:solidFill>
                          <a:latin typeface="Arial Black" panose="020B0A04020102020204" pitchFamily="34" charset="0"/>
                        </a:rPr>
                        <a:t>Confirm with the client any actions the client is required to take and the time frames for completion of these steps</a:t>
                      </a:r>
                    </a:p>
                  </a:txBody>
                  <a:tcPr>
                    <a:solidFill>
                      <a:schemeClr val="accent2">
                        <a:lumMod val="20000"/>
                        <a:lumOff val="80000"/>
                      </a:schemeClr>
                    </a:solidFill>
                  </a:tcPr>
                </a:tc>
                <a:extLst>
                  <a:ext uri="{0D108BD9-81ED-4DB2-BD59-A6C34878D82A}">
                    <a16:rowId xmlns:a16="http://schemas.microsoft.com/office/drawing/2014/main" val="10004"/>
                  </a:ext>
                </a:extLst>
              </a:tr>
              <a:tr h="500256">
                <a:tc>
                  <a:txBody>
                    <a:bodyPr/>
                    <a:lstStyle/>
                    <a:p>
                      <a:r>
                        <a:rPr lang="en-GB" i="1" dirty="0">
                          <a:solidFill>
                            <a:schemeClr val="tx1"/>
                          </a:solidFill>
                          <a:latin typeface="Arial Black" panose="020B0A04020102020204" pitchFamily="34" charset="0"/>
                        </a:rPr>
                        <a:t>Check if the client has any further questions</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2183121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chemeClr val="tx2">
                    <a:lumMod val="60000"/>
                    <a:lumOff val="40000"/>
                  </a:schemeClr>
                </a:solidFill>
              </a:rPr>
              <a:t>SELF ASSESSMENT: INTERVIEWS</a:t>
            </a:r>
          </a:p>
        </p:txBody>
      </p:sp>
      <p:sp>
        <p:nvSpPr>
          <p:cNvPr id="3" name="Content Placeholder 2"/>
          <p:cNvSpPr>
            <a:spLocks noGrp="1"/>
          </p:cNvSpPr>
          <p:nvPr>
            <p:ph idx="1"/>
          </p:nvPr>
        </p:nvSpPr>
        <p:spPr/>
        <p:txBody>
          <a:bodyPr>
            <a:normAutofit lnSpcReduction="10000"/>
          </a:bodyPr>
          <a:lstStyle/>
          <a:p>
            <a:r>
              <a:rPr lang="en-GB" sz="3200" dirty="0"/>
              <a:t>Give 4 techniques that may encourage your client to talk</a:t>
            </a:r>
          </a:p>
          <a:p>
            <a:r>
              <a:rPr lang="en-GB" sz="3200" dirty="0"/>
              <a:t>What is active listening?</a:t>
            </a:r>
          </a:p>
          <a:p>
            <a:r>
              <a:rPr lang="en-GB" sz="3200" dirty="0"/>
              <a:t>Why is non-verbal communication so important?</a:t>
            </a:r>
          </a:p>
          <a:p>
            <a:r>
              <a:rPr lang="en-GB" sz="3200" dirty="0"/>
              <a:t>What does the client need to know at the conclusion of the interview?</a:t>
            </a:r>
          </a:p>
        </p:txBody>
      </p:sp>
    </p:spTree>
    <p:extLst>
      <p:ext uri="{BB962C8B-B14F-4D97-AF65-F5344CB8AC3E}">
        <p14:creationId xmlns:p14="http://schemas.microsoft.com/office/powerpoint/2010/main" val="4127123435"/>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041b216b-d67c-40f0-8fda-c03876662904"/>
    <ds:schemaRef ds:uri="http://purl.org/dc/elements/1.1/"/>
    <ds:schemaRef ds:uri="http://schemas.microsoft.com/office/2006/documentManagement/types"/>
    <ds:schemaRef ds:uri="http://purl.org/dc/terms/"/>
    <ds:schemaRef ds:uri="http://schemas.microsoft.com/office/infopath/2007/PartnerControls"/>
    <ds:schemaRef ds:uri="http://schemas.microsoft.com/office/2006/metadata/properties"/>
    <ds:schemaRef ds:uri="http://www.w3.org/XML/1998/namespace"/>
    <ds:schemaRef ds:uri="http://schemas.openxmlformats.org/package/2006/metadata/core-properties"/>
    <ds:schemaRef ds:uri="aa0a0978-40ed-489e-9e56-6db48364def5"/>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673</TotalTime>
  <Words>2597</Words>
  <Application>Microsoft Office PowerPoint</Application>
  <PresentationFormat>Widescreen</PresentationFormat>
  <Paragraphs>232</Paragraphs>
  <Slides>33</Slides>
  <Notes>33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33</vt:i4>
      </vt:variant>
    </vt:vector>
  </HeadingPairs>
  <TitlesOfParts>
    <vt:vector size="44" baseType="lpstr">
      <vt:lpstr>DengXian</vt:lpstr>
      <vt:lpstr>Aptos</vt:lpstr>
      <vt:lpstr>Arial</vt:lpstr>
      <vt:lpstr>Arial Black</vt:lpstr>
      <vt:lpstr>Arial Narrow</vt:lpstr>
      <vt:lpstr>Lucida Sans Unicode</vt:lpstr>
      <vt:lpstr>Symbol</vt:lpstr>
      <vt:lpstr>Times New Roman</vt:lpstr>
      <vt:lpstr>Trebuchet MS</vt:lpstr>
      <vt:lpstr>Wingdings 3</vt:lpstr>
      <vt:lpstr>Facet</vt:lpstr>
      <vt:lpstr>Principles of Professional Legal Practice </vt:lpstr>
      <vt:lpstr>What will we cover in respect of First Interviews?</vt:lpstr>
      <vt:lpstr>INTRODUCTION</vt:lpstr>
      <vt:lpstr>Preparing for a First Interview</vt:lpstr>
      <vt:lpstr>1.PREPARING FOR THE INTERVIEW</vt:lpstr>
      <vt:lpstr>1. PREPARING FOR THE INTERVIEW</vt:lpstr>
      <vt:lpstr>Preparing for the Interview- Background and Regulatory  Checks : Conflict of Interest</vt:lpstr>
      <vt:lpstr>Preparing for the Interview- Background and Regulatory  Checks : Identity</vt:lpstr>
      <vt:lpstr>Preparing for Interview: Ensure both parties clear on purpose</vt:lpstr>
      <vt:lpstr>Preparing for Interview: ensure both parties are clear on purpose</vt:lpstr>
      <vt:lpstr>Preparing for the Interview</vt:lpstr>
      <vt:lpstr>Preparing for the Interview</vt:lpstr>
      <vt:lpstr>Preparing for the first interview: Agreeing time, date and type of interview </vt:lpstr>
      <vt:lpstr>Preparing for the Interview – the venue</vt:lpstr>
      <vt:lpstr>PowerPoint Presentation</vt:lpstr>
      <vt:lpstr>PowerPoint Presentation</vt:lpstr>
      <vt:lpstr>Preparing for the Interview: Checklist?</vt:lpstr>
      <vt:lpstr>1.PREPARING FOR THE INTERVIEW: TASK</vt:lpstr>
      <vt:lpstr>Conducting the Interview</vt:lpstr>
      <vt:lpstr>Conducting the FIRST INTERVIEW</vt:lpstr>
      <vt:lpstr>TASK</vt:lpstr>
      <vt:lpstr>2. GAINING INFORMATION IN AN INTERVIEW</vt:lpstr>
      <vt:lpstr>Welcome</vt:lpstr>
      <vt:lpstr>WELCOME TASK</vt:lpstr>
      <vt:lpstr>Acquire Information</vt:lpstr>
      <vt:lpstr>ASKING FOR INFORMATION</vt:lpstr>
      <vt:lpstr>ACQUIRE INFORMATION: Funnelling</vt:lpstr>
      <vt:lpstr>ACQUIRE INFORMATION: TASK See Gaining Information Task ( Moodle)</vt:lpstr>
      <vt:lpstr>Supply Advice</vt:lpstr>
      <vt:lpstr>Supply Advice</vt:lpstr>
      <vt:lpstr> Ending the Interview</vt:lpstr>
      <vt:lpstr> Ending the interview</vt:lpstr>
      <vt:lpstr>SELF ASSESSMENT: INTERVIEWS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8</cp:revision>
  <cp:lastPrinted>2025-01-29T11:01:35Z</cp:lastPrinted>
  <dcterms:created xsi:type="dcterms:W3CDTF">2024-02-03T18:13:02Z</dcterms:created>
  <dcterms:modified xsi:type="dcterms:W3CDTF">2025-09-10T14:00:29Z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